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70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1" d="100"/>
          <a:sy n="91" d="100"/>
        </p:scale>
        <p:origin x="2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1CF0C-4363-467D-899E-378E3FBC6329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B1380-FAB7-4127-930D-5A0C0DD538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7245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1CF0C-4363-467D-899E-378E3FBC6329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B1380-FAB7-4127-930D-5A0C0DD538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9345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1CF0C-4363-467D-899E-378E3FBC6329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B1380-FAB7-4127-930D-5A0C0DD538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05506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5934883" y="6500819"/>
            <a:ext cx="313320" cy="232745"/>
          </a:xfrm>
          <a:prstGeom prst="rect">
            <a:avLst/>
          </a:prstGeom>
        </p:spPr>
        <p:txBody>
          <a:bodyPr lIns="31427" tIns="31427" rIns="31427" bIns="31427" anchor="t"/>
          <a:lstStyle>
            <a:lvl1pPr algn="ctr" defTabSz="361385"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fld id="{86CB4B4D-7CA3-9044-876B-883B54F8677D}" type="slidenum"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73485359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1CF0C-4363-467D-899E-378E3FBC6329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B1380-FAB7-4127-930D-5A0C0DD538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6540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1CF0C-4363-467D-899E-378E3FBC6329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B1380-FAB7-4127-930D-5A0C0DD538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7412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1CF0C-4363-467D-899E-378E3FBC6329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B1380-FAB7-4127-930D-5A0C0DD538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9637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1CF0C-4363-467D-899E-378E3FBC6329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B1380-FAB7-4127-930D-5A0C0DD538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4421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1CF0C-4363-467D-899E-378E3FBC6329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B1380-FAB7-4127-930D-5A0C0DD538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4964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1CF0C-4363-467D-899E-378E3FBC6329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B1380-FAB7-4127-930D-5A0C0DD538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3144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1CF0C-4363-467D-899E-378E3FBC6329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B1380-FAB7-4127-930D-5A0C0DD538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7619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1CF0C-4363-467D-899E-378E3FBC6329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B1380-FAB7-4127-930D-5A0C0DD538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7013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C1CF0C-4363-467D-899E-378E3FBC6329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BB1380-FAB7-4127-930D-5A0C0DD538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9238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rospotrebnadzor.ru/feedback/hotline.php" TargetMode="External"/><Relationship Id="rId3" Type="http://schemas.openxmlformats.org/officeDocument/2006/relationships/hyperlink" Target="http://cbr.ru/insurance/sro/" TargetMode="External"/><Relationship Id="rId7" Type="http://schemas.openxmlformats.org/officeDocument/2006/relationships/hyperlink" Target="https://intpract.oc3.ru/" TargetMode="External"/><Relationship Id="rId2" Type="http://schemas.openxmlformats.org/officeDocument/2006/relationships/hyperlink" Target="http://cbr.ru/insurance/registers/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://www.ins-union.ru/" TargetMode="External"/><Relationship Id="rId5" Type="http://schemas.openxmlformats.org/officeDocument/2006/relationships/hyperlink" Target="http://aszh.ru/" TargetMode="External"/><Relationship Id="rId4" Type="http://schemas.openxmlformats.org/officeDocument/2006/relationships/hyperlink" Target="https://www.autoins.ru/" TargetMode="External"/><Relationship Id="rId9" Type="http://schemas.openxmlformats.org/officeDocument/2006/relationships/hyperlink" Target="http://cbr.ru/banking_sector/credit/SystemBanks.html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ravni.ru/" TargetMode="External"/><Relationship Id="rId2" Type="http://schemas.openxmlformats.org/officeDocument/2006/relationships/hyperlink" Target="https://intpract.oc3.ru/" TargetMode="External"/><Relationship Id="rId1" Type="http://schemas.openxmlformats.org/officeDocument/2006/relationships/slideLayout" Target="../slideLayouts/slideLayout12.xml"/><Relationship Id="rId5" Type="http://schemas.openxmlformats.org/officeDocument/2006/relationships/hyperlink" Target="https://riarating.ru/insurance_companies/20200423/630168592.html" TargetMode="External"/><Relationship Id="rId4" Type="http://schemas.openxmlformats.org/officeDocument/2006/relationships/hyperlink" Target="http://www.banki.ru/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cbr.ru/fmp_check/" TargetMode="External"/><Relationship Id="rId13" Type="http://schemas.openxmlformats.org/officeDocument/2006/relationships/hyperlink" Target="https://raexpert.ru/ratings/npf/" TargetMode="External"/><Relationship Id="rId3" Type="http://schemas.openxmlformats.org/officeDocument/2006/relationships/hyperlink" Target="https://journal.tinkoff.ru/npo/" TargetMode="External"/><Relationship Id="rId7" Type="http://schemas.openxmlformats.org/officeDocument/2006/relationships/hyperlink" Target="http://cbr.ru/RSCI/registers/" TargetMode="External"/><Relationship Id="rId12" Type="http://schemas.openxmlformats.org/officeDocument/2006/relationships/hyperlink" Target="https://investfunds.ru/" TargetMode="External"/><Relationship Id="rId2" Type="http://schemas.openxmlformats.org/officeDocument/2006/relationships/hyperlink" Target="https://vashifinancy.ru/finansy-na-kazhdyy-den/obespechennaya-starost/" TargetMode="External"/><Relationship Id="rId16" Type="http://schemas.openxmlformats.org/officeDocument/2006/relationships/hyperlink" Target="https://&#1093;&#1086;&#1095;&#1091;&#1084;&#1086;&#1075;&#1091;&#1079;&#1085;&#1072;&#1102;.&#1088;&#1092;/media/documents/HMZ_INFO_DPN.pdf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asv.org.ru/pension/" TargetMode="External"/><Relationship Id="rId11" Type="http://schemas.openxmlformats.org/officeDocument/2006/relationships/hyperlink" Target="https://raexpert.ru/rankings/npf_full" TargetMode="External"/><Relationship Id="rId5" Type="http://schemas.openxmlformats.org/officeDocument/2006/relationships/hyperlink" Target="http://cbr.ru/RSCI/" TargetMode="External"/><Relationship Id="rId15" Type="http://schemas.openxmlformats.org/officeDocument/2006/relationships/hyperlink" Target="https://raexpert.ru/rankings/#r_8278" TargetMode="External"/><Relationship Id="rId10" Type="http://schemas.openxmlformats.org/officeDocument/2006/relationships/hyperlink" Target="https://raexpert.ru/rankings/managing" TargetMode="External"/><Relationship Id="rId4" Type="http://schemas.openxmlformats.org/officeDocument/2006/relationships/hyperlink" Target="http://www.consultant.ru/document/cons_doc_LAW_18626/" TargetMode="External"/><Relationship Id="rId9" Type="http://schemas.openxmlformats.org/officeDocument/2006/relationships/hyperlink" Target="https://cbr.ru/reception/online_app/" TargetMode="External"/><Relationship Id="rId14" Type="http://schemas.openxmlformats.org/officeDocument/2006/relationships/hyperlink" Target="http://riarating.ru/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fedsfm.ru/documents/terr-list" TargetMode="External"/><Relationship Id="rId3" Type="http://schemas.openxmlformats.org/officeDocument/2006/relationships/hyperlink" Target="https://gazfond.ru/" TargetMode="External"/><Relationship Id="rId7" Type="http://schemas.openxmlformats.org/officeDocument/2006/relationships/hyperlink" Target="https://rg.ru/2020/01/21/chto-sleduet-znat-o-garantirovannom-pensionnom-plane.html" TargetMode="External"/><Relationship Id="rId2" Type="http://schemas.openxmlformats.org/officeDocument/2006/relationships/hyperlink" Target="http://www.evonpf.ru/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://www.pfrf.ru/knopki/zhizn~4406" TargetMode="External"/><Relationship Id="rId5" Type="http://schemas.openxmlformats.org/officeDocument/2006/relationships/hyperlink" Target="https://investfunds.ru/" TargetMode="External"/><Relationship Id="rId4" Type="http://schemas.openxmlformats.org/officeDocument/2006/relationships/hyperlink" Target="http://www.pfrf.ru/grazdanam/pensions/pens_nak/osnov_sved_invest/" TargetMode="External"/><Relationship Id="rId9" Type="http://schemas.openxmlformats.org/officeDocument/2006/relationships/hyperlink" Target="https://sro-portal.info/press-center/news/status-sro-investitsionnykh-sovetnikov-poluchil-odobrenie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napf.ru/" TargetMode="External"/><Relationship Id="rId2" Type="http://schemas.openxmlformats.org/officeDocument/2006/relationships/hyperlink" Target="http://cbr.ru/RSCI/registers/" TargetMode="External"/><Relationship Id="rId1" Type="http://schemas.openxmlformats.org/officeDocument/2006/relationships/slideLayout" Target="../slideLayouts/slideLayout12.xml"/><Relationship Id="rId5" Type="http://schemas.openxmlformats.org/officeDocument/2006/relationships/hyperlink" Target="http://rospotrebnadzor.ru/feedback/hotline.php" TargetMode="External"/><Relationship Id="rId4" Type="http://schemas.openxmlformats.org/officeDocument/2006/relationships/hyperlink" Target="https://intpract.oc3.ru/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cra-ratings.ru/ratings/issuers?q=&amp;groups%5b%5d=3&amp;subgroups%5b%5d=18" TargetMode="External"/><Relationship Id="rId13" Type="http://schemas.openxmlformats.org/officeDocument/2006/relationships/hyperlink" Target="https://raexpert.ru/ratings/mfo" TargetMode="External"/><Relationship Id="rId3" Type="http://schemas.openxmlformats.org/officeDocument/2006/relationships/hyperlink" Target="http://www.banki.ru/" TargetMode="External"/><Relationship Id="rId7" Type="http://schemas.openxmlformats.org/officeDocument/2006/relationships/hyperlink" Target="https://www.banki.ru/wikibank/rossiyskie_reytingovyie_agentstva/" TargetMode="External"/><Relationship Id="rId12" Type="http://schemas.openxmlformats.org/officeDocument/2006/relationships/hyperlink" Target="https://raexpert.ru/ratings/bank" TargetMode="External"/><Relationship Id="rId2" Type="http://schemas.openxmlformats.org/officeDocument/2006/relationships/hyperlink" Target="https://www.sravni.ru/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://cbr.ru/banking_sector/" TargetMode="External"/><Relationship Id="rId11" Type="http://schemas.openxmlformats.org/officeDocument/2006/relationships/hyperlink" Target="http://riarating.ru/" TargetMode="External"/><Relationship Id="rId5" Type="http://schemas.openxmlformats.org/officeDocument/2006/relationships/hyperlink" Target="https://cbr.ru/reception/online_app/" TargetMode="External"/><Relationship Id="rId15" Type="http://schemas.openxmlformats.org/officeDocument/2006/relationships/hyperlink" Target="https://vashifinancy.ru/for-smi/press/news/sokhranit-svoe-ili-7-zhelezobetonnykh-pravil-po-vyboru-banka/" TargetMode="External"/><Relationship Id="rId10" Type="http://schemas.openxmlformats.org/officeDocument/2006/relationships/hyperlink" Target="https://raexpert.ru/ratings/mfi" TargetMode="External"/><Relationship Id="rId4" Type="http://schemas.openxmlformats.org/officeDocument/2006/relationships/hyperlink" Target="http://cbr.ru/fmp_check/" TargetMode="External"/><Relationship Id="rId9" Type="http://schemas.openxmlformats.org/officeDocument/2006/relationships/hyperlink" Target="https://raexpert.ru/ratings/bankcredit/" TargetMode="External"/><Relationship Id="rId14" Type="http://schemas.openxmlformats.org/officeDocument/2006/relationships/hyperlink" Target="https://www.banki.ru/services/responses/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cbr.ru/business_reputation/base/" TargetMode="External"/><Relationship Id="rId3" Type="http://schemas.openxmlformats.org/officeDocument/2006/relationships/hyperlink" Target="http://www.cbr.ru/statistics/avgprocstav/" TargetMode="External"/><Relationship Id="rId7" Type="http://schemas.openxmlformats.org/officeDocument/2006/relationships/hyperlink" Target="http://cbr.ru/banking_sector/credit/cowebsites/" TargetMode="External"/><Relationship Id="rId2" Type="http://schemas.openxmlformats.org/officeDocument/2006/relationships/hyperlink" Target="https://cbr.ru/statistics/bank_sector/int_rat/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://cbr.ru/microfinance/" TargetMode="External"/><Relationship Id="rId11" Type="http://schemas.openxmlformats.org/officeDocument/2006/relationships/hyperlink" Target="https://sro-portal.info/press-center/news/status-sro-investitsionnykh-sovetnikov-poluchil-odobrenie/" TargetMode="External"/><Relationship Id="rId5" Type="http://schemas.openxmlformats.org/officeDocument/2006/relationships/hyperlink" Target="http://cbr.ru/banking_sector/" TargetMode="External"/><Relationship Id="rId10" Type="http://schemas.openxmlformats.org/officeDocument/2006/relationships/hyperlink" Target="http://buhvopros.com/chernyj-spisok-tsb/" TargetMode="External"/><Relationship Id="rId4" Type="http://schemas.openxmlformats.org/officeDocument/2006/relationships/hyperlink" Target="http://cbr.ru/fmp_check/" TargetMode="External"/><Relationship Id="rId9" Type="http://schemas.openxmlformats.org/officeDocument/2006/relationships/hyperlink" Target="http://www.fedsfm.ru/documents/terr-list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intpract.oc3.ru/" TargetMode="External"/><Relationship Id="rId2" Type="http://schemas.openxmlformats.org/officeDocument/2006/relationships/hyperlink" Target="http://cbr.ru/microfinance/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cbr.ru/hd_base/" TargetMode="External"/><Relationship Id="rId5" Type="http://schemas.openxmlformats.org/officeDocument/2006/relationships/hyperlink" Target="http://rospotrebnadzor.ru/feedback/hotline.php" TargetMode="External"/><Relationship Id="rId4" Type="http://schemas.openxmlformats.org/officeDocument/2006/relationships/hyperlink" Target="http://&#1092;&#1080;&#1085;&#1096;&#1086;&#1082;.&#1088;&#1092;./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moex.com/ru/members.aspx" TargetMode="External"/><Relationship Id="rId13" Type="http://schemas.openxmlformats.org/officeDocument/2006/relationships/hyperlink" Target="http://riarating.ru/" TargetMode="External"/><Relationship Id="rId3" Type="http://schemas.openxmlformats.org/officeDocument/2006/relationships/hyperlink" Target="http://cbr.ru/RSCI/" TargetMode="External"/><Relationship Id="rId7" Type="http://schemas.openxmlformats.org/officeDocument/2006/relationships/hyperlink" Target="http://cbr.ru/RSCI/registers/" TargetMode="External"/><Relationship Id="rId12" Type="http://schemas.openxmlformats.org/officeDocument/2006/relationships/hyperlink" Target="http://investfunds.ru/" TargetMode="External"/><Relationship Id="rId2" Type="http://schemas.openxmlformats.org/officeDocument/2006/relationships/hyperlink" Target="http://cbr.ru/securities_market/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://cbr.ru/securities_market/registries/" TargetMode="External"/><Relationship Id="rId11" Type="http://schemas.openxmlformats.org/officeDocument/2006/relationships/hyperlink" Target="https://raexpert.ru/ratings/credits_fin/" TargetMode="External"/><Relationship Id="rId5" Type="http://schemas.openxmlformats.org/officeDocument/2006/relationships/hyperlink" Target="http://cbr.ru/fmp_check/" TargetMode="External"/><Relationship Id="rId10" Type="http://schemas.openxmlformats.org/officeDocument/2006/relationships/hyperlink" Target="https://www.acra-ratings.ru/" TargetMode="External"/><Relationship Id="rId4" Type="http://schemas.openxmlformats.org/officeDocument/2006/relationships/hyperlink" Target="https://cbr.ru/reception/online_app/" TargetMode="External"/><Relationship Id="rId9" Type="http://schemas.openxmlformats.org/officeDocument/2006/relationships/hyperlink" Target="https://www.banki.ru/wikibank/rossiyskie_reytingovyie_agentstva/" TargetMode="External"/><Relationship Id="rId14" Type="http://schemas.openxmlformats.org/officeDocument/2006/relationships/hyperlink" Target="https://raexpert.ru/rankings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dsfm.ru/documents/terr-list" TargetMode="External"/><Relationship Id="rId2" Type="http://schemas.openxmlformats.org/officeDocument/2006/relationships/hyperlink" Target="http://cbr.ru/business_reputation/base/" TargetMode="Externa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s://sro-portal.info/press-center/news/status-sro-investitsionnykh-sovetnikov-poluchil-odobrenie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intpract.oc3.ru/" TargetMode="External"/><Relationship Id="rId2" Type="http://schemas.openxmlformats.org/officeDocument/2006/relationships/hyperlink" Target="http://www.all-sro.ru/types_of_sro/self_regulation_securities_market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banki.ru/news/daytheme/?id=10906230" TargetMode="External"/><Relationship Id="rId5" Type="http://schemas.openxmlformats.org/officeDocument/2006/relationships/hyperlink" Target="http://cbr.ru/banking_sector/credit/SystemBanks.html/" TargetMode="External"/><Relationship Id="rId4" Type="http://schemas.openxmlformats.org/officeDocument/2006/relationships/hyperlink" Target="http://rospotrebnadzor.ru/feedback/hotline.php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riarating.ru/" TargetMode="External"/><Relationship Id="rId3" Type="http://schemas.openxmlformats.org/officeDocument/2006/relationships/hyperlink" Target="https://www.acra-ratings.ru/ratings/issuers?q=&amp;subgroups%5b%5d=19" TargetMode="External"/><Relationship Id="rId7" Type="http://schemas.openxmlformats.org/officeDocument/2006/relationships/hyperlink" Target="https://raexpert.ru/ratings/life/" TargetMode="External"/><Relationship Id="rId2" Type="http://schemas.openxmlformats.org/officeDocument/2006/relationships/hyperlink" Target="http://cbr.ru/insurance/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raexpert.ru/ratings/insurance/" TargetMode="External"/><Relationship Id="rId5" Type="http://schemas.openxmlformats.org/officeDocument/2006/relationships/hyperlink" Target="https://www.vtbins.ru/" TargetMode="External"/><Relationship Id="rId4" Type="http://schemas.openxmlformats.org/officeDocument/2006/relationships/hyperlink" Target="https://www.sberbank-insurance.ru/" TargetMode="External"/><Relationship Id="rId9" Type="http://schemas.openxmlformats.org/officeDocument/2006/relationships/hyperlink" Target="https://raexpert.ru/rankings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cbr.ru/fmp_check/" TargetMode="External"/><Relationship Id="rId7" Type="http://schemas.openxmlformats.org/officeDocument/2006/relationships/hyperlink" Target="https://www.banki.ru/insurance/responses/" TargetMode="External"/><Relationship Id="rId2" Type="http://schemas.openxmlformats.org/officeDocument/2006/relationships/hyperlink" Target="http://cbr.ru/insurance/registers/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sro-portal.info/press-center/news/status-sro-investitsionnykh-sovetnikov-poluchil-odobrenie/" TargetMode="External"/><Relationship Id="rId5" Type="http://schemas.openxmlformats.org/officeDocument/2006/relationships/hyperlink" Target="http://www.fedsfm.ru/documents/terr-list" TargetMode="External"/><Relationship Id="rId4" Type="http://schemas.openxmlformats.org/officeDocument/2006/relationships/hyperlink" Target="https://cbr.ru/reception/online_app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1503543" y="228879"/>
            <a:ext cx="874294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</a:rPr>
              <a:t>Приложение № 1 к МР 3.</a:t>
            </a:r>
          </a:p>
          <a:p>
            <a:pPr algn="l"/>
            <a:endParaRPr lang="ru-RU" sz="2000" b="1" dirty="0">
              <a:solidFill>
                <a:schemeClr val="accent5">
                  <a:lumMod val="75000"/>
                </a:schemeClr>
              </a:solidFill>
            </a:endParaRPr>
          </a:p>
          <a:p>
            <a:pPr algn="ctr"/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</a:rPr>
              <a:t>Как выбрать финансовую организацию?</a:t>
            </a:r>
            <a:endParaRPr lang="ru-RU" sz="2000" b="1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2"/>
          </p:nvPr>
        </p:nvSpPr>
        <p:spPr>
          <a:xfrm>
            <a:off x="11304905" y="6475881"/>
            <a:ext cx="313320" cy="232745"/>
          </a:xfrm>
        </p:spPr>
        <p:txBody>
          <a:bodyPr/>
          <a:lstStyle/>
          <a:p>
            <a:fld id="{86CB4B4D-7CA3-9044-876B-883B54F8677D}" type="slidenum">
              <a:rPr lang="ru-RU" smtClean="0"/>
              <a:t>1</a:t>
            </a:fld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233181" y="2072081"/>
            <a:ext cx="1007172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Содержание</a:t>
            </a:r>
          </a:p>
          <a:p>
            <a:endParaRPr lang="ru-RU" dirty="0"/>
          </a:p>
          <a:p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Как выбрать банк, МФО? </a:t>
            </a:r>
            <a:r>
              <a:rPr lang="ru-RU" b="1" dirty="0" smtClean="0">
                <a:solidFill>
                  <a:srgbClr val="C00000"/>
                </a:solidFill>
              </a:rPr>
              <a:t>Слайд 1-3</a:t>
            </a:r>
          </a:p>
          <a:p>
            <a:endParaRPr lang="ru-RU" b="1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Как выбрать финансовый институт – финансовых посредников на 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РЦБ? </a:t>
            </a:r>
            <a:r>
              <a:rPr lang="ru-RU" b="1" dirty="0">
                <a:solidFill>
                  <a:srgbClr val="C00000"/>
                </a:solidFill>
              </a:rPr>
              <a:t>Слайд </a:t>
            </a:r>
            <a:r>
              <a:rPr lang="ru-RU" b="1" dirty="0" smtClean="0">
                <a:solidFill>
                  <a:srgbClr val="C00000"/>
                </a:solidFill>
              </a:rPr>
              <a:t>4-6</a:t>
            </a:r>
          </a:p>
          <a:p>
            <a:endParaRPr lang="ru-RU" b="1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Как выбрать финансовый институт – страховую компанию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? </a:t>
            </a:r>
            <a:r>
              <a:rPr lang="ru-RU" b="1" dirty="0">
                <a:solidFill>
                  <a:srgbClr val="C00000"/>
                </a:solidFill>
              </a:rPr>
              <a:t>Слайд </a:t>
            </a:r>
            <a:r>
              <a:rPr lang="ru-RU" b="1" dirty="0" smtClean="0">
                <a:solidFill>
                  <a:srgbClr val="C00000"/>
                </a:solidFill>
              </a:rPr>
              <a:t>7-10</a:t>
            </a:r>
            <a:endParaRPr lang="ru-RU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endParaRPr lang="ru-RU" b="1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Как выбрать финансовый институт – НПФ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? </a:t>
            </a:r>
            <a:r>
              <a:rPr lang="ru-RU" b="1" dirty="0">
                <a:solidFill>
                  <a:srgbClr val="C00000"/>
                </a:solidFill>
              </a:rPr>
              <a:t>Слайд </a:t>
            </a:r>
            <a:r>
              <a:rPr lang="ru-RU" b="1" dirty="0" smtClean="0">
                <a:solidFill>
                  <a:srgbClr val="C00000"/>
                </a:solidFill>
              </a:rPr>
              <a:t>11-13</a:t>
            </a:r>
            <a:endParaRPr lang="ru-RU" b="1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ru-RU" b="1" dirty="0"/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3804618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30686" y="591509"/>
            <a:ext cx="11208393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821531"/>
            <a:r>
              <a:rPr lang="ru-RU" sz="1400" b="1" dirty="0"/>
              <a:t>	</a:t>
            </a:r>
            <a:r>
              <a:rPr lang="ru-RU" sz="1400" dirty="0" smtClean="0"/>
              <a:t>- изучить </a:t>
            </a:r>
            <a:r>
              <a:rPr lang="ru-RU" sz="1400" dirty="0"/>
              <a:t>в </a:t>
            </a:r>
            <a:r>
              <a:rPr lang="ru-RU" sz="1400" dirty="0" smtClean="0"/>
              <a:t>какой СРО союзе состоит страховая компания - </a:t>
            </a:r>
            <a:r>
              <a:rPr lang="en-US" sz="1200" dirty="0">
                <a:hlinkClick r:id="rId2"/>
              </a:rPr>
              <a:t>http://cbr.ru/insurance/registers/</a:t>
            </a:r>
            <a:r>
              <a:rPr lang="ru-RU" sz="1400" dirty="0"/>
              <a:t> и</a:t>
            </a:r>
            <a:r>
              <a:rPr lang="en-US" sz="1400" dirty="0"/>
              <a:t> </a:t>
            </a:r>
            <a:r>
              <a:rPr lang="en-US" sz="1200" dirty="0">
                <a:hlinkClick r:id="rId3"/>
              </a:rPr>
              <a:t>http://cbr.ru/insurance/sro/</a:t>
            </a:r>
            <a:r>
              <a:rPr lang="en-US" sz="1200" dirty="0"/>
              <a:t> </a:t>
            </a:r>
            <a:r>
              <a:rPr lang="ru-RU" sz="1400" dirty="0"/>
              <a:t>или</a:t>
            </a:r>
            <a:r>
              <a:rPr lang="ru-RU" sz="1400" dirty="0" smtClean="0"/>
              <a:t> </a:t>
            </a:r>
            <a:r>
              <a:rPr lang="en-US" sz="1200" dirty="0">
                <a:hlinkClick r:id="rId4"/>
              </a:rPr>
              <a:t>https://www.autoins.ru/</a:t>
            </a:r>
            <a:r>
              <a:rPr lang="ru-RU" sz="1200" dirty="0"/>
              <a:t>  </a:t>
            </a:r>
            <a:r>
              <a:rPr lang="ru-RU" sz="1400" dirty="0"/>
              <a:t>или</a:t>
            </a:r>
            <a:r>
              <a:rPr lang="ru-RU" sz="1200" dirty="0"/>
              <a:t> </a:t>
            </a:r>
            <a:r>
              <a:rPr lang="en-US" sz="1200" dirty="0">
                <a:hlinkClick r:id="rId5"/>
              </a:rPr>
              <a:t>http://aszh.ru/</a:t>
            </a:r>
            <a:r>
              <a:rPr lang="ru-RU" sz="1500" dirty="0"/>
              <a:t> </a:t>
            </a:r>
            <a:r>
              <a:rPr lang="ru-RU" sz="1400" dirty="0"/>
              <a:t>или</a:t>
            </a:r>
            <a:r>
              <a:rPr lang="ru-RU" sz="1500" dirty="0"/>
              <a:t> </a:t>
            </a:r>
            <a:r>
              <a:rPr lang="en-US" sz="1200" dirty="0">
                <a:hlinkClick r:id="rId6"/>
              </a:rPr>
              <a:t>http://www.ins-union.ru</a:t>
            </a:r>
            <a:r>
              <a:rPr lang="en-US" sz="1200" dirty="0" smtClean="0">
                <a:hlinkClick r:id="rId6"/>
              </a:rPr>
              <a:t>/</a:t>
            </a:r>
            <a:endParaRPr lang="ru-RU" sz="1200" dirty="0"/>
          </a:p>
          <a:p>
            <a:pPr algn="just" defTabSz="821531"/>
            <a:r>
              <a:rPr lang="ru-RU" sz="1500" dirty="0"/>
              <a:t>	</a:t>
            </a:r>
            <a:r>
              <a:rPr lang="ru-RU" sz="1400" dirty="0" smtClean="0"/>
              <a:t>- изучить предварительно договоры</a:t>
            </a:r>
            <a:r>
              <a:rPr lang="ru-RU" sz="1400" dirty="0"/>
              <a:t>, правила страхования, программы страхования жизни, имущества и страховки гражданской ответственности и </a:t>
            </a:r>
            <a:r>
              <a:rPr lang="ru-RU" sz="1400" dirty="0" smtClean="0"/>
              <a:t>провести </a:t>
            </a:r>
            <a:r>
              <a:rPr lang="ru-RU" sz="1400" dirty="0"/>
              <a:t>переговоры по ним </a:t>
            </a:r>
            <a:r>
              <a:rPr lang="ru-RU" sz="1400" dirty="0" smtClean="0"/>
              <a:t>со страховщиком</a:t>
            </a:r>
            <a:r>
              <a:rPr lang="ru-RU" sz="1400" dirty="0" smtClean="0">
                <a:solidFill>
                  <a:schemeClr val="tx1"/>
                </a:solidFill>
              </a:rPr>
              <a:t>, потренироваться можно на сайте </a:t>
            </a:r>
            <a:r>
              <a:rPr lang="ru-RU" sz="1200" dirty="0" smtClean="0">
                <a:hlinkClick r:id="rId7"/>
              </a:rPr>
              <a:t>https</a:t>
            </a:r>
            <a:r>
              <a:rPr lang="ru-RU" sz="1200" dirty="0">
                <a:hlinkClick r:id="rId7"/>
              </a:rPr>
              <a:t>://intpract.oc3.ru</a:t>
            </a:r>
            <a:r>
              <a:rPr lang="ru-RU" sz="1200" dirty="0" smtClean="0">
                <a:hlinkClick r:id="rId7"/>
              </a:rPr>
              <a:t>/</a:t>
            </a:r>
            <a:endParaRPr lang="ru-RU" sz="1200" dirty="0" smtClean="0"/>
          </a:p>
          <a:p>
            <a:pPr algn="just" defTabSz="821531"/>
            <a:r>
              <a:rPr lang="ru-RU" sz="1400" dirty="0" smtClean="0"/>
              <a:t>- </a:t>
            </a:r>
            <a:r>
              <a:rPr lang="ru-RU" sz="1400" dirty="0"/>
              <a:t>посетить офисы страховщиков из «короткого списка», найти специалиста по выбранному продукту и проведите переговоры с ним (такой специалист действительно разбирается в договорах. Случается так, особенно в регионах, где та или иная услуга широко не представлена, что специалист находится в одном конкретном отделении, а может быть в другом городе</a:t>
            </a:r>
            <a:r>
              <a:rPr lang="ru-RU" sz="1400" dirty="0" smtClean="0"/>
              <a:t>), </a:t>
            </a: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</a:rPr>
              <a:t>предоставить ему правдиво и полно всю необходимую информацию по риску (принцип высшей добросовестности в страховании</a:t>
            </a: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  <a:endParaRPr lang="ru-RU" sz="1200" dirty="0"/>
          </a:p>
          <a:p>
            <a:pPr algn="just" defTabSz="821531"/>
            <a:r>
              <a:rPr lang="ru-RU" sz="1500" dirty="0"/>
              <a:t>	- </a:t>
            </a:r>
            <a:r>
              <a:rPr lang="ru-RU" sz="1400" dirty="0" smtClean="0"/>
              <a:t>сделать выбор и заключить </a:t>
            </a:r>
            <a:r>
              <a:rPr lang="ru-RU" sz="1400" dirty="0"/>
              <a:t>договор страхования (</a:t>
            </a:r>
            <a:r>
              <a:rPr lang="ru-RU" sz="1400" dirty="0" smtClean="0"/>
              <a:t>ОСАГО, </a:t>
            </a:r>
            <a:r>
              <a:rPr lang="ru-RU" sz="1400" dirty="0"/>
              <a:t>КАСКО, страхования </a:t>
            </a:r>
            <a:r>
              <a:rPr lang="ru-RU" sz="1400" dirty="0" smtClean="0"/>
              <a:t>имущества, страхования </a:t>
            </a:r>
            <a:r>
              <a:rPr lang="ru-RU" sz="1400" dirty="0"/>
              <a:t>ответственности перед соседями жилого дома, </a:t>
            </a:r>
            <a:r>
              <a:rPr lang="ru-RU" sz="1400" dirty="0" smtClean="0"/>
              <a:t>договор (инвестиционного, накопительного) страхования жизни)</a:t>
            </a:r>
          </a:p>
          <a:p>
            <a:pPr algn="just" defTabSz="821531"/>
            <a:r>
              <a:rPr lang="ru-RU" sz="1400" dirty="0"/>
              <a:t>	</a:t>
            </a:r>
            <a:r>
              <a:rPr lang="ru-RU" sz="1400" dirty="0" smtClean="0"/>
              <a:t>- если принято решение работать со страховой компанией удаленно</a:t>
            </a:r>
            <a:r>
              <a:rPr lang="ru-RU" sz="1400" dirty="0"/>
              <a:t>, </a:t>
            </a:r>
            <a:r>
              <a:rPr lang="ru-RU" sz="1400" dirty="0" smtClean="0"/>
              <a:t>необходимо посоветоваться со специалистом страховой компании и изучить </a:t>
            </a:r>
            <a:r>
              <a:rPr lang="ru-RU" sz="1400" dirty="0"/>
              <a:t>самостоятельно (</a:t>
            </a:r>
            <a:r>
              <a:rPr lang="ru-RU" sz="1400" dirty="0" smtClean="0"/>
              <a:t>посоветовавшись </a:t>
            </a:r>
            <a:r>
              <a:rPr lang="ru-RU" sz="1400" dirty="0"/>
              <a:t>с </a:t>
            </a:r>
            <a:r>
              <a:rPr lang="en-US" sz="1400" dirty="0"/>
              <a:t>IT</a:t>
            </a:r>
            <a:r>
              <a:rPr lang="ru-RU" sz="1400" dirty="0"/>
              <a:t>-специалистом</a:t>
            </a:r>
            <a:r>
              <a:rPr lang="ru-RU" sz="1400" dirty="0" smtClean="0"/>
              <a:t>), </a:t>
            </a:r>
            <a:r>
              <a:rPr lang="ru-RU" sz="1400" dirty="0"/>
              <a:t>как правильно подготовить гаджет для работы </a:t>
            </a:r>
            <a:r>
              <a:rPr lang="ru-RU" sz="1400" dirty="0" smtClean="0"/>
              <a:t>со страховой компанией в </a:t>
            </a:r>
            <a:r>
              <a:rPr lang="ru-RU" sz="1400" dirty="0"/>
              <a:t>информационно-телекоммуникационной сети «Интернет»</a:t>
            </a:r>
          </a:p>
          <a:p>
            <a:pPr algn="just" defTabSz="821531"/>
            <a:r>
              <a:rPr lang="ru-RU" sz="1400" dirty="0"/>
              <a:t>	- </a:t>
            </a:r>
            <a:r>
              <a:rPr lang="ru-RU" sz="1400" dirty="0" smtClean="0"/>
              <a:t>контролировать </a:t>
            </a:r>
            <a:r>
              <a:rPr lang="ru-RU" sz="1400" dirty="0"/>
              <a:t>информацию о </a:t>
            </a:r>
            <a:r>
              <a:rPr lang="ru-RU" sz="1400" dirty="0" smtClean="0"/>
              <a:t>страховой компании, </a:t>
            </a:r>
            <a:r>
              <a:rPr lang="ru-RU" sz="1400" dirty="0"/>
              <a:t>следите за изменениями законодательства </a:t>
            </a:r>
            <a:r>
              <a:rPr lang="ru-RU" sz="1400" dirty="0" smtClean="0"/>
              <a:t>(информационно-правовая </a:t>
            </a:r>
            <a:r>
              <a:rPr lang="ru-RU" sz="1400" dirty="0"/>
              <a:t>база «Консультант плюс», «Гарант»), </a:t>
            </a:r>
            <a:r>
              <a:rPr lang="ru-RU" sz="1400" dirty="0" smtClean="0"/>
              <a:t>следить </a:t>
            </a:r>
            <a:r>
              <a:rPr lang="ru-RU" sz="1400" dirty="0"/>
              <a:t>в СМИ упоминания о </a:t>
            </a:r>
            <a:r>
              <a:rPr lang="ru-RU" sz="1400" dirty="0" smtClean="0"/>
              <a:t>страховой компании, посещать </a:t>
            </a:r>
            <a:r>
              <a:rPr lang="ru-RU" sz="1400" dirty="0"/>
              <a:t>сайт </a:t>
            </a:r>
            <a:r>
              <a:rPr lang="ru-RU" sz="1400" dirty="0" smtClean="0"/>
              <a:t>Банка </a:t>
            </a:r>
            <a:r>
              <a:rPr lang="ru-RU" sz="1400" dirty="0"/>
              <a:t>России, сайт </a:t>
            </a:r>
            <a:r>
              <a:rPr lang="ru-RU" sz="1400" dirty="0" smtClean="0"/>
              <a:t>СРО, в котором состоит страхования компания</a:t>
            </a:r>
            <a:endParaRPr lang="ru-RU" sz="1400" dirty="0"/>
          </a:p>
          <a:p>
            <a:pPr algn="just" defTabSz="821531"/>
            <a:r>
              <a:rPr lang="ru-RU" sz="1400" dirty="0" smtClean="0"/>
              <a:t>	</a:t>
            </a:r>
          </a:p>
          <a:p>
            <a:pPr algn="just" defTabSz="821531"/>
            <a:r>
              <a:rPr lang="ru-RU" sz="1400" dirty="0">
                <a:solidFill>
                  <a:schemeClr val="tx1"/>
                </a:solidFill>
              </a:rPr>
              <a:t>	</a:t>
            </a:r>
            <a:r>
              <a:rPr lang="ru-RU" sz="1400" dirty="0" smtClean="0">
                <a:solidFill>
                  <a:schemeClr val="tx1"/>
                </a:solidFill>
              </a:rPr>
              <a:t>Изучите ст. 10 закона Федерального закона от </a:t>
            </a:r>
            <a:r>
              <a:rPr lang="ru-RU" sz="1400" dirty="0" smtClean="0"/>
              <a:t>7</a:t>
            </a:r>
            <a:r>
              <a:rPr lang="ru-RU" sz="1400" dirty="0"/>
              <a:t> февраля 1992 </a:t>
            </a:r>
            <a:r>
              <a:rPr lang="ru-RU" sz="1400" dirty="0" smtClean="0"/>
              <a:t>г. </a:t>
            </a:r>
            <a:r>
              <a:rPr lang="ru-RU" sz="1400" dirty="0"/>
              <a:t>N 2300-1 </a:t>
            </a:r>
            <a:r>
              <a:rPr lang="ru-RU" sz="1400" dirty="0" smtClean="0">
                <a:solidFill>
                  <a:schemeClr val="tx1"/>
                </a:solidFill>
              </a:rPr>
              <a:t>«О защите прав потребителя».</a:t>
            </a:r>
          </a:p>
          <a:p>
            <a:pPr algn="just" defTabSz="821531"/>
            <a:r>
              <a:rPr lang="ru-RU" sz="1400" dirty="0" smtClean="0">
                <a:solidFill>
                  <a:schemeClr val="tx1"/>
                </a:solidFill>
              </a:rPr>
              <a:t>	</a:t>
            </a:r>
            <a:r>
              <a:rPr lang="ru-RU" sz="1400" b="1" dirty="0">
                <a:solidFill>
                  <a:schemeClr val="tx1"/>
                </a:solidFill>
              </a:rPr>
              <a:t>Официальный сайт (где есть телефон горячей линии) защиты прав потребителей</a:t>
            </a:r>
            <a:r>
              <a:rPr lang="ru-RU" sz="1600" b="1" dirty="0">
                <a:solidFill>
                  <a:schemeClr val="tx1"/>
                </a:solidFill>
              </a:rPr>
              <a:t>: </a:t>
            </a:r>
            <a:r>
              <a:rPr lang="en-US" sz="1200" b="1" dirty="0">
                <a:solidFill>
                  <a:schemeClr val="tx1"/>
                </a:solidFill>
                <a:hlinkClick r:id="rId8"/>
              </a:rPr>
              <a:t>http://</a:t>
            </a:r>
            <a:r>
              <a:rPr lang="en-US" sz="1200" b="1" dirty="0" smtClean="0">
                <a:solidFill>
                  <a:schemeClr val="tx1"/>
                </a:solidFill>
                <a:hlinkClick r:id="rId8"/>
              </a:rPr>
              <a:t>rospotrebnadzor.ru/feedback/hotline.php</a:t>
            </a:r>
            <a:r>
              <a:rPr lang="ru-RU" sz="1200" b="1" dirty="0" smtClean="0">
                <a:solidFill>
                  <a:schemeClr val="tx1"/>
                </a:solidFill>
              </a:rPr>
              <a:t> </a:t>
            </a:r>
          </a:p>
          <a:p>
            <a:pPr algn="just" defTabSz="821531"/>
            <a:endParaRPr lang="ru-RU" sz="1200" b="1" dirty="0"/>
          </a:p>
          <a:p>
            <a:pPr algn="ctr" defTabSz="821531"/>
            <a:r>
              <a:rPr lang="ru-RU" sz="1400" b="1" dirty="0">
                <a:solidFill>
                  <a:srgbClr val="C00000"/>
                </a:solidFill>
              </a:rPr>
              <a:t>Самый </a:t>
            </a:r>
            <a:r>
              <a:rPr lang="ru-RU" sz="1400" b="1" dirty="0" smtClean="0">
                <a:solidFill>
                  <a:srgbClr val="C00000"/>
                </a:solidFill>
              </a:rPr>
              <a:t>простой </a:t>
            </a:r>
            <a:r>
              <a:rPr lang="ru-RU" sz="1400" b="1" dirty="0">
                <a:solidFill>
                  <a:srgbClr val="C00000"/>
                </a:solidFill>
              </a:rPr>
              <a:t>способ выбора </a:t>
            </a:r>
            <a:r>
              <a:rPr lang="ru-RU" sz="1400" b="1" dirty="0" smtClean="0">
                <a:solidFill>
                  <a:srgbClr val="C00000"/>
                </a:solidFill>
              </a:rPr>
              <a:t>страховой компании </a:t>
            </a:r>
            <a:r>
              <a:rPr lang="ru-RU" sz="1400" b="1" dirty="0">
                <a:solidFill>
                  <a:srgbClr val="C00000"/>
                </a:solidFill>
              </a:rPr>
              <a:t>– выбор среди системно значимых банков, в которых </a:t>
            </a:r>
            <a:r>
              <a:rPr lang="ru-RU" sz="1400" b="1" dirty="0" smtClean="0">
                <a:solidFill>
                  <a:srgbClr val="C00000"/>
                </a:solidFill>
              </a:rPr>
              <a:t>есть в структуре </a:t>
            </a:r>
            <a:r>
              <a:rPr lang="ru-RU" sz="1400" b="1" dirty="0" err="1" smtClean="0">
                <a:solidFill>
                  <a:srgbClr val="C00000"/>
                </a:solidFill>
              </a:rPr>
              <a:t>крпные</a:t>
            </a:r>
            <a:r>
              <a:rPr lang="ru-RU" sz="1400" b="1" dirty="0" smtClean="0">
                <a:solidFill>
                  <a:srgbClr val="C00000"/>
                </a:solidFill>
              </a:rPr>
              <a:t> страховые компании</a:t>
            </a:r>
            <a:r>
              <a:rPr lang="ru-RU" sz="1200" b="1" dirty="0" smtClean="0">
                <a:solidFill>
                  <a:srgbClr val="C00000"/>
                </a:solidFill>
              </a:rPr>
              <a:t> </a:t>
            </a:r>
            <a:r>
              <a:rPr lang="ru-RU" sz="1100" u="sng" dirty="0">
                <a:hlinkClick r:id="rId9"/>
              </a:rPr>
              <a:t>http://cbr.ru/banking_sector/credit/SystemBanks.html</a:t>
            </a:r>
            <a:r>
              <a:rPr lang="ru-RU" sz="1100" u="sng" dirty="0" smtClean="0">
                <a:hlinkClick r:id="rId9"/>
              </a:rPr>
              <a:t>/</a:t>
            </a:r>
            <a:endParaRPr lang="ru-RU" sz="1200" b="1" dirty="0" smtClean="0">
              <a:solidFill>
                <a:schemeClr val="tx1"/>
              </a:solidFill>
            </a:endParaRPr>
          </a:p>
          <a:p>
            <a:pPr algn="just" defTabSz="821531"/>
            <a:endParaRPr lang="ru-RU" sz="1200" b="1" dirty="0"/>
          </a:p>
          <a:p>
            <a:pPr algn="ctr" defTabSz="821531"/>
            <a:r>
              <a:rPr lang="ru-RU" sz="1500" dirty="0" smtClean="0"/>
              <a:t>	</a:t>
            </a:r>
            <a:r>
              <a:rPr lang="ru-RU" sz="1400" dirty="0" smtClean="0">
                <a:solidFill>
                  <a:srgbClr val="C00000"/>
                </a:solidFill>
              </a:rPr>
              <a:t>Для целей работы на страховом рынке выбирайте среди крупных финансовых институтов </a:t>
            </a:r>
            <a:r>
              <a:rPr lang="ru-RU" sz="1400" dirty="0">
                <a:solidFill>
                  <a:srgbClr val="C00000"/>
                </a:solidFill>
              </a:rPr>
              <a:t>с хорошей репутацией (за, вот, уже почти 30-ти летнюю историю, в любом сегменте финансового рынка появились финансовые институты с хорошей деловой репутацией, которые пережили многие кризисы и научились работать в условиях </a:t>
            </a:r>
            <a:r>
              <a:rPr lang="ru-RU" sz="1400" dirty="0" err="1">
                <a:solidFill>
                  <a:srgbClr val="C00000"/>
                </a:solidFill>
              </a:rPr>
              <a:t>санкционного</a:t>
            </a:r>
            <a:r>
              <a:rPr lang="ru-RU" sz="1400" dirty="0">
                <a:solidFill>
                  <a:srgbClr val="C00000"/>
                </a:solidFill>
              </a:rPr>
              <a:t> давления</a:t>
            </a:r>
            <a:r>
              <a:rPr lang="ru-RU" sz="1400" dirty="0" smtClean="0">
                <a:solidFill>
                  <a:srgbClr val="C00000"/>
                </a:solidFill>
              </a:rPr>
              <a:t>)</a:t>
            </a:r>
            <a:endParaRPr lang="ru-RU" sz="1400" dirty="0">
              <a:solidFill>
                <a:srgbClr val="C00000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10</a:t>
            </a:fld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02296" y="13371"/>
            <a:ext cx="1169041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chemeClr val="accent5">
                    <a:lumMod val="75000"/>
                  </a:schemeClr>
                </a:solidFill>
              </a:rPr>
              <a:t>Как выбрать финансовый институт – страховую </a:t>
            </a:r>
            <a:r>
              <a:rPr lang="ru-RU" sz="1600" b="1" dirty="0" smtClean="0">
                <a:solidFill>
                  <a:schemeClr val="accent5">
                    <a:lumMod val="75000"/>
                  </a:schemeClr>
                </a:solidFill>
              </a:rPr>
              <a:t>компанию?</a:t>
            </a:r>
            <a:endParaRPr lang="ru-RU" sz="16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9814263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409356" y="548311"/>
            <a:ext cx="9628845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400" b="1" dirty="0"/>
              <a:t>Как выбрать страховой </a:t>
            </a:r>
            <a:r>
              <a:rPr lang="ru-RU" sz="1400" b="1" dirty="0" smtClean="0"/>
              <a:t>продукт?</a:t>
            </a:r>
          </a:p>
          <a:p>
            <a:pPr lvl="0"/>
            <a:endParaRPr lang="ru-RU" sz="1400" b="1" dirty="0"/>
          </a:p>
          <a:p>
            <a:pPr lvl="0"/>
            <a:r>
              <a:rPr lang="ru-RU" sz="14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</a:rPr>
              <a:t>(следует помнить комфортный </a:t>
            </a: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</a:rPr>
              <a:t>уровень страхового взноса составляет 5-10% от ежемесячного дохода застрахованного</a:t>
            </a: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</a:p>
          <a:p>
            <a:pPr lvl="0"/>
            <a:endParaRPr lang="ru-RU" sz="14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285750" lvl="6" indent="-285750" algn="just" defTabSz="821531">
              <a:buFontTx/>
              <a:buChar char="-"/>
            </a:pPr>
            <a:r>
              <a:rPr lang="ru-RU" sz="1400" dirty="0" err="1" smtClean="0">
                <a:solidFill>
                  <a:schemeClr val="accent2">
                    <a:lumMod val="75000"/>
                  </a:schemeClr>
                </a:solidFill>
              </a:rPr>
              <a:t>Составьить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 карту </a:t>
            </a:r>
            <a:r>
              <a:rPr lang="ru-RU" sz="1400" dirty="0">
                <a:solidFill>
                  <a:schemeClr val="accent2">
                    <a:lumMod val="75000"/>
                  </a:schemeClr>
                </a:solidFill>
              </a:rPr>
              <a:t>рисков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и </a:t>
            </a:r>
            <a:r>
              <a:rPr lang="ru-RU" sz="1400" dirty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выберите необходимый страховой продукт в соответствии с вашим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ФП, изучить суть страхового продукта и основные условия договоров о таких продуктах: </a:t>
            </a:r>
            <a:r>
              <a:rPr lang="ru-RU" sz="1400" dirty="0"/>
              <a:t>потренироваться можно на сайте </a:t>
            </a:r>
            <a:r>
              <a:rPr lang="ru-RU" sz="1200" dirty="0">
                <a:hlinkClick r:id="rId2"/>
              </a:rPr>
              <a:t>https://intpract.oc3.ru</a:t>
            </a:r>
            <a:r>
              <a:rPr lang="ru-RU" sz="1200" dirty="0" smtClean="0">
                <a:hlinkClick r:id="rId2"/>
              </a:rPr>
              <a:t>/</a:t>
            </a:r>
            <a:endParaRPr lang="ru-RU" sz="1400" dirty="0">
              <a:solidFill>
                <a:schemeClr val="accent2">
                  <a:lumMod val="75000"/>
                </a:schemeClr>
              </a:solidFill>
              <a:sym typeface="Wingdings" panose="05000000000000000000" pitchFamily="2" charset="2"/>
            </a:endParaRPr>
          </a:p>
          <a:p>
            <a:pPr marL="285750" lvl="6" indent="-285750" algn="just" defTabSz="821531">
              <a:buFontTx/>
              <a:buChar char="-"/>
            </a:pPr>
            <a:r>
              <a:rPr lang="ru-RU" sz="1400" dirty="0">
                <a:sym typeface="Wingdings" panose="05000000000000000000" pitchFamily="2" charset="2"/>
              </a:rPr>
              <a:t>О</a:t>
            </a:r>
            <a:r>
              <a:rPr lang="ru-RU" sz="1400" dirty="0" smtClean="0">
                <a:solidFill>
                  <a:schemeClr val="tx1"/>
                </a:solidFill>
                <a:sym typeface="Wingdings" panose="05000000000000000000" pitchFamily="2" charset="2"/>
              </a:rPr>
              <a:t>пределившись </a:t>
            </a:r>
            <a:r>
              <a:rPr lang="ru-RU" sz="1400" dirty="0">
                <a:solidFill>
                  <a:schemeClr val="tx1"/>
                </a:solidFill>
                <a:sym typeface="Wingdings" panose="05000000000000000000" pitchFamily="2" charset="2"/>
              </a:rPr>
              <a:t>с двумя тремя страховыми компаниями </a:t>
            </a:r>
            <a:r>
              <a:rPr lang="ru-RU" sz="1400" dirty="0" smtClean="0">
                <a:solidFill>
                  <a:schemeClr val="tx1"/>
                </a:solidFill>
                <a:sym typeface="Wingdings" panose="05000000000000000000" pitchFamily="2" charset="2"/>
              </a:rPr>
              <a:t>следует выбирать </a:t>
            </a:r>
            <a:r>
              <a:rPr lang="ru-RU" sz="1400" dirty="0">
                <a:solidFill>
                  <a:schemeClr val="tx1"/>
                </a:solidFill>
                <a:sym typeface="Wingdings" panose="05000000000000000000" pitchFamily="2" charset="2"/>
              </a:rPr>
              <a:t>страховой продукт методом сравнения </a:t>
            </a:r>
            <a:r>
              <a:rPr lang="ru-RU" sz="1400" dirty="0" smtClean="0">
                <a:solidFill>
                  <a:schemeClr val="tx1"/>
                </a:solidFill>
                <a:sym typeface="Wingdings" panose="05000000000000000000" pitchFamily="2" charset="2"/>
              </a:rPr>
              <a:t>аналогичных </a:t>
            </a:r>
            <a:r>
              <a:rPr lang="ru-RU" sz="1400" dirty="0">
                <a:solidFill>
                  <a:schemeClr val="tx1"/>
                </a:solidFill>
                <a:sym typeface="Wingdings" panose="05000000000000000000" pitchFamily="2" charset="2"/>
              </a:rPr>
              <a:t>продуктов </a:t>
            </a:r>
            <a:r>
              <a:rPr lang="ru-RU" sz="1400" dirty="0" smtClean="0">
                <a:solidFill>
                  <a:schemeClr val="tx1"/>
                </a:solidFill>
                <a:sym typeface="Wingdings" panose="05000000000000000000" pitchFamily="2" charset="2"/>
              </a:rPr>
              <a:t>разных компаний: полезно </a:t>
            </a:r>
            <a:r>
              <a:rPr lang="ru-RU" sz="1400" dirty="0">
                <a:sym typeface="Wingdings" panose="05000000000000000000" pitchFamily="2" charset="2"/>
              </a:rPr>
              <a:t>использовать </a:t>
            </a:r>
            <a:r>
              <a:rPr lang="ru-RU" sz="1400" dirty="0"/>
              <a:t>сайты-</a:t>
            </a:r>
            <a:r>
              <a:rPr lang="ru-RU" sz="1400" dirty="0" err="1"/>
              <a:t>ветрины</a:t>
            </a:r>
            <a:r>
              <a:rPr lang="ru-RU" sz="1400" dirty="0"/>
              <a:t> </a:t>
            </a:r>
            <a:r>
              <a:rPr lang="en-US" sz="1200" dirty="0">
                <a:solidFill>
                  <a:schemeClr val="accent2">
                    <a:lumMod val="75000"/>
                  </a:schemeClr>
                </a:solidFill>
                <a:hlinkClick r:id="rId3"/>
              </a:rPr>
              <a:t>https://www.sravni.ru/</a:t>
            </a:r>
            <a:r>
              <a:rPr lang="ru-RU" sz="12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400" dirty="0"/>
              <a:t>или </a:t>
            </a:r>
            <a:r>
              <a:rPr lang="en-US" sz="1200" dirty="0">
                <a:solidFill>
                  <a:schemeClr val="accent2">
                    <a:lumMod val="75000"/>
                  </a:schemeClr>
                </a:solidFill>
                <a:hlinkClick r:id="rId4"/>
              </a:rPr>
              <a:t>www.banki.ru</a:t>
            </a:r>
            <a:endParaRPr lang="ru-RU" sz="120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marL="285750" lvl="6" indent="-285750" algn="just" defTabSz="821531">
              <a:buFontTx/>
              <a:buChar char="-"/>
            </a:pPr>
            <a:r>
              <a:rPr lang="ru-RU" sz="1400" dirty="0" smtClean="0">
                <a:sym typeface="Wingdings" panose="05000000000000000000" pitchFamily="2" charset="2"/>
              </a:rPr>
              <a:t>Полезно использовать </a:t>
            </a:r>
            <a:r>
              <a:rPr lang="ru-RU" sz="1400" dirty="0" smtClean="0">
                <a:solidFill>
                  <a:schemeClr val="tx1"/>
                </a:solidFill>
                <a:sym typeface="Wingdings" panose="05000000000000000000" pitchFamily="2" charset="2"/>
              </a:rPr>
              <a:t>финансовые калькуляторы, для приблизительной оценки </a:t>
            </a:r>
            <a:r>
              <a:rPr lang="ru-RU" sz="1400" dirty="0" smtClean="0">
                <a:sym typeface="Wingdings" panose="05000000000000000000" pitchFamily="2" charset="2"/>
              </a:rPr>
              <a:t>платежей </a:t>
            </a:r>
            <a:endParaRPr lang="ru-RU" sz="140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marL="285750" lvl="6" indent="-285750" algn="just" defTabSz="821531">
              <a:buFontTx/>
              <a:buChar char="-"/>
            </a:pPr>
            <a:r>
              <a:rPr lang="ru-RU" sz="1400" dirty="0">
                <a:sym typeface="Wingdings" panose="05000000000000000000" pitchFamily="2" charset="2"/>
              </a:rPr>
              <a:t>П</a:t>
            </a:r>
            <a:r>
              <a:rPr lang="ru-RU" sz="1400" dirty="0" smtClean="0">
                <a:solidFill>
                  <a:schemeClr val="tx1"/>
                </a:solidFill>
                <a:sym typeface="Wingdings" panose="05000000000000000000" pitchFamily="2" charset="2"/>
              </a:rPr>
              <a:t>одумать </a:t>
            </a:r>
            <a:r>
              <a:rPr lang="ru-RU" sz="1400" dirty="0">
                <a:solidFill>
                  <a:schemeClr val="tx1"/>
                </a:solidFill>
                <a:sym typeface="Wingdings" panose="05000000000000000000" pitchFamily="2" charset="2"/>
              </a:rPr>
              <a:t>об уменьшении стоимости </a:t>
            </a:r>
            <a:r>
              <a:rPr lang="ru-RU" sz="1400" dirty="0" smtClean="0">
                <a:solidFill>
                  <a:schemeClr val="tx1"/>
                </a:solidFill>
                <a:sym typeface="Wingdings" panose="05000000000000000000" pitchFamily="2" charset="2"/>
              </a:rPr>
              <a:t>страховки, используя</a:t>
            </a:r>
            <a:r>
              <a:rPr lang="ru-RU" sz="1400" b="1" dirty="0" smtClean="0"/>
              <a:t> франшизу</a:t>
            </a:r>
          </a:p>
          <a:p>
            <a:pPr algn="just"/>
            <a:r>
              <a:rPr lang="ru-RU" sz="1400" dirty="0"/>
              <a:t>	При </a:t>
            </a:r>
            <a:r>
              <a:rPr lang="ru-RU" sz="1400" b="1" dirty="0"/>
              <a:t>безусловной франшизе </a:t>
            </a:r>
            <a:r>
              <a:rPr lang="ru-RU" sz="1400" dirty="0"/>
              <a:t>все убытки уменьшаются на величину франшизы, а убытки, меньшие франшизы, не оплачиваются. При </a:t>
            </a:r>
            <a:r>
              <a:rPr lang="ru-RU" sz="1400" b="1" dirty="0"/>
              <a:t>условной франшизе </a:t>
            </a:r>
            <a:r>
              <a:rPr lang="ru-RU" sz="1400" dirty="0"/>
              <a:t>не оплачиваются убытки, меньшие франшизы, а большие убытки оплачиваются полностью. Применение франшизы уменьшает тариф, но рассчитано на страхователей, с которыми не происходят мелкие страховые случаи (повреждения остекления, царапины и небольшие повреждения корпуса и т. п.), т. е. на опытных водителей. Но таких страхователей немного. Поэтому установление франшизы чаще оказывается выгоднее страховщикам</a:t>
            </a:r>
            <a:endParaRPr lang="ru-RU" sz="140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algn="l"/>
            <a:r>
              <a:rPr lang="ru-RU" sz="1400" dirty="0"/>
              <a:t>	</a:t>
            </a:r>
            <a:endParaRPr lang="ru-RU" sz="1400" dirty="0" smtClean="0"/>
          </a:p>
          <a:p>
            <a:pPr algn="l"/>
            <a:r>
              <a:rPr lang="ru-RU" sz="1400" b="1" dirty="0"/>
              <a:t>	</a:t>
            </a:r>
            <a:r>
              <a:rPr lang="ru-RU" sz="1400" b="1" dirty="0" smtClean="0"/>
              <a:t>Если </a:t>
            </a:r>
            <a:r>
              <a:rPr lang="ru-RU" sz="1400" b="1" dirty="0"/>
              <a:t>страховать на полную страховую сумму (равна действительной стоимости имущества) дорого, то можно применить следующие способы удешевления страховой защиты</a:t>
            </a:r>
            <a:r>
              <a:rPr lang="ru-RU" sz="1400" dirty="0"/>
              <a:t>: </a:t>
            </a:r>
            <a:endParaRPr lang="ru-RU" sz="14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400" dirty="0"/>
              <a:t>	</a:t>
            </a:r>
            <a:r>
              <a:rPr lang="ru-RU" sz="1400" dirty="0" smtClean="0"/>
              <a:t>застраховать </a:t>
            </a:r>
            <a:r>
              <a:rPr lang="ru-RU" sz="1400" dirty="0"/>
              <a:t>на меньшую сумму без дополнительных условий. Размер страховой премии при этом уменьшится пропорционально отношению страховой суммы к страховой стоимости, но точно так же будут уменьшаться и страховые выплаты </a:t>
            </a:r>
            <a:r>
              <a:rPr lang="ru-RU" sz="1400" dirty="0" smtClean="0"/>
              <a:t>	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400" dirty="0" smtClean="0"/>
              <a:t>застраховать </a:t>
            </a:r>
            <a:r>
              <a:rPr lang="ru-RU" sz="1400" dirty="0"/>
              <a:t>в системе первого риска. Первый риск (убыток), если его величина меньше страховой суммы, оплачивается полностью, второй – не более оставшейся части страховой суммы и т. д., пока не будет исчерпана вся страховая </a:t>
            </a:r>
            <a:r>
              <a:rPr lang="ru-RU" sz="1400" dirty="0" smtClean="0"/>
              <a:t>сумма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70164" y="71721"/>
            <a:ext cx="1192183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chemeClr val="accent5">
                    <a:lumMod val="75000"/>
                  </a:schemeClr>
                </a:solidFill>
              </a:rPr>
              <a:t>Как выбрать страховой продукт?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2"/>
          </p:nvPr>
        </p:nvSpPr>
        <p:spPr>
          <a:xfrm>
            <a:off x="11221340" y="6388596"/>
            <a:ext cx="702729" cy="232745"/>
          </a:xfrm>
        </p:spPr>
        <p:txBody>
          <a:bodyPr/>
          <a:lstStyle/>
          <a:p>
            <a:fld id="{86CB4B4D-7CA3-9044-876B-883B54F8677D}" type="slidenum">
              <a:rPr lang="ru-RU" smtClean="0"/>
              <a:t>11</a:t>
            </a:fld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70164" y="2217872"/>
            <a:ext cx="2038525" cy="107721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400" b="1" dirty="0">
                <a:solidFill>
                  <a:schemeClr val="tx1"/>
                </a:solidFill>
                <a:highlight>
                  <a:srgbClr val="FFFF00"/>
                </a:highlight>
                <a:ea typeface="Times New Roman" panose="02020603050405020304" pitchFamily="18" charset="0"/>
              </a:rPr>
              <a:t>Крупнейшие страховые компании в 2019 </a:t>
            </a:r>
            <a:r>
              <a:rPr lang="ru-RU" sz="1400" b="1" dirty="0" smtClean="0">
                <a:solidFill>
                  <a:schemeClr val="tx1"/>
                </a:solidFill>
                <a:highlight>
                  <a:srgbClr val="FFFF00"/>
                </a:highlight>
                <a:ea typeface="Times New Roman" panose="02020603050405020304" pitchFamily="18" charset="0"/>
              </a:rPr>
              <a:t>г.</a:t>
            </a:r>
            <a:endParaRPr lang="ru-RU" sz="1400" dirty="0">
              <a:solidFill>
                <a:schemeClr val="tx1"/>
              </a:solidFill>
              <a:ea typeface="Times New Roman" panose="02020603050405020304" pitchFamily="18" charset="0"/>
            </a:endParaRPr>
          </a:p>
          <a:p>
            <a:r>
              <a:rPr lang="ru-RU" sz="1200" b="1" u="sng" dirty="0">
                <a:solidFill>
                  <a:srgbClr val="076A53"/>
                </a:solidFill>
                <a:highlight>
                  <a:srgbClr val="FFFF00"/>
                </a:highlight>
                <a:ea typeface="Times New Roman" panose="02020603050405020304" pitchFamily="18" charset="0"/>
                <a:hlinkClick r:id="rId5"/>
              </a:rPr>
              <a:t>https://riarating.ru/insurance_companies/20200423/630168592.html</a:t>
            </a:r>
            <a:endParaRPr lang="ru-RU" sz="1200" dirty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7726631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515390" y="156381"/>
            <a:ext cx="1100386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chemeClr val="accent5">
                    <a:lumMod val="75000"/>
                  </a:schemeClr>
                </a:solidFill>
              </a:rPr>
              <a:t>Как выбрать финансовый институт – НПФ?</a:t>
            </a:r>
            <a:br>
              <a:rPr lang="ru-RU" sz="1600" b="1" dirty="0">
                <a:solidFill>
                  <a:schemeClr val="accent5">
                    <a:lumMod val="75000"/>
                  </a:schemeClr>
                </a:solidFill>
              </a:rPr>
            </a:br>
            <a:endParaRPr lang="ru-RU" sz="16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71641" y="477118"/>
            <a:ext cx="11047614" cy="611513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algn="just" defTabSz="821531"/>
            <a:r>
              <a:rPr lang="ru-RU" sz="1400" dirty="0"/>
              <a:t>	</a:t>
            </a:r>
            <a:r>
              <a:rPr lang="ru-RU" sz="1400" dirty="0" smtClean="0"/>
              <a:t>Составить ФП</a:t>
            </a:r>
            <a:r>
              <a:rPr lang="ru-RU" sz="1400" dirty="0"/>
              <a:t>, </a:t>
            </a:r>
            <a:r>
              <a:rPr lang="ru-RU" sz="1400" dirty="0" smtClean="0"/>
              <a:t>определить </a:t>
            </a:r>
            <a:r>
              <a:rPr lang="ru-RU" sz="1400" dirty="0"/>
              <a:t>цели, </a:t>
            </a:r>
            <a:r>
              <a:rPr lang="ru-RU" sz="1400" dirty="0" smtClean="0"/>
              <a:t>накопить </a:t>
            </a:r>
            <a:r>
              <a:rPr lang="ru-RU" sz="1400" dirty="0"/>
              <a:t>первоначальные сбережения, </a:t>
            </a:r>
            <a:r>
              <a:rPr lang="ru-RU" sz="1400" dirty="0" smtClean="0"/>
              <a:t>начать </a:t>
            </a:r>
            <a:r>
              <a:rPr lang="ru-RU" sz="1400" dirty="0"/>
              <a:t>создавать резервный капитал, </a:t>
            </a:r>
            <a:r>
              <a:rPr lang="ru-RU" sz="1400" dirty="0" smtClean="0"/>
              <a:t>поставить долгосрочную цель: формирование дополнительной пенсии</a:t>
            </a:r>
            <a:r>
              <a:rPr lang="ru-RU" sz="1400" dirty="0"/>
              <a:t>. Если встанет вопрос выбора </a:t>
            </a:r>
            <a:r>
              <a:rPr lang="ru-RU" sz="1400" dirty="0" smtClean="0"/>
              <a:t>негосударственного пенсионного фонда (НПФ) для начала формирования будущей пенсии : </a:t>
            </a:r>
          </a:p>
          <a:p>
            <a:pPr algn="just" defTabSz="821531"/>
            <a:r>
              <a:rPr lang="ru-RU" sz="1400" b="1" dirty="0">
                <a:solidFill>
                  <a:schemeClr val="accent2">
                    <a:lumMod val="75000"/>
                  </a:schemeClr>
                </a:solidFill>
              </a:rPr>
              <a:t>	</a:t>
            </a: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</a:rPr>
              <a:t>- подумать </a:t>
            </a: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</a:rPr>
              <a:t>о пенсии смолоду (считается комфортным уровень отчислений до 10% месячного дохода на будущую пенсию) </a:t>
            </a: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и </a:t>
            </a: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решить начать формировать добровольную негосударственную </a:t>
            </a: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пенсию в НПФ, делая взносы по программе создания такой дополнительной </a:t>
            </a: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пенсии (дополнительно можно начать формировать отчисления на будущую пенсию через систему накопительного или инвестиционного страхования жизни) </a:t>
            </a:r>
            <a:r>
              <a:rPr lang="en-US" sz="1200" dirty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  <a:hlinkClick r:id="rId2"/>
              </a:rPr>
              <a:t>https://vashifinancy.ru/finansy-na-kazhdyy-den/obespechennaya-starost</a:t>
            </a:r>
            <a:r>
              <a:rPr lang="en-US" sz="1200" dirty="0" smtClean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  <a:hlinkClick r:id="rId2"/>
              </a:rPr>
              <a:t>/</a:t>
            </a:r>
            <a:endParaRPr lang="ru-RU" sz="1200" dirty="0" smtClean="0">
              <a:solidFill>
                <a:schemeClr val="accent2">
                  <a:lumMod val="75000"/>
                </a:schemeClr>
              </a:solidFill>
              <a:sym typeface="Wingdings" panose="05000000000000000000" pitchFamily="2" charset="2"/>
            </a:endParaRPr>
          </a:p>
          <a:p>
            <a:pPr algn="just" defTabSz="821531"/>
            <a:r>
              <a:rPr lang="ru-RU" sz="1400" dirty="0"/>
              <a:t>	- </a:t>
            </a:r>
            <a:r>
              <a:rPr lang="ru-RU" sz="1400" dirty="0" smtClean="0"/>
              <a:t>изучить </a:t>
            </a:r>
            <a:r>
              <a:rPr lang="ru-RU" sz="1400" dirty="0"/>
              <a:t>законодательство, Гражданский кодекс, </a:t>
            </a:r>
            <a:r>
              <a:rPr lang="ru-RU" sz="1400" dirty="0" smtClean="0"/>
              <a:t>суть негосударственной пенсионной системы (в чем разница страховой пенсии, накопительной пенсии со стороны государства и добровольной пенсии, которую человек может формировать сам дополнительно: </a:t>
            </a:r>
            <a:r>
              <a:rPr lang="en-US" sz="1200" dirty="0">
                <a:hlinkClick r:id="rId3"/>
              </a:rPr>
              <a:t>https://journal.tinkoff.ru/npo</a:t>
            </a:r>
            <a:r>
              <a:rPr lang="en-US" sz="1200" dirty="0" smtClean="0">
                <a:hlinkClick r:id="rId3"/>
              </a:rPr>
              <a:t>/</a:t>
            </a:r>
            <a:r>
              <a:rPr lang="ru-RU" sz="1400" dirty="0" smtClean="0"/>
              <a:t>), роль НПФ и управляющих компаний в процессе формирования накоплений на будущую пенсию, свои </a:t>
            </a:r>
            <a:r>
              <a:rPr lang="ru-RU" sz="1400" dirty="0"/>
              <a:t>права и обязанности в этой направлении (информационно-правовая база «Консультант плюс» и/или «Гарант», </a:t>
            </a:r>
            <a:r>
              <a:rPr lang="ru-RU" sz="1400" dirty="0" smtClean="0"/>
              <a:t>например, </a:t>
            </a:r>
            <a:r>
              <a:rPr lang="en-US" sz="1200" u="sng" dirty="0">
                <a:hlinkClick r:id="rId4"/>
              </a:rPr>
              <a:t>http://</a:t>
            </a:r>
            <a:r>
              <a:rPr lang="en-US" sz="1200" u="sng" dirty="0" smtClean="0">
                <a:hlinkClick r:id="rId4"/>
              </a:rPr>
              <a:t>www.consultant.ru/document/cons_doc_LAW_18626/</a:t>
            </a:r>
            <a:r>
              <a:rPr lang="ru-RU" sz="1200" u="sng" dirty="0"/>
              <a:t> </a:t>
            </a:r>
            <a:r>
              <a:rPr lang="ru-RU" sz="1400" dirty="0" smtClean="0"/>
              <a:t>или </a:t>
            </a:r>
            <a:r>
              <a:rPr lang="en-US" sz="1200" dirty="0">
                <a:hlinkClick r:id="rId5"/>
              </a:rPr>
              <a:t>http://cbr.ru/RSCI</a:t>
            </a:r>
            <a:r>
              <a:rPr lang="en-US" sz="1200" dirty="0" smtClean="0">
                <a:hlinkClick r:id="rId5"/>
              </a:rPr>
              <a:t>/</a:t>
            </a:r>
            <a:endParaRPr lang="ru-RU" sz="1200" dirty="0"/>
          </a:p>
          <a:p>
            <a:pPr algn="just" defTabSz="821531"/>
            <a:r>
              <a:rPr lang="ru-RU" sz="1200" dirty="0"/>
              <a:t>	</a:t>
            </a:r>
            <a:r>
              <a:rPr lang="ru-RU" sz="1400" dirty="0" smtClean="0"/>
              <a:t>- определить список НПФ в регионе проживания, </a:t>
            </a:r>
            <a:r>
              <a:rPr lang="ru-RU" sz="1400" dirty="0"/>
              <a:t>но только из тех, которые входят в систему страхования пенсии - </a:t>
            </a:r>
            <a:r>
              <a:rPr lang="en-US" sz="1200" dirty="0">
                <a:solidFill>
                  <a:schemeClr val="accent2">
                    <a:lumMod val="75000"/>
                  </a:schemeClr>
                </a:solidFill>
                <a:hlinkClick r:id="rId6"/>
              </a:rPr>
              <a:t>https://www.asv.org.ru/pension/</a:t>
            </a:r>
            <a:r>
              <a:rPr lang="ru-RU" sz="1400" dirty="0" smtClean="0"/>
              <a:t>, изучить предложения таких НПФ, определить </a:t>
            </a:r>
            <a:r>
              <a:rPr lang="ru-RU" sz="1400" dirty="0"/>
              <a:t>с какими управляющими </a:t>
            </a:r>
            <a:r>
              <a:rPr lang="ru-RU" sz="1400" dirty="0" smtClean="0"/>
              <a:t>компаниями (УК) НПФ сотрудничают (НПФ взаимодействует </a:t>
            </a:r>
            <a:r>
              <a:rPr lang="ru-RU" sz="1400" dirty="0"/>
              <a:t>с УК при управлении </a:t>
            </a:r>
            <a:r>
              <a:rPr lang="ru-RU" sz="1400" dirty="0" smtClean="0"/>
              <a:t>средствами </a:t>
            </a:r>
            <a:r>
              <a:rPr lang="ru-RU" sz="1400" dirty="0"/>
              <a:t>будущих </a:t>
            </a:r>
            <a:r>
              <a:rPr lang="ru-RU" sz="1400" dirty="0" smtClean="0"/>
              <a:t>пенсий на рынке ценных бумаг)</a:t>
            </a:r>
          </a:p>
          <a:p>
            <a:pPr algn="just" defTabSz="821531"/>
            <a:r>
              <a:rPr lang="ru-RU" sz="1400" dirty="0"/>
              <a:t>	</a:t>
            </a:r>
            <a:r>
              <a:rPr lang="ru-RU" sz="1400" dirty="0" smtClean="0"/>
              <a:t>- </a:t>
            </a:r>
            <a:r>
              <a:rPr lang="ru-RU" sz="1400" dirty="0"/>
              <a:t>проверить наличие у них лицензий, проверить входит ли </a:t>
            </a:r>
            <a:r>
              <a:rPr lang="ru-RU" sz="1400" dirty="0" smtClean="0"/>
              <a:t>НПФ, УК </a:t>
            </a:r>
            <a:r>
              <a:rPr lang="ru-RU" sz="1400" dirty="0"/>
              <a:t>в реестр </a:t>
            </a:r>
            <a:r>
              <a:rPr lang="ru-RU" sz="1400" dirty="0" smtClean="0"/>
              <a:t>действующих НПФ, УК </a:t>
            </a:r>
            <a:r>
              <a:rPr lang="ru-RU" sz="1400" dirty="0"/>
              <a:t>России – </a:t>
            </a:r>
            <a:r>
              <a:rPr lang="en-US" sz="1200" dirty="0">
                <a:hlinkClick r:id="rId7"/>
              </a:rPr>
              <a:t>http://cbr.ru/RSCI/registers/</a:t>
            </a:r>
            <a:r>
              <a:rPr lang="en-US" sz="1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400" dirty="0"/>
              <a:t>или</a:t>
            </a:r>
            <a:r>
              <a:rPr lang="ru-RU" sz="1200" dirty="0"/>
              <a:t> </a:t>
            </a:r>
            <a:r>
              <a:rPr lang="ru-RU" sz="1400" dirty="0"/>
              <a:t>на сайте Банка России </a:t>
            </a:r>
            <a:r>
              <a:rPr lang="en-US" sz="1200" dirty="0">
                <a:hlinkClick r:id="rId8"/>
              </a:rPr>
              <a:t>http://cbr.ru/fmp_check/</a:t>
            </a:r>
            <a:r>
              <a:rPr lang="ru-RU" sz="1400" dirty="0"/>
              <a:t>,</a:t>
            </a: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400" dirty="0"/>
              <a:t>или в мобильном приложении Банка России </a:t>
            </a:r>
            <a:r>
              <a:rPr lang="en-US" sz="1200" dirty="0">
                <a:solidFill>
                  <a:schemeClr val="accent2">
                    <a:lumMod val="75000"/>
                  </a:schemeClr>
                </a:solidFill>
                <a:hlinkClick r:id="rId9"/>
              </a:rPr>
              <a:t>https://cbr.ru/reception/online_app/</a:t>
            </a:r>
            <a:r>
              <a:rPr lang="ru-RU" sz="12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endParaRPr lang="ru-RU" sz="1200" dirty="0" smtClean="0"/>
          </a:p>
          <a:p>
            <a:pPr algn="just" defTabSz="821531"/>
            <a:r>
              <a:rPr lang="ru-RU" sz="1200" dirty="0"/>
              <a:t>	</a:t>
            </a:r>
            <a:r>
              <a:rPr lang="ru-RU" sz="1200" dirty="0" smtClean="0"/>
              <a:t>- </a:t>
            </a:r>
            <a:r>
              <a:rPr lang="ru-RU" sz="1400" dirty="0" smtClean="0"/>
              <a:t>изучить </a:t>
            </a:r>
            <a:r>
              <a:rPr lang="ru-RU" sz="1400" dirty="0"/>
              <a:t>кредитные рейтинги и </a:t>
            </a:r>
            <a:r>
              <a:rPr lang="ru-RU" sz="1400" dirty="0" err="1"/>
              <a:t>рэнкинги</a:t>
            </a:r>
            <a:r>
              <a:rPr lang="ru-RU" sz="1400" dirty="0"/>
              <a:t> </a:t>
            </a:r>
            <a:r>
              <a:rPr lang="ru-RU" sz="1400" dirty="0" smtClean="0"/>
              <a:t>НПФ и УК </a:t>
            </a:r>
            <a:r>
              <a:rPr lang="en-US" sz="1200" dirty="0">
                <a:hlinkClick r:id="rId10"/>
              </a:rPr>
              <a:t>https://</a:t>
            </a:r>
            <a:r>
              <a:rPr lang="en-US" sz="1200" dirty="0" smtClean="0">
                <a:hlinkClick r:id="rId10"/>
              </a:rPr>
              <a:t>raexpert.ru/rankings/managing</a:t>
            </a:r>
            <a:r>
              <a:rPr lang="ru-RU" sz="1200" dirty="0"/>
              <a:t> </a:t>
            </a:r>
            <a:r>
              <a:rPr lang="ru-RU" sz="1400" dirty="0"/>
              <a:t>и</a:t>
            </a:r>
            <a:r>
              <a:rPr lang="ru-RU" sz="1200" dirty="0" smtClean="0"/>
              <a:t> </a:t>
            </a:r>
            <a:r>
              <a:rPr lang="en-US" sz="1200" dirty="0">
                <a:hlinkClick r:id="rId11"/>
              </a:rPr>
              <a:t>https://</a:t>
            </a:r>
            <a:r>
              <a:rPr lang="en-US" sz="1200" dirty="0" smtClean="0">
                <a:hlinkClick r:id="rId11"/>
              </a:rPr>
              <a:t>raexpert.ru/rankings/npf_full</a:t>
            </a:r>
            <a:r>
              <a:rPr lang="ru-RU" sz="1200" dirty="0" smtClean="0"/>
              <a:t> </a:t>
            </a:r>
            <a:r>
              <a:rPr lang="ru-RU" sz="1400" dirty="0"/>
              <a:t>или </a:t>
            </a:r>
            <a:r>
              <a:rPr lang="en-US" sz="1200" dirty="0">
                <a:hlinkClick r:id="rId12"/>
              </a:rPr>
              <a:t>https://</a:t>
            </a:r>
            <a:r>
              <a:rPr lang="en-US" sz="1200" dirty="0" smtClean="0">
                <a:hlinkClick r:id="rId12"/>
              </a:rPr>
              <a:t>investfunds.ru/</a:t>
            </a:r>
            <a:endParaRPr lang="ru-RU" sz="1200" dirty="0"/>
          </a:p>
          <a:p>
            <a:pPr algn="ctr" defTabSz="821531"/>
            <a:r>
              <a:rPr lang="ru-RU" sz="1400" b="1" i="1" dirty="0" smtClean="0">
                <a:solidFill>
                  <a:schemeClr val="tx1"/>
                </a:solidFill>
              </a:rPr>
              <a:t>Рейтинг </a:t>
            </a:r>
            <a:r>
              <a:rPr lang="ru-RU" sz="1400" b="1" dirty="0">
                <a:solidFill>
                  <a:schemeClr val="tx1"/>
                </a:solidFill>
              </a:rPr>
              <a:t>числовой или порядковый показатель, отображающий важность или значимость определенного объекта или </a:t>
            </a:r>
            <a:r>
              <a:rPr lang="ru-RU" sz="1400" b="1" dirty="0" smtClean="0">
                <a:solidFill>
                  <a:schemeClr val="tx1"/>
                </a:solidFill>
              </a:rPr>
              <a:t>явления: </a:t>
            </a: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</a:rPr>
              <a:t>ч</a:t>
            </a: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</a:rPr>
              <a:t>ем </a:t>
            </a: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</a:rPr>
              <a:t>выше рейтинг, тем надежнее финансовый институт! </a:t>
            </a:r>
            <a:endParaRPr lang="ru-RU" sz="1400" b="1" i="1" dirty="0">
              <a:solidFill>
                <a:schemeClr val="accent2">
                  <a:lumMod val="75000"/>
                </a:schemeClr>
              </a:solidFill>
            </a:endParaRPr>
          </a:p>
          <a:p>
            <a:pPr algn="just" defTabSz="821531"/>
            <a:r>
              <a:rPr lang="ru-RU" sz="1400" dirty="0"/>
              <a:t>Международные кредитные рейтинговые агентства</a:t>
            </a:r>
            <a:r>
              <a:rPr lang="en-US" sz="1400" dirty="0"/>
              <a:t>:</a:t>
            </a:r>
            <a:r>
              <a:rPr lang="ru-RU" sz="1400" dirty="0"/>
              <a:t> </a:t>
            </a:r>
            <a:r>
              <a:rPr lang="en-US" sz="1400" b="1" dirty="0"/>
              <a:t>Fitch, S&amp;P, Mood’s</a:t>
            </a:r>
            <a:endParaRPr lang="ru-RU" sz="1400" b="1" dirty="0"/>
          </a:p>
          <a:p>
            <a:pPr algn="just" defTabSz="821531"/>
            <a:r>
              <a:rPr lang="ru-RU" sz="1400" dirty="0" smtClean="0"/>
              <a:t>Национальные: </a:t>
            </a:r>
            <a:r>
              <a:rPr lang="ru-RU" sz="1400" b="1" dirty="0" smtClean="0"/>
              <a:t>кредитное агентство «Эксперт РА» </a:t>
            </a:r>
            <a:r>
              <a:rPr lang="ru-RU" sz="1400" dirty="0" smtClean="0"/>
              <a:t>- </a:t>
            </a:r>
            <a:r>
              <a:rPr lang="en-US" sz="1200" dirty="0" smtClean="0">
                <a:hlinkClick r:id="rId13"/>
              </a:rPr>
              <a:t>https://raexpert.ru/ratings/npf/</a:t>
            </a:r>
            <a:r>
              <a:rPr lang="ru-RU" sz="1200" dirty="0" smtClean="0"/>
              <a:t> </a:t>
            </a:r>
            <a:r>
              <a:rPr lang="ru-RU" sz="1400" dirty="0" smtClean="0"/>
              <a:t>или </a:t>
            </a:r>
            <a:r>
              <a:rPr lang="ru-RU" sz="1400" b="1" dirty="0" err="1" smtClean="0"/>
              <a:t>интернет-ресурс</a:t>
            </a:r>
            <a:r>
              <a:rPr lang="ru-RU" sz="1400" b="1" dirty="0" smtClean="0"/>
              <a:t> РИА Рейтинг </a:t>
            </a:r>
            <a:r>
              <a:rPr lang="ru-RU" sz="1200" dirty="0" smtClean="0"/>
              <a:t>- </a:t>
            </a:r>
            <a:r>
              <a:rPr lang="ru-RU" sz="1200" dirty="0" smtClean="0">
                <a:hlinkClick r:id="rId14"/>
              </a:rPr>
              <a:t>http://riarating.ru/</a:t>
            </a:r>
            <a:endParaRPr lang="ru-RU" sz="1200" dirty="0" smtClean="0"/>
          </a:p>
          <a:p>
            <a:pPr algn="ctr" defTabSz="821531"/>
            <a:r>
              <a:rPr lang="en-US" sz="1400" dirty="0" smtClean="0"/>
              <a:t> </a:t>
            </a:r>
            <a:r>
              <a:rPr lang="ru-RU" sz="1400" b="1" i="1" dirty="0"/>
              <a:t>	</a:t>
            </a:r>
            <a:r>
              <a:rPr lang="ru-RU" sz="1400" b="1" i="1" dirty="0" err="1"/>
              <a:t>Рэнкинг</a:t>
            </a:r>
            <a:r>
              <a:rPr lang="ru-RU" sz="1400" b="1" i="1" dirty="0"/>
              <a:t> </a:t>
            </a:r>
            <a:r>
              <a:rPr lang="ru-RU" sz="1400" b="1" dirty="0"/>
              <a:t>показывает место </a:t>
            </a:r>
            <a:r>
              <a:rPr lang="ru-RU" sz="1400" b="1" dirty="0" smtClean="0"/>
              <a:t>НПФ </a:t>
            </a:r>
            <a:r>
              <a:rPr lang="ru-RU" sz="1400" b="1" dirty="0"/>
              <a:t>относительно ее конкурентов согласно какому-нибудь показателю. </a:t>
            </a:r>
          </a:p>
          <a:p>
            <a:pPr algn="just" defTabSz="821531"/>
            <a:r>
              <a:rPr lang="ru-RU" sz="1400" b="1" dirty="0" smtClean="0"/>
              <a:t>	</a:t>
            </a:r>
            <a:r>
              <a:rPr lang="ru-RU" sz="1400" dirty="0" smtClean="0"/>
              <a:t>Например</a:t>
            </a:r>
            <a:r>
              <a:rPr lang="ru-RU" sz="1400" dirty="0"/>
              <a:t>, место по капиталу и так далее: </a:t>
            </a:r>
            <a:r>
              <a:rPr lang="en-US" sz="1200" dirty="0">
                <a:hlinkClick r:id="rId15"/>
              </a:rPr>
              <a:t>https://raexpert.ru/rankings/#</a:t>
            </a:r>
            <a:r>
              <a:rPr lang="en-US" sz="1200" dirty="0" smtClean="0">
                <a:hlinkClick r:id="rId15"/>
              </a:rPr>
              <a:t>r_8278</a:t>
            </a:r>
            <a:endParaRPr lang="ru-RU" sz="1200" dirty="0" smtClean="0"/>
          </a:p>
          <a:p>
            <a:pPr algn="just" defTabSz="821531"/>
            <a:endParaRPr lang="ru-RU" sz="12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 defTabSz="821531"/>
            <a:r>
              <a:rPr lang="ru-RU" sz="1400" b="1" i="1" dirty="0">
                <a:solidFill>
                  <a:schemeClr val="accent2">
                    <a:lumMod val="75000"/>
                  </a:schemeClr>
                </a:solidFill>
              </a:rPr>
              <a:t>НЕ ГОНИТЕСЬ ЗА ДЕШЕВЕЗНОЙ или НИЗКИМИ ТАРИФАМИ </a:t>
            </a:r>
          </a:p>
          <a:p>
            <a:pPr algn="ctr" defTabSz="821531"/>
            <a:r>
              <a:rPr lang="ru-RU" sz="1400" b="1" i="1" dirty="0">
                <a:solidFill>
                  <a:schemeClr val="accent2">
                    <a:lumMod val="75000"/>
                  </a:schemeClr>
                </a:solidFill>
              </a:rPr>
              <a:t>выбирайте среди крупных НПФ, которые ведут корпоративные программы, с хорошей репутацией за последние </a:t>
            </a:r>
            <a:r>
              <a:rPr lang="ru-RU" sz="1400" b="1" i="1" dirty="0" smtClean="0">
                <a:solidFill>
                  <a:schemeClr val="accent2">
                    <a:lumMod val="75000"/>
                  </a:schemeClr>
                </a:solidFill>
              </a:rPr>
              <a:t>30 лет</a:t>
            </a:r>
            <a:endParaRPr lang="ru-RU" sz="1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2"/>
          </p:nvPr>
        </p:nvSpPr>
        <p:spPr>
          <a:xfrm>
            <a:off x="11304905" y="6475881"/>
            <a:ext cx="313320" cy="232745"/>
          </a:xfrm>
        </p:spPr>
        <p:txBody>
          <a:bodyPr/>
          <a:lstStyle/>
          <a:p>
            <a:fld id="{86CB4B4D-7CA3-9044-876B-883B54F8677D}" type="slidenum">
              <a:rPr lang="ru-RU" smtClean="0"/>
              <a:t>12</a:t>
            </a:fld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823671" y="156381"/>
            <a:ext cx="6739334" cy="30777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400" b="1" dirty="0" err="1" smtClean="0"/>
              <a:t>ХочуМогуЗнаю.рф</a:t>
            </a:r>
            <a:r>
              <a:rPr lang="ru-RU" sz="1400" dirty="0" smtClean="0"/>
              <a:t> </a:t>
            </a:r>
            <a:r>
              <a:rPr lang="ru-RU" sz="1200" dirty="0">
                <a:hlinkClick r:id="rId16"/>
              </a:rPr>
              <a:t>https://xn--80afmshcb2bdox6g.xn--</a:t>
            </a:r>
            <a:r>
              <a:rPr lang="ru-RU" sz="1200" dirty="0" smtClean="0">
                <a:hlinkClick r:id="rId16"/>
              </a:rPr>
              <a:t>p1ai/media/documents/HMZ_INFO_DPN.pdf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044853136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81027" y="586355"/>
            <a:ext cx="10272590" cy="563808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algn="just" defTabSz="821531"/>
            <a:r>
              <a:rPr lang="ru-RU" sz="1400" dirty="0"/>
              <a:t>	</a:t>
            </a:r>
            <a:r>
              <a:rPr lang="ru-RU" sz="1400" b="1" dirty="0" smtClean="0">
                <a:solidFill>
                  <a:srgbClr val="C00000"/>
                </a:solidFill>
              </a:rPr>
              <a:t>Следует </a:t>
            </a:r>
            <a:r>
              <a:rPr lang="ru-RU" sz="1400" b="1" dirty="0">
                <a:solidFill>
                  <a:srgbClr val="C00000"/>
                </a:solidFill>
              </a:rPr>
              <a:t>учесть, что </a:t>
            </a:r>
            <a:r>
              <a:rPr lang="ru-RU" sz="1400" b="1" dirty="0" smtClean="0">
                <a:solidFill>
                  <a:srgbClr val="C00000"/>
                </a:solidFill>
              </a:rPr>
              <a:t>выбирать следует среди крупных НПФ, которые выполняют программы формирования корпоративных пенсий для крупных российских компаний, </a:t>
            </a:r>
            <a:r>
              <a:rPr lang="ru-RU" sz="1400" b="1" dirty="0">
                <a:solidFill>
                  <a:srgbClr val="C00000"/>
                </a:solidFill>
              </a:rPr>
              <a:t>например </a:t>
            </a:r>
            <a:r>
              <a:rPr lang="ru-RU" sz="1400" b="1" dirty="0" smtClean="0">
                <a:solidFill>
                  <a:srgbClr val="C00000"/>
                </a:solidFill>
              </a:rPr>
              <a:t>НПФ «Эволюция» </a:t>
            </a:r>
            <a:r>
              <a:rPr lang="en-US" sz="1200" dirty="0">
                <a:solidFill>
                  <a:srgbClr val="C00000"/>
                </a:solidFill>
                <a:hlinkClick r:id="rId2"/>
              </a:rPr>
              <a:t>http://www.evonpf.ru</a:t>
            </a:r>
            <a:r>
              <a:rPr lang="en-US" sz="1200" dirty="0" smtClean="0">
                <a:solidFill>
                  <a:srgbClr val="C00000"/>
                </a:solidFill>
                <a:hlinkClick r:id="rId2"/>
              </a:rPr>
              <a:t>/</a:t>
            </a:r>
            <a:r>
              <a:rPr lang="ru-RU" sz="1200" dirty="0">
                <a:solidFill>
                  <a:srgbClr val="C00000"/>
                </a:solidFill>
              </a:rPr>
              <a:t> </a:t>
            </a:r>
            <a:r>
              <a:rPr lang="ru-RU" sz="1400" b="1" dirty="0" smtClean="0">
                <a:solidFill>
                  <a:srgbClr val="C00000"/>
                </a:solidFill>
              </a:rPr>
              <a:t>(ПАО Роснефть) или НПФ «</a:t>
            </a:r>
            <a:r>
              <a:rPr lang="ru-RU" sz="1400" b="1" dirty="0" err="1" smtClean="0">
                <a:solidFill>
                  <a:srgbClr val="C00000"/>
                </a:solidFill>
              </a:rPr>
              <a:t>Газфонд</a:t>
            </a:r>
            <a:r>
              <a:rPr lang="ru-RU" sz="1200" b="1" dirty="0" smtClean="0">
                <a:solidFill>
                  <a:srgbClr val="C00000"/>
                </a:solidFill>
              </a:rPr>
              <a:t>» </a:t>
            </a:r>
            <a:r>
              <a:rPr lang="en-US" sz="1200" dirty="0">
                <a:solidFill>
                  <a:srgbClr val="C00000"/>
                </a:solidFill>
                <a:hlinkClick r:id="rId3"/>
              </a:rPr>
              <a:t>https://gazfond.ru</a:t>
            </a:r>
            <a:r>
              <a:rPr lang="en-US" sz="1200" dirty="0" smtClean="0">
                <a:solidFill>
                  <a:srgbClr val="C00000"/>
                </a:solidFill>
                <a:hlinkClick r:id="rId3"/>
              </a:rPr>
              <a:t>/</a:t>
            </a:r>
            <a:r>
              <a:rPr lang="ru-RU" sz="1200" b="1" dirty="0" smtClean="0">
                <a:solidFill>
                  <a:srgbClr val="C00000"/>
                </a:solidFill>
              </a:rPr>
              <a:t> </a:t>
            </a:r>
            <a:r>
              <a:rPr lang="ru-RU" sz="1400" b="1" dirty="0">
                <a:solidFill>
                  <a:srgbClr val="C00000"/>
                </a:solidFill>
              </a:rPr>
              <a:t>(ПАО </a:t>
            </a:r>
            <a:r>
              <a:rPr lang="ru-RU" sz="1400" b="1" dirty="0" smtClean="0">
                <a:solidFill>
                  <a:srgbClr val="C00000"/>
                </a:solidFill>
              </a:rPr>
              <a:t>Газпром) </a:t>
            </a:r>
            <a:endParaRPr lang="ru-RU" sz="1400" dirty="0" smtClean="0"/>
          </a:p>
          <a:p>
            <a:pPr algn="just" defTabSz="821531"/>
            <a:endParaRPr lang="ru-RU" sz="1400" dirty="0"/>
          </a:p>
          <a:p>
            <a:pPr algn="just" defTabSz="821531"/>
            <a:r>
              <a:rPr lang="ru-RU" sz="1400" dirty="0" smtClean="0"/>
              <a:t> 	- дистанционно </a:t>
            </a:r>
            <a:r>
              <a:rPr lang="ru-RU" sz="1400" dirty="0"/>
              <a:t>или </a:t>
            </a:r>
            <a:r>
              <a:rPr lang="ru-RU" sz="1400" dirty="0" smtClean="0"/>
              <a:t>по телефону изучить какие </a:t>
            </a:r>
            <a:r>
              <a:rPr lang="ru-RU" sz="1400" dirty="0"/>
              <a:t>услуги </a:t>
            </a:r>
            <a:r>
              <a:rPr lang="ru-RU" sz="1400" dirty="0" smtClean="0"/>
              <a:t>представляют выбранные НПФ, провести </a:t>
            </a:r>
            <a:r>
              <a:rPr lang="ru-RU" sz="1400" dirty="0"/>
              <a:t>анализ соответствия условий </a:t>
            </a:r>
            <a:r>
              <a:rPr lang="ru-RU" sz="1400" dirty="0" smtClean="0"/>
              <a:t>предоставления услуг формирования дополнительной добровольной пенсии целям финансового плана, в том числе и размер доходности, которую тот или иной НПФ показывает в прошлом по управлению средствами будущих пенсий: </a:t>
            </a:r>
            <a:r>
              <a:rPr lang="en-US" sz="1200" dirty="0">
                <a:hlinkClick r:id="rId4"/>
              </a:rPr>
              <a:t>http://www.pfrf.ru/grazdanam/pensions/pens_nak/osnov_sved_invest</a:t>
            </a:r>
            <a:r>
              <a:rPr lang="en-US" sz="1200" dirty="0" smtClean="0">
                <a:hlinkClick r:id="rId4"/>
              </a:rPr>
              <a:t>/</a:t>
            </a:r>
            <a:r>
              <a:rPr lang="ru-RU" sz="1200" dirty="0" smtClean="0"/>
              <a:t> </a:t>
            </a:r>
            <a:r>
              <a:rPr lang="ru-RU" sz="1400" dirty="0" smtClean="0"/>
              <a:t>и на </a:t>
            </a:r>
            <a:r>
              <a:rPr lang="ru-RU" sz="1200" u="sng" dirty="0">
                <a:hlinkClick r:id="rId5"/>
              </a:rPr>
              <a:t>https://</a:t>
            </a:r>
            <a:r>
              <a:rPr lang="ru-RU" sz="1200" u="sng" dirty="0" smtClean="0">
                <a:hlinkClick r:id="rId5"/>
              </a:rPr>
              <a:t>investfunds.ru/</a:t>
            </a:r>
            <a:endParaRPr lang="ru-RU" sz="1200" u="sng" dirty="0"/>
          </a:p>
          <a:p>
            <a:pPr algn="just" defTabSz="821531"/>
            <a:r>
              <a:rPr lang="ru-RU" sz="1200" dirty="0" smtClean="0"/>
              <a:t>	- </a:t>
            </a:r>
            <a:r>
              <a:rPr lang="ru-RU" sz="1400" dirty="0" smtClean="0"/>
              <a:t>сформировать «короткий список» - один/два НПФ</a:t>
            </a:r>
            <a:endParaRPr lang="ru-RU" sz="1400" dirty="0"/>
          </a:p>
          <a:p>
            <a:pPr algn="just" defTabSz="821531"/>
            <a:r>
              <a:rPr lang="ru-RU" sz="1200" b="1" dirty="0" smtClean="0"/>
              <a:t>Необходимо помнить: </a:t>
            </a:r>
          </a:p>
          <a:p>
            <a:pPr marL="285750" indent="-285750" algn="just" defTabSz="821531">
              <a:buFontTx/>
              <a:buChar char="-"/>
            </a:pPr>
            <a:r>
              <a:rPr lang="ru-RU" sz="1200" b="1" dirty="0"/>
              <a:t>ч</a:t>
            </a:r>
            <a:r>
              <a:rPr lang="ru-RU" sz="1200" b="1" dirty="0" smtClean="0"/>
              <a:t>ем раньше в жизни человек начинает формировать дополнительную пенсию, тем выше коэффициент замещения заработной платы при выходе на пенсию и меньше нагрузка на текущий бюджет</a:t>
            </a:r>
          </a:p>
          <a:p>
            <a:pPr marL="285750" indent="-285750" algn="just" defTabSz="821531">
              <a:buFontTx/>
              <a:buChar char="-"/>
            </a:pPr>
            <a:r>
              <a:rPr lang="ru-RU" sz="1200" b="1" dirty="0" smtClean="0"/>
              <a:t> если принято решение перевести формирование накопительной части пенсии из Пенсионного фонда России в НПФ, или сумму, которая сформирована в рамках дополнительной пенсии, из одного НПФ в другой, потому что, например, человеку не нравится доходность, то, делать надо это не чаще, чем раз в пять лет! Иначе потеря накопленного дохода </a:t>
            </a:r>
          </a:p>
          <a:p>
            <a:pPr marL="285750" indent="-285750" algn="just" defTabSz="821531">
              <a:buFontTx/>
              <a:buChar char="-"/>
            </a:pPr>
            <a:r>
              <a:rPr lang="ru-RU" sz="1200" b="1" dirty="0" smtClean="0"/>
              <a:t>у тех, кто моложе 1967 г., сформированные пенсионные накопления до 2014 г. (сейчас они заморожены) НЕ ПРОПАЛИ, они в системе НПФ или в Пенсионном фонде России и они управляются на рынке ценных бумаг через УК</a:t>
            </a:r>
          </a:p>
          <a:p>
            <a:pPr marL="285750" indent="-285750" algn="just" defTabSz="821531">
              <a:buFontTx/>
              <a:buChar char="-"/>
            </a:pPr>
            <a:r>
              <a:rPr lang="ru-RU" sz="1200" b="1" dirty="0" smtClean="0"/>
              <a:t>как </a:t>
            </a:r>
            <a:r>
              <a:rPr lang="ru-RU" sz="1200" b="1" dirty="0"/>
              <a:t>выбрать вариант пенсионного обеспечения: с накопительной пенсией или </a:t>
            </a:r>
            <a:r>
              <a:rPr lang="ru-RU" sz="1200" b="1" dirty="0" smtClean="0"/>
              <a:t>без: </a:t>
            </a:r>
            <a:r>
              <a:rPr lang="en-US" sz="1200" dirty="0">
                <a:hlinkClick r:id="rId6"/>
              </a:rPr>
              <a:t>http://</a:t>
            </a:r>
            <a:r>
              <a:rPr lang="en-US" sz="1200" dirty="0" smtClean="0">
                <a:hlinkClick r:id="rId6"/>
              </a:rPr>
              <a:t>www.pfrf.ru/knopki/zhizn~4406</a:t>
            </a:r>
            <a:endParaRPr lang="ru-RU" sz="1200" dirty="0" smtClean="0"/>
          </a:p>
          <a:p>
            <a:pPr marL="285750" indent="-285750" algn="just" defTabSz="821531">
              <a:buFontTx/>
              <a:buChar char="-"/>
            </a:pPr>
            <a:r>
              <a:rPr lang="ru-RU" sz="1200" b="1" dirty="0"/>
              <a:t>ч</a:t>
            </a:r>
            <a:r>
              <a:rPr lang="ru-RU" sz="1200" b="1" dirty="0" smtClean="0"/>
              <a:t>то придет на смену замороженной в 2014 г. накопительной пенсии: </a:t>
            </a:r>
            <a:r>
              <a:rPr lang="en-US" sz="1200" dirty="0">
                <a:hlinkClick r:id="rId7"/>
              </a:rPr>
              <a:t>https://</a:t>
            </a:r>
            <a:r>
              <a:rPr lang="en-US" sz="1200" dirty="0" smtClean="0">
                <a:hlinkClick r:id="rId7"/>
              </a:rPr>
              <a:t>rg.ru/2020/01/21/chto-sleduet-znat-o-garantirovannom-pensionnom-plane.html</a:t>
            </a:r>
            <a:endParaRPr lang="ru-RU" sz="1200" dirty="0"/>
          </a:p>
          <a:p>
            <a:pPr algn="just" defTabSz="821531"/>
            <a:r>
              <a:rPr lang="ru-RU" sz="1200" dirty="0"/>
              <a:t>	</a:t>
            </a:r>
            <a:r>
              <a:rPr lang="ru-RU" sz="1200" dirty="0" smtClean="0"/>
              <a:t>- </a:t>
            </a:r>
            <a:r>
              <a:rPr lang="ru-RU" sz="1400" dirty="0" smtClean="0"/>
              <a:t>посмотреть </a:t>
            </a:r>
            <a:r>
              <a:rPr lang="ru-RU" sz="1400" dirty="0"/>
              <a:t>публикации в СМИ, </a:t>
            </a:r>
            <a:r>
              <a:rPr lang="ru-RU" sz="1400" dirty="0" smtClean="0"/>
              <a:t>навести справки </a:t>
            </a:r>
            <a:r>
              <a:rPr lang="ru-RU" sz="1400" dirty="0"/>
              <a:t>у </a:t>
            </a:r>
            <a:r>
              <a:rPr lang="ru-RU" sz="1400" dirty="0" smtClean="0"/>
              <a:t>знакомых, кто уже работает в системе НПФ</a:t>
            </a:r>
            <a:endParaRPr lang="ru-RU" sz="1200" dirty="0"/>
          </a:p>
          <a:p>
            <a:pPr algn="just" defTabSz="821531"/>
            <a:r>
              <a:rPr lang="ru-RU" sz="1200" dirty="0"/>
              <a:t>	</a:t>
            </a:r>
            <a:r>
              <a:rPr lang="ru-RU" sz="1400" dirty="0"/>
              <a:t>- </a:t>
            </a:r>
            <a:r>
              <a:rPr lang="ru-RU" sz="1400" dirty="0" smtClean="0"/>
              <a:t>проверить </a:t>
            </a:r>
            <a:r>
              <a:rPr lang="ru-RU" sz="1400" dirty="0"/>
              <a:t>информацию о руководителях, специалистах </a:t>
            </a:r>
            <a:r>
              <a:rPr lang="ru-RU" sz="1400" dirty="0" smtClean="0"/>
              <a:t>НПФ (на </a:t>
            </a:r>
            <a:r>
              <a:rPr lang="ru-RU" sz="1400" dirty="0"/>
              <a:t>сайте </a:t>
            </a:r>
            <a:r>
              <a:rPr lang="ru-RU" sz="1400" dirty="0" smtClean="0"/>
              <a:t>НПФ, УК</a:t>
            </a:r>
            <a:r>
              <a:rPr lang="ru-RU" sz="1200" dirty="0" smtClean="0"/>
              <a:t>,</a:t>
            </a:r>
            <a:r>
              <a:rPr lang="en-US" sz="1200" dirty="0" smtClean="0"/>
              <a:t> </a:t>
            </a:r>
            <a:r>
              <a:rPr lang="ru-RU" sz="1400" dirty="0"/>
              <a:t>на сайте </a:t>
            </a:r>
            <a:r>
              <a:rPr lang="ru-RU" sz="1400" dirty="0" err="1" smtClean="0"/>
              <a:t>Росфинмониторинга</a:t>
            </a:r>
            <a:r>
              <a:rPr lang="ru-RU" sz="1400" dirty="0"/>
              <a:t> </a:t>
            </a:r>
            <a:r>
              <a:rPr lang="en-US" sz="1200" dirty="0" smtClean="0">
                <a:hlinkClick r:id="rId8"/>
              </a:rPr>
              <a:t>http</a:t>
            </a:r>
            <a:r>
              <a:rPr lang="en-US" sz="1200" dirty="0">
                <a:hlinkClick r:id="rId8"/>
              </a:rPr>
              <a:t>://</a:t>
            </a:r>
            <a:r>
              <a:rPr lang="en-US" sz="1200" dirty="0" smtClean="0">
                <a:hlinkClick r:id="rId8"/>
              </a:rPr>
              <a:t>www.fedsfm.ru/documents/terr-list</a:t>
            </a:r>
            <a:r>
              <a:rPr lang="ru-RU" sz="1400" dirty="0" smtClean="0"/>
              <a:t>)</a:t>
            </a:r>
            <a:endParaRPr lang="ru-RU" sz="1400" dirty="0"/>
          </a:p>
          <a:p>
            <a:pPr algn="just" defTabSz="821531"/>
            <a:r>
              <a:rPr lang="ru-RU" sz="1200" dirty="0"/>
              <a:t>	</a:t>
            </a:r>
            <a:r>
              <a:rPr lang="ru-RU" sz="1400" dirty="0" smtClean="0"/>
              <a:t>- обратиться </a:t>
            </a:r>
            <a:r>
              <a:rPr lang="ru-RU" sz="1400" dirty="0"/>
              <a:t>к знакомому, к специалисту или инвестиционному советнику, которые разбираются в отчетности </a:t>
            </a:r>
            <a:r>
              <a:rPr lang="ru-RU" sz="1400" dirty="0" smtClean="0"/>
              <a:t>НПФ </a:t>
            </a:r>
            <a:r>
              <a:rPr lang="ru-RU" sz="1400" dirty="0"/>
              <a:t>и посмотрите вместе </a:t>
            </a:r>
            <a:r>
              <a:rPr lang="ru-RU" sz="1400" dirty="0" smtClean="0"/>
              <a:t>финансовые документы таких организаций из «короткого списка» («инвестиционный советник» - новый профессиональный участник рынка ценных бумаг, должен </a:t>
            </a:r>
            <a:r>
              <a:rPr lang="ru-RU" sz="1400" dirty="0"/>
              <a:t>состоять в реестре инвестиционных советников, ведет </a:t>
            </a:r>
            <a:r>
              <a:rPr lang="ru-RU" sz="1400" dirty="0" smtClean="0"/>
              <a:t>Банк России, а также быть членом в СРО - </a:t>
            </a:r>
            <a:r>
              <a:rPr lang="en-US" sz="1200" dirty="0">
                <a:hlinkClick r:id="rId9"/>
              </a:rPr>
              <a:t>https://sro-portal.info/press-center/news/status-sro-investitsionnykh-sovetnikov-poluchil-odobrenie/</a:t>
            </a:r>
            <a:r>
              <a:rPr lang="ru-RU" sz="1200" dirty="0" smtClean="0"/>
              <a:t>)</a:t>
            </a:r>
            <a:endParaRPr lang="ru-RU" sz="1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13</a:t>
            </a:fld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15390" y="156381"/>
            <a:ext cx="1100386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chemeClr val="accent5">
                    <a:lumMod val="75000"/>
                  </a:schemeClr>
                </a:solidFill>
              </a:rPr>
              <a:t>Как выбрать финансовый институт – НПФ?</a:t>
            </a:r>
          </a:p>
        </p:txBody>
      </p:sp>
    </p:spTree>
    <p:extLst>
      <p:ext uri="{BB962C8B-B14F-4D97-AF65-F5344CB8AC3E}">
        <p14:creationId xmlns:p14="http://schemas.microsoft.com/office/powerpoint/2010/main" val="2583660130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34525" y="1029161"/>
            <a:ext cx="11400715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821531"/>
            <a:r>
              <a:rPr lang="ru-RU" sz="1400" b="1" dirty="0"/>
              <a:t>	</a:t>
            </a:r>
            <a:r>
              <a:rPr lang="ru-RU" sz="1400" dirty="0" smtClean="0"/>
              <a:t>- изучить </a:t>
            </a:r>
            <a:r>
              <a:rPr lang="ru-RU" sz="1400" dirty="0"/>
              <a:t>в </a:t>
            </a:r>
            <a:r>
              <a:rPr lang="ru-RU" sz="1400" dirty="0" smtClean="0"/>
              <a:t>какой СРО состоит НПФ или УК: </a:t>
            </a:r>
            <a:r>
              <a:rPr lang="en-US" sz="1200" dirty="0" smtClean="0">
                <a:hlinkClick r:id="rId2"/>
              </a:rPr>
              <a:t>http</a:t>
            </a:r>
            <a:r>
              <a:rPr lang="en-US" sz="1200" dirty="0">
                <a:hlinkClick r:id="rId2"/>
              </a:rPr>
              <a:t>://cbr.ru/RSCI/registers/ </a:t>
            </a:r>
            <a:r>
              <a:rPr lang="ru-RU" sz="1400" dirty="0" smtClean="0"/>
              <a:t>или </a:t>
            </a:r>
            <a:r>
              <a:rPr lang="en-US" sz="1200" dirty="0">
                <a:hlinkClick r:id="rId3"/>
              </a:rPr>
              <a:t>http://napf.ru</a:t>
            </a:r>
            <a:r>
              <a:rPr lang="en-US" sz="1200" dirty="0" smtClean="0">
                <a:hlinkClick r:id="rId3"/>
              </a:rPr>
              <a:t>/</a:t>
            </a:r>
            <a:endParaRPr lang="ru-RU" sz="1200" dirty="0" smtClean="0"/>
          </a:p>
          <a:p>
            <a:pPr algn="just" defTabSz="821531"/>
            <a:r>
              <a:rPr lang="ru-RU" sz="1500" dirty="0"/>
              <a:t>	</a:t>
            </a:r>
            <a:r>
              <a:rPr lang="ru-RU" sz="1400" dirty="0" smtClean="0"/>
              <a:t>- изучить дистанционно договоры</a:t>
            </a:r>
            <a:r>
              <a:rPr lang="ru-RU" sz="1400" dirty="0"/>
              <a:t>, правила </a:t>
            </a:r>
            <a:r>
              <a:rPr lang="ru-RU" sz="1400" dirty="0" smtClean="0"/>
              <a:t>НПФ, </a:t>
            </a:r>
            <a:r>
              <a:rPr lang="ru-RU" sz="1400" dirty="0"/>
              <a:t>программы </a:t>
            </a:r>
            <a:r>
              <a:rPr lang="ru-RU" sz="1400" dirty="0" smtClean="0"/>
              <a:t>накопления, запишите вопросы для переговоров: можно потренироваться на сайте </a:t>
            </a:r>
            <a:r>
              <a:rPr lang="ru-RU" sz="1200" dirty="0">
                <a:hlinkClick r:id="rId4"/>
              </a:rPr>
              <a:t>https://</a:t>
            </a:r>
            <a:r>
              <a:rPr lang="ru-RU" sz="1200" dirty="0" smtClean="0">
                <a:hlinkClick r:id="rId4"/>
              </a:rPr>
              <a:t>intpract.oc3.ru/</a:t>
            </a:r>
            <a:endParaRPr lang="ru-RU" sz="1200" dirty="0" smtClean="0"/>
          </a:p>
          <a:p>
            <a:pPr algn="just" defTabSz="821531"/>
            <a:r>
              <a:rPr lang="ru-RU" sz="1400" dirty="0" smtClean="0"/>
              <a:t>	- посетить офисы НПФ из «короткого списка», познакомиться с менеджером, задать ему вопросы</a:t>
            </a:r>
            <a:endParaRPr lang="ru-RU" sz="1200" dirty="0"/>
          </a:p>
          <a:p>
            <a:pPr algn="just" defTabSz="821531"/>
            <a:r>
              <a:rPr lang="ru-RU" sz="1500" dirty="0"/>
              <a:t>	</a:t>
            </a:r>
            <a:r>
              <a:rPr lang="ru-RU" sz="1400" dirty="0"/>
              <a:t>- </a:t>
            </a:r>
            <a:r>
              <a:rPr lang="ru-RU" sz="1400" dirty="0" smtClean="0"/>
              <a:t>сделать выбор НПФ и заключить </a:t>
            </a:r>
            <a:r>
              <a:rPr lang="ru-RU" sz="1400" dirty="0"/>
              <a:t>договор </a:t>
            </a:r>
            <a:r>
              <a:rPr lang="ru-RU" sz="1400" dirty="0" smtClean="0"/>
              <a:t>с НПФ о формировании дополнительной пенсии</a:t>
            </a:r>
          </a:p>
          <a:p>
            <a:pPr algn="just" defTabSz="821531"/>
            <a:r>
              <a:rPr lang="ru-RU" sz="1400" dirty="0"/>
              <a:t>	</a:t>
            </a:r>
            <a:r>
              <a:rPr lang="ru-RU" sz="1400" dirty="0" smtClean="0"/>
              <a:t>- если </a:t>
            </a:r>
            <a:r>
              <a:rPr lang="ru-RU" sz="1400" dirty="0"/>
              <a:t>решили работать с </a:t>
            </a:r>
            <a:r>
              <a:rPr lang="ru-RU" sz="1400" dirty="0" smtClean="0"/>
              <a:t>НПФ </a:t>
            </a:r>
            <a:r>
              <a:rPr lang="ru-RU" sz="1400" dirty="0"/>
              <a:t>удаленно, посоветуйтесь </a:t>
            </a:r>
            <a:r>
              <a:rPr lang="ru-RU" sz="1400" dirty="0" smtClean="0"/>
              <a:t>со специалистом НПФ и изучить </a:t>
            </a:r>
            <a:r>
              <a:rPr lang="ru-RU" sz="1400" dirty="0"/>
              <a:t>самостоятельно (</a:t>
            </a:r>
            <a:r>
              <a:rPr lang="ru-RU" sz="1400" dirty="0" smtClean="0"/>
              <a:t>посоветовавшись с </a:t>
            </a:r>
            <a:r>
              <a:rPr lang="en-US" sz="1400" dirty="0"/>
              <a:t>IT</a:t>
            </a:r>
            <a:r>
              <a:rPr lang="ru-RU" sz="1400" dirty="0"/>
              <a:t>-специалистом</a:t>
            </a:r>
            <a:r>
              <a:rPr lang="ru-RU" sz="1400" dirty="0" smtClean="0"/>
              <a:t>), </a:t>
            </a:r>
            <a:r>
              <a:rPr lang="ru-RU" sz="1400" dirty="0"/>
              <a:t>как правильно подготовить гаджет для работы с </a:t>
            </a:r>
            <a:r>
              <a:rPr lang="ru-RU" sz="1400" dirty="0" smtClean="0"/>
              <a:t>НПФ в </a:t>
            </a:r>
            <a:r>
              <a:rPr lang="ru-RU" sz="1400" dirty="0"/>
              <a:t>информационно-телекоммуникационной сети «Интернет»</a:t>
            </a:r>
          </a:p>
          <a:p>
            <a:pPr algn="just" defTabSz="821531"/>
            <a:r>
              <a:rPr lang="ru-RU" sz="1500" dirty="0"/>
              <a:t>	</a:t>
            </a:r>
            <a:r>
              <a:rPr lang="ru-RU" sz="1400" dirty="0"/>
              <a:t>- </a:t>
            </a:r>
            <a:r>
              <a:rPr lang="ru-RU" sz="1400" dirty="0" smtClean="0"/>
              <a:t>контролировать </a:t>
            </a:r>
            <a:r>
              <a:rPr lang="ru-RU" sz="1400" dirty="0"/>
              <a:t>информацию </a:t>
            </a:r>
            <a:r>
              <a:rPr lang="ru-RU" sz="1400" dirty="0" smtClean="0"/>
              <a:t>о НПФ, об УК, следить </a:t>
            </a:r>
            <a:r>
              <a:rPr lang="ru-RU" sz="1400" dirty="0"/>
              <a:t>за изменениями законодательства </a:t>
            </a:r>
            <a:r>
              <a:rPr lang="ru-RU" sz="1400" dirty="0" smtClean="0"/>
              <a:t>(информационно-правовая </a:t>
            </a:r>
            <a:r>
              <a:rPr lang="ru-RU" sz="1400" dirty="0"/>
              <a:t>база «Консультант плюс», «Гарант»), </a:t>
            </a:r>
            <a:r>
              <a:rPr lang="ru-RU" sz="1400" dirty="0" smtClean="0"/>
              <a:t>следить </a:t>
            </a:r>
            <a:r>
              <a:rPr lang="ru-RU" sz="1400" dirty="0"/>
              <a:t>в СМИ </a:t>
            </a:r>
            <a:r>
              <a:rPr lang="ru-RU" sz="1400" dirty="0" smtClean="0"/>
              <a:t>об НПФ, УК, посещать </a:t>
            </a:r>
            <a:r>
              <a:rPr lang="ru-RU" sz="1400" dirty="0"/>
              <a:t>сайт </a:t>
            </a:r>
            <a:r>
              <a:rPr lang="ru-RU" sz="1400" dirty="0" smtClean="0"/>
              <a:t>Банка </a:t>
            </a:r>
            <a:r>
              <a:rPr lang="ru-RU" sz="1400" dirty="0"/>
              <a:t>России, сайт </a:t>
            </a:r>
            <a:r>
              <a:rPr lang="ru-RU" sz="1400" dirty="0" smtClean="0"/>
              <a:t>СРО, в котором состоит НПФ</a:t>
            </a:r>
            <a:endParaRPr lang="ru-RU" sz="1400" dirty="0"/>
          </a:p>
          <a:p>
            <a:pPr algn="just" defTabSz="821531"/>
            <a:r>
              <a:rPr lang="ru-RU" sz="1400" dirty="0" smtClean="0"/>
              <a:t>	</a:t>
            </a:r>
          </a:p>
          <a:p>
            <a:pPr algn="just" defTabSz="821531"/>
            <a:r>
              <a:rPr lang="ru-RU" sz="1400" dirty="0"/>
              <a:t>	</a:t>
            </a:r>
            <a:r>
              <a:rPr lang="ru-RU" sz="1400" dirty="0" smtClean="0"/>
              <a:t>Дополнительно </a:t>
            </a:r>
            <a:r>
              <a:rPr lang="ru-RU" sz="1400" dirty="0"/>
              <a:t>нужно добавить, что </a:t>
            </a:r>
            <a:r>
              <a:rPr lang="ru-RU" sz="1400" dirty="0" smtClean="0"/>
              <a:t>необходимо предварительно детально изучит законодательство о пенсионной системе, понять суть ее и помнить, что «скупой платит дважды»</a:t>
            </a:r>
            <a:endParaRPr lang="ru-RU" sz="1400" dirty="0">
              <a:solidFill>
                <a:schemeClr val="tx1"/>
              </a:solidFill>
            </a:endParaRPr>
          </a:p>
          <a:p>
            <a:pPr algn="just" defTabSz="821531"/>
            <a:r>
              <a:rPr lang="ru-RU" sz="1500" dirty="0" smtClean="0">
                <a:solidFill>
                  <a:schemeClr val="tx1"/>
                </a:solidFill>
              </a:rPr>
              <a:t>	</a:t>
            </a:r>
            <a:r>
              <a:rPr lang="ru-RU" sz="1400" dirty="0" smtClean="0">
                <a:solidFill>
                  <a:schemeClr val="tx1"/>
                </a:solidFill>
              </a:rPr>
              <a:t>Изучите ст. 10 закона Федерального закона от </a:t>
            </a:r>
            <a:r>
              <a:rPr lang="ru-RU" sz="1400" dirty="0" smtClean="0"/>
              <a:t>7</a:t>
            </a:r>
            <a:r>
              <a:rPr lang="ru-RU" sz="1400" dirty="0"/>
              <a:t> февраля 1992 </a:t>
            </a:r>
            <a:r>
              <a:rPr lang="ru-RU" sz="1400" dirty="0" smtClean="0"/>
              <a:t>г. </a:t>
            </a:r>
            <a:r>
              <a:rPr lang="ru-RU" sz="1400" dirty="0"/>
              <a:t>N 2300-1 </a:t>
            </a:r>
            <a:r>
              <a:rPr lang="ru-RU" sz="1400" dirty="0" smtClean="0">
                <a:solidFill>
                  <a:schemeClr val="tx1"/>
                </a:solidFill>
              </a:rPr>
              <a:t>«О защите прав потребителя».</a:t>
            </a:r>
          </a:p>
          <a:p>
            <a:pPr algn="just" defTabSz="821531"/>
            <a:r>
              <a:rPr lang="ru-RU" sz="1400" dirty="0" smtClean="0">
                <a:solidFill>
                  <a:schemeClr val="tx1"/>
                </a:solidFill>
              </a:rPr>
              <a:t>	</a:t>
            </a:r>
            <a:r>
              <a:rPr lang="ru-RU" sz="1400" b="1" dirty="0">
                <a:solidFill>
                  <a:schemeClr val="tx1"/>
                </a:solidFill>
              </a:rPr>
              <a:t>Официальный сайт (где есть телефон горячей линии) защиты прав потребителей: </a:t>
            </a:r>
            <a:r>
              <a:rPr lang="en-US" sz="1200" b="1" dirty="0">
                <a:solidFill>
                  <a:schemeClr val="tx1"/>
                </a:solidFill>
                <a:hlinkClick r:id="rId5"/>
              </a:rPr>
              <a:t>http://</a:t>
            </a:r>
            <a:r>
              <a:rPr lang="en-US" sz="1200" b="1" dirty="0" smtClean="0">
                <a:solidFill>
                  <a:schemeClr val="tx1"/>
                </a:solidFill>
                <a:hlinkClick r:id="rId5"/>
              </a:rPr>
              <a:t>rospotrebnadzor.ru/feedback/hotline.php</a:t>
            </a:r>
            <a:endParaRPr lang="ru-RU" sz="1200" b="1" dirty="0" smtClean="0">
              <a:solidFill>
                <a:schemeClr val="tx1"/>
              </a:solidFill>
            </a:endParaRPr>
          </a:p>
          <a:p>
            <a:pPr algn="just" defTabSz="821531"/>
            <a:endParaRPr lang="ru-RU" sz="1200" b="1" dirty="0"/>
          </a:p>
          <a:p>
            <a:pPr algn="ctr" defTabSz="821531"/>
            <a:r>
              <a:rPr lang="ru-RU" sz="1500" dirty="0" smtClean="0"/>
              <a:t>	</a:t>
            </a:r>
            <a:r>
              <a:rPr lang="ru-RU" sz="1500" dirty="0" smtClean="0">
                <a:solidFill>
                  <a:srgbClr val="C00000"/>
                </a:solidFill>
              </a:rPr>
              <a:t>Для целей работы на рынке доп. пенсионного обеспечения выбирайте среди крупных финансовых институтов </a:t>
            </a:r>
            <a:r>
              <a:rPr lang="ru-RU" sz="1500" dirty="0">
                <a:solidFill>
                  <a:srgbClr val="C00000"/>
                </a:solidFill>
              </a:rPr>
              <a:t>с хорошей </a:t>
            </a:r>
            <a:r>
              <a:rPr lang="ru-RU" sz="1500" dirty="0" smtClean="0">
                <a:solidFill>
                  <a:srgbClr val="C00000"/>
                </a:solidFill>
              </a:rPr>
              <a:t>репутацией, входящих в систему страхования </a:t>
            </a:r>
            <a:r>
              <a:rPr lang="ru-RU" sz="1500" dirty="0">
                <a:solidFill>
                  <a:srgbClr val="C00000"/>
                </a:solidFill>
              </a:rPr>
              <a:t>пенсий и участвующих в корпоративных программах крупных корпораций (за, вот, уже почти 30-ти летнюю историю, в любом сегменте финансового рынка появились финансовые институты с хорошей деловой репутацией, которые пережили многие кризисы и научились работать в условиях </a:t>
            </a:r>
            <a:r>
              <a:rPr lang="ru-RU" sz="1500" dirty="0" err="1">
                <a:solidFill>
                  <a:srgbClr val="C00000"/>
                </a:solidFill>
              </a:rPr>
              <a:t>санкционного</a:t>
            </a:r>
            <a:r>
              <a:rPr lang="ru-RU" sz="1500" dirty="0">
                <a:solidFill>
                  <a:srgbClr val="C00000"/>
                </a:solidFill>
              </a:rPr>
              <a:t> давления</a:t>
            </a:r>
            <a:r>
              <a:rPr lang="ru-RU" sz="1500" dirty="0" smtClean="0">
                <a:solidFill>
                  <a:srgbClr val="C00000"/>
                </a:solidFill>
              </a:rPr>
              <a:t>).</a:t>
            </a:r>
            <a:endParaRPr lang="ru-RU" sz="1500" dirty="0">
              <a:solidFill>
                <a:srgbClr val="C00000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14</a:t>
            </a:fld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15390" y="156381"/>
            <a:ext cx="1100386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chemeClr val="accent5">
                    <a:lumMod val="75000"/>
                  </a:schemeClr>
                </a:solidFill>
              </a:rPr>
              <a:t>Как выбрать финансовый институт – НПФ?</a:t>
            </a:r>
            <a:br>
              <a:rPr lang="ru-RU" sz="1600" b="1" dirty="0">
                <a:solidFill>
                  <a:schemeClr val="accent5">
                    <a:lumMod val="75000"/>
                  </a:schemeClr>
                </a:solidFill>
              </a:rPr>
            </a:br>
            <a:endParaRPr lang="ru-RU" sz="16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0350550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1604211" y="19154"/>
            <a:ext cx="874294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1600" b="1" dirty="0" smtClean="0">
                <a:solidFill>
                  <a:schemeClr val="accent5">
                    <a:lumMod val="75000"/>
                  </a:schemeClr>
                </a:solidFill>
              </a:rPr>
              <a:t>Как </a:t>
            </a:r>
            <a:r>
              <a:rPr lang="ru-RU" sz="1600" b="1" dirty="0">
                <a:solidFill>
                  <a:schemeClr val="accent5">
                    <a:lumMod val="75000"/>
                  </a:schemeClr>
                </a:solidFill>
              </a:rPr>
              <a:t>выбрать банк, </a:t>
            </a:r>
            <a:r>
              <a:rPr lang="ru-RU" sz="1600" b="1" dirty="0" smtClean="0">
                <a:solidFill>
                  <a:schemeClr val="accent5">
                    <a:lumMod val="75000"/>
                  </a:schemeClr>
                </a:solidFill>
              </a:rPr>
              <a:t>МФО?</a:t>
            </a:r>
            <a:endParaRPr lang="ru-RU" sz="16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740867" y="516548"/>
            <a:ext cx="10936608" cy="596124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algn="just" defTabSz="821531"/>
            <a:r>
              <a:rPr lang="ru-RU" sz="1400" dirty="0"/>
              <a:t>	</a:t>
            </a:r>
            <a:r>
              <a:rPr lang="ru-RU" sz="1400" dirty="0" smtClean="0"/>
              <a:t>Составить </a:t>
            </a:r>
            <a:r>
              <a:rPr lang="ru-RU" sz="1400" dirty="0"/>
              <a:t>ФП, </a:t>
            </a:r>
            <a:r>
              <a:rPr lang="ru-RU" sz="1400" dirty="0" smtClean="0"/>
              <a:t>определить </a:t>
            </a:r>
            <a:r>
              <a:rPr lang="ru-RU" sz="1400" dirty="0"/>
              <a:t>цели, </a:t>
            </a:r>
            <a:r>
              <a:rPr lang="ru-RU" sz="1400" dirty="0" smtClean="0"/>
              <a:t>накопить </a:t>
            </a:r>
            <a:r>
              <a:rPr lang="ru-RU" sz="1400" dirty="0"/>
              <a:t>первоначальные сбережения, </a:t>
            </a:r>
            <a:r>
              <a:rPr lang="ru-RU" sz="1400" dirty="0" smtClean="0"/>
              <a:t>начать </a:t>
            </a:r>
            <a:r>
              <a:rPr lang="ru-RU" sz="1400" dirty="0"/>
              <a:t>создавать резервный </a:t>
            </a:r>
            <a:r>
              <a:rPr lang="ru-RU" sz="1400" dirty="0" smtClean="0"/>
              <a:t>капитал. Если встанет вопрос выбора банка, то при выборе банка для размещения депозита или при выборе банка (МФО) с целью получения кредита необходимо: </a:t>
            </a:r>
            <a:endParaRPr lang="ru-RU" sz="1400" dirty="0"/>
          </a:p>
          <a:p>
            <a:pPr algn="just" defTabSz="821531"/>
            <a:r>
              <a:rPr lang="ru-RU" sz="1400" dirty="0">
                <a:solidFill>
                  <a:schemeClr val="accent2">
                    <a:lumMod val="75000"/>
                  </a:schemeClr>
                </a:solidFill>
              </a:rPr>
              <a:t>	</a:t>
            </a: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</a:rPr>
              <a:t>- </a:t>
            </a:r>
            <a:r>
              <a:rPr lang="ru-RU" sz="1400" dirty="0" smtClean="0"/>
              <a:t>определить </a:t>
            </a:r>
            <a:r>
              <a:rPr lang="ru-RU" sz="1400" dirty="0"/>
              <a:t>средне- и долгосрочные цели ФП, </a:t>
            </a:r>
            <a:r>
              <a:rPr lang="ru-RU" sz="1400" dirty="0" smtClean="0"/>
              <a:t>выбрать </a:t>
            </a:r>
            <a:r>
              <a:rPr lang="ru-RU" sz="1400" dirty="0"/>
              <a:t>банковские операции для своих </a:t>
            </a:r>
            <a:r>
              <a:rPr lang="ru-RU" sz="1400" dirty="0" smtClean="0"/>
              <a:t>нужд (депозит/кредит) и изучите банки(МФО)</a:t>
            </a:r>
            <a:r>
              <a:rPr lang="ru-RU" sz="1400" dirty="0"/>
              <a:t> </a:t>
            </a:r>
            <a:r>
              <a:rPr lang="ru-RU" sz="1400" dirty="0" smtClean="0"/>
              <a:t>в регионе проживания. Можно </a:t>
            </a:r>
            <a:r>
              <a:rPr lang="ru-RU" sz="1400" dirty="0"/>
              <a:t>выбрать продукт </a:t>
            </a:r>
            <a:r>
              <a:rPr lang="ru-RU" sz="1400" dirty="0" smtClean="0"/>
              <a:t>и банк(МФО) на </a:t>
            </a:r>
            <a:r>
              <a:rPr lang="ru-RU" sz="1400" dirty="0"/>
              <a:t>сайте-</a:t>
            </a:r>
            <a:r>
              <a:rPr lang="ru-RU" sz="1400" dirty="0" err="1"/>
              <a:t>ветрине</a:t>
            </a:r>
            <a:r>
              <a:rPr lang="ru-RU" sz="1400" dirty="0"/>
              <a:t> </a:t>
            </a:r>
            <a:r>
              <a:rPr lang="en-US" sz="1200" dirty="0">
                <a:solidFill>
                  <a:schemeClr val="accent2">
                    <a:lumMod val="75000"/>
                  </a:schemeClr>
                </a:solidFill>
                <a:hlinkClick r:id="rId2"/>
              </a:rPr>
              <a:t>https://www.sravni.ru/</a:t>
            </a:r>
            <a:r>
              <a:rPr lang="ru-RU" sz="12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400" dirty="0"/>
              <a:t>или</a:t>
            </a:r>
            <a:r>
              <a:rPr lang="ru-RU" sz="11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200" dirty="0" smtClean="0">
                <a:solidFill>
                  <a:schemeClr val="accent2">
                    <a:lumMod val="75000"/>
                  </a:schemeClr>
                </a:solidFill>
                <a:hlinkClick r:id="rId3"/>
              </a:rPr>
              <a:t>www.banki.ru</a:t>
            </a:r>
            <a:endParaRPr lang="en-US" sz="12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just" defTabSz="821531"/>
            <a:r>
              <a:rPr lang="en-US" sz="1200" dirty="0">
                <a:solidFill>
                  <a:schemeClr val="accent2">
                    <a:lumMod val="75000"/>
                  </a:schemeClr>
                </a:solidFill>
              </a:rPr>
              <a:t>	</a:t>
            </a:r>
            <a:r>
              <a:rPr lang="en-US" sz="1200" dirty="0" smtClean="0">
                <a:solidFill>
                  <a:schemeClr val="accent2">
                    <a:lumMod val="75000"/>
                  </a:schemeClr>
                </a:solidFill>
              </a:rPr>
              <a:t>- </a:t>
            </a:r>
            <a:r>
              <a:rPr lang="ru-RU" sz="1400" dirty="0" smtClean="0"/>
              <a:t>проверить </a:t>
            </a:r>
            <a:r>
              <a:rPr lang="ru-RU" sz="1400" dirty="0"/>
              <a:t>на легальность банк(МФО) на сайте Банка России </a:t>
            </a:r>
            <a:r>
              <a:rPr lang="en-US" sz="1100" dirty="0">
                <a:hlinkClick r:id="rId4"/>
              </a:rPr>
              <a:t>http://cbr.ru/fmp_check/</a:t>
            </a:r>
            <a:r>
              <a:rPr lang="ru-RU" sz="12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400" dirty="0"/>
              <a:t>или в мобильном приложении Банка России</a:t>
            </a:r>
            <a:r>
              <a:rPr lang="ru-RU" sz="1400" b="1" dirty="0"/>
              <a:t> </a:t>
            </a:r>
            <a:r>
              <a:rPr lang="en-US" sz="1100" dirty="0">
                <a:solidFill>
                  <a:schemeClr val="accent2">
                    <a:lumMod val="75000"/>
                  </a:schemeClr>
                </a:solidFill>
                <a:hlinkClick r:id="rId5"/>
              </a:rPr>
              <a:t>https://cbr.ru/reception/online_app</a:t>
            </a:r>
            <a:r>
              <a:rPr lang="en-US" sz="1100" dirty="0" smtClean="0">
                <a:solidFill>
                  <a:schemeClr val="accent2">
                    <a:lumMod val="75000"/>
                  </a:schemeClr>
                </a:solidFill>
                <a:hlinkClick r:id="rId5"/>
              </a:rPr>
              <a:t>/</a:t>
            </a:r>
            <a:r>
              <a:rPr lang="ru-RU" sz="1400" dirty="0" smtClean="0"/>
              <a:t>, сформировав таким </a:t>
            </a:r>
            <a:r>
              <a:rPr lang="ru-RU" sz="1400" b="1" dirty="0" smtClean="0"/>
              <a:t>способом «широкий список» банков(МФО)</a:t>
            </a:r>
            <a:endParaRPr lang="ru-RU" sz="1400" b="1" dirty="0"/>
          </a:p>
          <a:p>
            <a:pPr algn="just" defTabSz="821531"/>
            <a:r>
              <a:rPr lang="ru-RU" sz="1400" dirty="0"/>
              <a:t>	</a:t>
            </a:r>
            <a:r>
              <a:rPr lang="ru-RU" sz="1400" dirty="0" smtClean="0"/>
              <a:t>- изучить </a:t>
            </a:r>
            <a:r>
              <a:rPr lang="ru-RU" sz="1400" dirty="0"/>
              <a:t>законодательство</a:t>
            </a:r>
            <a:r>
              <a:rPr lang="ru-RU" sz="1400" dirty="0" smtClean="0"/>
              <a:t>, Гражданский кодекс, </a:t>
            </a:r>
            <a:r>
              <a:rPr lang="ru-RU" sz="1400" dirty="0"/>
              <a:t>свои права и обязанности в этой направлении </a:t>
            </a:r>
            <a:r>
              <a:rPr lang="ru-RU" sz="1400" dirty="0" smtClean="0"/>
              <a:t>(информационно-правовая </a:t>
            </a:r>
            <a:r>
              <a:rPr lang="ru-RU" sz="1400" dirty="0"/>
              <a:t>база «Консультант плюс», «Гарант»), или </a:t>
            </a:r>
            <a:r>
              <a:rPr lang="en-US" sz="1200" dirty="0">
                <a:hlinkClick r:id="rId6"/>
              </a:rPr>
              <a:t>http://cbr.ru/banking_sector</a:t>
            </a:r>
            <a:r>
              <a:rPr lang="en-US" sz="1200" dirty="0" smtClean="0">
                <a:hlinkClick r:id="rId6"/>
              </a:rPr>
              <a:t>/</a:t>
            </a:r>
            <a:r>
              <a:rPr lang="ru-RU" sz="1200" dirty="0" smtClean="0"/>
              <a:t> </a:t>
            </a:r>
          </a:p>
          <a:p>
            <a:pPr algn="just" defTabSz="821531"/>
            <a:r>
              <a:rPr lang="ru-RU" sz="1200" dirty="0"/>
              <a:t>	</a:t>
            </a:r>
            <a:r>
              <a:rPr lang="ru-RU" sz="1400" dirty="0" smtClean="0"/>
              <a:t>- необходимо для  </a:t>
            </a:r>
            <a:r>
              <a:rPr lang="ru-RU" sz="1400" b="1" dirty="0" smtClean="0"/>
              <a:t>«широкого списка» банков (МФО) </a:t>
            </a:r>
            <a:r>
              <a:rPr lang="ru-RU" sz="1400" dirty="0" smtClean="0"/>
              <a:t>изучить кредитные рейтинги и </a:t>
            </a:r>
            <a:r>
              <a:rPr lang="ru-RU" sz="1400" dirty="0" err="1" smtClean="0"/>
              <a:t>рэнкинги</a:t>
            </a:r>
            <a:r>
              <a:rPr lang="ru-RU" sz="1400" dirty="0" smtClean="0"/>
              <a:t> банков (МФО) </a:t>
            </a:r>
          </a:p>
          <a:p>
            <a:pPr algn="just" defTabSz="821531"/>
            <a:r>
              <a:rPr lang="ru-RU" sz="1400" dirty="0"/>
              <a:t>	</a:t>
            </a:r>
            <a:r>
              <a:rPr lang="ru-RU" sz="1400" dirty="0" smtClean="0"/>
              <a:t>Рейтинги </a:t>
            </a:r>
            <a:r>
              <a:rPr lang="ru-RU" sz="1400" dirty="0"/>
              <a:t>и </a:t>
            </a:r>
            <a:r>
              <a:rPr lang="ru-RU" sz="1400" dirty="0" err="1"/>
              <a:t>рэнкинги</a:t>
            </a:r>
            <a:r>
              <a:rPr lang="ru-RU" sz="1400" dirty="0"/>
              <a:t> </a:t>
            </a:r>
            <a:r>
              <a:rPr lang="ru-RU" sz="1400" dirty="0" smtClean="0"/>
              <a:t>банков (МФО) оценивают и присваивают </a:t>
            </a:r>
            <a:r>
              <a:rPr lang="ru-RU" sz="1400" b="1" dirty="0" smtClean="0"/>
              <a:t>кредитные рейтинговые агентства</a:t>
            </a:r>
            <a:r>
              <a:rPr lang="ru-RU" sz="1400" dirty="0" smtClean="0"/>
              <a:t>:  (</a:t>
            </a:r>
            <a:r>
              <a:rPr lang="ru-RU" sz="1400" dirty="0"/>
              <a:t>инфо о самих кредитных агентствах </a:t>
            </a:r>
            <a:r>
              <a:rPr lang="en-US" sz="1200" dirty="0">
                <a:hlinkClick r:id="rId7"/>
              </a:rPr>
              <a:t>https://</a:t>
            </a:r>
            <a:r>
              <a:rPr lang="en-US" sz="1200" dirty="0" smtClean="0">
                <a:hlinkClick r:id="rId7"/>
              </a:rPr>
              <a:t>www.banki.ru/wikibank/rossiyskie_reytingovyie_agentstva</a:t>
            </a:r>
            <a:r>
              <a:rPr lang="en-US" sz="1200" dirty="0">
                <a:hlinkClick r:id="rId7"/>
              </a:rPr>
              <a:t>/</a:t>
            </a:r>
            <a:r>
              <a:rPr lang="ru-RU" sz="1400" dirty="0" smtClean="0"/>
              <a:t>):</a:t>
            </a:r>
            <a:endParaRPr lang="ru-RU" sz="1400" dirty="0"/>
          </a:p>
          <a:p>
            <a:pPr algn="ctr" defTabSz="821531"/>
            <a:r>
              <a:rPr lang="ru-RU" sz="1400" b="1" i="1" dirty="0" smtClean="0">
                <a:solidFill>
                  <a:schemeClr val="tx1"/>
                </a:solidFill>
              </a:rPr>
              <a:t>Рейтинг </a:t>
            </a:r>
            <a:r>
              <a:rPr lang="ru-RU" sz="1400" b="1" dirty="0">
                <a:solidFill>
                  <a:schemeClr val="tx1"/>
                </a:solidFill>
              </a:rPr>
              <a:t>числовой или порядковый показатель, отображающий важность или значимость определенного объекта или </a:t>
            </a:r>
            <a:r>
              <a:rPr lang="ru-RU" sz="1400" b="1" dirty="0" smtClean="0">
                <a:solidFill>
                  <a:schemeClr val="tx1"/>
                </a:solidFill>
              </a:rPr>
              <a:t>явления: </a:t>
            </a: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</a:rPr>
              <a:t>ч</a:t>
            </a: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</a:rPr>
              <a:t>ем </a:t>
            </a: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</a:rPr>
              <a:t>выше рейтинг, тем надежнее банк, </a:t>
            </a: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</a:rPr>
              <a:t>МФО! </a:t>
            </a:r>
            <a:endParaRPr lang="ru-RU" sz="1400" b="1" i="1" dirty="0">
              <a:solidFill>
                <a:schemeClr val="accent2">
                  <a:lumMod val="75000"/>
                </a:schemeClr>
              </a:solidFill>
            </a:endParaRPr>
          </a:p>
          <a:p>
            <a:pPr algn="just" defTabSz="821531"/>
            <a:r>
              <a:rPr lang="ru-RU" sz="1400" dirty="0"/>
              <a:t>Международные </a:t>
            </a:r>
            <a:r>
              <a:rPr lang="ru-RU" sz="1400" dirty="0" smtClean="0"/>
              <a:t>кредитные рейтинговые </a:t>
            </a:r>
            <a:r>
              <a:rPr lang="ru-RU" sz="1400" dirty="0"/>
              <a:t>агентства</a:t>
            </a:r>
            <a:r>
              <a:rPr lang="en-US" sz="1400" dirty="0"/>
              <a:t>:</a:t>
            </a:r>
            <a:r>
              <a:rPr lang="ru-RU" sz="1400" dirty="0"/>
              <a:t> </a:t>
            </a:r>
            <a:r>
              <a:rPr lang="en-US" sz="1400" b="1" dirty="0"/>
              <a:t>Fitch, S&amp;P, </a:t>
            </a:r>
            <a:r>
              <a:rPr lang="en-US" sz="1400" b="1" dirty="0" smtClean="0"/>
              <a:t>Mood’s</a:t>
            </a:r>
            <a:endParaRPr lang="ru-RU" sz="1400" b="1" dirty="0"/>
          </a:p>
          <a:p>
            <a:pPr algn="just" defTabSz="821531"/>
            <a:r>
              <a:rPr lang="ru-RU" sz="1400" dirty="0" smtClean="0"/>
              <a:t>Национальные: </a:t>
            </a:r>
            <a:r>
              <a:rPr lang="ru-RU" sz="1400" b="1" dirty="0" smtClean="0"/>
              <a:t>- аналитическое </a:t>
            </a:r>
            <a:r>
              <a:rPr lang="ru-RU" sz="1400" b="1" dirty="0"/>
              <a:t>кредитное рейтинговое агентство (АКРА) </a:t>
            </a:r>
            <a:r>
              <a:rPr lang="ru-RU" sz="1400" dirty="0" smtClean="0"/>
              <a:t>– </a:t>
            </a:r>
          </a:p>
          <a:p>
            <a:pPr algn="just" defTabSz="821531"/>
            <a:r>
              <a:rPr lang="ru-RU" sz="1400" dirty="0" smtClean="0"/>
              <a:t>Рейтинги банков: </a:t>
            </a:r>
            <a:r>
              <a:rPr lang="en-US" sz="1200" dirty="0">
                <a:hlinkClick r:id="rId8"/>
              </a:rPr>
              <a:t>https://www.acra-ratings.ru/ratings/issuers?q=&amp;</a:t>
            </a:r>
            <a:r>
              <a:rPr lang="en-US" sz="1200" dirty="0" smtClean="0">
                <a:hlinkClick r:id="rId8"/>
              </a:rPr>
              <a:t>groups%5B%5D=3&amp;subgroups%5B%5D=18</a:t>
            </a:r>
            <a:r>
              <a:rPr lang="ru-RU" sz="1200" dirty="0" smtClean="0"/>
              <a:t> </a:t>
            </a:r>
          </a:p>
          <a:p>
            <a:pPr algn="just" defTabSz="821531"/>
            <a:r>
              <a:rPr lang="ru-RU" sz="1400" dirty="0" smtClean="0"/>
              <a:t>                           </a:t>
            </a:r>
            <a:r>
              <a:rPr lang="ru-RU" sz="1400" b="1" dirty="0" smtClean="0"/>
              <a:t>    - кредитное агентство «Эксперт РА»</a:t>
            </a:r>
          </a:p>
          <a:p>
            <a:pPr algn="just" defTabSz="821531"/>
            <a:r>
              <a:rPr lang="ru-RU" sz="1400" dirty="0" smtClean="0"/>
              <a:t>Рейтинги банков:</a:t>
            </a:r>
            <a:r>
              <a:rPr lang="ru-RU" sz="1600" dirty="0" smtClean="0"/>
              <a:t> </a:t>
            </a:r>
            <a:r>
              <a:rPr lang="en-US" sz="1200" dirty="0">
                <a:hlinkClick r:id="rId9"/>
              </a:rPr>
              <a:t>https://</a:t>
            </a:r>
            <a:r>
              <a:rPr lang="en-US" sz="1200" dirty="0" smtClean="0">
                <a:hlinkClick r:id="rId9"/>
              </a:rPr>
              <a:t>raexpert.ru/ratings/bankcredit/</a:t>
            </a:r>
            <a:r>
              <a:rPr lang="ru-RU" sz="1400" dirty="0" smtClean="0"/>
              <a:t>; рейтинги МФО: </a:t>
            </a:r>
            <a:r>
              <a:rPr lang="en-US" sz="1200" dirty="0">
                <a:hlinkClick r:id="rId10"/>
              </a:rPr>
              <a:t>https://</a:t>
            </a:r>
            <a:r>
              <a:rPr lang="en-US" sz="1200" dirty="0" smtClean="0">
                <a:hlinkClick r:id="rId10"/>
              </a:rPr>
              <a:t>raexpert.ru/ratings/mfi</a:t>
            </a:r>
            <a:endParaRPr lang="ru-RU" sz="1200" dirty="0" smtClean="0"/>
          </a:p>
          <a:p>
            <a:pPr algn="just" defTabSz="821531"/>
            <a:r>
              <a:rPr lang="ru-RU" sz="1100" dirty="0"/>
              <a:t> </a:t>
            </a:r>
            <a:r>
              <a:rPr lang="ru-RU" sz="1100" dirty="0" smtClean="0"/>
              <a:t>                                     </a:t>
            </a:r>
            <a:r>
              <a:rPr lang="ru-RU" sz="1400" b="1" dirty="0" smtClean="0"/>
              <a:t>- </a:t>
            </a:r>
            <a:r>
              <a:rPr lang="ru-RU" sz="1400" b="1" dirty="0" err="1" smtClean="0"/>
              <a:t>интернет-ресурс</a:t>
            </a:r>
            <a:r>
              <a:rPr lang="ru-RU" sz="1400" b="1" dirty="0" smtClean="0"/>
              <a:t> </a:t>
            </a:r>
            <a:r>
              <a:rPr lang="ru-RU" sz="1400" b="1" dirty="0"/>
              <a:t>РИА Рейтинг</a:t>
            </a:r>
            <a:r>
              <a:rPr lang="ru-RU" sz="1200" b="1" dirty="0"/>
              <a:t> </a:t>
            </a:r>
            <a:r>
              <a:rPr lang="ru-RU" sz="1100" dirty="0"/>
              <a:t>- </a:t>
            </a:r>
            <a:r>
              <a:rPr lang="ru-RU" sz="1100" dirty="0">
                <a:hlinkClick r:id="rId11"/>
              </a:rPr>
              <a:t>http://</a:t>
            </a:r>
            <a:r>
              <a:rPr lang="ru-RU" sz="1100" dirty="0" smtClean="0">
                <a:hlinkClick r:id="rId11"/>
              </a:rPr>
              <a:t>riarating.ru/</a:t>
            </a:r>
            <a:endParaRPr lang="ru-RU" sz="1200" dirty="0"/>
          </a:p>
          <a:p>
            <a:pPr algn="ctr" defTabSz="821531"/>
            <a:r>
              <a:rPr lang="ru-RU" sz="1400" b="1" i="1" dirty="0" err="1" smtClean="0"/>
              <a:t>Рэнкинг</a:t>
            </a:r>
            <a:r>
              <a:rPr lang="ru-RU" sz="1400" b="1" i="1" dirty="0" smtClean="0"/>
              <a:t> </a:t>
            </a:r>
            <a:r>
              <a:rPr lang="ru-RU" sz="1400" b="1" dirty="0"/>
              <a:t>показывает место банка (небанковского профессионального кредитора) относительно ее конкурентов согласно какому-нибудь показателю. </a:t>
            </a:r>
            <a:endParaRPr lang="ru-RU" sz="1400" b="1" dirty="0" smtClean="0"/>
          </a:p>
          <a:p>
            <a:pPr algn="just" defTabSz="821531"/>
            <a:r>
              <a:rPr lang="ru-RU" sz="1400" b="1" dirty="0"/>
              <a:t>	</a:t>
            </a:r>
            <a:r>
              <a:rPr lang="ru-RU" sz="1400" dirty="0" smtClean="0"/>
              <a:t>Например</a:t>
            </a:r>
            <a:r>
              <a:rPr lang="ru-RU" sz="1400" dirty="0"/>
              <a:t>, место по капиталу и так </a:t>
            </a:r>
            <a:r>
              <a:rPr lang="ru-RU" sz="1400" dirty="0" smtClean="0"/>
              <a:t>далее: банки: </a:t>
            </a:r>
            <a:r>
              <a:rPr lang="en-US" sz="1200" dirty="0" smtClean="0">
                <a:hlinkClick r:id="rId12"/>
              </a:rPr>
              <a:t>https</a:t>
            </a:r>
            <a:r>
              <a:rPr lang="en-US" sz="1200" dirty="0">
                <a:hlinkClick r:id="rId12"/>
              </a:rPr>
              <a:t>://</a:t>
            </a:r>
            <a:r>
              <a:rPr lang="en-US" sz="1200" dirty="0" smtClean="0">
                <a:hlinkClick r:id="rId12"/>
              </a:rPr>
              <a:t>raexpert.ru/ratings/bank</a:t>
            </a:r>
            <a:r>
              <a:rPr lang="ru-RU" sz="1200" dirty="0" smtClean="0"/>
              <a:t>, МФО: </a:t>
            </a:r>
            <a:r>
              <a:rPr lang="en-US" sz="1200" dirty="0" smtClean="0">
                <a:hlinkClick r:id="rId13"/>
              </a:rPr>
              <a:t>https</a:t>
            </a:r>
            <a:r>
              <a:rPr lang="en-US" sz="1200" dirty="0">
                <a:hlinkClick r:id="rId13"/>
              </a:rPr>
              <a:t>://</a:t>
            </a:r>
            <a:r>
              <a:rPr lang="en-US" sz="1200" dirty="0" smtClean="0">
                <a:hlinkClick r:id="rId13"/>
              </a:rPr>
              <a:t>raexpert.ru/ratings/mfo</a:t>
            </a:r>
            <a:r>
              <a:rPr lang="en-US" sz="1200" dirty="0" smtClean="0"/>
              <a:t> </a:t>
            </a:r>
            <a:endParaRPr lang="ru-RU" sz="1200" dirty="0"/>
          </a:p>
          <a:p>
            <a:pPr algn="just" defTabSz="821531"/>
            <a:r>
              <a:rPr lang="ru-RU" sz="1200" b="1" dirty="0" smtClean="0">
                <a:solidFill>
                  <a:schemeClr val="tx1"/>
                </a:solidFill>
              </a:rPr>
              <a:t>	</a:t>
            </a:r>
            <a:r>
              <a:rPr lang="ru-RU" sz="1400" b="1" dirty="0" smtClean="0">
                <a:solidFill>
                  <a:schemeClr val="tx1"/>
                </a:solidFill>
              </a:rPr>
              <a:t>- посмотрите </a:t>
            </a:r>
            <a:r>
              <a:rPr lang="ru-RU" sz="1400" b="1" dirty="0"/>
              <a:t>н</a:t>
            </a:r>
            <a:r>
              <a:rPr lang="ru-RU" sz="1400" b="1" dirty="0" smtClean="0"/>
              <a:t>ародный </a:t>
            </a:r>
            <a:r>
              <a:rPr lang="ru-RU" sz="1400" b="1" dirty="0"/>
              <a:t>рейтинг банков</a:t>
            </a:r>
            <a:r>
              <a:rPr lang="ru-RU" sz="1400" dirty="0"/>
              <a:t> - </a:t>
            </a:r>
            <a:r>
              <a:rPr lang="ru-RU" sz="1200" b="1" u="sng" dirty="0">
                <a:hlinkClick r:id="rId14"/>
              </a:rPr>
              <a:t>https://www.banki.ru/services/responses</a:t>
            </a:r>
            <a:r>
              <a:rPr lang="ru-RU" sz="1200" b="1" u="sng" dirty="0" smtClean="0">
                <a:hlinkClick r:id="rId14"/>
              </a:rPr>
              <a:t>/</a:t>
            </a:r>
            <a:endParaRPr lang="ru-RU" sz="1200" b="1" u="sng" dirty="0" smtClean="0"/>
          </a:p>
          <a:p>
            <a:pPr lvl="3" indent="0" algn="just" defTabSz="821531"/>
            <a:endParaRPr lang="ru-RU" sz="14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3" indent="0" algn="ctr" defTabSz="821531"/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ru-RU" sz="1400" b="1" i="1" dirty="0">
                <a:solidFill>
                  <a:schemeClr val="accent2">
                    <a:lumMod val="75000"/>
                  </a:schemeClr>
                </a:solidFill>
              </a:rPr>
              <a:t>НЕ ГОНИТЕСЬ ЗА ДЕШЕВЕЗНОЙ или ВЫСОКОЙ ДОХОДНОСТЬЮ)</a:t>
            </a: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</a:rPr>
              <a:t>  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2"/>
          </p:nvPr>
        </p:nvSpPr>
        <p:spPr>
          <a:xfrm>
            <a:off x="11304905" y="6475881"/>
            <a:ext cx="313320" cy="232745"/>
          </a:xfrm>
        </p:spPr>
        <p:txBody>
          <a:bodyPr/>
          <a:lstStyle/>
          <a:p>
            <a:fld id="{86CB4B4D-7CA3-9044-876B-883B54F8677D}" type="slidenum">
              <a:rPr lang="ru-RU" smtClean="0"/>
              <a:t>2</a:t>
            </a:fld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475677" y="3738634"/>
            <a:ext cx="3487024" cy="1015663"/>
          </a:xfrm>
          <a:prstGeom prst="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200" b="1" dirty="0">
                <a:solidFill>
                  <a:srgbClr val="C00000"/>
                </a:solidFill>
                <a:ea typeface="Times New Roman" panose="02020603050405020304" pitchFamily="18" charset="0"/>
              </a:rPr>
              <a:t>Сохранить свое, или 7 «железобетонных» правил по выбору </a:t>
            </a:r>
            <a:r>
              <a:rPr lang="ru-RU" sz="1200" b="1" dirty="0" smtClean="0">
                <a:solidFill>
                  <a:srgbClr val="C00000"/>
                </a:solidFill>
                <a:ea typeface="Times New Roman" panose="02020603050405020304" pitchFamily="18" charset="0"/>
              </a:rPr>
              <a:t>банка</a:t>
            </a:r>
            <a:endParaRPr lang="ru-RU" sz="1200" dirty="0">
              <a:solidFill>
                <a:srgbClr val="C00000"/>
              </a:solidFill>
              <a:ea typeface="Times New Roman" panose="02020603050405020304" pitchFamily="18" charset="0"/>
            </a:endParaRPr>
          </a:p>
          <a:p>
            <a:pPr algn="ctr"/>
            <a:r>
              <a:rPr lang="ru-RU" sz="1200" b="1" u="sng" dirty="0">
                <a:solidFill>
                  <a:srgbClr val="076A53"/>
                </a:solidFill>
                <a:ea typeface="Times New Roman" panose="02020603050405020304" pitchFamily="18" charset="0"/>
                <a:hlinkClick r:id="rId15"/>
              </a:rPr>
              <a:t>https://vashifinancy.ru/for-smi/press/news/sokhranit-svoe-ili-7-zhelezobetonnykh-pravil-po-vyboru-banka/</a:t>
            </a:r>
            <a:endParaRPr lang="ru-RU" sz="1200" dirty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9179581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1604211" y="21743"/>
            <a:ext cx="874294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1600" b="1" dirty="0" smtClean="0">
                <a:solidFill>
                  <a:schemeClr val="accent5">
                    <a:lumMod val="75000"/>
                  </a:schemeClr>
                </a:solidFill>
              </a:rPr>
              <a:t>Как </a:t>
            </a:r>
            <a:r>
              <a:rPr lang="ru-RU" sz="1600" b="1" dirty="0">
                <a:solidFill>
                  <a:schemeClr val="accent5">
                    <a:lumMod val="75000"/>
                  </a:schemeClr>
                </a:solidFill>
              </a:rPr>
              <a:t>выбрать банк, </a:t>
            </a:r>
            <a:r>
              <a:rPr lang="ru-RU" sz="1600" b="1" dirty="0" smtClean="0">
                <a:solidFill>
                  <a:schemeClr val="accent5">
                    <a:lumMod val="75000"/>
                  </a:schemeClr>
                </a:solidFill>
              </a:rPr>
              <a:t>МФО?</a:t>
            </a:r>
            <a:endParaRPr lang="ru-RU" sz="16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215178" y="488407"/>
            <a:ext cx="11752730" cy="588430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algn="just" defTabSz="821531"/>
            <a:r>
              <a:rPr lang="ru-RU" sz="1400" dirty="0"/>
              <a:t>	</a:t>
            </a:r>
            <a:r>
              <a:rPr lang="ru-RU" sz="1400" dirty="0" smtClean="0"/>
              <a:t>- </a:t>
            </a: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</a:rPr>
              <a:t>дистанционно или с использованием телефона изучить виды депозитов/кредитов предлагают банки из «широко списка», проведя анализ соответствия условий таких услуг целям финансового плана и сформировать «короткий список» - до трех банков</a:t>
            </a:r>
            <a:r>
              <a:rPr lang="ru-RU" sz="1400" dirty="0" smtClean="0"/>
              <a:t>. </a:t>
            </a:r>
          </a:p>
          <a:p>
            <a:pPr algn="just" defTabSz="821531"/>
            <a:r>
              <a:rPr lang="ru-RU" sz="1200" b="1" dirty="0" smtClean="0"/>
              <a:t>Необходимо помнить: </a:t>
            </a:r>
          </a:p>
          <a:p>
            <a:pPr marL="285750" indent="-285750" algn="just" defTabSz="821531">
              <a:buFontTx/>
              <a:buChar char="-"/>
            </a:pPr>
            <a:r>
              <a:rPr lang="ru-RU" sz="1200" b="1" dirty="0" smtClean="0"/>
              <a:t>высокая </a:t>
            </a:r>
            <a:r>
              <a:rPr lang="ru-RU" sz="1200" b="1" dirty="0"/>
              <a:t>доходностью по банковским вкладам, </a:t>
            </a:r>
            <a:r>
              <a:rPr lang="ru-RU" sz="1200" b="1" dirty="0" smtClean="0"/>
              <a:t>или низкий процент по кредиту, резко отклоняющиеся от средних значений означает</a:t>
            </a:r>
            <a:r>
              <a:rPr lang="ru-RU" sz="1200" b="1" dirty="0"/>
              <a:t>, что банк, возможно, испытывает проблемы с капиталом, и у него может быть отозвана </a:t>
            </a:r>
            <a:r>
              <a:rPr lang="ru-RU" sz="1200" b="1" dirty="0" smtClean="0"/>
              <a:t>лицензия </a:t>
            </a:r>
            <a:r>
              <a:rPr lang="ru-RU" sz="1200" dirty="0" smtClean="0"/>
              <a:t>(средние </a:t>
            </a:r>
            <a:r>
              <a:rPr lang="ru-RU" sz="1200" dirty="0"/>
              <a:t>значения процентных ставок по банковским </a:t>
            </a:r>
            <a:r>
              <a:rPr lang="ru-RU" sz="1200" dirty="0" smtClean="0"/>
              <a:t>вкладам, кредитам </a:t>
            </a:r>
            <a:r>
              <a:rPr lang="ru-RU" sz="1200" dirty="0"/>
              <a:t>на соответствующих сроках можно найти на сайте Банка </a:t>
            </a:r>
            <a:r>
              <a:rPr lang="ru-RU" sz="1200" dirty="0" smtClean="0"/>
              <a:t>России </a:t>
            </a:r>
            <a:r>
              <a:rPr lang="en-US" sz="1200" dirty="0">
                <a:hlinkClick r:id="rId2"/>
              </a:rPr>
              <a:t>https://cbr.ru/statistics/bank_sector/int_rat</a:t>
            </a:r>
            <a:r>
              <a:rPr lang="en-US" sz="1200" dirty="0" smtClean="0">
                <a:hlinkClick r:id="rId2"/>
              </a:rPr>
              <a:t>/</a:t>
            </a:r>
            <a:r>
              <a:rPr lang="ru-RU" sz="1200" dirty="0" smtClean="0"/>
              <a:t>, если ставка, предложенная Вам для размещения Вами средств для хранения, выше максимальных ставок по банкам </a:t>
            </a:r>
            <a:r>
              <a:rPr lang="en-US" sz="1200" dirty="0">
                <a:hlinkClick r:id="rId3"/>
              </a:rPr>
              <a:t>http://www.cbr.ru/statistics/avgprocstav</a:t>
            </a:r>
            <a:r>
              <a:rPr lang="en-US" sz="1200" dirty="0" smtClean="0">
                <a:hlinkClick r:id="rId3"/>
              </a:rPr>
              <a:t>/</a:t>
            </a:r>
            <a:r>
              <a:rPr lang="ru-RU" sz="1200" dirty="0" smtClean="0"/>
              <a:t>, то  скорее всего это мошенники. Можно </a:t>
            </a:r>
            <a:r>
              <a:rPr lang="ru-RU" sz="1200" dirty="0"/>
              <a:t>рассчитать среднее значение </a:t>
            </a:r>
            <a:r>
              <a:rPr lang="ru-RU" sz="1200" dirty="0" smtClean="0"/>
              <a:t>ставок по депозитам или кредитам в регионе проживания с использованием процентных ставок вкладов, кредитов </a:t>
            </a:r>
            <a:r>
              <a:rPr lang="ru-RU" sz="1200" dirty="0"/>
              <a:t>на соответствующем сроке </a:t>
            </a:r>
            <a:r>
              <a:rPr lang="ru-RU" sz="1200" dirty="0" smtClean="0"/>
              <a:t>с </a:t>
            </a:r>
            <a:r>
              <a:rPr lang="ru-RU" sz="1200" dirty="0"/>
              <a:t>похожими условиями </a:t>
            </a:r>
            <a:r>
              <a:rPr lang="ru-RU" sz="1200" dirty="0" smtClean="0"/>
              <a:t>нескольких </a:t>
            </a:r>
            <a:r>
              <a:rPr lang="ru-RU" sz="1200" dirty="0"/>
              <a:t>крупных банков с государственным участием, которые работают в регионе проживания – ПАО Сбербанк,  Банк ВТБ (ПАО), «Газпромбанк» (АО), АО «</a:t>
            </a:r>
            <a:r>
              <a:rPr lang="ru-RU" sz="1200" dirty="0" err="1"/>
              <a:t>Россельхозбанк</a:t>
            </a:r>
            <a:r>
              <a:rPr lang="ru-RU" sz="1200" dirty="0"/>
              <a:t>» «Почта-Банк</a:t>
            </a:r>
            <a:r>
              <a:rPr lang="ru-RU" sz="1200" dirty="0" smtClean="0"/>
              <a:t>»);</a:t>
            </a:r>
          </a:p>
          <a:p>
            <a:pPr marL="285750" indent="-285750" algn="just" defTabSz="821531">
              <a:buFontTx/>
              <a:buChar char="-"/>
            </a:pPr>
            <a:r>
              <a:rPr lang="ru-RU" sz="1200" b="1" dirty="0"/>
              <a:t>как только на глаза попадаются рекламные предложения, которые обещают двухзначные проценты дохода, вспомните, что это мошенники</a:t>
            </a:r>
            <a:r>
              <a:rPr lang="ru-RU" sz="1200" b="1" dirty="0" smtClean="0"/>
              <a:t>;</a:t>
            </a:r>
            <a:endParaRPr lang="ru-RU" sz="1200" dirty="0" smtClean="0"/>
          </a:p>
          <a:p>
            <a:pPr marL="285750" indent="-285750" algn="just" defTabSz="821531">
              <a:buFontTx/>
              <a:buChar char="-"/>
            </a:pPr>
            <a:r>
              <a:rPr lang="ru-RU" sz="1200" dirty="0" smtClean="0"/>
              <a:t>необходимо </a:t>
            </a:r>
            <a:r>
              <a:rPr lang="ru-RU" sz="1200" dirty="0"/>
              <a:t>помнить при выборе банковского вклада, что чем больше прав у вкладчика по управлению вкладом, по договору банковского вклада, тем меньше процентная ставка по такому </a:t>
            </a:r>
            <a:r>
              <a:rPr lang="ru-RU" sz="1200" dirty="0" smtClean="0"/>
              <a:t>вкладу;</a:t>
            </a:r>
          </a:p>
          <a:p>
            <a:pPr marL="285750" indent="-285750" algn="just" defTabSz="821531">
              <a:buFontTx/>
              <a:buChar char="-"/>
            </a:pPr>
            <a:r>
              <a:rPr lang="ru-RU" sz="1200" dirty="0" smtClean="0"/>
              <a:t>часто </a:t>
            </a:r>
            <a:r>
              <a:rPr lang="ru-RU" sz="1200" dirty="0"/>
              <a:t>под видом банковских вкладов, продаются страховые продукты (сами по себе такие продукты весьма актуальны), однако банки запутывают клиентов, привлекая повышенной процентной ставкой, но умалчивая, что срок такого «вклада» может быть и пять, и десять лет. После заключения такого договора вкладчик через некоторое время узнает, что срок «вклада» более длинный, а если вкладчик захочет досрочно прерывать договор такого «вклада», то банк вернет не всю сумму; </a:t>
            </a:r>
            <a:endParaRPr lang="ru-RU" sz="1200" dirty="0" smtClean="0"/>
          </a:p>
          <a:p>
            <a:pPr marL="285750" indent="-285750" algn="just" defTabSz="821531">
              <a:buFontTx/>
              <a:buChar char="-"/>
            </a:pPr>
            <a:r>
              <a:rPr lang="ru-RU" sz="1200" b="1" dirty="0" smtClean="0"/>
              <a:t>МФО очень охотно выдают кредиты, делают это просто и быстро, только, часто за этим следует непосильные финансовые обязательства для заемщика и «жесткое» общение с коллекторами. </a:t>
            </a:r>
            <a:r>
              <a:rPr lang="ru-RU" sz="1200" b="1" dirty="0" smtClean="0">
                <a:solidFill>
                  <a:schemeClr val="accent2">
                    <a:lumMod val="75000"/>
                  </a:schemeClr>
                </a:solidFill>
              </a:rPr>
              <a:t>Именно поэтому полезно, до возможных неблагоприятных событий изучить рынок МФО в регионе проживания, что снизит риски возможного взаимодействия в будущем!</a:t>
            </a:r>
          </a:p>
          <a:p>
            <a:pPr algn="just" defTabSz="821531"/>
            <a:r>
              <a:rPr lang="ru-RU" sz="1400" dirty="0"/>
              <a:t>	</a:t>
            </a:r>
            <a:r>
              <a:rPr lang="ru-RU" sz="1400" dirty="0" smtClean="0"/>
              <a:t>- проверить </a:t>
            </a:r>
            <a:r>
              <a:rPr lang="ru-RU" sz="1400" dirty="0"/>
              <a:t>наличие лицензии </a:t>
            </a:r>
            <a:r>
              <a:rPr lang="ru-RU" sz="1400" dirty="0" smtClean="0"/>
              <a:t> у банков (МФО) из «короткого списка» (если это МФО необходимо проверить нахождение МФО в действующем Реестре МФО Банка России): </a:t>
            </a:r>
            <a:r>
              <a:rPr lang="en-US" sz="1200" dirty="0">
                <a:hlinkClick r:id="rId4"/>
              </a:rPr>
              <a:t>http://cbr.ru/fmp_check</a:t>
            </a:r>
            <a:r>
              <a:rPr lang="en-US" sz="1200" dirty="0" smtClean="0">
                <a:hlinkClick r:id="rId4"/>
              </a:rPr>
              <a:t>/</a:t>
            </a:r>
            <a:r>
              <a:rPr lang="en-US" sz="1200" dirty="0" smtClean="0"/>
              <a:t> </a:t>
            </a:r>
            <a:r>
              <a:rPr lang="ru-RU" sz="1400" dirty="0" smtClean="0"/>
              <a:t>или</a:t>
            </a:r>
            <a:r>
              <a:rPr lang="ru-RU" sz="1200" dirty="0" smtClean="0"/>
              <a:t> </a:t>
            </a:r>
            <a:r>
              <a:rPr lang="en-US" sz="1200" dirty="0">
                <a:hlinkClick r:id="rId5"/>
              </a:rPr>
              <a:t>http://</a:t>
            </a:r>
            <a:r>
              <a:rPr lang="en-US" sz="1200" dirty="0" smtClean="0">
                <a:hlinkClick r:id="rId5"/>
              </a:rPr>
              <a:t>cbr.ru/banking_sector/</a:t>
            </a:r>
            <a:r>
              <a:rPr lang="ru-RU" sz="1200" dirty="0" smtClean="0"/>
              <a:t>. </a:t>
            </a:r>
            <a:r>
              <a:rPr lang="ru-RU" sz="1400" dirty="0" smtClean="0"/>
              <a:t>Реестр МФО:</a:t>
            </a:r>
            <a:r>
              <a:rPr lang="ru-RU" sz="1500" dirty="0" smtClean="0"/>
              <a:t> </a:t>
            </a:r>
            <a:r>
              <a:rPr lang="en-US" sz="1200" dirty="0">
                <a:hlinkClick r:id="rId6"/>
              </a:rPr>
              <a:t>http://cbr.ru/microfinance</a:t>
            </a:r>
            <a:r>
              <a:rPr lang="en-US" sz="1200" dirty="0" smtClean="0">
                <a:hlinkClick r:id="rId6"/>
              </a:rPr>
              <a:t>/</a:t>
            </a:r>
            <a:r>
              <a:rPr lang="ru-RU" sz="1200" dirty="0" smtClean="0"/>
              <a:t>, </a:t>
            </a:r>
            <a:r>
              <a:rPr lang="ru-RU" sz="1400" dirty="0"/>
              <a:t>изучите верные электронные адреса кредитных </a:t>
            </a:r>
            <a:r>
              <a:rPr lang="ru-RU" sz="1200" dirty="0" smtClean="0"/>
              <a:t>о</a:t>
            </a:r>
            <a:r>
              <a:rPr lang="ru-RU" sz="1400" dirty="0"/>
              <a:t>рганизаций </a:t>
            </a:r>
            <a:r>
              <a:rPr lang="en-US" sz="1200" dirty="0">
                <a:hlinkClick r:id="rId7"/>
              </a:rPr>
              <a:t>http://cbr.ru/banking_sector/credit/cowebsites</a:t>
            </a:r>
            <a:r>
              <a:rPr lang="en-US" sz="1200" dirty="0" smtClean="0">
                <a:hlinkClick r:id="rId7"/>
              </a:rPr>
              <a:t>/</a:t>
            </a:r>
            <a:r>
              <a:rPr lang="en-US" sz="1200" dirty="0" smtClean="0"/>
              <a:t> </a:t>
            </a:r>
            <a:endParaRPr lang="ru-RU" sz="1200" dirty="0" smtClean="0"/>
          </a:p>
          <a:p>
            <a:pPr algn="just" defTabSz="821531"/>
            <a:r>
              <a:rPr lang="ru-RU" sz="1200" dirty="0"/>
              <a:t>	</a:t>
            </a:r>
            <a:r>
              <a:rPr lang="ru-RU" sz="1200" dirty="0" smtClean="0"/>
              <a:t>- </a:t>
            </a:r>
            <a:r>
              <a:rPr lang="ru-RU" sz="1400" dirty="0" smtClean="0"/>
              <a:t>изучить </a:t>
            </a:r>
            <a:r>
              <a:rPr lang="ru-RU" sz="1400" dirty="0"/>
              <a:t>СМИ и форумы о выбранных банках</a:t>
            </a:r>
          </a:p>
          <a:p>
            <a:pPr algn="just" defTabSz="821531"/>
            <a:r>
              <a:rPr lang="ru-RU" sz="1200" dirty="0"/>
              <a:t>	</a:t>
            </a:r>
            <a:r>
              <a:rPr lang="ru-RU" sz="1400" dirty="0" smtClean="0"/>
              <a:t>- </a:t>
            </a:r>
            <a:r>
              <a:rPr lang="ru-RU" sz="1400" dirty="0" smtClean="0"/>
              <a:t>проверить </a:t>
            </a:r>
            <a:r>
              <a:rPr lang="ru-RU" sz="1400" dirty="0"/>
              <a:t>информацию о руководителях, специалистах банка, </a:t>
            </a:r>
            <a:r>
              <a:rPr lang="ru-RU" sz="1400" dirty="0" smtClean="0"/>
              <a:t>МФО </a:t>
            </a:r>
            <a:r>
              <a:rPr lang="ru-RU" sz="1400" dirty="0"/>
              <a:t>(на сайте банка или </a:t>
            </a:r>
            <a:r>
              <a:rPr lang="ru-RU" sz="1400" dirty="0" smtClean="0"/>
              <a:t>МФО, </a:t>
            </a:r>
            <a:r>
              <a:rPr lang="ru-RU" sz="1400" dirty="0"/>
              <a:t>на </a:t>
            </a:r>
            <a:r>
              <a:rPr lang="ru-RU" sz="1400" dirty="0" smtClean="0"/>
              <a:t>сайте Банка России </a:t>
            </a:r>
            <a:r>
              <a:rPr lang="en-US" sz="1200" dirty="0" smtClean="0">
                <a:hlinkClick r:id="rId8"/>
              </a:rPr>
              <a:t>http</a:t>
            </a:r>
            <a:r>
              <a:rPr lang="en-US" sz="1200" dirty="0">
                <a:hlinkClick r:id="rId8"/>
              </a:rPr>
              <a:t>://cbr.ru/business_reputation/base</a:t>
            </a:r>
            <a:r>
              <a:rPr lang="en-US" sz="1200" dirty="0" smtClean="0">
                <a:hlinkClick r:id="rId8"/>
              </a:rPr>
              <a:t>/</a:t>
            </a:r>
            <a:r>
              <a:rPr lang="ru-RU" sz="1400" dirty="0" smtClean="0"/>
              <a:t>, на </a:t>
            </a:r>
            <a:r>
              <a:rPr lang="ru-RU" sz="1400" dirty="0"/>
              <a:t>сайте </a:t>
            </a:r>
            <a:r>
              <a:rPr lang="ru-RU" sz="1400" dirty="0" err="1" smtClean="0"/>
              <a:t>Росфинмониторинга</a:t>
            </a:r>
            <a:r>
              <a:rPr lang="ru-RU" sz="1400" dirty="0"/>
              <a:t> </a:t>
            </a:r>
            <a:r>
              <a:rPr lang="en-US" sz="1200" dirty="0" smtClean="0">
                <a:hlinkClick r:id="rId9"/>
              </a:rPr>
              <a:t>http</a:t>
            </a:r>
            <a:r>
              <a:rPr lang="en-US" sz="1200" dirty="0">
                <a:hlinkClick r:id="rId9"/>
              </a:rPr>
              <a:t>://</a:t>
            </a:r>
            <a:r>
              <a:rPr lang="en-US" sz="1200" dirty="0" smtClean="0">
                <a:hlinkClick r:id="rId9"/>
              </a:rPr>
              <a:t>www.fedsfm.ru/documents/terr-list</a:t>
            </a:r>
            <a:r>
              <a:rPr lang="ru-RU" sz="1200" dirty="0" smtClean="0"/>
              <a:t>) П</a:t>
            </a:r>
            <a:r>
              <a:rPr lang="ru-RU" sz="1400" dirty="0"/>
              <a:t>рочтите </a:t>
            </a:r>
            <a:r>
              <a:rPr lang="ru-RU" sz="1400" dirty="0" smtClean="0"/>
              <a:t>для </a:t>
            </a:r>
            <a:r>
              <a:rPr lang="ru-RU" sz="1400" dirty="0"/>
              <a:t>информации: </a:t>
            </a:r>
            <a:r>
              <a:rPr lang="en-US" sz="1200" dirty="0">
                <a:hlinkClick r:id="rId10"/>
              </a:rPr>
              <a:t>http://buhvopros.com/chernyj-spisok-tsb</a:t>
            </a:r>
            <a:r>
              <a:rPr lang="en-US" sz="1200" dirty="0" smtClean="0">
                <a:hlinkClick r:id="rId10"/>
              </a:rPr>
              <a:t>/</a:t>
            </a:r>
            <a:endParaRPr lang="ru-RU" sz="1200" dirty="0" smtClean="0"/>
          </a:p>
          <a:p>
            <a:pPr algn="just" defTabSz="821531"/>
            <a:r>
              <a:rPr lang="ru-RU" sz="1200" dirty="0"/>
              <a:t>	</a:t>
            </a:r>
            <a:r>
              <a:rPr lang="ru-RU" sz="1400" dirty="0" smtClean="0"/>
              <a:t>- возможно и полезно обратиться </a:t>
            </a:r>
            <a:r>
              <a:rPr lang="ru-RU" sz="1400" dirty="0"/>
              <a:t>знакомому, к специалисту или инвестиционному советнику, которые разбираются в отчетности банков, </a:t>
            </a:r>
            <a:r>
              <a:rPr lang="ru-RU" sz="1400" dirty="0" smtClean="0"/>
              <a:t>МФО </a:t>
            </a:r>
            <a:r>
              <a:rPr lang="ru-RU" sz="1400" dirty="0"/>
              <a:t>и </a:t>
            </a:r>
            <a:r>
              <a:rPr lang="ru-RU" sz="1400" dirty="0" smtClean="0"/>
              <a:t>посмотреть </a:t>
            </a:r>
            <a:r>
              <a:rPr lang="ru-RU" sz="1400" dirty="0"/>
              <a:t>вместе </a:t>
            </a:r>
            <a:r>
              <a:rPr lang="ru-RU" sz="1400" dirty="0" smtClean="0"/>
              <a:t>финансовые документы банков (МФО) из «короткого списка» («инвестиционный советник» - новый профессиональный участник рынка ценных бумаг, должен </a:t>
            </a:r>
            <a:r>
              <a:rPr lang="ru-RU" sz="1400" dirty="0"/>
              <a:t>состоять в реестре инвестиционных советников, ведет </a:t>
            </a:r>
            <a:r>
              <a:rPr lang="ru-RU" sz="1400" dirty="0" smtClean="0"/>
              <a:t>Банк России, а также быть членом в СРО - </a:t>
            </a:r>
            <a:r>
              <a:rPr lang="en-US" sz="1200" dirty="0">
                <a:hlinkClick r:id="rId11"/>
              </a:rPr>
              <a:t>https://sro-portal.info/press-center/news/status-sro-investitsionnykh-sovetnikov-poluchil-odobrenie/</a:t>
            </a:r>
            <a:r>
              <a:rPr lang="ru-RU" sz="1200" dirty="0" smtClean="0"/>
              <a:t>) 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4144726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42225" y="662718"/>
            <a:ext cx="11098635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821531"/>
            <a:r>
              <a:rPr lang="ru-RU" sz="1400" b="1" dirty="0"/>
              <a:t>	</a:t>
            </a:r>
            <a:r>
              <a:rPr lang="ru-RU" sz="1400" dirty="0"/>
              <a:t>- </a:t>
            </a:r>
            <a:r>
              <a:rPr lang="ru-RU" sz="1400" dirty="0" smtClean="0"/>
              <a:t>изучить </a:t>
            </a:r>
            <a:r>
              <a:rPr lang="ru-RU" sz="1400" dirty="0"/>
              <a:t>в какой СРО состоит </a:t>
            </a:r>
            <a:r>
              <a:rPr lang="ru-RU" sz="1400" dirty="0" smtClean="0"/>
              <a:t>МФО: </a:t>
            </a:r>
            <a:r>
              <a:rPr lang="en-US" sz="1200" dirty="0">
                <a:hlinkClick r:id="rId2"/>
              </a:rPr>
              <a:t>http://cbr.ru/microfinance/ </a:t>
            </a:r>
            <a:endParaRPr lang="ru-RU" sz="1200" dirty="0" smtClean="0"/>
          </a:p>
          <a:p>
            <a:pPr algn="just" defTabSz="821531"/>
            <a:r>
              <a:rPr lang="ru-RU" sz="1400" dirty="0"/>
              <a:t>	</a:t>
            </a:r>
            <a:r>
              <a:rPr lang="ru-RU" sz="1400" dirty="0" smtClean="0"/>
              <a:t>- изучить заранее договоры (многие договоры представлены на сайте банка (</a:t>
            </a:r>
            <a:r>
              <a:rPr lang="ru-RU" sz="1400" dirty="0"/>
              <a:t>МФО), можно потренироваться на сайте</a:t>
            </a:r>
            <a:r>
              <a:rPr lang="ru-RU" sz="1200" dirty="0"/>
              <a:t> </a:t>
            </a:r>
            <a:r>
              <a:rPr lang="ru-RU" sz="1200" dirty="0">
                <a:hlinkClick r:id="rId3"/>
              </a:rPr>
              <a:t>https://intpract.oc3.ru/</a:t>
            </a:r>
            <a:r>
              <a:rPr lang="ru-RU" sz="1400" dirty="0"/>
              <a:t>, сформировать вопросы по договору о </a:t>
            </a:r>
            <a:r>
              <a:rPr lang="ru-RU" sz="1400" dirty="0" smtClean="0"/>
              <a:t>продукте/услуге</a:t>
            </a:r>
            <a:endParaRPr lang="ru-RU" sz="1400" dirty="0"/>
          </a:p>
          <a:p>
            <a:pPr algn="just" defTabSz="821531"/>
            <a:r>
              <a:rPr lang="ru-RU" sz="1400" dirty="0"/>
              <a:t>	</a:t>
            </a:r>
            <a:r>
              <a:rPr lang="ru-RU" sz="1400" dirty="0" smtClean="0"/>
              <a:t>- посетить офис банка(МФО), найти специалиста по выбранному продукту и проведите </a:t>
            </a:r>
            <a:r>
              <a:rPr lang="ru-RU" sz="1400" dirty="0"/>
              <a:t>переговоры </a:t>
            </a:r>
            <a:r>
              <a:rPr lang="ru-RU" sz="1400" dirty="0" smtClean="0"/>
              <a:t>с ним</a:t>
            </a:r>
            <a:endParaRPr lang="ru-RU" sz="1200" dirty="0"/>
          </a:p>
          <a:p>
            <a:pPr algn="just" defTabSz="821531"/>
            <a:r>
              <a:rPr lang="ru-RU" sz="1200" dirty="0"/>
              <a:t>	</a:t>
            </a:r>
            <a:r>
              <a:rPr lang="ru-RU" sz="1400" dirty="0" smtClean="0"/>
              <a:t>- заключить договор(ы) о кредите/депозите, накопительном счете</a:t>
            </a:r>
          </a:p>
          <a:p>
            <a:pPr algn="just" defTabSz="821531"/>
            <a:r>
              <a:rPr lang="ru-RU" sz="1400" dirty="0"/>
              <a:t>	</a:t>
            </a:r>
            <a:r>
              <a:rPr lang="ru-RU" sz="1400" dirty="0" smtClean="0"/>
              <a:t>- если решено подключить дистанционное банковское обслуживание (ДБО), необходимо посоветоваться в </a:t>
            </a:r>
            <a:r>
              <a:rPr lang="ru-RU" sz="1400" dirty="0"/>
              <a:t>с </a:t>
            </a:r>
            <a:r>
              <a:rPr lang="ru-RU" sz="1400" dirty="0" smtClean="0"/>
              <a:t>банком (МФО) и/или изучить </a:t>
            </a:r>
            <a:r>
              <a:rPr lang="ru-RU" sz="1400" dirty="0"/>
              <a:t>самостоятельно (</a:t>
            </a:r>
            <a:r>
              <a:rPr lang="ru-RU" sz="1400" dirty="0" smtClean="0"/>
              <a:t>посоветовавшись </a:t>
            </a:r>
            <a:r>
              <a:rPr lang="ru-RU" sz="1400" dirty="0"/>
              <a:t>с </a:t>
            </a:r>
            <a:r>
              <a:rPr lang="en-US" sz="1400" dirty="0"/>
              <a:t>IT</a:t>
            </a:r>
            <a:r>
              <a:rPr lang="ru-RU" sz="1400" dirty="0" smtClean="0"/>
              <a:t>-специалистом), как </a:t>
            </a:r>
            <a:r>
              <a:rPr lang="ru-RU" sz="1400" dirty="0"/>
              <a:t>правильно подготовить гаджет для работы </a:t>
            </a:r>
            <a:r>
              <a:rPr lang="ru-RU" sz="1400" dirty="0" smtClean="0"/>
              <a:t>с банком (МФО) </a:t>
            </a:r>
            <a:r>
              <a:rPr lang="ru-RU" sz="1400" dirty="0"/>
              <a:t>в информационно-телекоммуникационной сети «</a:t>
            </a:r>
            <a:r>
              <a:rPr lang="ru-RU" sz="1400" dirty="0" smtClean="0"/>
              <a:t>Интернет»</a:t>
            </a:r>
          </a:p>
          <a:p>
            <a:pPr algn="just" defTabSz="821531"/>
            <a:r>
              <a:rPr lang="ru-RU" sz="1400" dirty="0"/>
              <a:t>	</a:t>
            </a:r>
            <a:r>
              <a:rPr lang="ru-RU" sz="1400" dirty="0" smtClean="0"/>
              <a:t>- контролировать </a:t>
            </a:r>
            <a:r>
              <a:rPr lang="ru-RU" sz="1400" dirty="0"/>
              <a:t>информацию о банке </a:t>
            </a:r>
            <a:r>
              <a:rPr lang="ru-RU" sz="1400" dirty="0" smtClean="0"/>
              <a:t>(МФО), следить за </a:t>
            </a:r>
            <a:r>
              <a:rPr lang="ru-RU" sz="1400" dirty="0"/>
              <a:t>изменениями законодательства (информационно-правовая база «Консультант плюс», «Гарант»), </a:t>
            </a:r>
            <a:r>
              <a:rPr lang="ru-RU" sz="1400" dirty="0" smtClean="0"/>
              <a:t>следить </a:t>
            </a:r>
            <a:r>
              <a:rPr lang="ru-RU" sz="1400" dirty="0"/>
              <a:t>в СМИ упоминания о </a:t>
            </a:r>
            <a:r>
              <a:rPr lang="ru-RU" sz="1400" dirty="0" smtClean="0"/>
              <a:t>банке (МФО), посещать </a:t>
            </a:r>
            <a:r>
              <a:rPr lang="ru-RU" sz="1400" dirty="0"/>
              <a:t>сайт </a:t>
            </a:r>
            <a:r>
              <a:rPr lang="ru-RU" sz="1400" dirty="0" smtClean="0"/>
              <a:t>Банка России, </a:t>
            </a:r>
            <a:r>
              <a:rPr lang="ru-RU" sz="1400" dirty="0"/>
              <a:t>сайт </a:t>
            </a:r>
            <a:r>
              <a:rPr lang="ru-RU" sz="1400" dirty="0" smtClean="0"/>
              <a:t>МФО, сайт СРО, в которой состоит МФО</a:t>
            </a:r>
          </a:p>
          <a:p>
            <a:pPr algn="just" defTabSz="821531"/>
            <a:endParaRPr lang="ru-RU" sz="1400" dirty="0"/>
          </a:p>
          <a:p>
            <a:pPr algn="just" defTabSz="821531"/>
            <a:r>
              <a:rPr lang="ru-RU" sz="1400" dirty="0" smtClean="0"/>
              <a:t>	Дополнительно </a:t>
            </a:r>
            <a:r>
              <a:rPr lang="ru-RU" sz="1400" dirty="0"/>
              <a:t>нужно добавить, что необходимо предварительно изучить рынок </a:t>
            </a:r>
            <a:r>
              <a:rPr lang="ru-RU" sz="1400" dirty="0" err="1"/>
              <a:t>микрофинасирования</a:t>
            </a:r>
            <a:r>
              <a:rPr lang="ru-RU" sz="1400" dirty="0"/>
              <a:t> в регионе проживания. </a:t>
            </a:r>
            <a:r>
              <a:rPr lang="ru-RU" sz="1400" smtClean="0"/>
              <a:t>Изучение </a:t>
            </a:r>
            <a:r>
              <a:rPr lang="ru-RU" sz="1400" smtClean="0"/>
              <a:t>рынка </a:t>
            </a:r>
            <a:r>
              <a:rPr lang="ru-RU" sz="1400" dirty="0"/>
              <a:t>МФО, </a:t>
            </a:r>
            <a:r>
              <a:rPr lang="ru-RU" sz="1400" dirty="0" smtClean="0"/>
              <a:t>человеку будет </a:t>
            </a:r>
            <a:r>
              <a:rPr lang="ru-RU" sz="1400" dirty="0"/>
              <a:t>проще и увереннее вести переговоры с </a:t>
            </a:r>
            <a:r>
              <a:rPr lang="ru-RU" sz="1400" dirty="0" smtClean="0"/>
              <a:t>МФО, в случае экстренного обращения в МФО, что в итоге позволит избежать </a:t>
            </a:r>
            <a:r>
              <a:rPr lang="ru-RU" sz="1400" dirty="0"/>
              <a:t>чрезмерных финансовых нагрузок. См. с</a:t>
            </a:r>
            <a:r>
              <a:rPr lang="ru-RU" sz="1400" dirty="0">
                <a:solidFill>
                  <a:schemeClr val="tx1"/>
                </a:solidFill>
              </a:rPr>
              <a:t>айт: </a:t>
            </a:r>
            <a:r>
              <a:rPr lang="en-US" sz="1200" dirty="0">
                <a:solidFill>
                  <a:srgbClr val="0070C0"/>
                </a:solidFill>
                <a:hlinkClick r:id="rId4"/>
              </a:rPr>
              <a:t>http://</a:t>
            </a:r>
            <a:r>
              <a:rPr lang="ru-RU" sz="1200" dirty="0" err="1">
                <a:solidFill>
                  <a:srgbClr val="0070C0"/>
                </a:solidFill>
                <a:hlinkClick r:id="rId4"/>
              </a:rPr>
              <a:t>финшок.рф</a:t>
            </a:r>
            <a:r>
              <a:rPr lang="ru-RU" sz="1200" dirty="0">
                <a:solidFill>
                  <a:srgbClr val="0070C0"/>
                </a:solidFill>
                <a:hlinkClick r:id="rId4"/>
              </a:rPr>
              <a:t>./</a:t>
            </a:r>
            <a:r>
              <a:rPr lang="ru-RU" sz="1200" dirty="0">
                <a:solidFill>
                  <a:srgbClr val="0070C0"/>
                </a:solidFill>
              </a:rPr>
              <a:t> </a:t>
            </a:r>
            <a:r>
              <a:rPr lang="ru-RU" sz="1400" dirty="0">
                <a:solidFill>
                  <a:schemeClr val="tx1"/>
                </a:solidFill>
              </a:rPr>
              <a:t>- проект МГУ и АНСЭП «Жизнь после финансового шока</a:t>
            </a:r>
            <a:r>
              <a:rPr lang="ru-RU" sz="1400" dirty="0" smtClean="0">
                <a:solidFill>
                  <a:schemeClr val="tx1"/>
                </a:solidFill>
              </a:rPr>
              <a:t>». </a:t>
            </a:r>
            <a:endParaRPr lang="ru-RU" sz="1400" dirty="0"/>
          </a:p>
          <a:p>
            <a:pPr algn="just" defTabSz="821531"/>
            <a:r>
              <a:rPr lang="ru-RU" sz="1400" dirty="0" smtClean="0"/>
              <a:t>	Необходимо </a:t>
            </a:r>
            <a:r>
              <a:rPr lang="ru-RU" sz="1400" dirty="0">
                <a:solidFill>
                  <a:schemeClr val="tx1"/>
                </a:solidFill>
              </a:rPr>
              <a:t>изучить ст. 10 закона Федерального закона от </a:t>
            </a:r>
            <a:r>
              <a:rPr lang="ru-RU" sz="1400" dirty="0"/>
              <a:t>7 февраля 1992 г. N 2300-1 </a:t>
            </a:r>
            <a:r>
              <a:rPr lang="ru-RU" sz="1400" dirty="0">
                <a:solidFill>
                  <a:schemeClr val="tx1"/>
                </a:solidFill>
              </a:rPr>
              <a:t>«О защите прав потребителя», если Вам банк (особенно </a:t>
            </a:r>
            <a:r>
              <a:rPr lang="ru-RU" sz="1400" dirty="0" smtClean="0">
                <a:solidFill>
                  <a:schemeClr val="tx1"/>
                </a:solidFill>
              </a:rPr>
              <a:t>МФО) </a:t>
            </a:r>
            <a:r>
              <a:rPr lang="ru-RU" sz="1400" dirty="0">
                <a:solidFill>
                  <a:schemeClr val="tx1"/>
                </a:solidFill>
              </a:rPr>
              <a:t>откажет в предоставлении </a:t>
            </a:r>
            <a:r>
              <a:rPr lang="ru-RU" sz="1400" dirty="0" smtClean="0">
                <a:solidFill>
                  <a:schemeClr val="tx1"/>
                </a:solidFill>
              </a:rPr>
              <a:t>договоров о </a:t>
            </a:r>
            <a:r>
              <a:rPr lang="ru-RU" sz="1400" dirty="0" err="1" smtClean="0">
                <a:solidFill>
                  <a:schemeClr val="tx1"/>
                </a:solidFill>
              </a:rPr>
              <a:t>продутке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>
                <a:solidFill>
                  <a:schemeClr val="tx1"/>
                </a:solidFill>
              </a:rPr>
              <a:t>для </a:t>
            </a:r>
            <a:r>
              <a:rPr lang="ru-RU" sz="1400" dirty="0" smtClean="0">
                <a:solidFill>
                  <a:schemeClr val="tx1"/>
                </a:solidFill>
              </a:rPr>
              <a:t>ознакомления заранее.</a:t>
            </a:r>
          </a:p>
          <a:p>
            <a:pPr algn="just" defTabSz="821531"/>
            <a:r>
              <a:rPr lang="ru-RU" sz="1400" b="1" dirty="0"/>
              <a:t>	</a:t>
            </a:r>
            <a:r>
              <a:rPr lang="ru-RU" sz="1400" b="1" dirty="0" smtClean="0">
                <a:solidFill>
                  <a:schemeClr val="tx1"/>
                </a:solidFill>
              </a:rPr>
              <a:t>Официальный </a:t>
            </a:r>
            <a:r>
              <a:rPr lang="ru-RU" sz="1400" b="1" dirty="0">
                <a:solidFill>
                  <a:schemeClr val="tx1"/>
                </a:solidFill>
              </a:rPr>
              <a:t>сайт (где есть телефон горячей линии) защиты прав потребителей: </a:t>
            </a:r>
            <a:r>
              <a:rPr lang="en-US" sz="1200" b="1" dirty="0">
                <a:solidFill>
                  <a:schemeClr val="tx1"/>
                </a:solidFill>
                <a:hlinkClick r:id="rId5"/>
              </a:rPr>
              <a:t>http://</a:t>
            </a:r>
            <a:r>
              <a:rPr lang="en-US" sz="1200" b="1" dirty="0" smtClean="0">
                <a:solidFill>
                  <a:schemeClr val="tx1"/>
                </a:solidFill>
                <a:hlinkClick r:id="rId5"/>
              </a:rPr>
              <a:t>rospotrebnadzor.ru/feedback/hotline.php</a:t>
            </a:r>
            <a:endParaRPr lang="ru-RU" sz="1200" b="1" dirty="0"/>
          </a:p>
          <a:p>
            <a:pPr algn="just" defTabSz="821531"/>
            <a:r>
              <a:rPr lang="ru-RU" sz="1200" b="1" dirty="0"/>
              <a:t>	</a:t>
            </a:r>
            <a:r>
              <a:rPr lang="ru-RU" sz="1400" dirty="0" smtClean="0"/>
              <a:t>Важно </a:t>
            </a:r>
            <a:r>
              <a:rPr lang="ru-RU" sz="1400" dirty="0"/>
              <a:t>знать средние ставки по кредиту или банковскому вкладу в регионе на соответствующих сроках, чтобы выявлять возможные мошеннические действия со стороны банков </a:t>
            </a:r>
            <a:r>
              <a:rPr lang="ru-RU" sz="1400" dirty="0" smtClean="0"/>
              <a:t>(МФО). </a:t>
            </a:r>
            <a:r>
              <a:rPr lang="ru-RU" sz="1400" dirty="0"/>
              <a:t>Если предложения </a:t>
            </a:r>
            <a:r>
              <a:rPr lang="ru-RU" sz="1400" dirty="0" smtClean="0"/>
              <a:t>банков(МФО) </a:t>
            </a:r>
            <a:r>
              <a:rPr lang="ru-RU" sz="1400" dirty="0"/>
              <a:t>отклоняются от значений средних ставок, то, возможно, это начало мошеннических </a:t>
            </a:r>
            <a:r>
              <a:rPr lang="ru-RU" sz="1400" dirty="0" smtClean="0"/>
              <a:t>действий </a:t>
            </a:r>
            <a:r>
              <a:rPr lang="en-US" sz="1200" dirty="0" smtClean="0">
                <a:hlinkClick r:id="rId6"/>
              </a:rPr>
              <a:t>https</a:t>
            </a:r>
            <a:r>
              <a:rPr lang="en-US" sz="1200" dirty="0">
                <a:hlinkClick r:id="rId6"/>
              </a:rPr>
              <a:t>://www.cbr.ru/hd_base/ </a:t>
            </a:r>
            <a:endParaRPr lang="ru-RU" sz="1200" dirty="0"/>
          </a:p>
          <a:p>
            <a:pPr algn="just" defTabSz="821531"/>
            <a:endParaRPr lang="ru-RU" sz="1200" dirty="0" smtClean="0"/>
          </a:p>
          <a:p>
            <a:pPr algn="ctr" defTabSz="821531"/>
            <a:r>
              <a:rPr lang="ru-RU" sz="1200" dirty="0"/>
              <a:t>	</a:t>
            </a:r>
            <a:r>
              <a:rPr lang="ru-RU" sz="1400" dirty="0" smtClean="0">
                <a:solidFill>
                  <a:srgbClr val="C00000"/>
                </a:solidFill>
              </a:rPr>
              <a:t>Для </a:t>
            </a:r>
            <a:r>
              <a:rPr lang="ru-RU" sz="1400" dirty="0">
                <a:solidFill>
                  <a:srgbClr val="C00000"/>
                </a:solidFill>
              </a:rPr>
              <a:t>целей сбережения и инвестирования выбирайте среди крупных банков с хорошей репутацией (за, вот, уже почти 30-ти летнюю историю, в любом сегменте финансового рынка появились финансовые институты с хорошей деловой репутацией, которые пережили многие кризисы и научились работать в условиях </a:t>
            </a:r>
            <a:r>
              <a:rPr lang="ru-RU" sz="1400" dirty="0" err="1">
                <a:solidFill>
                  <a:srgbClr val="C00000"/>
                </a:solidFill>
              </a:rPr>
              <a:t>санкционного</a:t>
            </a:r>
            <a:r>
              <a:rPr lang="ru-RU" sz="1400" dirty="0">
                <a:solidFill>
                  <a:srgbClr val="C00000"/>
                </a:solidFill>
              </a:rPr>
              <a:t> давления</a:t>
            </a:r>
            <a:r>
              <a:rPr lang="ru-RU" sz="1400" dirty="0" smtClean="0">
                <a:solidFill>
                  <a:srgbClr val="C00000"/>
                </a:solidFill>
              </a:rPr>
              <a:t>)</a:t>
            </a:r>
            <a:endParaRPr lang="ru-RU" sz="1400" dirty="0">
              <a:solidFill>
                <a:srgbClr val="C0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563409" y="149152"/>
            <a:ext cx="874294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1600" b="1" dirty="0" smtClean="0">
                <a:solidFill>
                  <a:schemeClr val="accent5">
                    <a:lumMod val="75000"/>
                  </a:schemeClr>
                </a:solidFill>
              </a:rPr>
              <a:t>Как </a:t>
            </a:r>
            <a:r>
              <a:rPr lang="ru-RU" sz="1600" b="1" dirty="0">
                <a:solidFill>
                  <a:schemeClr val="accent5">
                    <a:lumMod val="75000"/>
                  </a:schemeClr>
                </a:solidFill>
              </a:rPr>
              <a:t>выбрать банк, </a:t>
            </a:r>
            <a:r>
              <a:rPr lang="ru-RU" sz="1600" b="1" dirty="0" smtClean="0">
                <a:solidFill>
                  <a:schemeClr val="accent5">
                    <a:lumMod val="75000"/>
                  </a:schemeClr>
                </a:solidFill>
              </a:rPr>
              <a:t>МФО?</a:t>
            </a:r>
            <a:endParaRPr lang="ru-RU" sz="1600" b="1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3752441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967154" y="35780"/>
            <a:ext cx="1003671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chemeClr val="accent5">
                    <a:lumMod val="75000"/>
                  </a:schemeClr>
                </a:solidFill>
              </a:rPr>
              <a:t>Как выбрать финансовый институт – финансовых посредников на О</a:t>
            </a:r>
            <a:r>
              <a:rPr lang="ru-RU" sz="1600" b="1" dirty="0" smtClean="0">
                <a:solidFill>
                  <a:schemeClr val="accent5">
                    <a:lumMod val="75000"/>
                  </a:schemeClr>
                </a:solidFill>
              </a:rPr>
              <a:t>РЦБ</a:t>
            </a:r>
            <a:r>
              <a:rPr lang="ru-RU" sz="1600" b="1" dirty="0">
                <a:solidFill>
                  <a:schemeClr val="accent5">
                    <a:lumMod val="75000"/>
                  </a:schemeClr>
                </a:solidFill>
              </a:rPr>
              <a:t>?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27171" y="266612"/>
            <a:ext cx="11635530" cy="643830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algn="just" defTabSz="821531"/>
            <a:r>
              <a:rPr lang="ru-RU" sz="1400" dirty="0"/>
              <a:t>	</a:t>
            </a:r>
            <a:r>
              <a:rPr lang="ru-RU" sz="1400" dirty="0" smtClean="0"/>
              <a:t>Составить </a:t>
            </a:r>
            <a:r>
              <a:rPr lang="ru-RU" sz="1400" dirty="0"/>
              <a:t>ФП, </a:t>
            </a:r>
            <a:r>
              <a:rPr lang="ru-RU" sz="1400" dirty="0" smtClean="0"/>
              <a:t>определить </a:t>
            </a:r>
            <a:r>
              <a:rPr lang="ru-RU" sz="1400" dirty="0"/>
              <a:t>цели, </a:t>
            </a:r>
            <a:r>
              <a:rPr lang="ru-RU" sz="1400" dirty="0" smtClean="0"/>
              <a:t>накопить </a:t>
            </a:r>
            <a:r>
              <a:rPr lang="ru-RU" sz="1400" dirty="0"/>
              <a:t>первоначальные сбережения, </a:t>
            </a:r>
            <a:r>
              <a:rPr lang="ru-RU" sz="1400" dirty="0" smtClean="0"/>
              <a:t>начать </a:t>
            </a:r>
            <a:r>
              <a:rPr lang="ru-RU" sz="1400" dirty="0"/>
              <a:t>создавать резервный капитал, поставить среднесрочные и </a:t>
            </a:r>
            <a:r>
              <a:rPr lang="ru-RU" sz="1400" dirty="0" smtClean="0"/>
              <a:t>долгосрочные цели </a:t>
            </a:r>
            <a:r>
              <a:rPr lang="ru-RU" sz="1400" dirty="0"/>
              <a:t>в своем </a:t>
            </a:r>
            <a:r>
              <a:rPr lang="ru-RU" sz="1400" dirty="0" smtClean="0"/>
              <a:t>ФП. Если необходимо изучить альтернативу банковским вкладам, то, возможно, встанет </a:t>
            </a:r>
            <a:r>
              <a:rPr lang="ru-RU" sz="1400" dirty="0"/>
              <a:t>вопрос выбора </a:t>
            </a:r>
            <a:r>
              <a:rPr lang="ru-RU" sz="1400" b="1" dirty="0"/>
              <a:t>финансового посредника для обслуживания своих финансовых операций на </a:t>
            </a:r>
            <a:r>
              <a:rPr lang="ru-RU" sz="1400" b="1" dirty="0" smtClean="0"/>
              <a:t>организованном рынке </a:t>
            </a:r>
            <a:r>
              <a:rPr lang="ru-RU" sz="1400" b="1" dirty="0"/>
              <a:t>ценных </a:t>
            </a:r>
            <a:r>
              <a:rPr lang="ru-RU" sz="1400" b="1" dirty="0" smtClean="0"/>
              <a:t>бумаг (ОРЦБ)</a:t>
            </a:r>
            <a:r>
              <a:rPr lang="ru-RU" sz="1400" dirty="0" smtClean="0"/>
              <a:t>. Для выбора </a:t>
            </a:r>
            <a:r>
              <a:rPr lang="ru-RU" sz="1400" dirty="0"/>
              <a:t>финансового посредника </a:t>
            </a:r>
            <a:r>
              <a:rPr lang="ru-RU" sz="1400" dirty="0" smtClean="0"/>
              <a:t>на организованном рынке ценных бумаг необходимо:</a:t>
            </a:r>
          </a:p>
          <a:p>
            <a:pPr algn="just" defTabSz="821531"/>
            <a:r>
              <a:rPr lang="ru-RU" sz="1400" dirty="0" smtClean="0"/>
              <a:t>	- </a:t>
            </a:r>
            <a:r>
              <a:rPr lang="ru-RU" sz="1400" dirty="0"/>
              <a:t>необходимо изучить законодательство, Гражданский кодекс, суть продуктов рынка ценных бумаг, свои права и обязанности в этой направлении (информационно-правовая база «Консультант плюс» и/или «Гарант»), или </a:t>
            </a:r>
            <a:r>
              <a:rPr lang="en-US" sz="1200" dirty="0">
                <a:hlinkClick r:id="rId2"/>
              </a:rPr>
              <a:t>http://cbr.ru/securities_market/</a:t>
            </a:r>
            <a:r>
              <a:rPr lang="ru-RU" sz="1200" dirty="0"/>
              <a:t> </a:t>
            </a:r>
            <a:r>
              <a:rPr lang="ru-RU" sz="1400" dirty="0"/>
              <a:t>или (в случае </a:t>
            </a:r>
            <a:r>
              <a:rPr lang="ru-RU" sz="1400" dirty="0" err="1"/>
              <a:t>ПИФов</a:t>
            </a:r>
            <a:r>
              <a:rPr lang="ru-RU" sz="1400" dirty="0"/>
              <a:t>) </a:t>
            </a:r>
            <a:r>
              <a:rPr lang="en-US" sz="1200" dirty="0">
                <a:hlinkClick r:id="rId3"/>
              </a:rPr>
              <a:t>http://cbr.ru/RSCI</a:t>
            </a:r>
            <a:r>
              <a:rPr lang="en-US" sz="1200" dirty="0" smtClean="0">
                <a:hlinkClick r:id="rId3"/>
              </a:rPr>
              <a:t>/</a:t>
            </a:r>
            <a:r>
              <a:rPr lang="ru-RU" sz="1200" dirty="0" smtClean="0"/>
              <a:t> </a:t>
            </a:r>
            <a:r>
              <a:rPr lang="ru-RU" sz="1400" dirty="0"/>
              <a:t>или с использованием м</a:t>
            </a:r>
            <a:r>
              <a:rPr lang="ru-RU" sz="1400" dirty="0" smtClean="0"/>
              <a:t>обильного приложения </a:t>
            </a:r>
            <a:r>
              <a:rPr lang="ru-RU" sz="1400" dirty="0"/>
              <a:t>Банка России</a:t>
            </a:r>
            <a:r>
              <a:rPr lang="ru-RU" sz="1400" b="1" dirty="0"/>
              <a:t> </a:t>
            </a:r>
            <a:r>
              <a:rPr lang="en-US" sz="1100" dirty="0">
                <a:solidFill>
                  <a:schemeClr val="accent2">
                    <a:lumMod val="75000"/>
                  </a:schemeClr>
                </a:solidFill>
                <a:hlinkClick r:id="rId4"/>
              </a:rPr>
              <a:t>https://cbr.ru/reception/online_app/</a:t>
            </a:r>
            <a:endParaRPr lang="ru-RU" sz="1400" dirty="0"/>
          </a:p>
          <a:p>
            <a:pPr algn="just" defTabSz="821531"/>
            <a:r>
              <a:rPr lang="ru-RU" sz="1400" dirty="0">
                <a:solidFill>
                  <a:schemeClr val="accent2">
                    <a:lumMod val="75000"/>
                  </a:schemeClr>
                </a:solidFill>
              </a:rPr>
              <a:t>	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- </a:t>
            </a: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</a:rPr>
              <a:t>определить </a:t>
            </a: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</a:rPr>
              <a:t>средне- и долгосрочные цели </a:t>
            </a: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</a:rPr>
              <a:t>ФП для которых возможно использование продуктов (покупка облигаций, акций, паев </a:t>
            </a:r>
            <a:r>
              <a:rPr lang="ru-RU" sz="1400" b="1" dirty="0" err="1" smtClean="0">
                <a:solidFill>
                  <a:schemeClr val="accent2">
                    <a:lumMod val="75000"/>
                  </a:schemeClr>
                </a:solidFill>
              </a:rPr>
              <a:t>ПИФов</a:t>
            </a: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</a:rPr>
              <a:t>) на рынке ценных бумаг. Следующим шагом необходимо изучить в регионе проживания финансовых посредников, которые позволяют работать на организованном рынке ценных бумаг (на Московской бирже), обращая внимание </a:t>
            </a:r>
            <a:r>
              <a:rPr lang="ru-RU" sz="1400" dirty="0" smtClean="0"/>
              <a:t> на крупных финансовых посредников, </a:t>
            </a:r>
            <a:r>
              <a:rPr lang="ru-RU" sz="1400" dirty="0"/>
              <a:t>представленных в регионе</a:t>
            </a:r>
            <a:endParaRPr lang="ru-RU" sz="1400" b="1" dirty="0" smtClean="0">
              <a:solidFill>
                <a:srgbClr val="FF0000"/>
              </a:solidFill>
            </a:endParaRPr>
          </a:p>
          <a:p>
            <a:pPr algn="just" defTabSz="821531"/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	</a:t>
            </a:r>
            <a:r>
              <a:rPr lang="en-US" sz="1200" dirty="0" smtClean="0">
                <a:solidFill>
                  <a:schemeClr val="accent2">
                    <a:lumMod val="75000"/>
                  </a:schemeClr>
                </a:solidFill>
              </a:rPr>
              <a:t>- </a:t>
            </a:r>
            <a:r>
              <a:rPr lang="ru-RU" sz="1400" dirty="0"/>
              <a:t>проверить </a:t>
            </a:r>
            <a:r>
              <a:rPr lang="ru-RU" sz="1400" dirty="0" smtClean="0"/>
              <a:t>лицензии финансовых посредников в регионе на </a:t>
            </a:r>
            <a:r>
              <a:rPr lang="ru-RU" sz="1400" dirty="0"/>
              <a:t>сайте Банка России </a:t>
            </a:r>
            <a:r>
              <a:rPr lang="en-US" sz="1100" dirty="0">
                <a:hlinkClick r:id="rId5"/>
              </a:rPr>
              <a:t>http://cbr.ru/fmp_check/</a:t>
            </a:r>
            <a:r>
              <a:rPr lang="ru-RU" sz="12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400" dirty="0"/>
              <a:t>или в мобильном приложении Банка России</a:t>
            </a:r>
            <a:r>
              <a:rPr lang="ru-RU" sz="1400" b="1" dirty="0"/>
              <a:t> </a:t>
            </a:r>
            <a:r>
              <a:rPr lang="en-US" sz="1100" dirty="0">
                <a:solidFill>
                  <a:schemeClr val="accent2">
                    <a:lumMod val="75000"/>
                  </a:schemeClr>
                </a:solidFill>
                <a:hlinkClick r:id="rId4"/>
              </a:rPr>
              <a:t>https://cbr.ru/reception/online_app</a:t>
            </a:r>
            <a:r>
              <a:rPr lang="en-US" sz="1100" dirty="0" smtClean="0">
                <a:solidFill>
                  <a:schemeClr val="accent2">
                    <a:lumMod val="75000"/>
                  </a:schemeClr>
                </a:solidFill>
                <a:hlinkClick r:id="rId4"/>
              </a:rPr>
              <a:t>/</a:t>
            </a:r>
            <a:r>
              <a:rPr lang="ru-RU" sz="1400" dirty="0"/>
              <a:t> </a:t>
            </a:r>
            <a:r>
              <a:rPr lang="ru-RU" sz="1400" dirty="0" smtClean="0"/>
              <a:t>и в Реестре посредников на рынке ценных бумаг Банка России (брокеров, депозитариев, управляющих компаний </a:t>
            </a:r>
            <a:r>
              <a:rPr lang="ru-RU" sz="1400" dirty="0" err="1" smtClean="0"/>
              <a:t>ПИФов</a:t>
            </a:r>
            <a:r>
              <a:rPr lang="ru-RU" sz="1400" dirty="0" smtClean="0"/>
              <a:t>) </a:t>
            </a:r>
            <a:r>
              <a:rPr lang="en-US" sz="1100" dirty="0">
                <a:hlinkClick r:id="rId6"/>
              </a:rPr>
              <a:t>http://cbr.ru/securities_market/registries</a:t>
            </a:r>
            <a:r>
              <a:rPr lang="en-US" sz="1100" dirty="0" smtClean="0">
                <a:hlinkClick r:id="rId6"/>
              </a:rPr>
              <a:t>/</a:t>
            </a:r>
            <a:r>
              <a:rPr lang="ru-RU" sz="1100" dirty="0" smtClean="0"/>
              <a:t> </a:t>
            </a:r>
            <a:r>
              <a:rPr lang="ru-RU" sz="1400" dirty="0"/>
              <a:t>и</a:t>
            </a:r>
            <a:r>
              <a:rPr lang="ru-RU" sz="1100" dirty="0" smtClean="0"/>
              <a:t> </a:t>
            </a:r>
            <a:r>
              <a:rPr lang="en-US" sz="1100" dirty="0">
                <a:hlinkClick r:id="rId7"/>
              </a:rPr>
              <a:t>http://</a:t>
            </a:r>
            <a:r>
              <a:rPr lang="en-US" sz="1100" dirty="0" smtClean="0">
                <a:hlinkClick r:id="rId7"/>
              </a:rPr>
              <a:t>cbr.ru/RSCI/registers/</a:t>
            </a:r>
            <a:r>
              <a:rPr lang="ru-RU" sz="1100" dirty="0" smtClean="0"/>
              <a:t>, </a:t>
            </a:r>
            <a:r>
              <a:rPr lang="ru-RU" sz="1400" dirty="0" smtClean="0"/>
              <a:t>посмотреть находится ли финансовый посредник в реестре </a:t>
            </a:r>
            <a:r>
              <a:rPr lang="ru-RU" sz="1400" dirty="0"/>
              <a:t>участников Московской </a:t>
            </a:r>
            <a:r>
              <a:rPr lang="ru-RU" sz="1400" dirty="0" smtClean="0"/>
              <a:t>биржи </a:t>
            </a:r>
            <a:r>
              <a:rPr lang="en-US" sz="1100" dirty="0">
                <a:hlinkClick r:id="rId8"/>
              </a:rPr>
              <a:t>https://</a:t>
            </a:r>
            <a:r>
              <a:rPr lang="en-US" sz="1100" dirty="0" smtClean="0">
                <a:hlinkClick r:id="rId8"/>
              </a:rPr>
              <a:t>www.moex.com/ru/members.aspx</a:t>
            </a:r>
            <a:r>
              <a:rPr lang="ru-RU" sz="1100" dirty="0" smtClean="0"/>
              <a:t>. </a:t>
            </a:r>
            <a:r>
              <a:rPr lang="ru-RU" sz="1400" b="1" dirty="0" smtClean="0">
                <a:solidFill>
                  <a:srgbClr val="C00000"/>
                </a:solidFill>
              </a:rPr>
              <a:t>Следует </a:t>
            </a:r>
            <a:r>
              <a:rPr lang="ru-RU" sz="1400" b="1" dirty="0">
                <a:solidFill>
                  <a:srgbClr val="C00000"/>
                </a:solidFill>
              </a:rPr>
              <a:t>учесть, что любой крупный </a:t>
            </a:r>
            <a:r>
              <a:rPr lang="ru-RU" sz="1400" b="1" dirty="0" smtClean="0">
                <a:solidFill>
                  <a:srgbClr val="C00000"/>
                </a:solidFill>
              </a:rPr>
              <a:t>российский банк</a:t>
            </a:r>
            <a:r>
              <a:rPr lang="ru-RU" sz="1400" b="1" dirty="0">
                <a:solidFill>
                  <a:srgbClr val="C00000"/>
                </a:solidFill>
              </a:rPr>
              <a:t>, имеет в своей структуре </a:t>
            </a:r>
            <a:r>
              <a:rPr lang="ru-RU" sz="1400" b="1" dirty="0" smtClean="0">
                <a:solidFill>
                  <a:srgbClr val="C00000"/>
                </a:solidFill>
              </a:rPr>
              <a:t>компании, которые обладают лицензиями </a:t>
            </a:r>
            <a:r>
              <a:rPr lang="ru-RU" sz="1400" b="1" dirty="0">
                <a:solidFill>
                  <a:srgbClr val="C00000"/>
                </a:solidFill>
              </a:rPr>
              <a:t>для работы на ОРЦБ!</a:t>
            </a:r>
            <a:endParaRPr lang="ru-RU" sz="1400" dirty="0" smtClean="0"/>
          </a:p>
          <a:p>
            <a:pPr algn="just" defTabSz="821531"/>
            <a:r>
              <a:rPr lang="ru-RU" sz="1100" dirty="0" smtClean="0"/>
              <a:t>	- </a:t>
            </a:r>
            <a:r>
              <a:rPr lang="ru-RU" sz="1400" dirty="0" smtClean="0"/>
              <a:t>изучить кредитные </a:t>
            </a:r>
            <a:r>
              <a:rPr lang="ru-RU" sz="1400" dirty="0"/>
              <a:t>рейтинги и </a:t>
            </a:r>
            <a:r>
              <a:rPr lang="ru-RU" sz="1400" dirty="0" err="1"/>
              <a:t>рэнкинги</a:t>
            </a:r>
            <a:r>
              <a:rPr lang="ru-RU" sz="1400" dirty="0"/>
              <a:t> </a:t>
            </a:r>
            <a:r>
              <a:rPr lang="ru-RU" sz="1400" dirty="0" smtClean="0"/>
              <a:t>финансовых посредников. Рейтинги </a:t>
            </a:r>
            <a:r>
              <a:rPr lang="ru-RU" sz="1400" dirty="0"/>
              <a:t>и </a:t>
            </a:r>
            <a:r>
              <a:rPr lang="ru-RU" sz="1400" dirty="0" err="1"/>
              <a:t>рэнкинги</a:t>
            </a:r>
            <a:r>
              <a:rPr lang="ru-RU" sz="1400" dirty="0"/>
              <a:t> </a:t>
            </a:r>
            <a:r>
              <a:rPr lang="ru-RU" sz="1400" dirty="0" smtClean="0"/>
              <a:t>финансовых посредников оценивают и присваивают </a:t>
            </a:r>
            <a:r>
              <a:rPr lang="ru-RU" sz="1400" b="1" dirty="0" smtClean="0"/>
              <a:t>кредитные рейтинговые агентства</a:t>
            </a:r>
            <a:r>
              <a:rPr lang="ru-RU" sz="1400" dirty="0" smtClean="0"/>
              <a:t>: (</a:t>
            </a:r>
            <a:r>
              <a:rPr lang="ru-RU" sz="1400" dirty="0"/>
              <a:t>инфо о самих кредитных агентствах </a:t>
            </a:r>
            <a:r>
              <a:rPr lang="en-US" sz="1200" dirty="0">
                <a:hlinkClick r:id="rId9"/>
              </a:rPr>
              <a:t>https://www.banki.ru/wikibank/rossiyskie_reytingovyie_agentstva/</a:t>
            </a:r>
            <a:r>
              <a:rPr lang="ru-RU" sz="1400" dirty="0" smtClean="0"/>
              <a:t>):</a:t>
            </a:r>
            <a:endParaRPr lang="ru-RU" sz="1400" dirty="0"/>
          </a:p>
          <a:p>
            <a:pPr algn="ctr" defTabSz="821531"/>
            <a:r>
              <a:rPr lang="ru-RU" sz="1400" b="1" i="1" dirty="0" smtClean="0">
                <a:solidFill>
                  <a:schemeClr val="tx1"/>
                </a:solidFill>
              </a:rPr>
              <a:t>Рейтинг </a:t>
            </a:r>
            <a:r>
              <a:rPr lang="ru-RU" sz="1400" b="1" dirty="0">
                <a:solidFill>
                  <a:schemeClr val="tx1"/>
                </a:solidFill>
              </a:rPr>
              <a:t>числовой или порядковый показатель, отображающий важность или значимость определенного объекта или </a:t>
            </a:r>
            <a:r>
              <a:rPr lang="ru-RU" sz="1400" b="1" dirty="0" smtClean="0">
                <a:solidFill>
                  <a:schemeClr val="tx1"/>
                </a:solidFill>
              </a:rPr>
              <a:t>явления:</a:t>
            </a: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</a:rPr>
              <a:t>чем </a:t>
            </a: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</a:rPr>
              <a:t>выше рейтинг, тем надежнее </a:t>
            </a: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</a:rPr>
              <a:t>финансовый институт! </a:t>
            </a:r>
            <a:endParaRPr lang="ru-RU" sz="1400" b="1" i="1" dirty="0">
              <a:solidFill>
                <a:schemeClr val="accent2">
                  <a:lumMod val="75000"/>
                </a:schemeClr>
              </a:solidFill>
            </a:endParaRPr>
          </a:p>
          <a:p>
            <a:pPr algn="just" defTabSz="821531"/>
            <a:r>
              <a:rPr lang="ru-RU" sz="1400" dirty="0"/>
              <a:t>Международные </a:t>
            </a:r>
            <a:r>
              <a:rPr lang="ru-RU" sz="1400" dirty="0" smtClean="0"/>
              <a:t>кредитные рейтинговые </a:t>
            </a:r>
            <a:r>
              <a:rPr lang="ru-RU" sz="1400" dirty="0"/>
              <a:t>агентства</a:t>
            </a:r>
            <a:r>
              <a:rPr lang="en-US" sz="1400" dirty="0"/>
              <a:t>:</a:t>
            </a:r>
            <a:r>
              <a:rPr lang="ru-RU" sz="1400" dirty="0"/>
              <a:t> </a:t>
            </a:r>
            <a:r>
              <a:rPr lang="en-US" sz="1400" b="1" dirty="0"/>
              <a:t>Fitch, S&amp;P, </a:t>
            </a:r>
            <a:r>
              <a:rPr lang="en-US" sz="1400" b="1" dirty="0" smtClean="0"/>
              <a:t>Mood’s</a:t>
            </a:r>
            <a:endParaRPr lang="ru-RU" sz="1400" b="1" dirty="0"/>
          </a:p>
          <a:p>
            <a:pPr algn="just" defTabSz="821531"/>
            <a:r>
              <a:rPr lang="ru-RU" sz="1400" dirty="0" smtClean="0"/>
              <a:t>Национальные: </a:t>
            </a:r>
            <a:r>
              <a:rPr lang="ru-RU" sz="1400" b="1" dirty="0" smtClean="0"/>
              <a:t>- аналитическое </a:t>
            </a:r>
            <a:r>
              <a:rPr lang="ru-RU" sz="1400" b="1" dirty="0"/>
              <a:t>кредитное рейтинговое агентство (АКРА) </a:t>
            </a:r>
            <a:r>
              <a:rPr lang="ru-RU" sz="1400" dirty="0" smtClean="0"/>
              <a:t>– </a:t>
            </a:r>
            <a:r>
              <a:rPr lang="en-US" sz="1200" dirty="0">
                <a:hlinkClick r:id="rId10"/>
              </a:rPr>
              <a:t>https://</a:t>
            </a:r>
            <a:r>
              <a:rPr lang="en-US" sz="1200" dirty="0" smtClean="0">
                <a:hlinkClick r:id="rId10"/>
              </a:rPr>
              <a:t>www.acra-ratings.ru</a:t>
            </a:r>
            <a:r>
              <a:rPr lang="ru-RU" sz="1400" dirty="0" smtClean="0"/>
              <a:t>.</a:t>
            </a:r>
          </a:p>
          <a:p>
            <a:pPr algn="just" defTabSz="821531"/>
            <a:r>
              <a:rPr lang="ru-RU" sz="1400" dirty="0"/>
              <a:t>	</a:t>
            </a:r>
            <a:r>
              <a:rPr lang="ru-RU" sz="1400" dirty="0" smtClean="0"/>
              <a:t>          </a:t>
            </a:r>
            <a:r>
              <a:rPr lang="ru-RU" sz="1400" b="1" dirty="0" smtClean="0"/>
              <a:t>-</a:t>
            </a:r>
            <a:r>
              <a:rPr lang="ru-RU" sz="1400" dirty="0" smtClean="0"/>
              <a:t> </a:t>
            </a:r>
            <a:r>
              <a:rPr lang="ru-RU" sz="1400" b="1" dirty="0" smtClean="0"/>
              <a:t>кредитное </a:t>
            </a:r>
            <a:r>
              <a:rPr lang="ru-RU" sz="1400" b="1" dirty="0"/>
              <a:t>агентство «Эксперт РА» </a:t>
            </a:r>
            <a:r>
              <a:rPr lang="en-US" sz="1200" dirty="0">
                <a:hlinkClick r:id="rId11"/>
              </a:rPr>
              <a:t>https://raexpert.ru/ratings/credits_fin/</a:t>
            </a:r>
            <a:r>
              <a:rPr lang="ru-RU" sz="1200" dirty="0"/>
              <a:t> </a:t>
            </a:r>
            <a:r>
              <a:rPr lang="ru-RU" sz="1400" dirty="0">
                <a:solidFill>
                  <a:schemeClr val="tx1"/>
                </a:solidFill>
              </a:rPr>
              <a:t>или </a:t>
            </a:r>
            <a:r>
              <a:rPr lang="ru-RU" sz="1400" b="1" dirty="0">
                <a:solidFill>
                  <a:schemeClr val="tx1"/>
                </a:solidFill>
              </a:rPr>
              <a:t>сайт группы С</a:t>
            </a:r>
            <a:r>
              <a:rPr lang="en-US" sz="1400" b="1" dirty="0">
                <a:solidFill>
                  <a:schemeClr val="tx1"/>
                </a:solidFill>
              </a:rPr>
              <a:t>bonds</a:t>
            </a:r>
            <a:r>
              <a:rPr lang="ru-RU" sz="1400" b="1" dirty="0">
                <a:solidFill>
                  <a:schemeClr val="tx1"/>
                </a:solidFill>
              </a:rPr>
              <a:t> </a:t>
            </a:r>
            <a:r>
              <a:rPr lang="ru-RU" sz="1400" dirty="0">
                <a:solidFill>
                  <a:schemeClr val="tx1"/>
                </a:solidFill>
              </a:rPr>
              <a:t>-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200" dirty="0">
                <a:solidFill>
                  <a:schemeClr val="tx1"/>
                </a:solidFill>
                <a:hlinkClick r:id="rId12"/>
              </a:rPr>
              <a:t>http://</a:t>
            </a:r>
            <a:r>
              <a:rPr lang="en-US" sz="1200" dirty="0" smtClean="0">
                <a:solidFill>
                  <a:schemeClr val="tx1"/>
                </a:solidFill>
                <a:hlinkClick r:id="rId12"/>
              </a:rPr>
              <a:t>investfunds.ru</a:t>
            </a:r>
            <a:r>
              <a:rPr lang="ru-RU" sz="1200" dirty="0" smtClean="0">
                <a:solidFill>
                  <a:schemeClr val="tx1"/>
                </a:solidFill>
              </a:rPr>
              <a:t>, </a:t>
            </a:r>
            <a:r>
              <a:rPr lang="ru-RU" sz="1400" dirty="0">
                <a:solidFill>
                  <a:schemeClr val="tx1"/>
                </a:solidFill>
              </a:rPr>
              <a:t>или</a:t>
            </a:r>
            <a:r>
              <a:rPr lang="ru-RU" sz="1200" b="1" dirty="0"/>
              <a:t> </a:t>
            </a:r>
            <a:r>
              <a:rPr lang="ru-RU" sz="1400" b="1" dirty="0" err="1" smtClean="0"/>
              <a:t>интернет-ресурс</a:t>
            </a:r>
            <a:r>
              <a:rPr lang="ru-RU" sz="1400" b="1" dirty="0" smtClean="0"/>
              <a:t> </a:t>
            </a:r>
            <a:r>
              <a:rPr lang="ru-RU" sz="1400" b="1" dirty="0"/>
              <a:t>РИА Рейтинг</a:t>
            </a:r>
            <a:r>
              <a:rPr lang="ru-RU" sz="1500" b="1" dirty="0"/>
              <a:t> </a:t>
            </a:r>
            <a:r>
              <a:rPr lang="ru-RU" sz="1100" dirty="0"/>
              <a:t>- </a:t>
            </a:r>
            <a:r>
              <a:rPr lang="ru-RU" sz="1100" dirty="0">
                <a:hlinkClick r:id="rId13"/>
              </a:rPr>
              <a:t>http://</a:t>
            </a:r>
            <a:r>
              <a:rPr lang="ru-RU" sz="1100" dirty="0" smtClean="0">
                <a:hlinkClick r:id="rId13"/>
              </a:rPr>
              <a:t>riarating.ru/</a:t>
            </a:r>
            <a:endParaRPr lang="ru-RU" sz="1400" b="1" i="1" dirty="0" smtClean="0"/>
          </a:p>
          <a:p>
            <a:pPr algn="ctr" defTabSz="821531"/>
            <a:r>
              <a:rPr lang="ru-RU" sz="1400" b="1" i="1" dirty="0" err="1" smtClean="0"/>
              <a:t>Рэнкинг</a:t>
            </a:r>
            <a:r>
              <a:rPr lang="ru-RU" sz="1400" b="1" i="1" dirty="0" smtClean="0"/>
              <a:t> </a:t>
            </a:r>
            <a:r>
              <a:rPr lang="ru-RU" sz="1400" b="1" dirty="0"/>
              <a:t>показывает место </a:t>
            </a:r>
            <a:r>
              <a:rPr lang="ru-RU" sz="1400" b="1" dirty="0" smtClean="0"/>
              <a:t>финансового посредника </a:t>
            </a:r>
            <a:r>
              <a:rPr lang="ru-RU" sz="1400" b="1" dirty="0"/>
              <a:t>относительно </a:t>
            </a:r>
            <a:r>
              <a:rPr lang="ru-RU" sz="1400" b="1" dirty="0" smtClean="0"/>
              <a:t>его </a:t>
            </a:r>
            <a:r>
              <a:rPr lang="ru-RU" sz="1400" b="1" dirty="0"/>
              <a:t>конкурентов согласно какому-нибудь показателю. </a:t>
            </a:r>
            <a:endParaRPr lang="ru-RU" sz="1400" b="1" dirty="0" smtClean="0"/>
          </a:p>
          <a:p>
            <a:pPr algn="just" defTabSz="821531"/>
            <a:r>
              <a:rPr lang="ru-RU" sz="1400" b="1" dirty="0"/>
              <a:t>	</a:t>
            </a:r>
            <a:r>
              <a:rPr lang="ru-RU" sz="1400" dirty="0" smtClean="0"/>
              <a:t>Например</a:t>
            </a:r>
            <a:r>
              <a:rPr lang="ru-RU" sz="1400" dirty="0"/>
              <a:t>, место по капиталу и так </a:t>
            </a:r>
            <a:r>
              <a:rPr lang="ru-RU" sz="1400" dirty="0" smtClean="0"/>
              <a:t>далее: </a:t>
            </a:r>
            <a:r>
              <a:rPr lang="en-US" sz="1200" dirty="0" smtClean="0">
                <a:hlinkClick r:id="rId14"/>
              </a:rPr>
              <a:t>https</a:t>
            </a:r>
            <a:r>
              <a:rPr lang="en-US" sz="1200" dirty="0">
                <a:hlinkClick r:id="rId14"/>
              </a:rPr>
              <a:t>://raexpert.ru/rankings</a:t>
            </a:r>
            <a:r>
              <a:rPr lang="en-US" sz="1200" dirty="0" smtClean="0">
                <a:hlinkClick r:id="rId14"/>
              </a:rPr>
              <a:t>/</a:t>
            </a:r>
            <a:endParaRPr lang="ru-RU" sz="1200" dirty="0" smtClean="0"/>
          </a:p>
          <a:p>
            <a:pPr algn="just" defTabSz="821531"/>
            <a:endParaRPr lang="ru-RU" sz="14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 defTabSz="821531"/>
            <a:r>
              <a:rPr lang="ru-RU" sz="1500" b="1" i="1" dirty="0" smtClean="0">
                <a:solidFill>
                  <a:schemeClr val="accent2">
                    <a:lumMod val="75000"/>
                  </a:schemeClr>
                </a:solidFill>
              </a:rPr>
              <a:t>НЕ </a:t>
            </a:r>
            <a:r>
              <a:rPr lang="ru-RU" sz="1500" b="1" i="1" dirty="0">
                <a:solidFill>
                  <a:schemeClr val="accent2">
                    <a:lumMod val="75000"/>
                  </a:schemeClr>
                </a:solidFill>
              </a:rPr>
              <a:t>ГОНИТЕСЬ ЗА ДЕШЕВЕЗНОЙ или ВЫСОКОЙ ДОХОДНОСТЬЮ </a:t>
            </a:r>
          </a:p>
          <a:p>
            <a:pPr algn="ctr" defTabSz="821531"/>
            <a:r>
              <a:rPr lang="ru-RU" sz="1500" b="1" i="1" dirty="0">
                <a:solidFill>
                  <a:schemeClr val="accent2">
                    <a:lumMod val="75000"/>
                  </a:schemeClr>
                </a:solidFill>
              </a:rPr>
              <a:t>выбирайте среди крупных компаний с хорошей репутацией за последние </a:t>
            </a:r>
            <a:r>
              <a:rPr lang="ru-RU" sz="1500" b="1" i="1" dirty="0" smtClean="0">
                <a:solidFill>
                  <a:schemeClr val="accent2">
                    <a:lumMod val="75000"/>
                  </a:schemeClr>
                </a:solidFill>
              </a:rPr>
              <a:t>30 </a:t>
            </a:r>
            <a:r>
              <a:rPr lang="ru-RU" sz="1500" b="1" i="1" dirty="0">
                <a:solidFill>
                  <a:schemeClr val="accent2">
                    <a:lumMod val="75000"/>
                  </a:schemeClr>
                </a:solidFill>
              </a:rPr>
              <a:t>лет</a:t>
            </a:r>
            <a:endParaRPr lang="ru-RU" sz="15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2"/>
          </p:nvPr>
        </p:nvSpPr>
        <p:spPr>
          <a:xfrm>
            <a:off x="11304905" y="6475881"/>
            <a:ext cx="313320" cy="232745"/>
          </a:xfrm>
        </p:spPr>
        <p:txBody>
          <a:bodyPr/>
          <a:lstStyle/>
          <a:p>
            <a:fld id="{86CB4B4D-7CA3-9044-876B-883B54F8677D}" type="slidenum">
              <a:rPr lang="ru-RU" smtClean="0"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5909249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1283634" y="147975"/>
            <a:ext cx="1034715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chemeClr val="accent5">
                    <a:lumMod val="75000"/>
                  </a:schemeClr>
                </a:solidFill>
              </a:rPr>
              <a:t>Как выбрать финансовый институт – финансовых посредников на РЦБ?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71738" y="958474"/>
            <a:ext cx="10487110" cy="489941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algn="just" defTabSz="821531"/>
            <a:r>
              <a:rPr lang="ru-RU" sz="1400" dirty="0" smtClean="0"/>
              <a:t>	- дистанционно </a:t>
            </a:r>
            <a:r>
              <a:rPr lang="ru-RU" sz="1400" dirty="0"/>
              <a:t>или </a:t>
            </a:r>
            <a:r>
              <a:rPr lang="ru-RU" sz="1400" dirty="0" smtClean="0"/>
              <a:t>по телефону изучить </a:t>
            </a:r>
            <a:r>
              <a:rPr lang="ru-RU" sz="1400" dirty="0"/>
              <a:t>какие услуги </a:t>
            </a:r>
            <a:r>
              <a:rPr lang="ru-RU" sz="1400" dirty="0" smtClean="0"/>
              <a:t>представляет финансовый посредник, провести предварительный анализ </a:t>
            </a:r>
            <a:r>
              <a:rPr lang="ru-RU" sz="1400" dirty="0"/>
              <a:t>соответствия условий </a:t>
            </a:r>
            <a:r>
              <a:rPr lang="ru-RU" sz="1400" dirty="0" smtClean="0"/>
              <a:t>предоставления услуг финансовых посредников целям финансового плана и </a:t>
            </a:r>
            <a:r>
              <a:rPr lang="ru-RU" sz="1400" b="1" dirty="0" smtClean="0"/>
              <a:t>сформировать «короткий список» </a:t>
            </a:r>
            <a:r>
              <a:rPr lang="ru-RU" sz="1400" dirty="0" smtClean="0"/>
              <a:t>- до одного/двух финансовых посредников. </a:t>
            </a:r>
          </a:p>
          <a:p>
            <a:pPr algn="just" defTabSz="821531"/>
            <a:r>
              <a:rPr lang="ru-RU" sz="1200" b="1" dirty="0" smtClean="0"/>
              <a:t>Необходимо помнить и учитывать следующее: </a:t>
            </a:r>
          </a:p>
          <a:p>
            <a:pPr marL="285750" indent="-285750" algn="just" defTabSz="821531">
              <a:buFontTx/>
              <a:buChar char="-"/>
            </a:pPr>
            <a:r>
              <a:rPr lang="ru-RU" sz="1200" b="1" dirty="0"/>
              <a:t>н</a:t>
            </a:r>
            <a:r>
              <a:rPr lang="ru-RU" sz="1200" b="1" dirty="0" smtClean="0"/>
              <a:t>а рынке ценных бумаг, прошлая доходность (она может иногда очень высокой), не гарантирует такой же финансовый результат в будущем</a:t>
            </a:r>
          </a:p>
          <a:p>
            <a:pPr marL="285750" indent="-285750" algn="just" defTabSz="821531">
              <a:buFontTx/>
              <a:buChar char="-"/>
            </a:pPr>
            <a:r>
              <a:rPr lang="ru-RU" sz="1200" b="1" dirty="0"/>
              <a:t>н</a:t>
            </a:r>
            <a:r>
              <a:rPr lang="ru-RU" sz="1200" b="1" dirty="0" smtClean="0"/>
              <a:t>а рынке ценных бумаг нет гарантий со стороны Агентства по страхованию вкладов</a:t>
            </a:r>
          </a:p>
          <a:p>
            <a:pPr marL="285750" indent="-285750" algn="just" defTabSz="821531">
              <a:buFontTx/>
              <a:buChar char="-"/>
            </a:pPr>
            <a:r>
              <a:rPr lang="ru-RU" sz="1200" b="1" dirty="0"/>
              <a:t>не спекулируйте на валютном </a:t>
            </a:r>
            <a:r>
              <a:rPr lang="ru-RU" sz="1200" b="1" dirty="0" smtClean="0"/>
              <a:t>рынке</a:t>
            </a:r>
          </a:p>
          <a:p>
            <a:pPr marL="285750" indent="-285750" algn="just" defTabSz="821531">
              <a:buFontTx/>
              <a:buChar char="-"/>
            </a:pPr>
            <a:r>
              <a:rPr lang="ru-RU" sz="1200" b="1" dirty="0"/>
              <a:t>к</a:t>
            </a:r>
            <a:r>
              <a:rPr lang="ru-RU" sz="1200" b="1" dirty="0" smtClean="0"/>
              <a:t>аждый крупный финансовый посредник, как правило имеет все необходимые лицензии (лицензию брокера, лицензию депозитария, лицензию управляющей компании), то есть осуществляет комплексное обслуживание на ОРЦБ</a:t>
            </a:r>
          </a:p>
          <a:p>
            <a:pPr marL="285750" indent="-285750" algn="just" defTabSz="821531">
              <a:buFontTx/>
              <a:buChar char="-"/>
            </a:pPr>
            <a:r>
              <a:rPr lang="ru-RU" sz="1200" b="1" dirty="0" smtClean="0"/>
              <a:t>любые высокие ставки дохода на рынке ценных бумаг, которые предлагают финансовые посредники обычным гражданам, означают, практически всегда, потерю средств</a:t>
            </a:r>
          </a:p>
          <a:p>
            <a:pPr marL="285750" indent="-285750" algn="just" defTabSz="821531">
              <a:buFontTx/>
              <a:buChar char="-"/>
            </a:pPr>
            <a:r>
              <a:rPr lang="ru-RU" sz="1200" b="1" dirty="0"/>
              <a:t>к</a:t>
            </a:r>
            <a:r>
              <a:rPr lang="ru-RU" sz="1200" b="1" dirty="0" smtClean="0"/>
              <a:t>роме договора на брокерское обслуживание, депозитарного договора, брокер попросит заполнить еще документ о том, что вы ознакомлены с рисками на этом рынке (обычно «Протокол о рисках»), ряд других документов</a:t>
            </a:r>
          </a:p>
          <a:p>
            <a:pPr marL="285750" indent="-285750" algn="just" defTabSz="821531">
              <a:buFontTx/>
              <a:buChar char="-"/>
            </a:pPr>
            <a:r>
              <a:rPr lang="ru-RU" sz="1200" b="1" dirty="0" smtClean="0">
                <a:solidFill>
                  <a:schemeClr val="accent2">
                    <a:lumMod val="75000"/>
                  </a:schemeClr>
                </a:solidFill>
              </a:rPr>
              <a:t>рекомендуется расчетный счет для зачисления дивидендов, купонов по облигациям открывать в том банке, с которым вы подписали договоры на брокерское и депозитарное обслуживание - это позволит долго не объяснять сотрудникам банка почему банк не должен брать комиссию за </a:t>
            </a:r>
            <a:r>
              <a:rPr lang="ru-RU" sz="1200" b="1" dirty="0" err="1" smtClean="0">
                <a:solidFill>
                  <a:schemeClr val="accent2">
                    <a:lumMod val="75000"/>
                  </a:schemeClr>
                </a:solidFill>
              </a:rPr>
              <a:t>обналичивание</a:t>
            </a:r>
            <a:r>
              <a:rPr lang="ru-RU" sz="1200" b="1" dirty="0" smtClean="0">
                <a:solidFill>
                  <a:schemeClr val="accent2">
                    <a:lumMod val="75000"/>
                  </a:schemeClr>
                </a:solidFill>
              </a:rPr>
              <a:t> средств, поступивших на расчетный счет от брокера, или в виде дивидендов по акциям,  или купонных выплат по облигациям (!) </a:t>
            </a:r>
          </a:p>
          <a:p>
            <a:pPr algn="just" defTabSz="821531"/>
            <a:r>
              <a:rPr lang="ru-RU" sz="1200" b="1" dirty="0" smtClean="0"/>
              <a:t> </a:t>
            </a:r>
            <a:endParaRPr lang="ru-RU" sz="1400" dirty="0" smtClean="0"/>
          </a:p>
          <a:p>
            <a:pPr algn="just" defTabSz="821531"/>
            <a:r>
              <a:rPr lang="ru-RU" sz="1400" dirty="0"/>
              <a:t>	</a:t>
            </a:r>
            <a:r>
              <a:rPr lang="ru-RU" sz="1200" dirty="0" smtClean="0"/>
              <a:t>- </a:t>
            </a:r>
            <a:r>
              <a:rPr lang="ru-RU" sz="1400" dirty="0" smtClean="0"/>
              <a:t>посмотреть </a:t>
            </a:r>
            <a:r>
              <a:rPr lang="ru-RU" sz="1400" dirty="0"/>
              <a:t>публикации в СМИ, </a:t>
            </a:r>
            <a:r>
              <a:rPr lang="ru-RU" sz="1400" dirty="0" smtClean="0"/>
              <a:t>в интернете, навести </a:t>
            </a:r>
            <a:r>
              <a:rPr lang="ru-RU" sz="1400" dirty="0"/>
              <a:t>справки у </a:t>
            </a:r>
            <a:r>
              <a:rPr lang="ru-RU" sz="1400" dirty="0" smtClean="0"/>
              <a:t>знакомых, которые уже работают на ОРЦБ</a:t>
            </a:r>
            <a:endParaRPr lang="ru-RU" sz="1200" dirty="0"/>
          </a:p>
          <a:p>
            <a:pPr algn="just" defTabSz="821531"/>
            <a:r>
              <a:rPr lang="ru-RU" sz="1200" dirty="0"/>
              <a:t>	</a:t>
            </a:r>
            <a:r>
              <a:rPr lang="ru-RU" sz="1400" dirty="0" smtClean="0"/>
              <a:t>- проверить информацию </a:t>
            </a:r>
            <a:r>
              <a:rPr lang="ru-RU" sz="1400" dirty="0"/>
              <a:t>о руководителях, </a:t>
            </a:r>
            <a:r>
              <a:rPr lang="ru-RU" sz="1400" dirty="0" smtClean="0"/>
              <a:t>специалистах финансового посредника </a:t>
            </a:r>
            <a:r>
              <a:rPr lang="ru-RU" sz="1400" dirty="0"/>
              <a:t>(на сайте </a:t>
            </a:r>
            <a:r>
              <a:rPr lang="ru-RU" sz="1400" dirty="0" smtClean="0"/>
              <a:t>финансового посредника, </a:t>
            </a:r>
            <a:r>
              <a:rPr lang="ru-RU" sz="1400" dirty="0"/>
              <a:t>на сайте Банка России </a:t>
            </a:r>
            <a:r>
              <a:rPr lang="en-US" sz="1200" dirty="0">
                <a:hlinkClick r:id="rId2"/>
              </a:rPr>
              <a:t>http://cbr.ru/business_reputation/base</a:t>
            </a:r>
            <a:r>
              <a:rPr lang="en-US" sz="1200" dirty="0" smtClean="0">
                <a:hlinkClick r:id="rId2"/>
              </a:rPr>
              <a:t>/</a:t>
            </a:r>
            <a:r>
              <a:rPr lang="ru-RU" sz="1400" dirty="0" smtClean="0"/>
              <a:t>,</a:t>
            </a:r>
            <a:r>
              <a:rPr lang="en-US" sz="1200" dirty="0" smtClean="0"/>
              <a:t> </a:t>
            </a:r>
            <a:r>
              <a:rPr lang="ru-RU" sz="1400" dirty="0"/>
              <a:t>на сайте </a:t>
            </a:r>
            <a:r>
              <a:rPr lang="ru-RU" sz="1400" dirty="0" err="1"/>
              <a:t>Росфинмониторинга</a:t>
            </a:r>
            <a:r>
              <a:rPr lang="ru-RU" sz="1400" dirty="0"/>
              <a:t> </a:t>
            </a:r>
            <a:r>
              <a:rPr lang="en-US" sz="1200" dirty="0">
                <a:hlinkClick r:id="rId3"/>
              </a:rPr>
              <a:t>http://</a:t>
            </a:r>
            <a:r>
              <a:rPr lang="en-US" sz="1200" dirty="0" smtClean="0">
                <a:hlinkClick r:id="rId3"/>
              </a:rPr>
              <a:t>www.fedsfm.ru/documents/terr-list</a:t>
            </a:r>
            <a:r>
              <a:rPr lang="ru-RU" sz="1400" dirty="0"/>
              <a:t>)</a:t>
            </a:r>
            <a:endParaRPr lang="ru-RU" sz="1500" dirty="0" smtClean="0"/>
          </a:p>
          <a:p>
            <a:pPr algn="just" defTabSz="821531"/>
            <a:r>
              <a:rPr lang="ru-RU" sz="1500" dirty="0"/>
              <a:t>	</a:t>
            </a:r>
            <a:r>
              <a:rPr lang="ru-RU" sz="1400" dirty="0" smtClean="0"/>
              <a:t>- обратиться </a:t>
            </a:r>
            <a:r>
              <a:rPr lang="ru-RU" sz="1400" dirty="0"/>
              <a:t>к знакомому, к специалисту или инвестиционному советнику, которые разбираются в отчетности </a:t>
            </a:r>
            <a:r>
              <a:rPr lang="ru-RU" sz="1400" dirty="0" smtClean="0"/>
              <a:t>финансовых посредников </a:t>
            </a:r>
            <a:r>
              <a:rPr lang="ru-RU" sz="1400" dirty="0"/>
              <a:t>и </a:t>
            </a:r>
            <a:r>
              <a:rPr lang="ru-RU" sz="1400" dirty="0" smtClean="0"/>
              <a:t>посмотреть </a:t>
            </a:r>
            <a:r>
              <a:rPr lang="ru-RU" sz="1400" dirty="0"/>
              <a:t>вместе </a:t>
            </a:r>
            <a:r>
              <a:rPr lang="ru-RU" sz="1400" dirty="0" smtClean="0"/>
              <a:t>финансовые документы таких организаций из «короткого списка» («инвестиционный советник» - новый профессиональный участник рынка ценных бумаг, должен </a:t>
            </a:r>
            <a:r>
              <a:rPr lang="ru-RU" sz="1400" dirty="0"/>
              <a:t>состоять в реестре инвестиционных советников, ведет </a:t>
            </a:r>
            <a:r>
              <a:rPr lang="ru-RU" sz="1400" dirty="0" smtClean="0"/>
              <a:t>Банк России, а также быть членом в СРО - </a:t>
            </a:r>
            <a:r>
              <a:rPr lang="en-US" sz="1200" dirty="0">
                <a:hlinkClick r:id="rId4"/>
              </a:rPr>
              <a:t>https://sro-portal.info/press-center/news/status-sro-investitsionnykh-sovetnikov-poluchil-odobrenie/</a:t>
            </a:r>
            <a:r>
              <a:rPr lang="ru-RU" sz="1200" dirty="0" smtClean="0"/>
              <a:t>)</a:t>
            </a:r>
            <a:endParaRPr lang="ru-RU" sz="1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2"/>
          </p:nvPr>
        </p:nvSpPr>
        <p:spPr>
          <a:xfrm>
            <a:off x="5958633" y="6496228"/>
            <a:ext cx="313320" cy="232745"/>
          </a:xfrm>
        </p:spPr>
        <p:txBody>
          <a:bodyPr/>
          <a:lstStyle/>
          <a:p>
            <a:fld id="{86CB4B4D-7CA3-9044-876B-883B54F8677D}" type="slidenum">
              <a:rPr lang="ru-RU" smtClean="0"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8815898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10959" y="531692"/>
            <a:ext cx="10962385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821531"/>
            <a:r>
              <a:rPr lang="ru-RU" sz="1400" dirty="0" smtClean="0"/>
              <a:t>	- изучить </a:t>
            </a:r>
            <a:r>
              <a:rPr lang="ru-RU" sz="1400" dirty="0"/>
              <a:t>в какой СРО состоит финансовый посредник на рынке ценных бумаг - </a:t>
            </a:r>
            <a:r>
              <a:rPr lang="en-US" sz="1200" dirty="0">
                <a:hlinkClick r:id="rId2"/>
              </a:rPr>
              <a:t>http://www.all-sro.ru/types_of_sro/self_regulation_securities_market </a:t>
            </a:r>
            <a:endParaRPr lang="ru-RU" sz="1200" dirty="0" smtClean="0"/>
          </a:p>
          <a:p>
            <a:pPr algn="just" defTabSz="821531"/>
            <a:r>
              <a:rPr lang="ru-RU" sz="1400" dirty="0" smtClean="0"/>
              <a:t>	- </a:t>
            </a:r>
            <a:r>
              <a:rPr lang="ru-RU" sz="1400" dirty="0"/>
              <a:t>изучить заранее договоры (многие договоры представлены на сайте </a:t>
            </a:r>
            <a:r>
              <a:rPr lang="ru-RU" sz="1400" dirty="0" smtClean="0"/>
              <a:t>финансового посредника, </a:t>
            </a:r>
            <a:r>
              <a:rPr lang="ru-RU" sz="1400" dirty="0"/>
              <a:t>можно потренироваться на сайте</a:t>
            </a:r>
            <a:r>
              <a:rPr lang="ru-RU" sz="1200" dirty="0"/>
              <a:t> </a:t>
            </a:r>
            <a:r>
              <a:rPr lang="ru-RU" sz="1200" dirty="0">
                <a:hlinkClick r:id="rId3"/>
              </a:rPr>
              <a:t>https://intpract.oc3.ru/</a:t>
            </a:r>
            <a:r>
              <a:rPr lang="ru-RU" sz="1400" dirty="0"/>
              <a:t>, сформировать вопросы по договору о продукте/услуге</a:t>
            </a:r>
          </a:p>
          <a:p>
            <a:pPr lvl="1" algn="just" defTabSz="821531"/>
            <a:r>
              <a:rPr lang="ru-RU" sz="1400" dirty="0"/>
              <a:t>	- </a:t>
            </a:r>
            <a:r>
              <a:rPr lang="ru-RU" sz="1400" dirty="0" smtClean="0"/>
              <a:t>посетить </a:t>
            </a:r>
            <a:r>
              <a:rPr lang="ru-RU" sz="1400" dirty="0"/>
              <a:t>офисы финансовых посредников, найти специалиста по выбранному продукту и проведите переговоры с </a:t>
            </a:r>
            <a:r>
              <a:rPr lang="ru-RU" sz="1400" dirty="0" smtClean="0"/>
              <a:t>ним (такой специалист действительно </a:t>
            </a:r>
            <a:r>
              <a:rPr lang="ru-RU" sz="1400" dirty="0"/>
              <a:t>разбирается в договорах. Случается так, особенно в регионах, где та или иная услуга широко не представлена, что специалист находится </a:t>
            </a:r>
            <a:r>
              <a:rPr lang="ru-RU" sz="1400" dirty="0" smtClean="0"/>
              <a:t>в одном </a:t>
            </a:r>
            <a:r>
              <a:rPr lang="ru-RU" sz="1400" dirty="0"/>
              <a:t>конкретном отделении, а может быть в другом городе)</a:t>
            </a:r>
          </a:p>
          <a:p>
            <a:pPr lvl="1" algn="just" defTabSz="821531"/>
            <a:r>
              <a:rPr lang="ru-RU" sz="1400" dirty="0"/>
              <a:t>	- </a:t>
            </a:r>
            <a:r>
              <a:rPr lang="ru-RU" sz="1400" dirty="0" smtClean="0"/>
              <a:t>заключить </a:t>
            </a:r>
            <a:r>
              <a:rPr lang="ru-RU" sz="1400" dirty="0"/>
              <a:t>договор(ы), </a:t>
            </a:r>
            <a:r>
              <a:rPr lang="ru-RU" sz="1400" dirty="0" smtClean="0"/>
              <a:t>начать </a:t>
            </a:r>
            <a:r>
              <a:rPr lang="ru-RU" sz="1400" dirty="0"/>
              <a:t>операции (</a:t>
            </a:r>
            <a:r>
              <a:rPr lang="ru-RU" sz="1400" dirty="0" smtClean="0"/>
              <a:t>начинать следует с </a:t>
            </a:r>
            <a:r>
              <a:rPr lang="ru-RU" sz="1400" dirty="0"/>
              <a:t>тестовой суммы, чтобы понять всю технологическую </a:t>
            </a:r>
            <a:r>
              <a:rPr lang="ru-RU" sz="1400" dirty="0" smtClean="0"/>
              <a:t>цепочку. Например</a:t>
            </a:r>
            <a:r>
              <a:rPr lang="ru-RU" sz="1400" dirty="0"/>
              <a:t>, направьте 1000 руб. с расчетного счета в банке на индивидуальный инвестиционный счет Вашему брокеру (тот же </a:t>
            </a:r>
            <a:r>
              <a:rPr lang="ru-RU" sz="1400" dirty="0" smtClean="0"/>
              <a:t>банк)</a:t>
            </a:r>
          </a:p>
          <a:p>
            <a:pPr lvl="1" algn="just" defTabSz="821531"/>
            <a:r>
              <a:rPr lang="ru-RU" sz="1400" dirty="0"/>
              <a:t>	</a:t>
            </a:r>
            <a:r>
              <a:rPr lang="ru-RU" sz="1400" dirty="0" smtClean="0"/>
              <a:t>- если решено </a:t>
            </a:r>
            <a:r>
              <a:rPr lang="ru-RU" sz="1400" dirty="0"/>
              <a:t>подключить удаленный </a:t>
            </a:r>
            <a:r>
              <a:rPr lang="ru-RU" sz="1400" dirty="0" smtClean="0"/>
              <a:t>доступ, предлагаемый финансовым посредником, необходимо посоветоваться с </a:t>
            </a:r>
            <a:r>
              <a:rPr lang="ru-RU" sz="1400" dirty="0"/>
              <a:t>финансовым посредником и </a:t>
            </a:r>
            <a:r>
              <a:rPr lang="ru-RU" sz="1400" dirty="0" smtClean="0"/>
              <a:t>изучить </a:t>
            </a:r>
            <a:r>
              <a:rPr lang="ru-RU" sz="1400" dirty="0"/>
              <a:t>самостоятельно (</a:t>
            </a:r>
            <a:r>
              <a:rPr lang="ru-RU" sz="1400" dirty="0" smtClean="0"/>
              <a:t>посоветовавшись с </a:t>
            </a:r>
            <a:r>
              <a:rPr lang="en-US" sz="1400" dirty="0"/>
              <a:t>IT</a:t>
            </a:r>
            <a:r>
              <a:rPr lang="ru-RU" sz="1400" dirty="0" smtClean="0"/>
              <a:t>-специалистом) о том, как </a:t>
            </a:r>
            <a:r>
              <a:rPr lang="ru-RU" sz="1400" dirty="0"/>
              <a:t>правильно подготовить гаджет для работы </a:t>
            </a:r>
            <a:r>
              <a:rPr lang="ru-RU" sz="1400" dirty="0" smtClean="0"/>
              <a:t>с финансовым посредником на ОРЦБ в </a:t>
            </a:r>
            <a:r>
              <a:rPr lang="ru-RU" sz="1400" dirty="0"/>
              <a:t>информационно-телекоммуникационной сети «Интернет</a:t>
            </a:r>
            <a:r>
              <a:rPr lang="ru-RU" sz="1400" dirty="0" smtClean="0"/>
              <a:t>» при работе на ОРЦБ</a:t>
            </a:r>
            <a:endParaRPr lang="ru-RU" sz="1200" dirty="0"/>
          </a:p>
          <a:p>
            <a:pPr lvl="1" algn="just" defTabSz="821531"/>
            <a:r>
              <a:rPr lang="ru-RU" sz="1400" dirty="0"/>
              <a:t>	- </a:t>
            </a:r>
            <a:r>
              <a:rPr lang="ru-RU" sz="1400" dirty="0" smtClean="0"/>
              <a:t>контролировать </a:t>
            </a:r>
            <a:r>
              <a:rPr lang="ru-RU" sz="1400" dirty="0"/>
              <a:t>информацию о финансовом посреднике, </a:t>
            </a:r>
            <a:r>
              <a:rPr lang="ru-RU" sz="1400" dirty="0" smtClean="0"/>
              <a:t>следить </a:t>
            </a:r>
            <a:r>
              <a:rPr lang="ru-RU" sz="1400" dirty="0"/>
              <a:t>за изменениями законодательства (информационно-правовая база «Консультант плюс», «Гарант»), </a:t>
            </a:r>
            <a:r>
              <a:rPr lang="ru-RU" sz="1400" dirty="0" smtClean="0"/>
              <a:t>следить </a:t>
            </a:r>
            <a:r>
              <a:rPr lang="ru-RU" sz="1400" dirty="0"/>
              <a:t>в СМИ упоминания о </a:t>
            </a:r>
            <a:r>
              <a:rPr lang="ru-RU" sz="1400" dirty="0" smtClean="0"/>
              <a:t>финансовом посреднике, </a:t>
            </a:r>
            <a:r>
              <a:rPr lang="ru-RU" sz="1400" dirty="0" err="1" smtClean="0"/>
              <a:t>посещайть</a:t>
            </a:r>
            <a:r>
              <a:rPr lang="ru-RU" sz="1400" dirty="0" smtClean="0"/>
              <a:t> </a:t>
            </a:r>
            <a:r>
              <a:rPr lang="ru-RU" sz="1400" dirty="0"/>
              <a:t>сайт Банка России, сайт </a:t>
            </a:r>
            <a:r>
              <a:rPr lang="ru-RU" sz="1400" dirty="0" smtClean="0"/>
              <a:t>СРО, в которой находиться финансовый посредник</a:t>
            </a:r>
            <a:endParaRPr lang="ru-RU" sz="1400" dirty="0"/>
          </a:p>
          <a:p>
            <a:pPr lvl="1" algn="just" defTabSz="821531"/>
            <a:r>
              <a:rPr lang="ru-RU" sz="1400" dirty="0"/>
              <a:t>	Дополнительно нужно добавить, что необходимо предварительно детально изучит рынок ценных бумаг, чтобы не стать жертвой мошенников.</a:t>
            </a:r>
            <a:endParaRPr lang="ru-RU" sz="1400" dirty="0">
              <a:solidFill>
                <a:schemeClr val="tx1"/>
              </a:solidFill>
            </a:endParaRPr>
          </a:p>
          <a:p>
            <a:pPr lvl="1" algn="just" defTabSz="821531"/>
            <a:r>
              <a:rPr lang="ru-RU" sz="1400" dirty="0">
                <a:solidFill>
                  <a:schemeClr val="tx1"/>
                </a:solidFill>
              </a:rPr>
              <a:t>	</a:t>
            </a:r>
            <a:r>
              <a:rPr lang="ru-RU" sz="1400" dirty="0" smtClean="0">
                <a:solidFill>
                  <a:schemeClr val="tx1"/>
                </a:solidFill>
              </a:rPr>
              <a:t>Изучить </a:t>
            </a:r>
            <a:r>
              <a:rPr lang="ru-RU" sz="1400" dirty="0">
                <a:solidFill>
                  <a:schemeClr val="tx1"/>
                </a:solidFill>
              </a:rPr>
              <a:t>ст. 10 закона Федерального закона от </a:t>
            </a:r>
            <a:r>
              <a:rPr lang="ru-RU" sz="1400" dirty="0"/>
              <a:t>7 февраля 1992 г. N 2300-1 </a:t>
            </a:r>
            <a:r>
              <a:rPr lang="ru-RU" sz="1400" dirty="0">
                <a:solidFill>
                  <a:schemeClr val="tx1"/>
                </a:solidFill>
              </a:rPr>
              <a:t>«О защите прав потребителя».</a:t>
            </a:r>
          </a:p>
          <a:p>
            <a:pPr lvl="1" algn="just" defTabSz="821531"/>
            <a:r>
              <a:rPr lang="ru-RU" sz="1400" b="1" dirty="0">
                <a:solidFill>
                  <a:schemeClr val="tx1"/>
                </a:solidFill>
              </a:rPr>
              <a:t>	Официальный сайт (где есть телефон горячей линии) защиты прав потребителей: </a:t>
            </a:r>
            <a:r>
              <a:rPr lang="en-US" sz="1200" b="1" dirty="0">
                <a:solidFill>
                  <a:schemeClr val="tx1"/>
                </a:solidFill>
                <a:hlinkClick r:id="rId4"/>
              </a:rPr>
              <a:t>http://</a:t>
            </a:r>
            <a:r>
              <a:rPr lang="en-US" sz="1200" b="1" dirty="0" smtClean="0">
                <a:solidFill>
                  <a:schemeClr val="tx1"/>
                </a:solidFill>
                <a:hlinkClick r:id="rId4"/>
              </a:rPr>
              <a:t>rospotrebnadzor.ru/feedback/hotline.php</a:t>
            </a:r>
            <a:endParaRPr lang="ru-RU" sz="1200" b="1" dirty="0" smtClean="0">
              <a:solidFill>
                <a:schemeClr val="tx1"/>
              </a:solidFill>
            </a:endParaRPr>
          </a:p>
          <a:p>
            <a:pPr lvl="1" algn="just" defTabSz="821531"/>
            <a:endParaRPr lang="ru-RU" sz="1200" b="1" dirty="0" smtClean="0">
              <a:solidFill>
                <a:schemeClr val="tx1"/>
              </a:solidFill>
            </a:endParaRPr>
          </a:p>
          <a:p>
            <a:pPr lvl="1" algn="just" defTabSz="821531"/>
            <a:r>
              <a:rPr lang="ru-RU" sz="1400" b="1" dirty="0" smtClean="0"/>
              <a:t>	</a:t>
            </a:r>
            <a:r>
              <a:rPr lang="ru-RU" sz="1400" b="1" dirty="0" smtClean="0">
                <a:solidFill>
                  <a:srgbClr val="C00000"/>
                </a:solidFill>
              </a:rPr>
              <a:t>Самый простой </a:t>
            </a:r>
            <a:r>
              <a:rPr lang="ru-RU" sz="1400" b="1" dirty="0">
                <a:solidFill>
                  <a:srgbClr val="C00000"/>
                </a:solidFill>
              </a:rPr>
              <a:t>способ выбора финансового посредника на ОРЦБ – выбор среди системно значимых </a:t>
            </a:r>
            <a:r>
              <a:rPr lang="ru-RU" sz="1400" b="1" dirty="0" smtClean="0">
                <a:solidFill>
                  <a:srgbClr val="C00000"/>
                </a:solidFill>
              </a:rPr>
              <a:t>банков, в которых у физического лица есть обычный расчетный счет или накопительный счет </a:t>
            </a:r>
            <a:r>
              <a:rPr lang="ru-RU" sz="1200" u="sng" dirty="0">
                <a:hlinkClick r:id="rId5"/>
              </a:rPr>
              <a:t>http://cbr.ru/banking_sector/credit/SystemBanks.html/</a:t>
            </a:r>
            <a:endParaRPr lang="ru-RU" sz="1200" b="1" dirty="0" smtClean="0">
              <a:solidFill>
                <a:srgbClr val="C00000"/>
              </a:solidFill>
            </a:endParaRPr>
          </a:p>
          <a:p>
            <a:pPr lvl="1" algn="just" defTabSz="821531"/>
            <a:endParaRPr lang="ru-RU" sz="1400" b="1" dirty="0">
              <a:solidFill>
                <a:srgbClr val="C00000"/>
              </a:solidFill>
            </a:endParaRPr>
          </a:p>
          <a:p>
            <a:pPr lvl="1" algn="ctr" defTabSz="821531"/>
            <a:r>
              <a:rPr lang="ru-RU" sz="1400" dirty="0"/>
              <a:t>	</a:t>
            </a:r>
            <a:r>
              <a:rPr lang="ru-RU" sz="1400" dirty="0">
                <a:solidFill>
                  <a:srgbClr val="C00000"/>
                </a:solidFill>
              </a:rPr>
              <a:t>Для целей работы на рынке ценных бумаг выбирайте среди крупных финансовых институтов с хорошей репутацией (за, вот, уже почти 30-ти летнюю историю, в любом сегменте финансового рынка появились финансовые институты с хорошей деловой репутацией, которые пережили многие кризисы и научились работать в условиях </a:t>
            </a:r>
            <a:r>
              <a:rPr lang="ru-RU" sz="1400" dirty="0" err="1">
                <a:solidFill>
                  <a:srgbClr val="C00000"/>
                </a:solidFill>
              </a:rPr>
              <a:t>санкционного</a:t>
            </a:r>
            <a:r>
              <a:rPr lang="ru-RU" sz="1400" dirty="0">
                <a:solidFill>
                  <a:srgbClr val="C00000"/>
                </a:solidFill>
              </a:rPr>
              <a:t> давления</a:t>
            </a:r>
            <a:r>
              <a:rPr lang="ru-RU" sz="1400" dirty="0" smtClean="0">
                <a:solidFill>
                  <a:srgbClr val="C00000"/>
                </a:solidFill>
              </a:rPr>
              <a:t>)</a:t>
            </a:r>
            <a:endParaRPr lang="ru-RU" sz="1400" dirty="0">
              <a:solidFill>
                <a:srgbClr val="C0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57549" y="71767"/>
            <a:ext cx="983720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chemeClr val="accent5">
                    <a:lumMod val="75000"/>
                  </a:schemeClr>
                </a:solidFill>
              </a:rPr>
              <a:t>Как выбрать финансовый институт – финансовых посредников на РЦБ?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7</a:t>
            </a:fld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95744" y="2432212"/>
            <a:ext cx="1345696" cy="204671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300" b="1" dirty="0">
                <a:solidFill>
                  <a:srgbClr val="2C2C2C"/>
                </a:solidFill>
                <a:cs typeface="Narkisim" panose="020E0502050101010101" pitchFamily="34" charset="-79"/>
              </a:rPr>
              <a:t>Биржа в кармане. Чьи мобильные приложения лучше всего подходят для </a:t>
            </a:r>
            <a:r>
              <a:rPr lang="ru-RU" sz="1300" b="1" dirty="0" smtClean="0">
                <a:solidFill>
                  <a:srgbClr val="2C2C2C"/>
                </a:solidFill>
                <a:cs typeface="Narkisim" panose="020E0502050101010101" pitchFamily="34" charset="-79"/>
              </a:rPr>
              <a:t>торговли</a:t>
            </a:r>
          </a:p>
          <a:p>
            <a:pPr algn="ctr"/>
            <a:r>
              <a:rPr lang="en-US" sz="1200" dirty="0">
                <a:solidFill>
                  <a:srgbClr val="2C2C2C"/>
                </a:solidFill>
                <a:cs typeface="Narkisim" panose="020E0502050101010101" pitchFamily="34" charset="-79"/>
                <a:hlinkClick r:id="rId6"/>
              </a:rPr>
              <a:t>https://www.banki.ru/news/daytheme/?</a:t>
            </a:r>
            <a:r>
              <a:rPr lang="en-US" sz="1200" dirty="0" smtClean="0">
                <a:solidFill>
                  <a:srgbClr val="2C2C2C"/>
                </a:solidFill>
                <a:cs typeface="Narkisim" panose="020E0502050101010101" pitchFamily="34" charset="-79"/>
                <a:hlinkClick r:id="rId6"/>
              </a:rPr>
              <a:t>id=10906230</a:t>
            </a:r>
            <a:endParaRPr lang="ru-RU" sz="1200" dirty="0" smtClean="0">
              <a:solidFill>
                <a:srgbClr val="2C2C2C"/>
              </a:solidFill>
              <a:cs typeface="Narkisim" panose="020E05020501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688955137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302296" y="13371"/>
            <a:ext cx="1169041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chemeClr val="accent5">
                    <a:lumMod val="75000"/>
                  </a:schemeClr>
                </a:solidFill>
              </a:rPr>
              <a:t>Как выбрать финансовый институт – страховую компанию?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02296" y="641888"/>
            <a:ext cx="11690412" cy="574580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algn="just" defTabSz="821531"/>
            <a:r>
              <a:rPr lang="ru-RU" sz="1400" dirty="0"/>
              <a:t>	</a:t>
            </a:r>
            <a:r>
              <a:rPr lang="ru-RU" sz="1400" dirty="0" smtClean="0"/>
              <a:t>Составить финансовый план (ФП), определить </a:t>
            </a:r>
            <a:r>
              <a:rPr lang="ru-RU" sz="1400" dirty="0"/>
              <a:t>цели, </a:t>
            </a:r>
            <a:r>
              <a:rPr lang="ru-RU" sz="1400" dirty="0" smtClean="0"/>
              <a:t>накопить </a:t>
            </a:r>
            <a:r>
              <a:rPr lang="ru-RU" sz="1400" dirty="0"/>
              <a:t>первоначальные сбережения, </a:t>
            </a:r>
            <a:r>
              <a:rPr lang="ru-RU" sz="1400" dirty="0" smtClean="0"/>
              <a:t>начать </a:t>
            </a:r>
            <a:r>
              <a:rPr lang="ru-RU" sz="1400" dirty="0"/>
              <a:t>создавать резервный капитал, поставить среднесрочные </a:t>
            </a:r>
            <a:r>
              <a:rPr lang="ru-RU" sz="1400" dirty="0" smtClean="0"/>
              <a:t>и долгосрочные </a:t>
            </a:r>
            <a:r>
              <a:rPr lang="ru-RU" sz="1400" dirty="0"/>
              <a:t>цели </a:t>
            </a:r>
            <a:r>
              <a:rPr lang="ru-RU" sz="1400" dirty="0" smtClean="0"/>
              <a:t>ФП. В рамках ФП  встала необходимость или появилось желание застраховать автомобиль и/или жилье (часть жилья), в том числе </a:t>
            </a:r>
            <a:r>
              <a:rPr lang="ru-RU" sz="1400" dirty="0"/>
              <a:t>г</a:t>
            </a:r>
            <a:r>
              <a:rPr lang="ru-RU" sz="1400" dirty="0" smtClean="0"/>
              <a:t>ражданскую ответственность, или застраховать оборот по банковским картам,  или застраховать жилье от ущерба при чрезвычайных ситуациях, или решено формировать накопления на старость с использованием долгосрочного договора инвестиционного или накопительного страхования. Встал вопрос выбора страховой компании.</a:t>
            </a: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  <a:p>
            <a:pPr algn="just" defTabSz="821531"/>
            <a:r>
              <a:rPr lang="ru-RU" sz="1400" dirty="0" smtClean="0"/>
              <a:t>	При выборе страховой компании </a:t>
            </a:r>
            <a:r>
              <a:rPr lang="ru-RU" sz="1400" dirty="0"/>
              <a:t>необходимо: </a:t>
            </a:r>
            <a:endParaRPr lang="ru-RU" sz="1400" dirty="0" smtClean="0"/>
          </a:p>
          <a:p>
            <a:pPr algn="just" defTabSz="821531"/>
            <a:r>
              <a:rPr lang="ru-RU" sz="1400" dirty="0">
                <a:solidFill>
                  <a:schemeClr val="accent2">
                    <a:lumMod val="75000"/>
                  </a:schemeClr>
                </a:solidFill>
              </a:rPr>
              <a:t>	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- </a:t>
            </a: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</a:rPr>
              <a:t>составить </a:t>
            </a: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</a:rPr>
              <a:t>карту рисков (список потенциальных негативных событий, наступление которых повлечет существенные материальные </a:t>
            </a: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</a:rPr>
              <a:t>потери) </a:t>
            </a: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и выбрать </a:t>
            </a: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необходимый страховой продукт в соответствии </a:t>
            </a: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с такой картой и ФП</a:t>
            </a:r>
            <a:r>
              <a:rPr lang="ru-RU" sz="1400" dirty="0" smtClean="0">
                <a:sym typeface="Wingdings" panose="05000000000000000000" pitchFamily="2" charset="2"/>
              </a:rPr>
              <a:t>;</a:t>
            </a:r>
            <a:endParaRPr lang="ru-RU" sz="1400" dirty="0"/>
          </a:p>
          <a:p>
            <a:pPr algn="just" defTabSz="821531"/>
            <a:r>
              <a:rPr lang="ru-RU" sz="1400" dirty="0"/>
              <a:t>	</a:t>
            </a:r>
            <a:r>
              <a:rPr lang="ru-RU" sz="1400" dirty="0" smtClean="0"/>
              <a:t>- изучить </a:t>
            </a:r>
            <a:r>
              <a:rPr lang="ru-RU" sz="1400" dirty="0"/>
              <a:t>законодательство</a:t>
            </a:r>
            <a:r>
              <a:rPr lang="ru-RU" sz="1400" dirty="0" smtClean="0"/>
              <a:t>, Гражданский кодекс, суть страхования и виды страхования, свои </a:t>
            </a:r>
            <a:r>
              <a:rPr lang="ru-RU" sz="1400" dirty="0"/>
              <a:t>права и обязанности в этой направлении </a:t>
            </a:r>
            <a:r>
              <a:rPr lang="ru-RU" sz="1400" dirty="0" smtClean="0"/>
              <a:t>(информационно-правовая </a:t>
            </a:r>
            <a:r>
              <a:rPr lang="ru-RU" sz="1400" dirty="0"/>
              <a:t>база «Консультант плюс</a:t>
            </a:r>
            <a:r>
              <a:rPr lang="ru-RU" sz="1400" dirty="0" smtClean="0"/>
              <a:t>» и/или </a:t>
            </a:r>
            <a:r>
              <a:rPr lang="ru-RU" sz="1400" dirty="0"/>
              <a:t>«Гарант</a:t>
            </a:r>
            <a:r>
              <a:rPr lang="ru-RU" sz="1400" dirty="0" smtClean="0"/>
              <a:t>») или </a:t>
            </a:r>
            <a:r>
              <a:rPr lang="en-US" sz="1200" dirty="0">
                <a:hlinkClick r:id="rId2"/>
              </a:rPr>
              <a:t>http://cbr.ru/insurance</a:t>
            </a:r>
            <a:r>
              <a:rPr lang="en-US" sz="1200" dirty="0" smtClean="0">
                <a:hlinkClick r:id="rId2"/>
              </a:rPr>
              <a:t>/</a:t>
            </a:r>
            <a:r>
              <a:rPr lang="ru-RU" sz="1200" dirty="0"/>
              <a:t> </a:t>
            </a:r>
            <a:endParaRPr lang="ru-RU" sz="1400" dirty="0"/>
          </a:p>
          <a:p>
            <a:pPr algn="just" defTabSz="821531"/>
            <a:r>
              <a:rPr lang="ru-RU" sz="1400" dirty="0"/>
              <a:t>	</a:t>
            </a:r>
            <a:r>
              <a:rPr lang="ru-RU" sz="1400" dirty="0" smtClean="0"/>
              <a:t>- </a:t>
            </a: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</a:rPr>
              <a:t>определить «широкий список» страховых компаний </a:t>
            </a:r>
            <a:r>
              <a:rPr lang="ru-RU" sz="1400" dirty="0" smtClean="0"/>
              <a:t>–</a:t>
            </a: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400" dirty="0" smtClean="0">
                <a:solidFill>
                  <a:schemeClr val="tx1"/>
                </a:solidFill>
              </a:rPr>
              <a:t>вн</a:t>
            </a:r>
            <a:r>
              <a:rPr lang="ru-RU" sz="1400" dirty="0" smtClean="0"/>
              <a:t>ачале необходимо оценить предложения крупных страховых компаний, представленных в регионе, а далее изучить кредитные </a:t>
            </a:r>
            <a:r>
              <a:rPr lang="ru-RU" sz="1400" dirty="0"/>
              <a:t>рейтинги и </a:t>
            </a:r>
            <a:r>
              <a:rPr lang="ru-RU" sz="1400" dirty="0" err="1"/>
              <a:t>рэнкинги</a:t>
            </a:r>
            <a:r>
              <a:rPr lang="ru-RU" sz="1400" dirty="0"/>
              <a:t> таких </a:t>
            </a:r>
            <a:r>
              <a:rPr lang="ru-RU" sz="1400" dirty="0" smtClean="0"/>
              <a:t>организаций. Рейтинги </a:t>
            </a:r>
            <a:r>
              <a:rPr lang="ru-RU" sz="1400" dirty="0"/>
              <a:t>и </a:t>
            </a:r>
            <a:r>
              <a:rPr lang="ru-RU" sz="1400" dirty="0" err="1"/>
              <a:t>рэнкинги</a:t>
            </a:r>
            <a:r>
              <a:rPr lang="ru-RU" sz="1400" dirty="0"/>
              <a:t> </a:t>
            </a:r>
            <a:r>
              <a:rPr lang="ru-RU" sz="1400" dirty="0" smtClean="0"/>
              <a:t>страховых компаний оценивают и присваивают </a:t>
            </a:r>
            <a:r>
              <a:rPr lang="ru-RU" sz="1400" b="1" dirty="0" smtClean="0"/>
              <a:t>кредитные рейтинговые агентства</a:t>
            </a:r>
            <a:r>
              <a:rPr lang="ru-RU" sz="1400" dirty="0" smtClean="0"/>
              <a:t>:</a:t>
            </a:r>
            <a:endParaRPr lang="ru-RU" sz="1400" dirty="0"/>
          </a:p>
          <a:p>
            <a:pPr algn="ctr" defTabSz="821531"/>
            <a:r>
              <a:rPr lang="ru-RU" sz="1400" b="1" i="1" dirty="0">
                <a:solidFill>
                  <a:schemeClr val="tx1"/>
                </a:solidFill>
              </a:rPr>
              <a:t>	</a:t>
            </a:r>
            <a:r>
              <a:rPr lang="ru-RU" sz="1400" b="1" i="1" dirty="0" smtClean="0">
                <a:solidFill>
                  <a:schemeClr val="tx1"/>
                </a:solidFill>
              </a:rPr>
              <a:t>Рейтинг </a:t>
            </a:r>
            <a:r>
              <a:rPr lang="ru-RU" sz="1400" b="1" dirty="0">
                <a:solidFill>
                  <a:schemeClr val="tx1"/>
                </a:solidFill>
              </a:rPr>
              <a:t>числовой или порядковый показатель, отображающий важность или значимость определенного объекта или </a:t>
            </a:r>
            <a:r>
              <a:rPr lang="ru-RU" sz="1400" b="1" dirty="0" smtClean="0">
                <a:solidFill>
                  <a:schemeClr val="tx1"/>
                </a:solidFill>
              </a:rPr>
              <a:t>явления: </a:t>
            </a: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</a:rPr>
              <a:t>чем </a:t>
            </a: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</a:rPr>
              <a:t>выше рейтинг, тем надежнее </a:t>
            </a: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</a:rPr>
              <a:t>финансовый институт! </a:t>
            </a:r>
            <a:endParaRPr lang="ru-RU" sz="1400" b="1" i="1" dirty="0">
              <a:solidFill>
                <a:schemeClr val="accent2">
                  <a:lumMod val="75000"/>
                </a:schemeClr>
              </a:solidFill>
            </a:endParaRPr>
          </a:p>
          <a:p>
            <a:pPr algn="just" defTabSz="821531"/>
            <a:r>
              <a:rPr lang="ru-RU" sz="1400" dirty="0"/>
              <a:t>Международные </a:t>
            </a:r>
            <a:r>
              <a:rPr lang="ru-RU" sz="1400" dirty="0" smtClean="0"/>
              <a:t>кредитные рейтинговые </a:t>
            </a:r>
            <a:r>
              <a:rPr lang="ru-RU" sz="1400" dirty="0"/>
              <a:t>агентства</a:t>
            </a:r>
            <a:r>
              <a:rPr lang="en-US" sz="1400" dirty="0"/>
              <a:t>:</a:t>
            </a:r>
            <a:r>
              <a:rPr lang="ru-RU" sz="1400" dirty="0"/>
              <a:t> </a:t>
            </a:r>
            <a:r>
              <a:rPr lang="en-US" sz="1400" b="1" dirty="0"/>
              <a:t>Fitch, S&amp;P, </a:t>
            </a:r>
            <a:r>
              <a:rPr lang="en-US" sz="1400" b="1" dirty="0" smtClean="0"/>
              <a:t>Mood’s</a:t>
            </a:r>
            <a:endParaRPr lang="ru-RU" sz="1400" b="1" dirty="0"/>
          </a:p>
          <a:p>
            <a:pPr algn="just" defTabSz="821531"/>
            <a:r>
              <a:rPr lang="ru-RU" sz="1400" dirty="0" smtClean="0"/>
              <a:t>Национальные: </a:t>
            </a:r>
            <a:r>
              <a:rPr lang="ru-RU" sz="1400" b="1" dirty="0" smtClean="0"/>
              <a:t>- аналитическое </a:t>
            </a:r>
            <a:r>
              <a:rPr lang="ru-RU" sz="1400" b="1" dirty="0"/>
              <a:t>кредитное рейтинговое агентство (АКРА) </a:t>
            </a:r>
            <a:r>
              <a:rPr lang="ru-RU" sz="1400" dirty="0" smtClean="0"/>
              <a:t>– </a:t>
            </a:r>
            <a:r>
              <a:rPr lang="en-US" sz="1200" dirty="0">
                <a:hlinkClick r:id="rId3"/>
              </a:rPr>
              <a:t>https://www.acra-ratings.ru/ratings/issuers?q=&amp;</a:t>
            </a:r>
            <a:r>
              <a:rPr lang="en-US" sz="1200" dirty="0" smtClean="0">
                <a:hlinkClick r:id="rId3"/>
              </a:rPr>
              <a:t>subgroups%5B%5D=19</a:t>
            </a:r>
            <a:endParaRPr lang="ru-RU" sz="1400" dirty="0"/>
          </a:p>
          <a:p>
            <a:pPr algn="just" defTabSz="821531"/>
            <a:r>
              <a:rPr lang="ru-RU" sz="1400" b="1" dirty="0" smtClean="0">
                <a:solidFill>
                  <a:srgbClr val="C00000"/>
                </a:solidFill>
              </a:rPr>
              <a:t>	Следует </a:t>
            </a:r>
            <a:r>
              <a:rPr lang="ru-RU" sz="1400" b="1" dirty="0">
                <a:solidFill>
                  <a:srgbClr val="C00000"/>
                </a:solidFill>
              </a:rPr>
              <a:t>учесть, что </a:t>
            </a:r>
            <a:r>
              <a:rPr lang="ru-RU" sz="1400" b="1" dirty="0" smtClean="0">
                <a:solidFill>
                  <a:srgbClr val="C00000"/>
                </a:solidFill>
              </a:rPr>
              <a:t>любой крупный российский банк, имеет в своей структуре компании с лицензиями для </a:t>
            </a:r>
            <a:r>
              <a:rPr lang="ru-RU" sz="1400" b="1" dirty="0">
                <a:solidFill>
                  <a:srgbClr val="C00000"/>
                </a:solidFill>
              </a:rPr>
              <a:t>работы на </a:t>
            </a:r>
            <a:r>
              <a:rPr lang="ru-RU" sz="1400" b="1" dirty="0" smtClean="0">
                <a:solidFill>
                  <a:srgbClr val="C00000"/>
                </a:solidFill>
              </a:rPr>
              <a:t>страховом рынке, например </a:t>
            </a:r>
            <a:r>
              <a:rPr lang="en-US" sz="1200" dirty="0">
                <a:solidFill>
                  <a:schemeClr val="accent2">
                    <a:lumMod val="75000"/>
                  </a:schemeClr>
                </a:solidFill>
                <a:hlinkClick r:id="rId4"/>
              </a:rPr>
              <a:t>https://www.sberbank-insurance.ru</a:t>
            </a:r>
            <a:r>
              <a:rPr lang="en-US" sz="1200" dirty="0" smtClean="0">
                <a:solidFill>
                  <a:schemeClr val="accent2">
                    <a:lumMod val="75000"/>
                  </a:schemeClr>
                </a:solidFill>
                <a:hlinkClick r:id="rId4"/>
              </a:rPr>
              <a:t>/</a:t>
            </a:r>
            <a:r>
              <a:rPr lang="ru-RU" sz="1200" b="1" dirty="0" smtClean="0">
                <a:solidFill>
                  <a:schemeClr val="accent2">
                    <a:lumMod val="75000"/>
                  </a:schemeClr>
                </a:solidFill>
              </a:rPr>
              <a:t>  </a:t>
            </a:r>
            <a:r>
              <a:rPr lang="ru-RU" sz="1400" b="1" dirty="0">
                <a:solidFill>
                  <a:srgbClr val="C00000"/>
                </a:solidFill>
              </a:rPr>
              <a:t>или </a:t>
            </a:r>
            <a:r>
              <a:rPr lang="en-US" sz="1200" dirty="0">
                <a:solidFill>
                  <a:schemeClr val="accent2">
                    <a:lumMod val="75000"/>
                  </a:schemeClr>
                </a:solidFill>
                <a:hlinkClick r:id="rId5"/>
              </a:rPr>
              <a:t>https://www.vtbins.ru</a:t>
            </a:r>
            <a:r>
              <a:rPr lang="en-US" sz="1200" dirty="0" smtClean="0">
                <a:solidFill>
                  <a:schemeClr val="accent2">
                    <a:lumMod val="75000"/>
                  </a:schemeClr>
                </a:solidFill>
                <a:hlinkClick r:id="rId5"/>
              </a:rPr>
              <a:t>/</a:t>
            </a:r>
            <a:endParaRPr lang="ru-RU" sz="12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just" defTabSz="821531"/>
            <a:r>
              <a:rPr lang="ru-RU" sz="1400" dirty="0" smtClean="0"/>
              <a:t>	Дополнительно можно оценить рейтинги </a:t>
            </a:r>
            <a:r>
              <a:rPr lang="ru-RU" sz="1400" b="1" dirty="0" smtClean="0"/>
              <a:t>кредитного агентства </a:t>
            </a:r>
            <a:r>
              <a:rPr lang="ru-RU" sz="1400" b="1" dirty="0"/>
              <a:t>«Эксперт РА» </a:t>
            </a:r>
            <a:r>
              <a:rPr lang="en-US" sz="1200" dirty="0" smtClean="0">
                <a:hlinkClick r:id="rId6"/>
              </a:rPr>
              <a:t>https</a:t>
            </a:r>
            <a:r>
              <a:rPr lang="en-US" sz="1200" dirty="0">
                <a:hlinkClick r:id="rId6"/>
              </a:rPr>
              <a:t>://</a:t>
            </a:r>
            <a:r>
              <a:rPr lang="en-US" sz="1200" dirty="0" smtClean="0">
                <a:hlinkClick r:id="rId6"/>
              </a:rPr>
              <a:t>raexpert.ru/ratings/insurance/</a:t>
            </a:r>
            <a:r>
              <a:rPr lang="ru-RU" sz="1200" dirty="0" smtClean="0"/>
              <a:t>, </a:t>
            </a:r>
            <a:r>
              <a:rPr lang="ru-RU" sz="1400" dirty="0" smtClean="0"/>
              <a:t>а по страхованию жизни </a:t>
            </a:r>
            <a:r>
              <a:rPr lang="en-US" sz="1200" dirty="0">
                <a:hlinkClick r:id="rId7"/>
              </a:rPr>
              <a:t>https://raexpert.ru/ratings/life</a:t>
            </a:r>
            <a:r>
              <a:rPr lang="en-US" sz="1200" dirty="0" smtClean="0">
                <a:hlinkClick r:id="rId7"/>
              </a:rPr>
              <a:t>/</a:t>
            </a:r>
            <a:r>
              <a:rPr lang="en-US" sz="1200" dirty="0" smtClean="0"/>
              <a:t> </a:t>
            </a:r>
            <a:r>
              <a:rPr lang="ru-RU" sz="1200" dirty="0" smtClean="0">
                <a:solidFill>
                  <a:schemeClr val="tx1"/>
                </a:solidFill>
              </a:rPr>
              <a:t> </a:t>
            </a:r>
            <a:r>
              <a:rPr lang="ru-RU" sz="1400" dirty="0">
                <a:solidFill>
                  <a:schemeClr val="tx1"/>
                </a:solidFill>
              </a:rPr>
              <a:t>или </a:t>
            </a:r>
            <a:r>
              <a:rPr lang="ru-RU" sz="1400" b="1" dirty="0" err="1"/>
              <a:t>и</a:t>
            </a:r>
            <a:r>
              <a:rPr lang="ru-RU" sz="1400" b="1" dirty="0" err="1" smtClean="0"/>
              <a:t>нтернет-ресурс</a:t>
            </a:r>
            <a:r>
              <a:rPr lang="ru-RU" sz="1400" b="1" dirty="0" smtClean="0"/>
              <a:t> </a:t>
            </a:r>
            <a:r>
              <a:rPr lang="ru-RU" sz="1400" b="1" dirty="0"/>
              <a:t>РИА Рейтинг </a:t>
            </a:r>
            <a:r>
              <a:rPr lang="ru-RU" sz="1200" dirty="0"/>
              <a:t>- </a:t>
            </a:r>
            <a:r>
              <a:rPr lang="ru-RU" sz="1200" dirty="0">
                <a:hlinkClick r:id="rId8"/>
              </a:rPr>
              <a:t>http://</a:t>
            </a:r>
            <a:r>
              <a:rPr lang="ru-RU" sz="1200" dirty="0" smtClean="0">
                <a:hlinkClick r:id="rId8"/>
              </a:rPr>
              <a:t>riarating.ru/</a:t>
            </a:r>
            <a:endParaRPr lang="ru-RU" sz="1200" dirty="0"/>
          </a:p>
          <a:p>
            <a:pPr algn="ctr" defTabSz="821531"/>
            <a:r>
              <a:rPr lang="ru-RU" sz="1200" b="1" i="1" dirty="0"/>
              <a:t>	</a:t>
            </a:r>
            <a:r>
              <a:rPr lang="ru-RU" sz="1400" b="1" i="1" dirty="0" err="1" smtClean="0"/>
              <a:t>Рэнкинг</a:t>
            </a:r>
            <a:r>
              <a:rPr lang="ru-RU" sz="1400" b="1" i="1" dirty="0" smtClean="0"/>
              <a:t> </a:t>
            </a:r>
            <a:r>
              <a:rPr lang="ru-RU" sz="1400" b="1" dirty="0"/>
              <a:t>показывает место </a:t>
            </a:r>
            <a:r>
              <a:rPr lang="ru-RU" sz="1400" b="1" dirty="0" smtClean="0"/>
              <a:t>страховой компании </a:t>
            </a:r>
            <a:r>
              <a:rPr lang="ru-RU" sz="1400" b="1" dirty="0"/>
              <a:t>относительно ее конкурентов согласно какому-нибудь показателю. </a:t>
            </a:r>
            <a:endParaRPr lang="ru-RU" sz="1400" b="1" dirty="0" smtClean="0"/>
          </a:p>
          <a:p>
            <a:pPr algn="just" defTabSz="821531"/>
            <a:r>
              <a:rPr lang="ru-RU" sz="1400" dirty="0" smtClean="0"/>
              <a:t>Например</a:t>
            </a:r>
            <a:r>
              <a:rPr lang="ru-RU" sz="1400" dirty="0"/>
              <a:t>, место по капиталу и так </a:t>
            </a:r>
            <a:r>
              <a:rPr lang="ru-RU" sz="1400" dirty="0" smtClean="0"/>
              <a:t>далее: </a:t>
            </a:r>
            <a:r>
              <a:rPr lang="en-US" sz="1200" dirty="0" smtClean="0">
                <a:hlinkClick r:id="rId9"/>
              </a:rPr>
              <a:t>https</a:t>
            </a:r>
            <a:r>
              <a:rPr lang="en-US" sz="1200" dirty="0">
                <a:hlinkClick r:id="rId9"/>
              </a:rPr>
              <a:t>://raexpert.ru/rankings</a:t>
            </a:r>
            <a:r>
              <a:rPr lang="en-US" sz="1200" dirty="0" smtClean="0">
                <a:hlinkClick r:id="rId9"/>
              </a:rPr>
              <a:t>/</a:t>
            </a:r>
            <a:endParaRPr lang="ru-RU" sz="1200" dirty="0" smtClean="0"/>
          </a:p>
          <a:p>
            <a:pPr algn="just" defTabSz="821531"/>
            <a:endParaRPr lang="ru-RU" sz="14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 defTabSz="821531"/>
            <a:r>
              <a:rPr lang="ru-RU" sz="1400" b="1" i="1" dirty="0" smtClean="0">
                <a:solidFill>
                  <a:schemeClr val="accent2">
                    <a:lumMod val="75000"/>
                  </a:schemeClr>
                </a:solidFill>
              </a:rPr>
              <a:t>НЕ </a:t>
            </a:r>
            <a:r>
              <a:rPr lang="ru-RU" sz="1400" b="1" i="1" dirty="0">
                <a:solidFill>
                  <a:schemeClr val="accent2">
                    <a:lumMod val="75000"/>
                  </a:schemeClr>
                </a:solidFill>
              </a:rPr>
              <a:t>ГОНИТЕСЬ ЗА ДЕШЕВЕЗНОЙ или </a:t>
            </a:r>
            <a:r>
              <a:rPr lang="ru-RU" sz="1400" b="1" i="1" dirty="0" smtClean="0">
                <a:solidFill>
                  <a:schemeClr val="accent2">
                    <a:lumMod val="75000"/>
                  </a:schemeClr>
                </a:solidFill>
              </a:rPr>
              <a:t>НИЗКИМИ ТАРИФАМИ </a:t>
            </a:r>
            <a:endParaRPr lang="ru-RU" sz="1400" b="1" i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 defTabSz="821531"/>
            <a:r>
              <a:rPr lang="ru-RU" sz="1400" b="1" i="1" dirty="0">
                <a:solidFill>
                  <a:schemeClr val="accent2">
                    <a:lumMod val="75000"/>
                  </a:schemeClr>
                </a:solidFill>
              </a:rPr>
              <a:t>выбирайте среди крупных компаний с хорошей репутацией за последние </a:t>
            </a:r>
            <a:r>
              <a:rPr lang="ru-RU" sz="1400" b="1" i="1" dirty="0" smtClean="0">
                <a:solidFill>
                  <a:schemeClr val="accent2">
                    <a:lumMod val="75000"/>
                  </a:schemeClr>
                </a:solidFill>
              </a:rPr>
              <a:t>30 </a:t>
            </a:r>
            <a:r>
              <a:rPr lang="ru-RU" sz="1400" b="1" i="1" dirty="0">
                <a:solidFill>
                  <a:schemeClr val="accent2">
                    <a:lumMod val="75000"/>
                  </a:schemeClr>
                </a:solidFill>
              </a:rPr>
              <a:t>лет</a:t>
            </a:r>
            <a:endParaRPr lang="ru-RU" sz="1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2"/>
          </p:nvPr>
        </p:nvSpPr>
        <p:spPr>
          <a:xfrm>
            <a:off x="11304905" y="6475881"/>
            <a:ext cx="313320" cy="232745"/>
          </a:xfrm>
        </p:spPr>
        <p:txBody>
          <a:bodyPr/>
          <a:lstStyle/>
          <a:p>
            <a:fld id="{86CB4B4D-7CA3-9044-876B-883B54F8677D}" type="slidenum">
              <a:rPr lang="ru-RU" smtClean="0"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4873355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4345" y="795894"/>
            <a:ext cx="9210504" cy="557652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algn="just" defTabSz="821531"/>
            <a:r>
              <a:rPr lang="ru-RU" sz="1400" dirty="0"/>
              <a:t>	</a:t>
            </a:r>
            <a:r>
              <a:rPr lang="ru-RU" sz="1400" dirty="0" smtClean="0"/>
              <a:t>- </a:t>
            </a:r>
            <a:r>
              <a:rPr lang="ru-RU" sz="1400" dirty="0"/>
              <a:t>дистанционно или </a:t>
            </a:r>
            <a:r>
              <a:rPr lang="ru-RU" sz="1400" dirty="0" smtClean="0"/>
              <a:t>по телефону изучить </a:t>
            </a:r>
            <a:r>
              <a:rPr lang="ru-RU" sz="1400" dirty="0"/>
              <a:t>какие услуги </a:t>
            </a:r>
            <a:r>
              <a:rPr lang="ru-RU" sz="1400" dirty="0" smtClean="0"/>
              <a:t>представляет страховые компании из </a:t>
            </a:r>
            <a:r>
              <a:rPr lang="ru-RU" sz="1400" dirty="0"/>
              <a:t>«широко списка», </a:t>
            </a:r>
            <a:r>
              <a:rPr lang="ru-RU" sz="1400" dirty="0" smtClean="0"/>
              <a:t>провести </a:t>
            </a:r>
            <a:r>
              <a:rPr lang="ru-RU" sz="1400" dirty="0"/>
              <a:t>анализ соответствия условий </a:t>
            </a:r>
            <a:r>
              <a:rPr lang="ru-RU" sz="1400" dirty="0" smtClean="0"/>
              <a:t>предоставления услуг страхования целям финансового плана и </a:t>
            </a: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</a:rPr>
              <a:t>сформировать, как итог, «короткий список» - до трех страховых компаний</a:t>
            </a:r>
            <a:r>
              <a:rPr lang="ru-RU" sz="1400" dirty="0" smtClean="0"/>
              <a:t> </a:t>
            </a:r>
          </a:p>
          <a:p>
            <a:pPr algn="just" defTabSz="821531"/>
            <a:r>
              <a:rPr lang="ru-RU" sz="1200" b="1" dirty="0" smtClean="0"/>
              <a:t>Необходимо помнить: </a:t>
            </a:r>
          </a:p>
          <a:p>
            <a:pPr marL="285750" indent="-285750" algn="just" defTabSz="821531">
              <a:buFontTx/>
              <a:buChar char="-"/>
            </a:pPr>
            <a:r>
              <a:rPr lang="ru-RU" sz="1200" b="1" dirty="0"/>
              <a:t>ч</a:t>
            </a:r>
            <a:r>
              <a:rPr lang="ru-RU" sz="1200" b="1" dirty="0" smtClean="0"/>
              <a:t>ем более точно вы опишете карту рисков (пример описания смотри далее в Презентации), тем более точно сможете определить Ваши пожелания о том, что и на какое время необходимо страховать: имущество, часть имущества, автомобиль по ОСАГ и/или КАСКО, страхование своей ответственности перед соседями, кстати, такой вид страхования приобретает популярность</a:t>
            </a:r>
          </a:p>
          <a:p>
            <a:pPr marL="285750" indent="-285750" algn="just" defTabSz="821531">
              <a:buFontTx/>
              <a:buChar char="-"/>
            </a:pPr>
            <a:r>
              <a:rPr lang="ru-RU" sz="1200" b="1" dirty="0" smtClean="0"/>
              <a:t> не покупаете пакеты страховых услуг, красиво оформленные и которые стоят совсем дешево (сейчас их много предлагается в офисах основных банков), или если решили купит такой пакет, обстоятельно проговорите, какие реально риски будут застрахованы. Такие действия помогут избежать завышенных ожиданий</a:t>
            </a:r>
          </a:p>
          <a:p>
            <a:pPr marL="285750" indent="-285750" algn="just" defTabSz="821531">
              <a:buFontTx/>
              <a:buChar char="-"/>
            </a:pPr>
            <a:r>
              <a:rPr lang="ru-RU" sz="1200" b="1" dirty="0" smtClean="0"/>
              <a:t>для удешевления страхового продукта необходимо понять и использовать механизм франшизы</a:t>
            </a:r>
          </a:p>
          <a:p>
            <a:pPr marL="285750" indent="-285750" algn="just" defTabSz="821531">
              <a:buFontTx/>
              <a:buChar char="-"/>
            </a:pPr>
            <a:r>
              <a:rPr lang="ru-RU" sz="1200" b="1" dirty="0"/>
              <a:t>е</a:t>
            </a:r>
            <a:r>
              <a:rPr lang="ru-RU" sz="1200" b="1" dirty="0" smtClean="0"/>
              <a:t>сли решили купит полис страхования жизни (накопительного или инвестиционного) – выбирайте из самых крупных страховых компаний и внимательно изучите принцип работы таких продуктов, помните, что досрочное расторжение влечет потерю части страховых взносов, изучите налоговые льготы по такому виду страхования, узнайте как страховщик применяет налоговую льготу. </a:t>
            </a:r>
            <a:r>
              <a:rPr lang="ru-RU" sz="1400" dirty="0"/>
              <a:t>	</a:t>
            </a:r>
            <a:r>
              <a:rPr lang="ru-RU" sz="1400" dirty="0" smtClean="0"/>
              <a:t>- </a:t>
            </a:r>
            <a:r>
              <a:rPr lang="ru-RU" sz="1400" dirty="0"/>
              <a:t>из «короткого списка» </a:t>
            </a:r>
            <a:r>
              <a:rPr lang="ru-RU" sz="1400" dirty="0" smtClean="0"/>
              <a:t>страховых компаний проверить </a:t>
            </a:r>
            <a:r>
              <a:rPr lang="ru-RU" sz="1400" dirty="0"/>
              <a:t>наличие </a:t>
            </a:r>
            <a:r>
              <a:rPr lang="ru-RU" sz="1400" dirty="0" smtClean="0"/>
              <a:t>у них лицензий, проверить входит ли страхования компания в реестр действующих страховых компаний Банка России – по точному наименованию необходимо посмотреть на </a:t>
            </a:r>
            <a:r>
              <a:rPr lang="en-US" sz="1200" dirty="0">
                <a:solidFill>
                  <a:schemeClr val="accent2">
                    <a:lumMod val="75000"/>
                  </a:schemeClr>
                </a:solidFill>
                <a:hlinkClick r:id="rId2"/>
              </a:rPr>
              <a:t>http://cbr.ru/insurance/registers</a:t>
            </a:r>
            <a:r>
              <a:rPr lang="en-US" sz="1200" dirty="0" smtClean="0">
                <a:solidFill>
                  <a:schemeClr val="accent2">
                    <a:lumMod val="75000"/>
                  </a:schemeClr>
                </a:solidFill>
                <a:hlinkClick r:id="rId2"/>
              </a:rPr>
              <a:t>/</a:t>
            </a:r>
            <a:r>
              <a:rPr lang="en-US" sz="1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400" dirty="0"/>
              <a:t>или</a:t>
            </a:r>
            <a:r>
              <a:rPr lang="ru-RU" sz="1200" dirty="0" smtClean="0"/>
              <a:t> </a:t>
            </a:r>
            <a:r>
              <a:rPr lang="ru-RU" sz="1400" dirty="0" smtClean="0"/>
              <a:t>на сайте Банка России </a:t>
            </a:r>
            <a:r>
              <a:rPr lang="en-US" sz="1200" dirty="0" smtClean="0">
                <a:hlinkClick r:id="rId3"/>
              </a:rPr>
              <a:t>http://cbr.ru/fmp_check/</a:t>
            </a:r>
            <a:r>
              <a:rPr lang="ru-RU" sz="1400" dirty="0" smtClean="0"/>
              <a:t>,</a:t>
            </a: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400" dirty="0" smtClean="0"/>
              <a:t>или в мобильном приложении Банка России </a:t>
            </a:r>
            <a:r>
              <a:rPr lang="en-US" sz="1200" dirty="0" smtClean="0">
                <a:solidFill>
                  <a:schemeClr val="accent2">
                    <a:lumMod val="75000"/>
                  </a:schemeClr>
                </a:solidFill>
                <a:hlinkClick r:id="rId4"/>
              </a:rPr>
              <a:t>https://cbr.ru/reception/online_app/</a:t>
            </a:r>
            <a:r>
              <a:rPr lang="ru-RU" sz="12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endParaRPr lang="ru-RU" sz="1200" dirty="0" smtClean="0"/>
          </a:p>
          <a:p>
            <a:pPr algn="just" defTabSz="821531"/>
            <a:r>
              <a:rPr lang="ru-RU" sz="1200" dirty="0" smtClean="0"/>
              <a:t>	- </a:t>
            </a:r>
            <a:r>
              <a:rPr lang="ru-RU" sz="1400" dirty="0" smtClean="0"/>
              <a:t>посмотреть </a:t>
            </a:r>
            <a:r>
              <a:rPr lang="ru-RU" sz="1400" dirty="0"/>
              <a:t>публикации в СМИ, </a:t>
            </a:r>
            <a:r>
              <a:rPr lang="ru-RU" sz="1400" dirty="0" smtClean="0"/>
              <a:t>навести </a:t>
            </a:r>
            <a:r>
              <a:rPr lang="ru-RU" sz="1400" dirty="0"/>
              <a:t>справки у </a:t>
            </a:r>
            <a:r>
              <a:rPr lang="ru-RU" sz="1400" dirty="0" smtClean="0"/>
              <a:t>знакомых</a:t>
            </a:r>
            <a:endParaRPr lang="ru-RU" sz="1200" dirty="0"/>
          </a:p>
          <a:p>
            <a:pPr algn="just" defTabSz="821531"/>
            <a:r>
              <a:rPr lang="ru-RU" sz="1200" dirty="0"/>
              <a:t>	</a:t>
            </a:r>
            <a:r>
              <a:rPr lang="ru-RU" sz="1400" dirty="0" smtClean="0"/>
              <a:t>- проверить </a:t>
            </a:r>
            <a:r>
              <a:rPr lang="ru-RU" sz="1400" dirty="0"/>
              <a:t>информацию о руководителях, специалистах </a:t>
            </a:r>
            <a:r>
              <a:rPr lang="ru-RU" sz="1400" dirty="0" smtClean="0"/>
              <a:t>страховой компании (на </a:t>
            </a:r>
            <a:r>
              <a:rPr lang="ru-RU" sz="1400" dirty="0"/>
              <a:t>сайте </a:t>
            </a:r>
            <a:r>
              <a:rPr lang="ru-RU" sz="1400" dirty="0" smtClean="0"/>
              <a:t>страховой компании</a:t>
            </a:r>
            <a:r>
              <a:rPr lang="ru-RU" sz="1200" dirty="0" smtClean="0"/>
              <a:t>,</a:t>
            </a:r>
            <a:r>
              <a:rPr lang="en-US" sz="1200" dirty="0" smtClean="0"/>
              <a:t> </a:t>
            </a:r>
            <a:r>
              <a:rPr lang="ru-RU" sz="1400" dirty="0"/>
              <a:t>на сайте </a:t>
            </a:r>
            <a:r>
              <a:rPr lang="ru-RU" sz="1400" dirty="0" err="1" smtClean="0"/>
              <a:t>Росфинмониторинга</a:t>
            </a:r>
            <a:r>
              <a:rPr lang="ru-RU" sz="1400" dirty="0"/>
              <a:t> </a:t>
            </a:r>
            <a:r>
              <a:rPr lang="en-US" sz="1200" dirty="0" smtClean="0">
                <a:hlinkClick r:id="rId5"/>
              </a:rPr>
              <a:t>http</a:t>
            </a:r>
            <a:r>
              <a:rPr lang="en-US" sz="1200" dirty="0">
                <a:hlinkClick r:id="rId5"/>
              </a:rPr>
              <a:t>://</a:t>
            </a:r>
            <a:r>
              <a:rPr lang="en-US" sz="1200" dirty="0" smtClean="0">
                <a:hlinkClick r:id="rId5"/>
              </a:rPr>
              <a:t>www.fedsfm.ru/documents/terr-list</a:t>
            </a:r>
            <a:r>
              <a:rPr lang="ru-RU" sz="1500" dirty="0" smtClean="0"/>
              <a:t>)</a:t>
            </a:r>
            <a:endParaRPr lang="ru-RU" sz="1200" dirty="0"/>
          </a:p>
          <a:p>
            <a:pPr algn="just" defTabSz="821531"/>
            <a:r>
              <a:rPr lang="ru-RU" sz="1200" dirty="0"/>
              <a:t>	</a:t>
            </a:r>
            <a:r>
              <a:rPr lang="ru-RU" sz="1400" dirty="0" smtClean="0"/>
              <a:t>- обратится </a:t>
            </a:r>
            <a:r>
              <a:rPr lang="ru-RU" sz="1400" dirty="0"/>
              <a:t>к знакомому, к специалисту или инвестиционному советнику, которые разбираются в отчетности </a:t>
            </a:r>
            <a:r>
              <a:rPr lang="ru-RU" sz="1400" dirty="0" smtClean="0"/>
              <a:t>страховых компаний </a:t>
            </a:r>
            <a:r>
              <a:rPr lang="ru-RU" sz="1400" dirty="0"/>
              <a:t>и </a:t>
            </a:r>
            <a:r>
              <a:rPr lang="ru-RU" sz="1400" dirty="0" smtClean="0"/>
              <a:t>посмотреть </a:t>
            </a:r>
            <a:r>
              <a:rPr lang="ru-RU" sz="1400" dirty="0"/>
              <a:t>вместе </a:t>
            </a:r>
            <a:r>
              <a:rPr lang="ru-RU" sz="1400" dirty="0" smtClean="0"/>
              <a:t>финансовые документы таких организаций из «короткого списка» («инвестиционный советник» - новый профессиональный участник рынка ценных бумаг, должен </a:t>
            </a:r>
            <a:r>
              <a:rPr lang="ru-RU" sz="1400" dirty="0"/>
              <a:t>состоять в реестре инвестиционных советников, ведет </a:t>
            </a:r>
            <a:r>
              <a:rPr lang="ru-RU" sz="1400" dirty="0" smtClean="0"/>
              <a:t>Банк России, а также быть членом в СРО - </a:t>
            </a:r>
            <a:r>
              <a:rPr lang="en-US" sz="1200" dirty="0">
                <a:hlinkClick r:id="rId6"/>
              </a:rPr>
              <a:t>https://sro-portal.info/press-center/news/status-sro-investitsionnykh-sovetnikov-poluchil-odobrenie/</a:t>
            </a:r>
            <a:r>
              <a:rPr lang="ru-RU" sz="1200" dirty="0" smtClean="0"/>
              <a:t>)</a:t>
            </a:r>
            <a:endParaRPr lang="ru-RU" sz="1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9</a:t>
            </a:fld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9950334" y="2364606"/>
            <a:ext cx="2047701" cy="243910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defTabSz="821531"/>
            <a:r>
              <a:rPr lang="ru-RU" sz="1400" b="1" dirty="0">
                <a:solidFill>
                  <a:schemeClr val="accent2">
                    <a:lumMod val="75000"/>
                  </a:schemeClr>
                </a:solidFill>
              </a:rPr>
              <a:t>Принцип высшей добросовестности в страховании  - страхователь обязан предоставить правдиво и полно всю необходимую информацию по </a:t>
            </a: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</a:rPr>
              <a:t>риску</a:t>
            </a:r>
            <a:endParaRPr lang="ru-RU" sz="1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999893" y="716121"/>
            <a:ext cx="1948582" cy="89255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55595C"/>
                </a:solidFill>
                <a:ea typeface="Times New Roman" panose="02020603050405020304" pitchFamily="18" charset="0"/>
              </a:rPr>
              <a:t>Народный рейтинг страховых </a:t>
            </a:r>
            <a:r>
              <a:rPr lang="ru-RU" sz="1400" b="1" dirty="0" smtClean="0">
                <a:solidFill>
                  <a:srgbClr val="55595C"/>
                </a:solidFill>
                <a:ea typeface="Times New Roman" panose="02020603050405020304" pitchFamily="18" charset="0"/>
              </a:rPr>
              <a:t>компаний</a:t>
            </a:r>
            <a:endParaRPr lang="ru-RU" sz="1400" dirty="0">
              <a:ea typeface="Times New Roman" panose="02020603050405020304" pitchFamily="18" charset="0"/>
            </a:endParaRPr>
          </a:p>
          <a:p>
            <a:r>
              <a:rPr lang="ru-RU" sz="1200" u="sng" dirty="0">
                <a:solidFill>
                  <a:srgbClr val="076A53"/>
                </a:solidFill>
                <a:ea typeface="Times New Roman" panose="02020603050405020304" pitchFamily="18" charset="0"/>
                <a:hlinkClick r:id="rId7"/>
              </a:rPr>
              <a:t>https://www.banki.ru/insurance/responses/</a:t>
            </a:r>
            <a:endParaRPr lang="ru-RU" sz="1200" dirty="0">
              <a:ea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02296" y="13371"/>
            <a:ext cx="1169041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chemeClr val="accent5">
                    <a:lumMod val="75000"/>
                  </a:schemeClr>
                </a:solidFill>
              </a:rPr>
              <a:t>Как выбрать финансовый институт – страховую </a:t>
            </a:r>
            <a:r>
              <a:rPr lang="ru-RU" sz="1600" b="1" dirty="0" smtClean="0">
                <a:solidFill>
                  <a:schemeClr val="accent5">
                    <a:lumMod val="75000"/>
                  </a:schemeClr>
                </a:solidFill>
              </a:rPr>
              <a:t>компанию?</a:t>
            </a:r>
            <a:endParaRPr lang="ru-RU" sz="16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914322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4C006BC25764F5459C2E47466E46253E" ma:contentTypeVersion="8" ma:contentTypeDescription="Создание документа." ma:contentTypeScope="" ma:versionID="d4ed6baa5f50ae6ed1975967f814f7fa">
  <xsd:schema xmlns:xsd="http://www.w3.org/2001/XMLSchema" xmlns:xs="http://www.w3.org/2001/XMLSchema" xmlns:p="http://schemas.microsoft.com/office/2006/metadata/properties" xmlns:ns2="16756f39-29fc-46c1-921d-e3b78cf26ad5" targetNamespace="http://schemas.microsoft.com/office/2006/metadata/properties" ma:root="true" ma:fieldsID="b2f32f3cbd2f780199b4fb70ee8c745e" ns2:_="">
    <xsd:import namespace="16756f39-29fc-46c1-921d-e3b78cf26ad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756f39-29fc-46c1-921d-e3b78cf26a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B221F25-DFAE-482E-BC64-3FDB01C6DFE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6756f39-29fc-46c1-921d-e3b78cf26ad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55F244D-CB9F-4116-BA67-01419A30C3B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8526FA-35BC-4434-BB79-76FDF6C26D00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363</TotalTime>
  <Words>338</Words>
  <Application>Microsoft Office PowerPoint</Application>
  <PresentationFormat>Широкоэкранный</PresentationFormat>
  <Paragraphs>222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2" baseType="lpstr">
      <vt:lpstr>Arial</vt:lpstr>
      <vt:lpstr>Calibri</vt:lpstr>
      <vt:lpstr>Calibri Light</vt:lpstr>
      <vt:lpstr>Helvetica Light</vt:lpstr>
      <vt:lpstr>Narkisim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Евгений Григорьев</dc:creator>
  <cp:lastModifiedBy>Евгений Григорьев</cp:lastModifiedBy>
  <cp:revision>43</cp:revision>
  <dcterms:created xsi:type="dcterms:W3CDTF">2020-08-29T11:25:56Z</dcterms:created>
  <dcterms:modified xsi:type="dcterms:W3CDTF">2020-09-21T21:40:09Z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0x0101004C006BC25764F5459C2E47466E46253E</vt:lpwstr>
  </property>
</Properties>
</file>