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Arial Black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52">
          <p15:clr>
            <a:srgbClr val="A4A3A4"/>
          </p15:clr>
        </p15:guide>
        <p15:guide id="2" pos="3840">
          <p15:clr>
            <a:srgbClr val="A4A3A4"/>
          </p15:clr>
        </p15:guide>
        <p15:guide id="3" pos="6108">
          <p15:clr>
            <a:srgbClr val="A4A3A4"/>
          </p15:clr>
        </p15:guide>
        <p15:guide id="4" pos="1572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pos="2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52" orient="horz"/>
        <p:guide pos="3840"/>
        <p:guide pos="6108"/>
        <p:guide pos="1572"/>
        <p:guide pos="2160" orient="horz"/>
        <p:guide pos="2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-12032" y="-15617"/>
            <a:ext cx="12204032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-12032" y="4901366"/>
            <a:ext cx="12192000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342709" y="5656832"/>
            <a:ext cx="95382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«Содействие повышению уровня финансовой грамотности населения </a:t>
            </a:r>
            <a:b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развитию финансового образования в Российской Федерации»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5/5b/Minfin.png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939" y="383345"/>
            <a:ext cx="932080" cy="113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molencev.v\Desktop\Обменник\ФОТОБАНКА Кубанского ГАУ\Logotype KubSAU\Значок КубГАУ.png" id="92" name="Google Shape;92;p13"/>
          <p:cNvPicPr preferRelativeResize="0"/>
          <p:nvPr/>
        </p:nvPicPr>
        <p:blipFill rotWithShape="1">
          <a:blip r:embed="rId4">
            <a:alphaModFix/>
          </a:blip>
          <a:srcRect b="41014" l="38446" r="38635" t="0"/>
          <a:stretch/>
        </p:blipFill>
        <p:spPr>
          <a:xfrm>
            <a:off x="335133" y="307781"/>
            <a:ext cx="869334" cy="1269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3"/>
          <p:cNvGrpSpPr/>
          <p:nvPr/>
        </p:nvGrpSpPr>
        <p:grpSpPr>
          <a:xfrm>
            <a:off x="476760" y="5420652"/>
            <a:ext cx="2820844" cy="861774"/>
            <a:chOff x="5072330" y="5321976"/>
            <a:chExt cx="2820844" cy="861774"/>
          </a:xfrm>
        </p:grpSpPr>
        <p:sp>
          <p:nvSpPr>
            <p:cNvPr id="94" name="Google Shape;94;p13"/>
            <p:cNvSpPr/>
            <p:nvPr/>
          </p:nvSpPr>
          <p:spPr>
            <a:xfrm>
              <a:off x="5135099" y="5321976"/>
              <a:ext cx="646331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5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</a:t>
              </a:r>
              <a:endParaRPr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072330" y="5321976"/>
              <a:ext cx="828000" cy="794152"/>
            </a:xfrm>
            <a:prstGeom prst="rect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5925868" y="5515026"/>
              <a:ext cx="1967306" cy="630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РОЕКТ</a:t>
              </a:r>
              <a:endParaRPr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" name="Google Shape;97;p13"/>
            <p:cNvCxnSpPr/>
            <p:nvPr/>
          </p:nvCxnSpPr>
          <p:spPr>
            <a:xfrm>
              <a:off x="6051318" y="6124830"/>
              <a:ext cx="1620000" cy="0"/>
            </a:xfrm>
            <a:prstGeom prst="straightConnector1">
              <a:avLst/>
            </a:prstGeom>
            <a:noFill/>
            <a:ln cap="flat" cmpd="sng" w="222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8" name="Google Shape;98;p13"/>
          <p:cNvSpPr txBox="1"/>
          <p:nvPr/>
        </p:nvSpPr>
        <p:spPr>
          <a:xfrm>
            <a:off x="481047" y="2857132"/>
            <a:ext cx="11710953" cy="1175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Тема 1. Планирование личного и семейного бюджета </a:t>
            </a:r>
            <a:endParaRPr b="1" sz="4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vest-reshenie.ru/assets/images/uslugi/13.png" id="99" name="Google Shape;99;p13"/>
          <p:cNvPicPr preferRelativeResize="0"/>
          <p:nvPr/>
        </p:nvPicPr>
        <p:blipFill rotWithShape="1">
          <a:blip r:embed="rId5">
            <a:alphaModFix/>
          </a:blip>
          <a:srcRect b="0" l="0" r="75775" t="0"/>
          <a:stretch/>
        </p:blipFill>
        <p:spPr>
          <a:xfrm>
            <a:off x="2743813" y="433068"/>
            <a:ext cx="1226332" cy="10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2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325" name="Google Shape;325;p22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2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7" name="Google Shape;327;p22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8" name="Google Shape;328;p22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29" name="Google Shape;329;p22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2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31" name="Google Shape;331;p22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2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336" name="Google Shape;336;p22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22"/>
          <p:cNvGrpSpPr/>
          <p:nvPr/>
        </p:nvGrpSpPr>
        <p:grpSpPr>
          <a:xfrm>
            <a:off x="478689" y="1096561"/>
            <a:ext cx="11211021" cy="4929769"/>
            <a:chOff x="4886" y="244448"/>
            <a:chExt cx="11211021" cy="4929769"/>
          </a:xfrm>
        </p:grpSpPr>
        <p:sp>
          <p:nvSpPr>
            <p:cNvPr id="341" name="Google Shape;341;p22"/>
            <p:cNvSpPr/>
            <p:nvPr/>
          </p:nvSpPr>
          <p:spPr>
            <a:xfrm>
              <a:off x="5401924" y="847259"/>
              <a:ext cx="2986019" cy="109135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42" name="Google Shape;342;p22"/>
            <p:cNvSpPr/>
            <p:nvPr/>
          </p:nvSpPr>
          <p:spPr>
            <a:xfrm>
              <a:off x="2573960" y="847259"/>
              <a:ext cx="2827963" cy="109135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43" name="Google Shape;343;p22"/>
            <p:cNvSpPr/>
            <p:nvPr/>
          </p:nvSpPr>
          <p:spPr>
            <a:xfrm>
              <a:off x="1730984" y="244448"/>
              <a:ext cx="7341880" cy="602810"/>
            </a:xfrm>
            <a:prstGeom prst="roundRect">
              <a:avLst>
                <a:gd fmla="val 10000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2147928" y="640546"/>
              <a:ext cx="7341880" cy="60281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2"/>
            <p:cNvSpPr txBox="1"/>
            <p:nvPr/>
          </p:nvSpPr>
          <p:spPr>
            <a:xfrm>
              <a:off x="2165584" y="658202"/>
              <a:ext cx="7306568" cy="567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1800">
                  <a:solidFill>
                    <a:srgbClr val="31614E"/>
                  </a:solidFill>
                  <a:latin typeface="Arial"/>
                  <a:ea typeface="Arial"/>
                  <a:cs typeface="Arial"/>
                  <a:sym typeface="Arial"/>
                </a:rPr>
                <a:t>ВАРИАНТ СОРТИРОВКИ РАСХОДОВ ПО ВАЖНОСТИ</a:t>
              </a:r>
              <a:endParaRPr b="1" i="1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4886" y="1938611"/>
              <a:ext cx="5138149" cy="2839508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421830" y="2334709"/>
              <a:ext cx="5138149" cy="283950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2"/>
            <p:cNvSpPr txBox="1"/>
            <p:nvPr/>
          </p:nvSpPr>
          <p:spPr>
            <a:xfrm>
              <a:off x="504996" y="2417875"/>
              <a:ext cx="4971817" cy="2673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1800">
                  <a:solidFill>
                    <a:srgbClr val="31614E"/>
                  </a:solidFill>
                  <a:latin typeface="Arial"/>
                  <a:ea typeface="Arial"/>
                  <a:cs typeface="Arial"/>
                  <a:sym typeface="Arial"/>
                </a:rPr>
                <a:t>ОБЯЗАТЕЛЬНЫЕ РАСХОДЫ </a:t>
              </a:r>
              <a:r>
                <a:rPr lang="ru-RU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продукты питания, услуги ЖКХ, лекарственные средства, товары для квартиры, покупка одежды, оплата проезда, оплата страховки, кредита, мобильная связь и Интернет, иные расходы, которые Вы считаете обязательными по экономическим, моральным или иным причинам.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5976924" y="1938611"/>
              <a:ext cx="4822038" cy="2780128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6393869" y="2334709"/>
              <a:ext cx="4822038" cy="278012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2"/>
            <p:cNvSpPr txBox="1"/>
            <p:nvPr/>
          </p:nvSpPr>
          <p:spPr>
            <a:xfrm>
              <a:off x="6475296" y="2416136"/>
              <a:ext cx="4659184" cy="2617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1800">
                  <a:solidFill>
                    <a:srgbClr val="31614E"/>
                  </a:solidFill>
                  <a:latin typeface="Arial"/>
                  <a:ea typeface="Arial"/>
                  <a:cs typeface="Arial"/>
                  <a:sym typeface="Arial"/>
                </a:rPr>
                <a:t>ПРОЧИЕ РАСХОДЫ </a:t>
              </a:r>
              <a:r>
                <a:rPr lang="ru-RU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отказ от которых не принесет вреда, но, учитывая обстоятельство, что грань между обязательными и необязательными расходами бывает очень тонкой.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23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358" name="Google Shape;358;p23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3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0" name="Google Shape;360;p23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1" name="Google Shape;361;p23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62" name="Google Shape;362;p23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3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64" name="Google Shape;364;p23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3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369" name="Google Shape;369;p23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>
            <a:off x="5539457" y="254201"/>
            <a:ext cx="43919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ВИДЫ ДОХОДОВ ФИЗИЧЕСКИХ ЛИЦ</a:t>
            </a:r>
            <a:endParaRPr b="1" i="1" sz="1800">
              <a:solidFill>
                <a:srgbClr val="3161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4" name="Google Shape;374;p23"/>
          <p:cNvGrpSpPr/>
          <p:nvPr/>
        </p:nvGrpSpPr>
        <p:grpSpPr>
          <a:xfrm>
            <a:off x="902190" y="886231"/>
            <a:ext cx="10538406" cy="5404921"/>
            <a:chOff x="211734" y="4920"/>
            <a:chExt cx="10538406" cy="5404921"/>
          </a:xfrm>
        </p:grpSpPr>
        <p:sp>
          <p:nvSpPr>
            <p:cNvPr id="375" name="Google Shape;375;p23"/>
            <p:cNvSpPr/>
            <p:nvPr/>
          </p:nvSpPr>
          <p:spPr>
            <a:xfrm>
              <a:off x="4585083" y="1837932"/>
              <a:ext cx="2054977" cy="2054977"/>
            </a:xfrm>
            <a:prstGeom prst="ellipse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3"/>
            <p:cNvSpPr txBox="1"/>
            <p:nvPr/>
          </p:nvSpPr>
          <p:spPr>
            <a:xfrm>
              <a:off x="4886027" y="2138876"/>
              <a:ext cx="1453089" cy="1453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Доход</a:t>
              </a: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3"/>
            <p:cNvSpPr/>
            <p:nvPr/>
          </p:nvSpPr>
          <p:spPr>
            <a:xfrm rot="9013357">
              <a:off x="2559550" y="3691432"/>
              <a:ext cx="2195233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1045509" y="3658416"/>
              <a:ext cx="3317936" cy="1741924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3"/>
            <p:cNvSpPr txBox="1"/>
            <p:nvPr/>
          </p:nvSpPr>
          <p:spPr>
            <a:xfrm>
              <a:off x="1096528" y="3709435"/>
              <a:ext cx="3215898" cy="1639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Заработная плата (включая другие формы вознаграждения), деньги за выполнение работ, оказание услуг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3"/>
            <p:cNvSpPr/>
            <p:nvPr/>
          </p:nvSpPr>
          <p:spPr>
            <a:xfrm rot="-10549398">
              <a:off x="1701953" y="2386724"/>
              <a:ext cx="2730962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294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11734" y="1891556"/>
              <a:ext cx="2987689" cy="1377101"/>
            </a:xfrm>
            <a:prstGeom prst="roundRect">
              <a:avLst>
                <a:gd fmla="val 10000" name="adj"/>
              </a:avLst>
            </a:prstGeom>
            <a:solidFill>
              <a:srgbClr val="4294C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3"/>
            <p:cNvSpPr txBox="1"/>
            <p:nvPr/>
          </p:nvSpPr>
          <p:spPr>
            <a:xfrm>
              <a:off x="252068" y="1931890"/>
              <a:ext cx="2907021" cy="129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Денежные средства, полученные по договору аренды имущества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 rot="-9190928">
              <a:off x="1785254" y="1374753"/>
              <a:ext cx="2915693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2B6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283358" y="434478"/>
              <a:ext cx="3317389" cy="1150787"/>
            </a:xfrm>
            <a:prstGeom prst="roundRect">
              <a:avLst>
                <a:gd fmla="val 10000" name="adj"/>
              </a:avLst>
            </a:prstGeom>
            <a:solidFill>
              <a:srgbClr val="42B6B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3"/>
            <p:cNvSpPr txBox="1"/>
            <p:nvPr/>
          </p:nvSpPr>
          <p:spPr>
            <a:xfrm>
              <a:off x="317063" y="468183"/>
              <a:ext cx="3249979" cy="1083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Доходы в виде дивидендов и процентов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 rot="-5723963">
              <a:off x="4903590" y="933814"/>
              <a:ext cx="1108178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3B9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3679086" y="4920"/>
              <a:ext cx="3452909" cy="1340195"/>
            </a:xfrm>
            <a:prstGeom prst="roundRect">
              <a:avLst>
                <a:gd fmla="val 10000" name="adj"/>
              </a:avLst>
            </a:prstGeom>
            <a:solidFill>
              <a:srgbClr val="43B99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3"/>
            <p:cNvSpPr txBox="1"/>
            <p:nvPr/>
          </p:nvSpPr>
          <p:spPr>
            <a:xfrm>
              <a:off x="3718339" y="44173"/>
              <a:ext cx="3374403" cy="12616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Денежные средства, полученные от продажи имущества, долей или ценных бумаг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3"/>
            <p:cNvSpPr/>
            <p:nvPr/>
          </p:nvSpPr>
          <p:spPr>
            <a:xfrm rot="-1970536">
              <a:off x="6393673" y="1213480"/>
              <a:ext cx="2648811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4B5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7216461" y="137167"/>
              <a:ext cx="3228678" cy="1301770"/>
            </a:xfrm>
            <a:prstGeom prst="roundRect">
              <a:avLst>
                <a:gd fmla="val 10000" name="adj"/>
              </a:avLst>
            </a:prstGeom>
            <a:solidFill>
              <a:srgbClr val="44B57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>
              <a:off x="7254589" y="175295"/>
              <a:ext cx="3152422" cy="1225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Пенсии, доплаты и пособия пенсионерам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 rot="-579525">
              <a:off x="6747708" y="2172592"/>
              <a:ext cx="2430232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45B1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7641100" y="1631343"/>
              <a:ext cx="3039230" cy="1260423"/>
            </a:xfrm>
            <a:prstGeom prst="roundRect">
              <a:avLst>
                <a:gd fmla="val 10000" name="adj"/>
              </a:avLst>
            </a:prstGeom>
            <a:solidFill>
              <a:srgbClr val="45B15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3"/>
            <p:cNvSpPr txBox="1"/>
            <p:nvPr/>
          </p:nvSpPr>
          <p:spPr>
            <a:xfrm>
              <a:off x="7678017" y="1668260"/>
              <a:ext cx="2965396" cy="1186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Выплаты в рамках обучения в вузах, учебных заведениях среднего звена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 rot="663514">
              <a:off x="6739416" y="3034757"/>
              <a:ext cx="2475824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51AE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7634369" y="2989645"/>
              <a:ext cx="3115771" cy="1150787"/>
            </a:xfrm>
            <a:prstGeom prst="roundRect">
              <a:avLst>
                <a:gd fmla="val 10000" name="adj"/>
              </a:avLst>
            </a:prstGeom>
            <a:solidFill>
              <a:srgbClr val="51AE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3"/>
            <p:cNvSpPr txBox="1"/>
            <p:nvPr/>
          </p:nvSpPr>
          <p:spPr>
            <a:xfrm>
              <a:off x="7668074" y="3023350"/>
              <a:ext cx="3048361" cy="1083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Гранты (по специальному перечню Правительства РФ)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 rot="2685262">
              <a:off x="6169014" y="3953066"/>
              <a:ext cx="1671848" cy="585668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6FA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6004843" y="4259054"/>
              <a:ext cx="3187422" cy="1150787"/>
            </a:xfrm>
            <a:prstGeom prst="roundRect">
              <a:avLst>
                <a:gd fmla="val 10000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6038548" y="4292759"/>
              <a:ext cx="3120012" cy="1083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Материальная помощь, субсидии, возмещения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2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07" name="Google Shape;407;p2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9" name="Google Shape;409;p2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0" name="Google Shape;410;p2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11" name="Google Shape;411;p2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13" name="Google Shape;413;p2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4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418" name="Google Shape;418;p2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24"/>
          <p:cNvSpPr/>
          <p:nvPr/>
        </p:nvSpPr>
        <p:spPr>
          <a:xfrm>
            <a:off x="1136840" y="974505"/>
            <a:ext cx="65500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ОСНОВНЫЕ ЭТАПЫ ПРИНЯТИЯ РЕШЕНИЯ О ПОКУПКЕ</a:t>
            </a:r>
            <a:endParaRPr/>
          </a:p>
        </p:txBody>
      </p:sp>
      <p:grpSp>
        <p:nvGrpSpPr>
          <p:cNvPr id="423" name="Google Shape;423;p24"/>
          <p:cNvGrpSpPr/>
          <p:nvPr/>
        </p:nvGrpSpPr>
        <p:grpSpPr>
          <a:xfrm>
            <a:off x="2032000" y="1511018"/>
            <a:ext cx="8335108" cy="4394319"/>
            <a:chOff x="0" y="0"/>
            <a:chExt cx="8335108" cy="4394319"/>
          </a:xfrm>
        </p:grpSpPr>
        <p:sp>
          <p:nvSpPr>
            <p:cNvPr id="424" name="Google Shape;424;p24"/>
            <p:cNvSpPr/>
            <p:nvPr/>
          </p:nvSpPr>
          <p:spPr>
            <a:xfrm>
              <a:off x="0" y="0"/>
              <a:ext cx="6418033" cy="790977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4"/>
            <p:cNvSpPr txBox="1"/>
            <p:nvPr/>
          </p:nvSpPr>
          <p:spPr>
            <a:xfrm>
              <a:off x="23167" y="23167"/>
              <a:ext cx="5471962" cy="744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ПОЯВЛЕНИЕ ПОТРЕБНОСТИ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479268" y="900835"/>
              <a:ext cx="6418033" cy="790977"/>
            </a:xfrm>
            <a:prstGeom prst="roundRect">
              <a:avLst>
                <a:gd fmla="val 10000" name="adj"/>
              </a:avLst>
            </a:prstGeom>
            <a:solidFill>
              <a:srgbClr val="43AEB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4"/>
            <p:cNvSpPr txBox="1"/>
            <p:nvPr/>
          </p:nvSpPr>
          <p:spPr>
            <a:xfrm>
              <a:off x="502435" y="924002"/>
              <a:ext cx="5378295" cy="744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ПОИСК ВАРИАНТОВ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958537" y="1801671"/>
              <a:ext cx="6418033" cy="790977"/>
            </a:xfrm>
            <a:prstGeom prst="roundRect">
              <a:avLst>
                <a:gd fmla="val 10000" name="adj"/>
              </a:avLst>
            </a:prstGeom>
            <a:solidFill>
              <a:srgbClr val="44B7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4"/>
            <p:cNvSpPr txBox="1"/>
            <p:nvPr/>
          </p:nvSpPr>
          <p:spPr>
            <a:xfrm>
              <a:off x="981704" y="1824838"/>
              <a:ext cx="5378295" cy="744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ОЦЕНКА ВАРИАНТОВ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1437806" y="2702506"/>
              <a:ext cx="6418033" cy="790977"/>
            </a:xfrm>
            <a:prstGeom prst="roundRect">
              <a:avLst>
                <a:gd fmla="val 10000" name="adj"/>
              </a:avLst>
            </a:prstGeom>
            <a:solidFill>
              <a:srgbClr val="45B1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4"/>
            <p:cNvSpPr txBox="1"/>
            <p:nvPr/>
          </p:nvSpPr>
          <p:spPr>
            <a:xfrm>
              <a:off x="1460973" y="2725673"/>
              <a:ext cx="5378295" cy="744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ПОКУПКА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1917075" y="3603342"/>
              <a:ext cx="6418033" cy="790977"/>
            </a:xfrm>
            <a:prstGeom prst="roundRect">
              <a:avLst>
                <a:gd fmla="val 10000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4"/>
            <p:cNvSpPr txBox="1"/>
            <p:nvPr/>
          </p:nvSpPr>
          <p:spPr>
            <a:xfrm>
              <a:off x="1940242" y="3626509"/>
              <a:ext cx="5378295" cy="744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РЕАКЦИЯ НА ПОКУПКУ (ОПЫТ)</a:t>
              </a:r>
              <a:endParaRPr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5903898" y="577853"/>
              <a:ext cx="514135" cy="514135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D3EA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4"/>
            <p:cNvSpPr txBox="1"/>
            <p:nvPr/>
          </p:nvSpPr>
          <p:spPr>
            <a:xfrm>
              <a:off x="6019578" y="577853"/>
              <a:ext cx="282775" cy="38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383167" y="1478688"/>
              <a:ext cx="514135" cy="514135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BE4E7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4"/>
            <p:cNvSpPr txBox="1"/>
            <p:nvPr/>
          </p:nvSpPr>
          <p:spPr>
            <a:xfrm>
              <a:off x="6498847" y="1478688"/>
              <a:ext cx="282775" cy="38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862436" y="2366341"/>
              <a:ext cx="514135" cy="514135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E4D5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4"/>
            <p:cNvSpPr txBox="1"/>
            <p:nvPr/>
          </p:nvSpPr>
          <p:spPr>
            <a:xfrm>
              <a:off x="6978116" y="2366341"/>
              <a:ext cx="282775" cy="38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341704" y="3275965"/>
              <a:ext cx="514135" cy="514135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2E2CB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4"/>
            <p:cNvSpPr txBox="1"/>
            <p:nvPr/>
          </p:nvSpPr>
          <p:spPr>
            <a:xfrm>
              <a:off x="7457384" y="3275965"/>
              <a:ext cx="282775" cy="38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2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48" name="Google Shape;448;p2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" name="Google Shape;450;p2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1" name="Google Shape;451;p2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52" name="Google Shape;452;p2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54" name="Google Shape;454;p2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5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459" name="Google Shape;459;p2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5"/>
          <p:cNvSpPr/>
          <p:nvPr/>
        </p:nvSpPr>
        <p:spPr>
          <a:xfrm>
            <a:off x="4591362" y="949827"/>
            <a:ext cx="43058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ПРАВИЛА ОСОЗНАННЫХ ПОКУПОК</a:t>
            </a:r>
            <a:endParaRPr/>
          </a:p>
        </p:txBody>
      </p:sp>
      <p:sp>
        <p:nvSpPr>
          <p:cNvPr id="464" name="Google Shape;464;p25"/>
          <p:cNvSpPr/>
          <p:nvPr/>
        </p:nvSpPr>
        <p:spPr>
          <a:xfrm>
            <a:off x="4591362" y="1709320"/>
            <a:ext cx="692013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Составляйте предварительный список покупок и покупайте только по списку.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покупайте товар сразу, задайте себе вопрос «Это мне нужно?».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Осознанно относитесь к распродажам, не поддавайтесь на рекламу, не стесняйтесь скидок.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Проверяйте счета и чеки.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Выбирайте лучшее за Ваши деньги</a:t>
            </a:r>
            <a:endParaRPr/>
          </a:p>
        </p:txBody>
      </p:sp>
      <p:pic>
        <p:nvPicPr>
          <p:cNvPr id="465" name="Google Shape;4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97335"/>
            <a:ext cx="4669978" cy="33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2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72" name="Google Shape;472;p2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4" name="Google Shape;474;p2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5" name="Google Shape;475;p2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6" name="Google Shape;476;p2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478" name="Google Shape;478;p2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26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483" name="Google Shape;483;p2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p26"/>
          <p:cNvSpPr/>
          <p:nvPr/>
        </p:nvSpPr>
        <p:spPr>
          <a:xfrm>
            <a:off x="4884815" y="393521"/>
            <a:ext cx="55080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КАК НАКОПИТЬ НА ДОРОГУЮ ПОКУПКУ?</a:t>
            </a:r>
            <a:endParaRPr b="1" i="1" sz="2000">
              <a:solidFill>
                <a:srgbClr val="3161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6"/>
          <p:cNvSpPr/>
          <p:nvPr/>
        </p:nvSpPr>
        <p:spPr>
          <a:xfrm>
            <a:off x="3959936" y="1159171"/>
            <a:ext cx="8232064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Займитесь планированием личного (семейного бюджета).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Живите на одну и ту же сумму.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Откладывайте до 20% доходов.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Пересмотрите и оптимизируйте расходы.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Не делайте спонтанных покупок.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Осознанно подходите к покупкам по акциям и со скидками.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9" name="Google Shape;4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995" y="4098646"/>
            <a:ext cx="3113720" cy="206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03" y="1284497"/>
            <a:ext cx="3088512" cy="26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6"/>
          <p:cNvSpPr/>
          <p:nvPr/>
        </p:nvSpPr>
        <p:spPr>
          <a:xfrm>
            <a:off x="349924" y="4236915"/>
            <a:ext cx="818978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Тщательно контролируйте расходы по банковским картам.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Изучите возможности использования банковских карт</a:t>
            </a:r>
            <a:endParaRPr/>
          </a:p>
          <a:p>
            <a:pPr indent="0" lvl="0" marL="26511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кэшбэком и покупок через кэшбэк-сервисы.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Оценивайте стоимость покупок в часах своей работы.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2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498" name="Google Shape;498;p2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0" name="Google Shape;500;p2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1" name="Google Shape;501;p2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02" name="Google Shape;502;p2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2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04" name="Google Shape;504;p2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27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509" name="Google Shape;509;p2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27"/>
          <p:cNvSpPr/>
          <p:nvPr/>
        </p:nvSpPr>
        <p:spPr>
          <a:xfrm>
            <a:off x="5946446" y="355545"/>
            <a:ext cx="34000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ЕСЛИ ВЫ ДАЕТЕ В ДОЛГ</a:t>
            </a:r>
            <a:endParaRPr b="1" i="1" sz="2000">
              <a:solidFill>
                <a:srgbClr val="3161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7"/>
          <p:cNvSpPr/>
          <p:nvPr/>
        </p:nvSpPr>
        <p:spPr>
          <a:xfrm>
            <a:off x="4443340" y="1173020"/>
            <a:ext cx="7618986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Если сумма составляет более 1,0 тыс. руб. – то необходимо при ее передаче составить расписку в письменном виде.</a:t>
            </a:r>
            <a:endParaRPr/>
          </a:p>
          <a:p>
            <a:pPr indent="-265113" lvl="0" marL="265113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Обязательно пропишите все условия выдачи и возврата денег.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Сумма должна быть указана цифрами и прописью.</a:t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5" name="Google Shape;51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031" y="1171575"/>
            <a:ext cx="3782674" cy="212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1802" y="3702317"/>
            <a:ext cx="2690524" cy="239596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7"/>
          <p:cNvSpPr/>
          <p:nvPr/>
        </p:nvSpPr>
        <p:spPr>
          <a:xfrm>
            <a:off x="349924" y="3441923"/>
            <a:ext cx="9398760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Если Вы хотите, чтобы начислялись проценты – то это нужно указать.</a:t>
            </a:r>
            <a:endParaRPr/>
          </a:p>
          <a:p>
            <a:pPr indent="-265113" lvl="0" marL="265113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Расписка может быть составлена в произвольной форме (также можно найти варианты расписок в Интернете).</a:t>
            </a:r>
            <a:endParaRPr/>
          </a:p>
          <a:p>
            <a:pPr indent="-265113" lvl="0" marL="265113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Заверять расписку у нотариуса не обязательно, но Вы  сделайте это, особенно если сумма, которую Вы даете в долг, для Вас существенна.</a:t>
            </a:r>
            <a:endParaRPr/>
          </a:p>
          <a:p>
            <a:pPr indent="-265113" lvl="0" marL="265113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Если долг Вам не вернули, Вы можете обратиться в суд на следующий день после наступления срока платежа.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28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24" name="Google Shape;524;p28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8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6" name="Google Shape;526;p28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7" name="Google Shape;527;p28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28" name="Google Shape;528;p28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9" name="Google Shape;529;p28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30" name="Google Shape;530;p28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28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535" name="Google Shape;535;p28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9" name="Google Shape;539;p28"/>
          <p:cNvSpPr/>
          <p:nvPr/>
        </p:nvSpPr>
        <p:spPr>
          <a:xfrm>
            <a:off x="5946446" y="355545"/>
            <a:ext cx="36082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КАК УВЕЛИЧИТЬ ДОХОДЫ</a:t>
            </a:r>
            <a:endParaRPr/>
          </a:p>
        </p:txBody>
      </p:sp>
      <p:pic>
        <p:nvPicPr>
          <p:cNvPr id="540" name="Google Shape;540;p28"/>
          <p:cNvPicPr preferRelativeResize="0"/>
          <p:nvPr/>
        </p:nvPicPr>
        <p:blipFill rotWithShape="1">
          <a:blip r:embed="rId3">
            <a:alphaModFix/>
          </a:blip>
          <a:srcRect b="15930" l="0" r="18931" t="0"/>
          <a:stretch/>
        </p:blipFill>
        <p:spPr>
          <a:xfrm>
            <a:off x="6643429" y="1989016"/>
            <a:ext cx="5530645" cy="430213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8"/>
          <p:cNvSpPr/>
          <p:nvPr/>
        </p:nvSpPr>
        <p:spPr>
          <a:xfrm>
            <a:off x="602612" y="1070361"/>
            <a:ext cx="11220794" cy="5401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Вы работаете: изучите возможности роста заработной платы по основному месту работы.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Найдите подработку в соответствии с Вашими профессиональными знаниями или иными возможностями в выходные или в вечернее время.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Рассмотрите источники пассивного дохода – банковские счета, инвестиционные</a:t>
            </a:r>
            <a:b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счета, паевые фонды, другие возможности.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Выясните целесообразность  и возможность смены  вида пенсии.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Выясните возможности получения доплат, единовременных  денежных </a:t>
            </a:r>
            <a:b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выплат в Пенсионном фонде либо на его сайте.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Вы пользуетесь социальным пакетом, рассмотрите, все ли</a:t>
            </a:r>
            <a:b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льготы Вам нужны (от любой из 3-х частей можно отказаться</a:t>
            </a:r>
            <a:b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получать ее в денежном выражении).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Ваши доходы не дотягивают до прожиточного</a:t>
            </a:r>
            <a:b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минимума в регионе, обратитесь в Пенсионный</a:t>
            </a:r>
            <a:b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фонд за доплатой до минимума.</a:t>
            </a:r>
            <a:endParaRPr/>
          </a:p>
        </p:txBody>
      </p:sp>
      <p:pic>
        <p:nvPicPr>
          <p:cNvPr id="542" name="Google Shape;54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63" y="1262420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13" y="1989016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934" y="2659973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13" y="3184346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841" y="3766252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13" y="4657184"/>
            <a:ext cx="470678" cy="47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13" y="5672495"/>
            <a:ext cx="470678" cy="47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9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55" name="Google Shape;555;p29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9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57" name="Google Shape;557;p29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8" name="Google Shape;558;p29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59" name="Google Shape;559;p29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9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61" name="Google Shape;561;p29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29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566" name="Google Shape;566;p29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0" name="Google Shape;570;p29"/>
          <p:cNvSpPr/>
          <p:nvPr/>
        </p:nvSpPr>
        <p:spPr>
          <a:xfrm>
            <a:off x="5946446" y="355545"/>
            <a:ext cx="33868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КАК СНИЗИТЬ РАСХОДЫ</a:t>
            </a:r>
            <a:endParaRPr/>
          </a:p>
        </p:txBody>
      </p:sp>
      <p:pic>
        <p:nvPicPr>
          <p:cNvPr id="571" name="Google Shape;57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924" y="1590904"/>
            <a:ext cx="5115875" cy="40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4386264" y="1086717"/>
            <a:ext cx="7308333" cy="5439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Анализируйте затраты.</a:t>
            </a:r>
            <a:endParaRPr/>
          </a:p>
          <a:p>
            <a:pPr indent="-633413" lvl="0" marL="633413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Тщательно изучите информацию о положенных   Вам льготах, как материального характера, так и по средствам реабилитации.</a:t>
            </a:r>
            <a:endParaRPr/>
          </a:p>
          <a:p>
            <a:pPr indent="-987425" lvl="0" marL="987425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3. Используйте правила осознанных покупок и правила накопления на дорогую покупку.</a:t>
            </a:r>
            <a:endParaRPr/>
          </a:p>
          <a:p>
            <a:pPr indent="-1341438" lvl="0" marL="1341438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4. Изучите возможности покупок в Интернет-магазинах.</a:t>
            </a:r>
            <a:endParaRPr/>
          </a:p>
          <a:p>
            <a:pPr indent="-1695450" lvl="0" marL="169545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5. Экономьте на коммунальных услугах (установите счетчики воды и газа).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Отключайте электроприборы.</a:t>
            </a:r>
            <a:endParaRPr/>
          </a:p>
          <a:p>
            <a:pPr indent="-987425" lvl="0" marL="987425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7. Изучайте цены по лекарствам, которые Вы принимаете  и их аналогам.</a:t>
            </a:r>
            <a:endParaRPr/>
          </a:p>
          <a:p>
            <a:pPr indent="-633413" lvl="0" marL="633413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55A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8. Следите за изменениями в тарифах на связь и Интернет.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0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579" name="Google Shape;579;p30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0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1" name="Google Shape;581;p30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82" name="Google Shape;582;p30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83" name="Google Shape;583;p30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30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585" name="Google Shape;585;p30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30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590" name="Google Shape;590;p30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Google Shape;594;p30"/>
          <p:cNvSpPr/>
          <p:nvPr/>
        </p:nvSpPr>
        <p:spPr>
          <a:xfrm>
            <a:off x="4985901" y="891428"/>
            <a:ext cx="53058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ИНСТРУМЕНТЫ ЛИЧНЫХ ИНВЕСТИЦИЙ</a:t>
            </a:r>
            <a:endParaRPr/>
          </a:p>
        </p:txBody>
      </p:sp>
      <p:sp>
        <p:nvSpPr>
          <p:cNvPr id="595" name="Google Shape;595;p30"/>
          <p:cNvSpPr/>
          <p:nvPr/>
        </p:nvSpPr>
        <p:spPr>
          <a:xfrm>
            <a:off x="4130284" y="1419752"/>
            <a:ext cx="7308333" cy="231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Банковский депозит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Индивидуальный инвестиционный счет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Приобретение паев индексного ПИФа</a:t>
            </a:r>
            <a:endParaRPr b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Брокерский счет у брокера с лицензией Банка России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Обезличенный металлический счет в банке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Приобретение недвижимости</a:t>
            </a:r>
            <a:endParaRPr/>
          </a:p>
        </p:txBody>
      </p:sp>
      <p:pic>
        <p:nvPicPr>
          <p:cNvPr id="596" name="Google Shape;5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924" y="1485902"/>
            <a:ext cx="3426546" cy="225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0"/>
          <p:cNvSpPr/>
          <p:nvPr/>
        </p:nvSpPr>
        <p:spPr>
          <a:xfrm>
            <a:off x="919508" y="4278772"/>
            <a:ext cx="1051910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4958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ПОМНИТЕ, ЧТО БАЗОВЫЙ ПРИНЦИП ИНВЕСТИЦИЙ – </a:t>
            </a:r>
            <a:br>
              <a:rPr b="1"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ЧЕМ ВЫШЕ ПОТЕНЦИАЛЬНАЯ ДОХОДНОСТЬ, ТЕМ ВЫШЕ РИСК.</a:t>
            </a:r>
            <a:endParaRPr/>
          </a:p>
          <a:p>
            <a:pPr indent="44958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СИНОНИМ ВЫРАЖЕНИЯ «РИСК/ДОХОДНОСТЬ» - МЕЖДУ СТРАХОМ И ЖАДНОСТЬЮ</a:t>
            </a:r>
            <a:endParaRPr b="1"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1"/>
          <p:cNvSpPr/>
          <p:nvPr/>
        </p:nvSpPr>
        <p:spPr>
          <a:xfrm>
            <a:off x="-12032" y="-15617"/>
            <a:ext cx="12204032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31"/>
          <p:cNvSpPr/>
          <p:nvPr/>
        </p:nvSpPr>
        <p:spPr>
          <a:xfrm>
            <a:off x="0" y="4901366"/>
            <a:ext cx="12192000" cy="1980000"/>
          </a:xfrm>
          <a:prstGeom prst="rect">
            <a:avLst/>
          </a:prstGeom>
          <a:solidFill>
            <a:srgbClr val="2B54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1"/>
          <p:cNvSpPr txBox="1"/>
          <p:nvPr/>
        </p:nvSpPr>
        <p:spPr>
          <a:xfrm>
            <a:off x="3342709" y="5656832"/>
            <a:ext cx="9538299" cy="640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«Содействие повышению уровня финансовой грамотности населения </a:t>
            </a:r>
            <a:b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развитию финансового образования в Российской Федерации»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5/5b/Minfin.png" id="605" name="Google Shape;60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939" y="383345"/>
            <a:ext cx="932080" cy="113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molencev.v\Desktop\Обменник\ФОТОБАНКА Кубанского ГАУ\Logotype KubSAU\Значок КубГАУ.png" id="606" name="Google Shape;606;p31"/>
          <p:cNvPicPr preferRelativeResize="0"/>
          <p:nvPr/>
        </p:nvPicPr>
        <p:blipFill rotWithShape="1">
          <a:blip r:embed="rId4">
            <a:alphaModFix/>
          </a:blip>
          <a:srcRect b="41014" l="38446" r="38635" t="0"/>
          <a:stretch/>
        </p:blipFill>
        <p:spPr>
          <a:xfrm>
            <a:off x="335133" y="307781"/>
            <a:ext cx="869334" cy="1269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31"/>
          <p:cNvGrpSpPr/>
          <p:nvPr/>
        </p:nvGrpSpPr>
        <p:grpSpPr>
          <a:xfrm>
            <a:off x="476760" y="5420652"/>
            <a:ext cx="2820844" cy="861774"/>
            <a:chOff x="5072330" y="5321976"/>
            <a:chExt cx="2820844" cy="861774"/>
          </a:xfrm>
        </p:grpSpPr>
        <p:sp>
          <p:nvSpPr>
            <p:cNvPr id="608" name="Google Shape;608;p31"/>
            <p:cNvSpPr/>
            <p:nvPr/>
          </p:nvSpPr>
          <p:spPr>
            <a:xfrm>
              <a:off x="5135099" y="5321976"/>
              <a:ext cx="718466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0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П</a:t>
              </a:r>
              <a:endParaRPr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072330" y="5321976"/>
              <a:ext cx="828000" cy="794152"/>
            </a:xfrm>
            <a:prstGeom prst="rect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5925868" y="5515026"/>
              <a:ext cx="1967306" cy="630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РОЕКТ</a:t>
              </a:r>
              <a:endParaRPr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1" name="Google Shape;611;p31"/>
            <p:cNvCxnSpPr/>
            <p:nvPr/>
          </p:nvCxnSpPr>
          <p:spPr>
            <a:xfrm>
              <a:off x="6051318" y="6124830"/>
              <a:ext cx="1620000" cy="0"/>
            </a:xfrm>
            <a:prstGeom prst="straightConnector1">
              <a:avLst/>
            </a:prstGeom>
            <a:noFill/>
            <a:ln cap="flat" cmpd="sng" w="222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12" name="Google Shape;612;p31"/>
          <p:cNvSpPr txBox="1"/>
          <p:nvPr/>
        </p:nvSpPr>
        <p:spPr>
          <a:xfrm>
            <a:off x="2313951" y="2676719"/>
            <a:ext cx="9116252" cy="1463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5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БЛАГОДАРИМ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5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ЗА ВНИМАНИЕ!</a:t>
            </a:r>
            <a:endParaRPr b="1" sz="550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http://invest-reshenie.ru/assets/images/uslugi/13.png" id="613" name="Google Shape;613;p31"/>
          <p:cNvPicPr preferRelativeResize="0"/>
          <p:nvPr/>
        </p:nvPicPr>
        <p:blipFill rotWithShape="1">
          <a:blip r:embed="rId5">
            <a:alphaModFix/>
          </a:blip>
          <a:srcRect b="0" l="0" r="75775" t="0"/>
          <a:stretch/>
        </p:blipFill>
        <p:spPr>
          <a:xfrm>
            <a:off x="2743813" y="433068"/>
            <a:ext cx="1226332" cy="10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4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108;p14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" name="Google Shape;109;p14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0" name="Google Shape;110;p14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12" name="Google Shape;112;p14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117" name="Google Shape;117;p14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13599" y="940173"/>
              <a:ext cx="2769535" cy="409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Понятие личного бюджета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14"/>
          <p:cNvSpPr txBox="1"/>
          <p:nvPr/>
        </p:nvSpPr>
        <p:spPr>
          <a:xfrm>
            <a:off x="197127" y="1441184"/>
            <a:ext cx="1103479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ЛИЧНЫЙ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ЛИЧНЫЙ ПЛАН ДОХОДОВ И РАСХОДОВ НА ПЕРИОД ВРЕМЕНИ (МЕСЯЦ, КВАРТАЛ, ГОД)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285837" y="3089384"/>
            <a:ext cx="63537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ЛИЧНЫЙ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ЭТО ИНДИВИДУАЛЬНЫЕ ПРАВИЛА РАСПОРЯЖЕНИЯ ФИНАНСАМИ И ФИНАНСОВЫЙ ПЛАН ЧЕЛОВЕКА НА БУДУЩЕЕ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374548" y="4717403"/>
            <a:ext cx="617637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ЛИЧНЫЙ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ЭТО ПЛАН УПРАВЛЕНИЯ СОБСТВЕННЫМИ ФИНАНСАМИ  ДЛЯ ДОСТИЖЕНИЯ ЛИЧНЫХ ЦЕЛЕЙ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9635" y="2431083"/>
            <a:ext cx="4862596" cy="324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/>
        </p:nvSpPr>
        <p:spPr>
          <a:xfrm>
            <a:off x="6120605" y="309174"/>
            <a:ext cx="2446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ЛИЧНЫЙ БЮДЖЕТ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5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32" name="Google Shape;132;p15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Google Shape;134;p15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" name="Google Shape;135;p15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6" name="Google Shape;136;p15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5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38" name="Google Shape;138;p15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15"/>
          <p:cNvGrpSpPr/>
          <p:nvPr/>
        </p:nvGrpSpPr>
        <p:grpSpPr>
          <a:xfrm>
            <a:off x="4006" y="142880"/>
            <a:ext cx="4099244" cy="650752"/>
            <a:chOff x="1" y="816634"/>
            <a:chExt cx="3517109" cy="848264"/>
          </a:xfrm>
        </p:grpSpPr>
        <p:sp>
          <p:nvSpPr>
            <p:cNvPr id="143" name="Google Shape;143;p15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513599" y="940173"/>
              <a:ext cx="3003511" cy="409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Понятие семейного бюджета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5"/>
          <p:cNvSpPr txBox="1"/>
          <p:nvPr/>
        </p:nvSpPr>
        <p:spPr>
          <a:xfrm>
            <a:off x="197127" y="1441184"/>
            <a:ext cx="1103479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СЕМЕЙНЫЙ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ЭТО ПЛАН ДОХОДОВ И РАСХОДОВ СЕМЬИ НА ОПРЕДЕЛЕННЫЙ ПЕРИОД ВРЕМЕНИ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285837" y="3089384"/>
            <a:ext cx="63537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СЕМЕЙНЫЙ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ЭТО СОВОКУПНОСТЬ ДЕНЕЖНЫХ СРЕДСТВ, КОТОРЫМИ РАСПОЛАГАЕТ СЕМЬЯ ДЛЯ СВОИХ НУЖД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374548" y="4717403"/>
            <a:ext cx="617637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СЕМЕЙНЫЙ БЮДЖЕТ 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ЭТО ДЕНЬГИ, КОТОРЫМИ ВЛАДЕЕТ СЕМЬЯ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6120605" y="309174"/>
            <a:ext cx="28552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СЕМЕЙНЫЙ БЮДЖЕТ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5871" y="2060080"/>
            <a:ext cx="4878719" cy="390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6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58" name="Google Shape;158;p16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6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0" name="Google Shape;160;p16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1" name="Google Shape;161;p16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62" name="Google Shape;162;p16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64" name="Google Shape;164;p16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6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169" name="Google Shape;169;p16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" name="Google Shape;1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2395" y="994366"/>
            <a:ext cx="3940642" cy="521939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>
            <a:off x="349924" y="1265946"/>
            <a:ext cx="8042436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ВАРИАНТЫ ФОРМИРОВАНИЯ СЕМЕЙНОГО БЮДЖЕТА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31614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1538" lvl="0" marL="34115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1. Совместный бюджет </a:t>
            </a:r>
            <a:r>
              <a:rPr b="1" i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работает принцип «у нас все общее».</a:t>
            </a:r>
            <a:endParaRPr/>
          </a:p>
          <a:p>
            <a:pPr indent="-3411538" lvl="0" marL="34115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1538" lvl="0" marL="34115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2. Совместно-раздельный (долевой бюджет) </a:t>
            </a:r>
            <a:r>
              <a:rPr b="1" i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каждый имеет право самостоятельно распоряжаться своим доходом, оплата основных нужд и крупных покупок происходит совместно.</a:t>
            </a:r>
            <a:endParaRPr/>
          </a:p>
          <a:p>
            <a:pPr indent="-3411538" lvl="0" marL="34115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1538" lvl="0" marL="341153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3. Солидарный бюджет </a:t>
            </a:r>
            <a:r>
              <a:rPr b="1" i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основан на долевом принципе. </a:t>
            </a:r>
            <a:br>
              <a:rPr b="1" i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семейный бюджет больше вносит тот, кто больше зарабатывает.</a:t>
            </a:r>
            <a:endParaRPr b="1"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7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181" name="Google Shape;181;p17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7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3" name="Google Shape;183;p17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17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85" name="Google Shape;185;p17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187" name="Google Shape;187;p17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7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192" name="Google Shape;192;p17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7"/>
          <p:cNvGrpSpPr/>
          <p:nvPr/>
        </p:nvGrpSpPr>
        <p:grpSpPr>
          <a:xfrm>
            <a:off x="686693" y="1175017"/>
            <a:ext cx="10654597" cy="5004814"/>
            <a:chOff x="0" y="0"/>
            <a:chExt cx="10654597" cy="5004814"/>
          </a:xfrm>
        </p:grpSpPr>
        <p:sp>
          <p:nvSpPr>
            <p:cNvPr id="197" name="Google Shape;197;p17"/>
            <p:cNvSpPr/>
            <p:nvPr/>
          </p:nvSpPr>
          <p:spPr>
            <a:xfrm rot="-5400000">
              <a:off x="1412445" y="-1412445"/>
              <a:ext cx="2502407" cy="5327298"/>
            </a:xfrm>
            <a:prstGeom prst="round1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7"/>
            <p:cNvSpPr txBox="1"/>
            <p:nvPr/>
          </p:nvSpPr>
          <p:spPr>
            <a:xfrm>
              <a:off x="0" y="0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0675" lIns="170675" spcFirstLastPara="1" rIns="170675" wrap="square" tIns="17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ПЛАНИРОВАНИЕ ДАЕТ ФИНАНСОВУЮ СВОБОДУ И НЕЗАВИСИМОСТЬ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5327298" y="0"/>
              <a:ext cx="5327298" cy="2502407"/>
            </a:xfrm>
            <a:prstGeom prst="round1Rect">
              <a:avLst>
                <a:gd fmla="val 16667" name="adj"/>
              </a:avLst>
            </a:prstGeom>
            <a:solidFill>
              <a:srgbClr val="43BCB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 txBox="1"/>
            <p:nvPr/>
          </p:nvSpPr>
          <p:spPr>
            <a:xfrm>
              <a:off x="5327298" y="0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0675" lIns="170675" spcFirstLastPara="1" rIns="170675" wrap="square" tIns="17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ПЛАНИРОВАНИЕ БЮДЖЕТА ДИСЦИПЛИНИРУЕТ ЧЕЛОВЕКА НЕ ТОЛЬКО В ФИНАНСОВЫХ ВОПРОСАХ, НО И В ЖИЗНЕННЫХ СИТУАЦИЯХ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 rot="10800000">
              <a:off x="0" y="2502407"/>
              <a:ext cx="5327298" cy="2502407"/>
            </a:xfrm>
            <a:prstGeom prst="round1Rect">
              <a:avLst>
                <a:gd fmla="val 16667" name="adj"/>
              </a:avLst>
            </a:prstGeom>
            <a:solidFill>
              <a:srgbClr val="45B36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 txBox="1"/>
            <p:nvPr/>
          </p:nvSpPr>
          <p:spPr>
            <a:xfrm>
              <a:off x="0" y="3128008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0675" lIns="170675" spcFirstLastPara="1" rIns="170675" wrap="square" tIns="17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ПОЯВЛЯЕТСЯ ВОЗМОЖНОСТЬ ОПТИМИЗИРОВТЬ ОТДЕЛЬНЫЕ СТАТЬИ РАСХОДОВ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 rot="5400000">
              <a:off x="6739743" y="1089961"/>
              <a:ext cx="2502407" cy="5327298"/>
            </a:xfrm>
            <a:prstGeom prst="round1Rect">
              <a:avLst>
                <a:gd fmla="val 16667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 txBox="1"/>
            <p:nvPr/>
          </p:nvSpPr>
          <p:spPr>
            <a:xfrm>
              <a:off x="5327298" y="3128008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0675" lIns="170675" spcFirstLastPara="1" rIns="170675" wrap="square" tIns="17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ОСУЩЕСТВЛЯЕТСЯ ПОСТОЯННЫЙ КОНТРОЛЬ ЗА РАСХОДАМИ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524505" y="1876805"/>
              <a:ext cx="5605585" cy="1251203"/>
            </a:xfrm>
            <a:prstGeom prst="roundRect">
              <a:avLst>
                <a:gd fmla="val 16667" name="adj"/>
              </a:avLst>
            </a:prstGeom>
            <a:solidFill>
              <a:srgbClr val="CCD3E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 txBox="1"/>
            <p:nvPr/>
          </p:nvSpPr>
          <p:spPr>
            <a:xfrm>
              <a:off x="2585584" y="1937884"/>
              <a:ext cx="5483427" cy="112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ЗАЧЕМ ПЛАНИРОВАТЬ БЮДЖЕТ?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17"/>
          <p:cNvSpPr/>
          <p:nvPr/>
        </p:nvSpPr>
        <p:spPr>
          <a:xfrm>
            <a:off x="5521670" y="320753"/>
            <a:ext cx="41133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ЗАЧЕМ ПЛАНИРОВАТЬ БЮДЖЕТ?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8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14" name="Google Shape;214;p18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8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6" name="Google Shape;216;p18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7" name="Google Shape;217;p18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8" name="Google Shape;218;p18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20" name="Google Shape;220;p18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8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225" name="Google Shape;225;p18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8"/>
          <p:cNvGrpSpPr/>
          <p:nvPr/>
        </p:nvGrpSpPr>
        <p:grpSpPr>
          <a:xfrm>
            <a:off x="686693" y="1175017"/>
            <a:ext cx="10654597" cy="5004814"/>
            <a:chOff x="0" y="0"/>
            <a:chExt cx="10654597" cy="5004814"/>
          </a:xfrm>
        </p:grpSpPr>
        <p:sp>
          <p:nvSpPr>
            <p:cNvPr id="230" name="Google Shape;230;p18"/>
            <p:cNvSpPr/>
            <p:nvPr/>
          </p:nvSpPr>
          <p:spPr>
            <a:xfrm rot="-5400000">
              <a:off x="1412445" y="-1412445"/>
              <a:ext cx="2502407" cy="5327298"/>
            </a:xfrm>
            <a:prstGeom prst="round1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 txBox="1"/>
            <p:nvPr/>
          </p:nvSpPr>
          <p:spPr>
            <a:xfrm>
              <a:off x="0" y="0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ОПРЕДЕЛЯЮТСЯ ПРИОРИТЕТЫ В РАСХОДАХ; ЧЕТКО ПОНЯТЬ СВОИ ПРИОРИТЕТЫ В ЖИЗНИ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5327298" y="0"/>
              <a:ext cx="5327298" cy="2502407"/>
            </a:xfrm>
            <a:prstGeom prst="round1Rect">
              <a:avLst>
                <a:gd fmla="val 16667" name="adj"/>
              </a:avLst>
            </a:prstGeom>
            <a:solidFill>
              <a:srgbClr val="43BCB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5327298" y="0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МОЖНО БОЛЕЕ ПРИСТАЛЬНО ИЗУЧИТЬ СОБСТВЕННЫЕ (СЕМЕЙНЫЕ) ПОКУПАТЕЛЬСКИЕ ПРИВЫЧКИ И ИЗМЕНИТЬ ИХ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8"/>
            <p:cNvSpPr/>
            <p:nvPr/>
          </p:nvSpPr>
          <p:spPr>
            <a:xfrm rot="10800000">
              <a:off x="0" y="2502407"/>
              <a:ext cx="5327298" cy="2502407"/>
            </a:xfrm>
            <a:prstGeom prst="round1Rect">
              <a:avLst>
                <a:gd fmla="val 16667" name="adj"/>
              </a:avLst>
            </a:prstGeom>
            <a:solidFill>
              <a:srgbClr val="45B36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8"/>
            <p:cNvSpPr txBox="1"/>
            <p:nvPr/>
          </p:nvSpPr>
          <p:spPr>
            <a:xfrm>
              <a:off x="0" y="3128008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МИНИМИЗИРОВАТЬ ПОТЕНЦИАЛЬНЫЕ РИСКИ ЗА СЧЕТ СОЗДАНИЯ «ФИНАНСОВОЙ ПОДУШКИ»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 rot="5400000">
              <a:off x="6739743" y="1089961"/>
              <a:ext cx="2502407" cy="5327298"/>
            </a:xfrm>
            <a:prstGeom prst="round1Rect">
              <a:avLst>
                <a:gd fmla="val 16667" name="adj"/>
              </a:avLst>
            </a:prstGeom>
            <a:solidFill>
              <a:srgbClr val="6FAA4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8"/>
            <p:cNvSpPr txBox="1"/>
            <p:nvPr/>
          </p:nvSpPr>
          <p:spPr>
            <a:xfrm>
              <a:off x="5327298" y="3128008"/>
              <a:ext cx="5327298" cy="18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ЧЕТКО НАУЧИТЬСЯ ПОНИМАТЬ – КАК ФОРМИРУЮТСЯ ДОХОДЫ И РАСХОДЫ, КАК МОЖНО ЗАЩИТИТЬ СВОИ ФИНАНСЫ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2524505" y="1876805"/>
              <a:ext cx="5605585" cy="1251203"/>
            </a:xfrm>
            <a:prstGeom prst="roundRect">
              <a:avLst>
                <a:gd fmla="val 16667" name="adj"/>
              </a:avLst>
            </a:prstGeom>
            <a:solidFill>
              <a:srgbClr val="CCD3E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>
              <a:off x="2585584" y="1937884"/>
              <a:ext cx="5483427" cy="1129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ЗАЧЕМ ПЛАНИРОВАТЬ БЮДЖЕТ?</a:t>
              </a:r>
              <a:endPara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8"/>
          <p:cNvSpPr/>
          <p:nvPr/>
        </p:nvSpPr>
        <p:spPr>
          <a:xfrm>
            <a:off x="5521670" y="320753"/>
            <a:ext cx="41133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ЗАЧЕМ ПЛАНИРОВАТЬ БЮДЖЕТ?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8985" y="3481988"/>
            <a:ext cx="3631135" cy="2723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19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48" name="Google Shape;248;p19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9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0" name="Google Shape;250;p19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1" name="Google Shape;251;p19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52" name="Google Shape;252;p19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9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54" name="Google Shape;254;p19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9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259" name="Google Shape;259;p19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19"/>
          <p:cNvSpPr/>
          <p:nvPr/>
        </p:nvSpPr>
        <p:spPr>
          <a:xfrm>
            <a:off x="1578449" y="936226"/>
            <a:ext cx="90351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ОСНОВНЫЕ ПРИНЦИПЫ ПЛАНИРОВАНИЯ РАСХОДОВ, ИЗВЕСТНЫЕ В МИРЕ</a:t>
            </a:r>
            <a:endParaRPr/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612" y="1537896"/>
            <a:ext cx="2059278" cy="205927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9"/>
          <p:cNvSpPr/>
          <p:nvPr/>
        </p:nvSpPr>
        <p:spPr>
          <a:xfrm>
            <a:off x="3225421" y="1695217"/>
            <a:ext cx="846917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31614E"/>
              </a:buClr>
              <a:buSzPts val="1800"/>
              <a:buFont typeface="Arial"/>
              <a:buAutoNum type="arabicPeriod"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ПРАВИЛО 50/20/30 – (ПРАВИЛО Э. и А. УОРРЕН):</a:t>
            </a:r>
            <a:endParaRPr/>
          </a:p>
          <a:p>
            <a:pPr indent="-1160463" lvl="0" marL="2060575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- доходов должны покрывать главные расходы (коммунальные платежи, налоги, покупка продуктов)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30%    -    это необязательные траты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20%    -    это кредиты, долги, резервы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602612" y="4017796"/>
            <a:ext cx="788041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2. ПРАВИЛО 80/20  - (ПРАВИЛО ПАРЕТО): </a:t>
            </a: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вариация предыдущего правила: 20% доходов используется на кредиты, долги, резервы, 80% - на все остальное.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0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73" name="Google Shape;273;p20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0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5" name="Google Shape;275;p20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6" name="Google Shape;276;p20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77" name="Google Shape;277;p20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0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279" name="Google Shape;279;p20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20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284" name="Google Shape;284;p20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20"/>
          <p:cNvSpPr/>
          <p:nvPr/>
        </p:nvSpPr>
        <p:spPr>
          <a:xfrm>
            <a:off x="1578449" y="936226"/>
            <a:ext cx="90351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ОСНОВНЫЕ ПРИНЦИПЫ ПЛАНИРОВАНИЯ РАСХОДОВ, ИЗВЕСТНЫЕ В МИРЕ</a:t>
            </a:r>
            <a:endParaRPr/>
          </a:p>
        </p:txBody>
      </p:sp>
      <p:pic>
        <p:nvPicPr>
          <p:cNvPr id="289" name="Google Shape;2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8850" y="2300552"/>
            <a:ext cx="5214040" cy="26070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0"/>
          <p:cNvSpPr/>
          <p:nvPr/>
        </p:nvSpPr>
        <p:spPr>
          <a:xfrm>
            <a:off x="686694" y="1632807"/>
            <a:ext cx="8469176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3. ПРАВИЛО 3-6 МЕСЯЦЕВ: </a:t>
            </a: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на руках или депозите в банке нужно иметь сумму, достаточную для проживания человека (семьи)</a:t>
            </a:r>
            <a:b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течение 3-6 месяцев, если наступит какая-то </a:t>
            </a:r>
            <a:b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неблагоприятная или критическая ситуация.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686694" y="3888382"/>
            <a:ext cx="586215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ПОМНИТЕ, В ДОСТАТКЕ ЖИВЕТ НЕ ТОТ, У  КОГО ВЫСОКИЙ ДОХОД, А ТОТ, КТО УМЕЕТ ЭКОНОМИТЬ!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1"/>
          <p:cNvGrpSpPr/>
          <p:nvPr/>
        </p:nvGrpSpPr>
        <p:grpSpPr>
          <a:xfrm>
            <a:off x="-26217" y="6400800"/>
            <a:ext cx="12727151" cy="474881"/>
            <a:chOff x="-26217" y="6400800"/>
            <a:chExt cx="12727151" cy="474881"/>
          </a:xfrm>
        </p:grpSpPr>
        <p:sp>
          <p:nvSpPr>
            <p:cNvPr id="298" name="Google Shape;298;p21"/>
            <p:cNvSpPr/>
            <p:nvPr/>
          </p:nvSpPr>
          <p:spPr>
            <a:xfrm>
              <a:off x="0" y="6400800"/>
              <a:ext cx="12192000" cy="474881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1"/>
            <p:cNvSpPr txBox="1"/>
            <p:nvPr/>
          </p:nvSpPr>
          <p:spPr>
            <a:xfrm>
              <a:off x="9882716" y="6512117"/>
              <a:ext cx="2818218" cy="294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0" name="Google Shape;300;p21"/>
            <p:cNvCxnSpPr/>
            <p:nvPr/>
          </p:nvCxnSpPr>
          <p:spPr>
            <a:xfrm>
              <a:off x="1082586" y="6639104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1" name="Google Shape;301;p21"/>
            <p:cNvCxnSpPr/>
            <p:nvPr/>
          </p:nvCxnSpPr>
          <p:spPr>
            <a:xfrm>
              <a:off x="8567109" y="6654711"/>
              <a:ext cx="1800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02" name="Google Shape;302;p21"/>
            <p:cNvSpPr txBox="1"/>
            <p:nvPr/>
          </p:nvSpPr>
          <p:spPr>
            <a:xfrm>
              <a:off x="-26217" y="6516416"/>
              <a:ext cx="1000041" cy="3447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 </a:t>
              </a:r>
              <a:r>
                <a:rPr baseline="30000" lang="ru-RU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18</a:t>
              </a:r>
              <a:endParaRPr baseline="3000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1"/>
          <p:cNvGrpSpPr/>
          <p:nvPr/>
        </p:nvGrpSpPr>
        <p:grpSpPr>
          <a:xfrm>
            <a:off x="10880071" y="-13649"/>
            <a:ext cx="1325571" cy="1524667"/>
            <a:chOff x="11378224" y="-1"/>
            <a:chExt cx="813775" cy="936001"/>
          </a:xfrm>
        </p:grpSpPr>
        <p:sp>
          <p:nvSpPr>
            <p:cNvPr id="304" name="Google Shape;304;p21"/>
            <p:cNvSpPr/>
            <p:nvPr/>
          </p:nvSpPr>
          <p:spPr>
            <a:xfrm>
              <a:off x="11765860" y="-1"/>
              <a:ext cx="114301" cy="552450"/>
            </a:xfrm>
            <a:prstGeom prst="rect">
              <a:avLst/>
            </a:prstGeom>
            <a:gradFill>
              <a:gsLst>
                <a:gs pos="0">
                  <a:srgbClr val="616975"/>
                </a:gs>
                <a:gs pos="50000">
                  <a:srgbClr val="8D98A9"/>
                </a:gs>
                <a:gs pos="100000">
                  <a:srgbClr val="A9B7C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11878266" y="0"/>
              <a:ext cx="313734" cy="936000"/>
            </a:xfrm>
            <a:prstGeom prst="rect">
              <a:avLst/>
            </a:prstGeom>
            <a:gradFill>
              <a:gsLst>
                <a:gs pos="0">
                  <a:srgbClr val="2D624E"/>
                </a:gs>
                <a:gs pos="50000">
                  <a:srgbClr val="418F71"/>
                </a:gs>
                <a:gs pos="100000">
                  <a:srgbClr val="4EAB8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11378224" y="-1"/>
              <a:ext cx="216000" cy="328869"/>
            </a:xfrm>
            <a:prstGeom prst="rect">
              <a:avLst/>
            </a:prstGeom>
            <a:solidFill>
              <a:srgbClr val="B1D7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11589478" y="-1"/>
              <a:ext cx="180000" cy="720000"/>
            </a:xfrm>
            <a:prstGeom prst="rect">
              <a:avLst/>
            </a:prstGeom>
            <a:solidFill>
              <a:srgbClr val="2B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4006" y="142880"/>
            <a:ext cx="4049485" cy="650752"/>
            <a:chOff x="1" y="816634"/>
            <a:chExt cx="3474416" cy="848264"/>
          </a:xfrm>
        </p:grpSpPr>
        <p:sp>
          <p:nvSpPr>
            <p:cNvPr id="309" name="Google Shape;309;p21"/>
            <p:cNvSpPr/>
            <p:nvPr/>
          </p:nvSpPr>
          <p:spPr>
            <a:xfrm>
              <a:off x="1" y="816634"/>
              <a:ext cx="3474416" cy="848264"/>
            </a:xfrm>
            <a:prstGeom prst="rect">
              <a:avLst/>
            </a:prstGeom>
            <a:gradFill>
              <a:gsLst>
                <a:gs pos="0">
                  <a:srgbClr val="163127"/>
                </a:gs>
                <a:gs pos="50000">
                  <a:srgbClr val="204838"/>
                </a:gs>
                <a:gs pos="100000">
                  <a:srgbClr val="275744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296795" y="820000"/>
              <a:ext cx="108000" cy="844897"/>
            </a:xfrm>
            <a:prstGeom prst="rect">
              <a:avLst/>
            </a:prstGeom>
            <a:gradFill>
              <a:gsLst>
                <a:gs pos="0">
                  <a:srgbClr val="647D74"/>
                </a:gs>
                <a:gs pos="50000">
                  <a:srgbClr val="91B5A8"/>
                </a:gs>
                <a:gs pos="100000">
                  <a:srgbClr val="AED9C9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585740" y="837290"/>
              <a:ext cx="15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513599" y="940173"/>
              <a:ext cx="2639921" cy="698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личного и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семейного бюджета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21"/>
          <p:cNvSpPr/>
          <p:nvPr/>
        </p:nvSpPr>
        <p:spPr>
          <a:xfrm>
            <a:off x="4591362" y="949827"/>
            <a:ext cx="62887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31614E"/>
                </a:solidFill>
                <a:latin typeface="Arial"/>
                <a:ea typeface="Arial"/>
                <a:cs typeface="Arial"/>
                <a:sym typeface="Arial"/>
              </a:rPr>
              <a:t>ЧТОБЫ НАУЧИТЬСЯ ПЛАНИРОВАТЬ, НЕОБХОДИМО:</a:t>
            </a:r>
            <a:endParaRPr/>
          </a:p>
        </p:txBody>
      </p:sp>
      <p:sp>
        <p:nvSpPr>
          <p:cNvPr id="314" name="Google Shape;314;p21"/>
          <p:cNvSpPr/>
          <p:nvPr/>
        </p:nvSpPr>
        <p:spPr>
          <a:xfrm>
            <a:off x="4591362" y="1786084"/>
            <a:ext cx="69201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Несколько месяцев ежедневно фиксировать доходы и расходы (на бумаге, в смартфоне, на компьютере).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693" y="1031936"/>
            <a:ext cx="3701659" cy="387816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/>
          <p:nvPr/>
        </p:nvSpPr>
        <p:spPr>
          <a:xfrm>
            <a:off x="4581407" y="2637729"/>
            <a:ext cx="69201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Определить для себя (семьи) как классифицируются расходы, например на месяц.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21"/>
          <p:cNvSpPr/>
          <p:nvPr/>
        </p:nvSpPr>
        <p:spPr>
          <a:xfrm>
            <a:off x="4591362" y="3571189"/>
            <a:ext cx="692013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Подобрать для себя (семьи) оптимальный вариант сортировки расходов.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4591362" y="4479209"/>
            <a:ext cx="692013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Делать выводы – что можно оптимизировать и как.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