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Arial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952">
          <p15:clr>
            <a:srgbClr val="A4A3A4"/>
          </p15:clr>
        </p15:guide>
        <p15:guide id="2" pos="3840">
          <p15:clr>
            <a:srgbClr val="A4A3A4"/>
          </p15:clr>
        </p15:guide>
        <p15:guide id="3" pos="6108">
          <p15:clr>
            <a:srgbClr val="A4A3A4"/>
          </p15:clr>
        </p15:guide>
        <p15:guide id="4" pos="1572">
          <p15:clr>
            <a:srgbClr val="A4A3A4"/>
          </p15:clr>
        </p15:guide>
        <p15:guide id="5" orient="horz" pos="2160">
          <p15:clr>
            <a:srgbClr val="A4A3A4"/>
          </p15:clr>
        </p15:guide>
        <p15:guide id="6" pos="2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3754C2-F181-44E9-BE72-B54D21715CB3}">
  <a:tblStyle styleId="{183754C2-F181-44E9-BE72-B54D21715CB3}" styleName="Table_0">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BF1E8"/>
          </a:solidFill>
        </a:fill>
      </a:tcStyle>
    </a:band1H>
    <a:band2H>
      <a:tcTxStyle/>
    </a:band2H>
    <a:band1V>
      <a:tcTxStyle/>
      <a:tcStyle>
        <a:fill>
          <a:solidFill>
            <a:srgbClr val="EBF1E8"/>
          </a:solidFill>
        </a:fill>
      </a:tcStyle>
    </a:band1V>
    <a:band2V>
      <a:tcTx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6"/>
          </a:solidFill>
        </a:fill>
      </a:tcStyle>
    </a:firstRow>
    <a:neCell>
      <a:tcTxStyle/>
    </a:neCell>
    <a:nwCell>
      <a:tcTxStyle/>
    </a:nwCell>
  </a:tblStyle>
  <a:tblStyle styleId="{6203CFD5-6F6F-490A-AFA2-C2DCC5A025FC}"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 styleId="{EAE517DB-240F-4AB1-AD23-B2581C3B3D26}" styleName="Table_2">
    <a:wholeTbl>
      <a:tcTxStyle b="off" i="off">
        <a:font>
          <a:latin typeface="Calibri"/>
          <a:ea typeface="Calibri"/>
          <a:cs typeface="Calibri"/>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tcStyle>
    </a:band1H>
    <a:band2H>
      <a:tcTxStyle/>
    </a:band2H>
    <a:band1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1V>
    <a:band2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tcStyle>
    </a:lastRow>
    <a:seCell>
      <a:tcTxStyle/>
    </a:seCell>
    <a:swCell>
      <a:tcTxStyle/>
    </a:swCell>
    <a:firstRow>
      <a:tcTxStyle b="on" i="off">
        <a:font>
          <a:latin typeface="Calibri"/>
          <a:ea typeface="Calibri"/>
          <a:cs typeface="Calibri"/>
        </a:font>
        <a:schemeClr val="lt1"/>
      </a:tcTxStyle>
      <a:tcStyle>
        <a:fill>
          <a:solidFill>
            <a:schemeClr val="accent6"/>
          </a:solidFill>
        </a:fill>
      </a:tcStyle>
    </a:firstRow>
    <a:neCell>
      <a:tcTxStyle/>
    </a:neCell>
    <a:nwCell>
      <a:tcTxStyle/>
    </a:nwCell>
  </a:tblStyle>
  <a:tblStyle styleId="{B0D53B82-4FC1-4554-8538-B164AA41BC9B}" styleName="Table_3">
    <a:wholeTbl>
      <a:tcTxStyle b="off" i="off">
        <a:font>
          <a:latin typeface="Calibri"/>
          <a:ea typeface="Calibri"/>
          <a:cs typeface="Calibri"/>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tcStyle>
    </a:band1H>
    <a:band2H>
      <a:tcTxStyle/>
    </a:band2H>
    <a:band1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1V>
    <a:band2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tcStyle>
    </a:lastRow>
    <a:seCell>
      <a:tcTxStyle/>
    </a:seCell>
    <a:swCell>
      <a:tcTxStyle/>
    </a:swCell>
    <a:firstRow>
      <a:tcTxStyle b="on" i="off">
        <a:font>
          <a:latin typeface="Calibri"/>
          <a:ea typeface="Calibri"/>
          <a:cs typeface="Calibri"/>
        </a:font>
        <a:schemeClr val="lt1"/>
      </a:tcTxStyle>
      <a:tcStyle>
        <a:fill>
          <a:solidFill>
            <a:schemeClr val="accent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952" orient="horz"/>
        <p:guide pos="3840"/>
        <p:guide pos="6108"/>
        <p:guide pos="1572"/>
        <p:guide pos="2160" orient="horz"/>
        <p:guide pos="29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rialBlack-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pravo.gov.ru/proxy/ips/?doc_itself=&amp;infostr=xO7q8+zl7fIg7vLu4fDg5uDl8vH/IO3lIOIg7+7x6+Xk7eXpIPDl5ODq9ujo&amp;nd=140016327&amp;page=1&amp;rdk=5#I0" TargetMode="External"/><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12032" y="-15617"/>
            <a:ext cx="12204032" cy="198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p:nvPr/>
        </p:nvSpPr>
        <p:spPr>
          <a:xfrm>
            <a:off x="-12032" y="4901366"/>
            <a:ext cx="12192000" cy="198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3"/>
          <p:cNvSpPr txBox="1"/>
          <p:nvPr/>
        </p:nvSpPr>
        <p:spPr>
          <a:xfrm>
            <a:off x="3342709" y="5656832"/>
            <a:ext cx="9538299" cy="58477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ru-RU" sz="2000" u="none" cap="none" strike="noStrike">
                <a:solidFill>
                  <a:schemeClr val="lt1"/>
                </a:solidFill>
                <a:latin typeface="Arial"/>
                <a:ea typeface="Arial"/>
                <a:cs typeface="Arial"/>
                <a:sym typeface="Arial"/>
              </a:rPr>
              <a:t>«Содействие повышению уровня финансовой грамотности населения </a:t>
            </a:r>
            <a:br>
              <a:rPr b="0" i="0" lang="ru-RU" sz="2000" u="none" cap="none" strike="noStrike">
                <a:solidFill>
                  <a:schemeClr val="lt1"/>
                </a:solidFill>
                <a:latin typeface="Arial"/>
                <a:ea typeface="Arial"/>
                <a:cs typeface="Arial"/>
                <a:sym typeface="Arial"/>
              </a:rPr>
            </a:br>
            <a:r>
              <a:rPr b="0" i="0" lang="ru-RU" sz="2000" u="none" cap="none" strike="noStrike">
                <a:solidFill>
                  <a:schemeClr val="lt1"/>
                </a:solidFill>
                <a:latin typeface="Arial"/>
                <a:ea typeface="Arial"/>
                <a:cs typeface="Arial"/>
                <a:sym typeface="Arial"/>
              </a:rPr>
              <a:t>и развитию финансового образования в Российской Федерации»</a:t>
            </a:r>
            <a:endParaRPr b="0" i="0" sz="2000" u="none" cap="none" strike="noStrike">
              <a:solidFill>
                <a:schemeClr val="lt1"/>
              </a:solidFill>
              <a:latin typeface="Arial"/>
              <a:ea typeface="Arial"/>
              <a:cs typeface="Arial"/>
              <a:sym typeface="Arial"/>
            </a:endParaRPr>
          </a:p>
        </p:txBody>
      </p:sp>
      <p:pic>
        <p:nvPicPr>
          <p:cNvPr descr="https://upload.wikimedia.org/wikipedia/commons/5/5b/Minfin.png" id="91" name="Google Shape;91;p13"/>
          <p:cNvPicPr preferRelativeResize="0"/>
          <p:nvPr/>
        </p:nvPicPr>
        <p:blipFill rotWithShape="1">
          <a:blip r:embed="rId3">
            <a:alphaModFix/>
          </a:blip>
          <a:srcRect b="0" l="0" r="0" t="0"/>
          <a:stretch/>
        </p:blipFill>
        <p:spPr>
          <a:xfrm>
            <a:off x="1530939" y="383345"/>
            <a:ext cx="932080" cy="1135647"/>
          </a:xfrm>
          <a:prstGeom prst="rect">
            <a:avLst/>
          </a:prstGeom>
          <a:noFill/>
          <a:ln>
            <a:noFill/>
          </a:ln>
        </p:spPr>
      </p:pic>
      <p:pic>
        <p:nvPicPr>
          <p:cNvPr descr="C:\Users\smolencev.v\Desktop\Обменник\ФОТОБАНКА Кубанского ГАУ\Logotype KubSAU\Значок КубГАУ.png" id="92" name="Google Shape;92;p13"/>
          <p:cNvPicPr preferRelativeResize="0"/>
          <p:nvPr/>
        </p:nvPicPr>
        <p:blipFill rotWithShape="1">
          <a:blip r:embed="rId4">
            <a:alphaModFix/>
          </a:blip>
          <a:srcRect b="41014" l="38446" r="38635" t="0"/>
          <a:stretch/>
        </p:blipFill>
        <p:spPr>
          <a:xfrm>
            <a:off x="335133" y="307781"/>
            <a:ext cx="869334" cy="1269524"/>
          </a:xfrm>
          <a:prstGeom prst="rect">
            <a:avLst/>
          </a:prstGeom>
          <a:noFill/>
          <a:ln>
            <a:noFill/>
          </a:ln>
        </p:spPr>
      </p:pic>
      <p:grpSp>
        <p:nvGrpSpPr>
          <p:cNvPr id="93" name="Google Shape;93;p13"/>
          <p:cNvGrpSpPr/>
          <p:nvPr/>
        </p:nvGrpSpPr>
        <p:grpSpPr>
          <a:xfrm>
            <a:off x="476760" y="5420652"/>
            <a:ext cx="2820844" cy="861774"/>
            <a:chOff x="5072330" y="5321976"/>
            <a:chExt cx="2820844" cy="861774"/>
          </a:xfrm>
        </p:grpSpPr>
        <p:sp>
          <p:nvSpPr>
            <p:cNvPr id="94" name="Google Shape;94;p13"/>
            <p:cNvSpPr/>
            <p:nvPr/>
          </p:nvSpPr>
          <p:spPr>
            <a:xfrm>
              <a:off x="5135099" y="5321976"/>
              <a:ext cx="646331" cy="8617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ru-RU" sz="5000" u="none" cap="none" strike="noStrike">
                  <a:solidFill>
                    <a:schemeClr val="lt1"/>
                  </a:solidFill>
                  <a:latin typeface="Arial"/>
                  <a:ea typeface="Arial"/>
                  <a:cs typeface="Arial"/>
                  <a:sym typeface="Arial"/>
                </a:rPr>
                <a:t>П</a:t>
              </a:r>
              <a:endParaRPr sz="5000">
                <a:solidFill>
                  <a:schemeClr val="dk1"/>
                </a:solidFill>
                <a:latin typeface="Arial"/>
                <a:ea typeface="Arial"/>
                <a:cs typeface="Arial"/>
                <a:sym typeface="Arial"/>
              </a:endParaRPr>
            </a:p>
          </p:txBody>
        </p:sp>
        <p:sp>
          <p:nvSpPr>
            <p:cNvPr id="95" name="Google Shape;95;p13"/>
            <p:cNvSpPr/>
            <p:nvPr/>
          </p:nvSpPr>
          <p:spPr>
            <a:xfrm>
              <a:off x="5072330" y="5321976"/>
              <a:ext cx="828000" cy="794152"/>
            </a:xfrm>
            <a:prstGeom prst="rect">
              <a:avLst/>
            </a:prstGeom>
            <a:no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13"/>
            <p:cNvSpPr/>
            <p:nvPr/>
          </p:nvSpPr>
          <p:spPr>
            <a:xfrm>
              <a:off x="5925868" y="5515026"/>
              <a:ext cx="1967306" cy="6309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3500">
                  <a:solidFill>
                    <a:schemeClr val="lt1"/>
                  </a:solidFill>
                  <a:latin typeface="Arial"/>
                  <a:ea typeface="Arial"/>
                  <a:cs typeface="Arial"/>
                  <a:sym typeface="Arial"/>
                </a:rPr>
                <a:t>РОЕКТ</a:t>
              </a:r>
              <a:endParaRPr sz="3500">
                <a:solidFill>
                  <a:schemeClr val="dk1"/>
                </a:solidFill>
                <a:latin typeface="Arial"/>
                <a:ea typeface="Arial"/>
                <a:cs typeface="Arial"/>
                <a:sym typeface="Arial"/>
              </a:endParaRPr>
            </a:p>
          </p:txBody>
        </p:sp>
        <p:cxnSp>
          <p:nvCxnSpPr>
            <p:cNvPr id="97" name="Google Shape;97;p13"/>
            <p:cNvCxnSpPr/>
            <p:nvPr/>
          </p:nvCxnSpPr>
          <p:spPr>
            <a:xfrm>
              <a:off x="6051318" y="6124830"/>
              <a:ext cx="1620000" cy="0"/>
            </a:xfrm>
            <a:prstGeom prst="straightConnector1">
              <a:avLst/>
            </a:prstGeom>
            <a:noFill/>
            <a:ln cap="flat" cmpd="sng" w="22225">
              <a:solidFill>
                <a:schemeClr val="lt1"/>
              </a:solidFill>
              <a:prstDash val="solid"/>
              <a:miter lim="800000"/>
              <a:headEnd len="sm" w="sm" type="none"/>
              <a:tailEnd len="sm" w="sm" type="none"/>
            </a:ln>
          </p:spPr>
        </p:cxnSp>
      </p:grpSp>
      <p:sp>
        <p:nvSpPr>
          <p:cNvPr id="98" name="Google Shape;98;p13"/>
          <p:cNvSpPr txBox="1"/>
          <p:nvPr/>
        </p:nvSpPr>
        <p:spPr>
          <a:xfrm>
            <a:off x="481047" y="2857132"/>
            <a:ext cx="11710953" cy="63402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4400">
                <a:solidFill>
                  <a:srgbClr val="C00000"/>
                </a:solidFill>
                <a:latin typeface="Arial"/>
                <a:ea typeface="Arial"/>
                <a:cs typeface="Arial"/>
                <a:sym typeface="Arial"/>
              </a:rPr>
              <a:t>Тема 2. Социальные пособия и льготы </a:t>
            </a:r>
            <a:endParaRPr b="1" sz="4400">
              <a:solidFill>
                <a:srgbClr val="C00000"/>
              </a:solidFill>
              <a:latin typeface="Arial"/>
              <a:ea typeface="Arial"/>
              <a:cs typeface="Arial"/>
              <a:sym typeface="Arial"/>
            </a:endParaRPr>
          </a:p>
        </p:txBody>
      </p:sp>
      <p:pic>
        <p:nvPicPr>
          <p:cNvPr descr="http://invest-reshenie.ru/assets/images/uslugi/13.png" id="99" name="Google Shape;99;p13"/>
          <p:cNvPicPr preferRelativeResize="0"/>
          <p:nvPr/>
        </p:nvPicPr>
        <p:blipFill rotWithShape="1">
          <a:blip r:embed="rId5">
            <a:alphaModFix/>
          </a:blip>
          <a:srcRect b="0" l="0" r="75775" t="0"/>
          <a:stretch/>
        </p:blipFill>
        <p:spPr>
          <a:xfrm>
            <a:off x="2743813" y="433068"/>
            <a:ext cx="1226332" cy="1012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pSp>
        <p:nvGrpSpPr>
          <p:cNvPr id="319" name="Google Shape;319;p22"/>
          <p:cNvGrpSpPr/>
          <p:nvPr/>
        </p:nvGrpSpPr>
        <p:grpSpPr>
          <a:xfrm>
            <a:off x="-26217" y="6400800"/>
            <a:ext cx="12727151" cy="474881"/>
            <a:chOff x="-26217" y="6400800"/>
            <a:chExt cx="12727151" cy="474881"/>
          </a:xfrm>
        </p:grpSpPr>
        <p:sp>
          <p:nvSpPr>
            <p:cNvPr id="320" name="Google Shape;320;p22"/>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2"/>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322" name="Google Shape;322;p22"/>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323" name="Google Shape;323;p22"/>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324" name="Google Shape;324;p22"/>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10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325" name="Google Shape;325;p22"/>
          <p:cNvGrpSpPr/>
          <p:nvPr/>
        </p:nvGrpSpPr>
        <p:grpSpPr>
          <a:xfrm>
            <a:off x="10880071" y="-13649"/>
            <a:ext cx="1325571" cy="1524667"/>
            <a:chOff x="11378224" y="-1"/>
            <a:chExt cx="813775" cy="936001"/>
          </a:xfrm>
        </p:grpSpPr>
        <p:sp>
          <p:nvSpPr>
            <p:cNvPr id="326" name="Google Shape;326;p22"/>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22"/>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22"/>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22"/>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30" name="Google Shape;330;p22"/>
          <p:cNvGrpSpPr/>
          <p:nvPr/>
        </p:nvGrpSpPr>
        <p:grpSpPr>
          <a:xfrm>
            <a:off x="4006" y="142880"/>
            <a:ext cx="4049485" cy="650752"/>
            <a:chOff x="1" y="816634"/>
            <a:chExt cx="3474416" cy="848264"/>
          </a:xfrm>
        </p:grpSpPr>
        <p:sp>
          <p:nvSpPr>
            <p:cNvPr id="331" name="Google Shape;331;p22"/>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2"/>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2"/>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334" name="Google Shape;334;p22"/>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335" name="Google Shape;335;p22"/>
          <p:cNvSpPr/>
          <p:nvPr/>
        </p:nvSpPr>
        <p:spPr>
          <a:xfrm>
            <a:off x="1289802" y="973096"/>
            <a:ext cx="9120382"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МЕРЫ СОЦИАЛЬНОЙ ПОДДЕРЖКИ ИНВАЛИДОВ НА ФЕДЕРАЛЬНОМ УРОВНЕ</a:t>
            </a:r>
            <a:endParaRPr sz="1800">
              <a:solidFill>
                <a:srgbClr val="31614E"/>
              </a:solidFill>
              <a:latin typeface="Calibri"/>
              <a:ea typeface="Calibri"/>
              <a:cs typeface="Calibri"/>
              <a:sym typeface="Calibri"/>
            </a:endParaRPr>
          </a:p>
        </p:txBody>
      </p:sp>
      <p:graphicFrame>
        <p:nvGraphicFramePr>
          <p:cNvPr id="336" name="Google Shape;336;p22"/>
          <p:cNvGraphicFramePr/>
          <p:nvPr/>
        </p:nvGraphicFramePr>
        <p:xfrm>
          <a:off x="686694" y="1538314"/>
          <a:ext cx="3000000" cy="3000000"/>
        </p:xfrm>
        <a:graphic>
          <a:graphicData uri="http://schemas.openxmlformats.org/drawingml/2006/table">
            <a:tbl>
              <a:tblPr bandRow="1" firstCol="1" firstRow="1">
                <a:noFill/>
                <a:tableStyleId>{EAE517DB-240F-4AB1-AD23-B2581C3B3D26}</a:tableStyleId>
              </a:tblPr>
              <a:tblGrid>
                <a:gridCol w="3512250"/>
                <a:gridCol w="3512250"/>
                <a:gridCol w="3512975"/>
              </a:tblGrid>
              <a:tr h="905400">
                <a:tc>
                  <a:txBody>
                    <a:bodyPr/>
                    <a:lstStyle/>
                    <a:p>
                      <a:pPr indent="0" lvl="0" marL="0" marR="0" rtl="0" algn="ctr">
                        <a:spcBef>
                          <a:spcPts val="0"/>
                        </a:spcBef>
                        <a:spcAft>
                          <a:spcPts val="0"/>
                        </a:spcAft>
                        <a:buNone/>
                      </a:pPr>
                      <a:r>
                        <a:rPr lang="ru-RU" sz="2200" u="none" cap="none" strike="noStrike"/>
                        <a:t>Денежные перечисления</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Социальные услуги</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Дополнительное денежное поощрение</a:t>
                      </a:r>
                      <a:endParaRPr sz="2200" u="none" cap="none" strike="noStrike">
                        <a:latin typeface="Times New Roman"/>
                        <a:ea typeface="Times New Roman"/>
                        <a:cs typeface="Times New Roman"/>
                        <a:sym typeface="Times New Roman"/>
                      </a:endParaRPr>
                    </a:p>
                  </a:txBody>
                  <a:tcPr marT="0" marB="0" marR="68575" marL="68575" anchor="ctr"/>
                </a:tc>
              </a:tr>
              <a:tr h="1810800">
                <a:tc>
                  <a:txBody>
                    <a:bodyPr/>
                    <a:lstStyle/>
                    <a:p>
                      <a:pPr indent="-177800" lvl="0" marL="177800" marR="0" rtl="0" algn="l">
                        <a:spcBef>
                          <a:spcPts val="0"/>
                        </a:spcBef>
                        <a:spcAft>
                          <a:spcPts val="0"/>
                        </a:spcAft>
                        <a:buNone/>
                      </a:pPr>
                      <a:r>
                        <a:rPr lang="ru-RU" sz="2200" u="none" cap="none" strike="noStrike"/>
                        <a:t>- социальная пенсия по инвалидности</a:t>
                      </a:r>
                      <a:endParaRPr/>
                    </a:p>
                    <a:p>
                      <a:pPr indent="-177800" lvl="0" marL="177800" marR="0" rtl="0" algn="l">
                        <a:spcBef>
                          <a:spcPts val="0"/>
                        </a:spcBef>
                        <a:spcAft>
                          <a:spcPts val="0"/>
                        </a:spcAft>
                        <a:buNone/>
                      </a:pPr>
                      <a:r>
                        <a:rPr lang="ru-RU" sz="2200" u="none" cap="none" strike="noStrike"/>
                        <a:t>-ежемесячная денежная выплата</a:t>
                      </a:r>
                      <a:endParaRPr sz="2200" u="none" cap="none" strike="noStrike">
                        <a:latin typeface="Times New Roman"/>
                        <a:ea typeface="Times New Roman"/>
                        <a:cs typeface="Times New Roman"/>
                        <a:sym typeface="Times New Roman"/>
                      </a:endParaRPr>
                    </a:p>
                  </a:txBody>
                  <a:tcPr marT="0" marB="0" marR="68575" marL="68575"/>
                </a:tc>
                <a:tc>
                  <a:txBody>
                    <a:bodyPr/>
                    <a:lstStyle/>
                    <a:p>
                      <a:pPr indent="-177800" lvl="0" marL="177800" marR="0" rtl="0" algn="l">
                        <a:spcBef>
                          <a:spcPts val="0"/>
                        </a:spcBef>
                        <a:spcAft>
                          <a:spcPts val="0"/>
                        </a:spcAft>
                        <a:buNone/>
                      </a:pPr>
                      <a:r>
                        <a:rPr lang="ru-RU" sz="2200" u="none" cap="none" strike="noStrike"/>
                        <a:t>- санитарно-курортное лечение</a:t>
                      </a:r>
                      <a:endParaRPr/>
                    </a:p>
                    <a:p>
                      <a:pPr indent="-177800" lvl="0" marL="177800" marR="0" rtl="0" algn="l">
                        <a:spcBef>
                          <a:spcPts val="0"/>
                        </a:spcBef>
                        <a:spcAft>
                          <a:spcPts val="0"/>
                        </a:spcAft>
                        <a:buNone/>
                      </a:pPr>
                      <a:r>
                        <a:rPr lang="ru-RU" sz="2200" u="none" cap="none" strike="noStrike"/>
                        <a:t>- льготный проезд</a:t>
                      </a:r>
                      <a:endParaRPr/>
                    </a:p>
                    <a:p>
                      <a:pPr indent="-177800" lvl="0" marL="177800" marR="0" rtl="0" algn="l">
                        <a:spcBef>
                          <a:spcPts val="0"/>
                        </a:spcBef>
                        <a:spcAft>
                          <a:spcPts val="0"/>
                        </a:spcAft>
                        <a:buNone/>
                      </a:pPr>
                      <a:r>
                        <a:rPr lang="ru-RU" sz="2200" u="none" cap="none" strike="noStrike"/>
                        <a:t>- медицинские препараты</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spcBef>
                          <a:spcPts val="0"/>
                        </a:spcBef>
                        <a:spcAft>
                          <a:spcPts val="0"/>
                        </a:spcAft>
                        <a:buNone/>
                      </a:pPr>
                      <a:r>
                        <a:rPr lang="ru-RU" sz="2200" u="none" cap="none" strike="noStrike"/>
                        <a:t>Гражданам, имеющим особые заслуги и достижения (№21-ФЗ от 04.03.2002 г.)</a:t>
                      </a:r>
                      <a:endParaRPr sz="22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grpSp>
        <p:nvGrpSpPr>
          <p:cNvPr id="342" name="Google Shape;342;p23"/>
          <p:cNvGrpSpPr/>
          <p:nvPr/>
        </p:nvGrpSpPr>
        <p:grpSpPr>
          <a:xfrm>
            <a:off x="-26217" y="6400800"/>
            <a:ext cx="12727151" cy="474881"/>
            <a:chOff x="-26217" y="6400800"/>
            <a:chExt cx="12727151" cy="474881"/>
          </a:xfrm>
        </p:grpSpPr>
        <p:sp>
          <p:nvSpPr>
            <p:cNvPr id="343" name="Google Shape;343;p23"/>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23"/>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345" name="Google Shape;345;p23"/>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346" name="Google Shape;346;p23"/>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347" name="Google Shape;347;p23"/>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11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348" name="Google Shape;348;p23"/>
          <p:cNvGrpSpPr/>
          <p:nvPr/>
        </p:nvGrpSpPr>
        <p:grpSpPr>
          <a:xfrm>
            <a:off x="10880071" y="-13649"/>
            <a:ext cx="1325571" cy="1524667"/>
            <a:chOff x="11378224" y="-1"/>
            <a:chExt cx="813775" cy="936001"/>
          </a:xfrm>
        </p:grpSpPr>
        <p:sp>
          <p:nvSpPr>
            <p:cNvPr id="349" name="Google Shape;349;p23"/>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23"/>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23"/>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3"/>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3" name="Google Shape;353;p23"/>
          <p:cNvGrpSpPr/>
          <p:nvPr/>
        </p:nvGrpSpPr>
        <p:grpSpPr>
          <a:xfrm>
            <a:off x="4006" y="142880"/>
            <a:ext cx="4049485" cy="650752"/>
            <a:chOff x="1" y="816634"/>
            <a:chExt cx="3474416" cy="848264"/>
          </a:xfrm>
        </p:grpSpPr>
        <p:sp>
          <p:nvSpPr>
            <p:cNvPr id="354" name="Google Shape;354;p23"/>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23"/>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23"/>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357" name="Google Shape;357;p23"/>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358" name="Google Shape;358;p23"/>
          <p:cNvSpPr/>
          <p:nvPr/>
        </p:nvSpPr>
        <p:spPr>
          <a:xfrm>
            <a:off x="4951734" y="424299"/>
            <a:ext cx="4782592"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ЕДИНОРАЗОВАЯ ДЕНЕЖНАЯ ВЫПЛАТА</a:t>
            </a:r>
            <a:endParaRPr sz="1800">
              <a:solidFill>
                <a:srgbClr val="31614E"/>
              </a:solidFill>
              <a:latin typeface="Calibri"/>
              <a:ea typeface="Calibri"/>
              <a:cs typeface="Calibri"/>
              <a:sym typeface="Calibri"/>
            </a:endParaRPr>
          </a:p>
        </p:txBody>
      </p:sp>
      <p:sp>
        <p:nvSpPr>
          <p:cNvPr id="359" name="Google Shape;359;p23"/>
          <p:cNvSpPr/>
          <p:nvPr/>
        </p:nvSpPr>
        <p:spPr>
          <a:xfrm>
            <a:off x="602611" y="936225"/>
            <a:ext cx="11091986" cy="1107996"/>
          </a:xfrm>
          <a:prstGeom prst="rect">
            <a:avLst/>
          </a:prstGeom>
          <a:noFill/>
          <a:ln>
            <a:noFill/>
          </a:ln>
        </p:spPr>
        <p:txBody>
          <a:bodyPr anchorCtr="0" anchor="t" bIns="45700" lIns="91425" spcFirstLastPara="1" rIns="91425" wrap="square" tIns="45700">
            <a:noAutofit/>
          </a:bodyPr>
          <a:lstStyle/>
          <a:p>
            <a:pPr indent="0" lvl="0" marL="476250" marR="476250" rtl="0" algn="ctr">
              <a:spcBef>
                <a:spcPts val="0"/>
              </a:spcBef>
              <a:spcAft>
                <a:spcPts val="0"/>
              </a:spcAft>
              <a:buNone/>
            </a:pPr>
            <a:r>
              <a:rPr b="1" lang="ru-RU" sz="2200">
                <a:solidFill>
                  <a:schemeClr val="dk1"/>
                </a:solidFill>
                <a:latin typeface="Times New Roman"/>
                <a:ea typeface="Times New Roman"/>
                <a:cs typeface="Times New Roman"/>
                <a:sym typeface="Times New Roman"/>
              </a:rPr>
              <a:t>Единоразовая денежная выплата (ЕДВ)</a:t>
            </a:r>
            <a:r>
              <a:rPr lang="ru-RU" sz="2200">
                <a:solidFill>
                  <a:schemeClr val="dk1"/>
                </a:solidFill>
                <a:latin typeface="Times New Roman"/>
                <a:ea typeface="Times New Roman"/>
                <a:cs typeface="Times New Roman"/>
                <a:sym typeface="Times New Roman"/>
              </a:rPr>
              <a:t> инвалидам – это финансовая поддержка от государства, которая может быть выражена как в денежном, так натуральном эквиваленте. Человек имеет право выбора формы единовременного пособия</a:t>
            </a:r>
            <a:r>
              <a:rPr b="1" lang="ru-RU" sz="2200">
                <a:solidFill>
                  <a:schemeClr val="dk1"/>
                </a:solidFill>
                <a:latin typeface="Times New Roman"/>
                <a:ea typeface="Times New Roman"/>
                <a:cs typeface="Times New Roman"/>
                <a:sym typeface="Times New Roman"/>
              </a:rPr>
              <a:t>:</a:t>
            </a:r>
            <a:endParaRPr b="1" sz="2200">
              <a:solidFill>
                <a:schemeClr val="dk1"/>
              </a:solidFill>
              <a:latin typeface="Times New Roman"/>
              <a:ea typeface="Times New Roman"/>
              <a:cs typeface="Times New Roman"/>
              <a:sym typeface="Times New Roman"/>
            </a:endParaRPr>
          </a:p>
        </p:txBody>
      </p:sp>
      <p:graphicFrame>
        <p:nvGraphicFramePr>
          <p:cNvPr id="360" name="Google Shape;360;p23"/>
          <p:cNvGraphicFramePr/>
          <p:nvPr/>
        </p:nvGraphicFramePr>
        <p:xfrm>
          <a:off x="602611" y="2159837"/>
          <a:ext cx="3000000" cy="3000000"/>
        </p:xfrm>
        <a:graphic>
          <a:graphicData uri="http://schemas.openxmlformats.org/drawingml/2006/table">
            <a:tbl>
              <a:tblPr bandRow="1" firstCol="1" firstRow="1">
                <a:noFill/>
                <a:tableStyleId>{183754C2-F181-44E9-BE72-B54D21715CB3}</a:tableStyleId>
              </a:tblPr>
              <a:tblGrid>
                <a:gridCol w="5546000"/>
                <a:gridCol w="5546000"/>
              </a:tblGrid>
              <a:tr h="279400">
                <a:tc>
                  <a:txBody>
                    <a:bodyPr/>
                    <a:lstStyle/>
                    <a:p>
                      <a:pPr indent="0" lvl="0" marL="476250" marR="476250" rtl="0" algn="ctr">
                        <a:spcBef>
                          <a:spcPts val="0"/>
                        </a:spcBef>
                        <a:spcAft>
                          <a:spcPts val="0"/>
                        </a:spcAft>
                        <a:buNone/>
                      </a:pPr>
                      <a:r>
                        <a:rPr lang="ru-RU" sz="2200" u="none" cap="none" strike="noStrike"/>
                        <a:t>ЕДВ в натуральной форме</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476250" rtl="0" algn="ctr">
                        <a:spcBef>
                          <a:spcPts val="0"/>
                        </a:spcBef>
                        <a:spcAft>
                          <a:spcPts val="0"/>
                        </a:spcAft>
                        <a:buNone/>
                      </a:pPr>
                      <a:r>
                        <a:rPr lang="ru-RU" sz="2200" u="none" cap="none" strike="noStrike"/>
                        <a:t>ЕДВ в материальном эквиваленте</a:t>
                      </a:r>
                      <a:endParaRPr sz="2200" u="none" cap="none" strike="noStrike">
                        <a:latin typeface="Times New Roman"/>
                        <a:ea typeface="Times New Roman"/>
                        <a:cs typeface="Times New Roman"/>
                        <a:sym typeface="Times New Roman"/>
                      </a:endParaRPr>
                    </a:p>
                  </a:txBody>
                  <a:tcPr marT="0" marB="0" marR="68575" marL="68575"/>
                </a:tc>
              </a:tr>
              <a:tr h="279400">
                <a:tc>
                  <a:txBody>
                    <a:bodyPr/>
                    <a:lstStyle/>
                    <a:p>
                      <a:pPr indent="-342900" lvl="0" marL="342900" marR="476250" rtl="0" algn="l">
                        <a:spcBef>
                          <a:spcPts val="0"/>
                        </a:spcBef>
                        <a:spcAft>
                          <a:spcPts val="0"/>
                        </a:spcAft>
                        <a:buClr>
                          <a:schemeClr val="dk1"/>
                        </a:buClr>
                        <a:buSzPts val="2200"/>
                        <a:buFont typeface="Noto Sans Symbols"/>
                        <a:buChar char="∙"/>
                      </a:pPr>
                      <a:r>
                        <a:rPr b="0" lang="ru-RU" sz="2200" u="none" cap="none" strike="noStrike"/>
                        <a:t>городская телефонная связь;</a:t>
                      </a:r>
                      <a:endParaRPr/>
                    </a:p>
                    <a:p>
                      <a:pPr indent="-342900" lvl="0" marL="342900" marR="21590" rtl="0" algn="l">
                        <a:spcBef>
                          <a:spcPts val="750"/>
                        </a:spcBef>
                        <a:spcAft>
                          <a:spcPts val="0"/>
                        </a:spcAft>
                        <a:buClr>
                          <a:schemeClr val="dk1"/>
                        </a:buClr>
                        <a:buSzPts val="2200"/>
                        <a:buFont typeface="Noto Sans Symbols"/>
                        <a:buChar char="∙"/>
                      </a:pPr>
                      <a:r>
                        <a:rPr b="0" lang="ru-RU" sz="2200" u="none" cap="none" strike="noStrike"/>
                        <a:t>проезд в санаторий 1 раз в год;</a:t>
                      </a:r>
                      <a:endParaRPr/>
                    </a:p>
                    <a:p>
                      <a:pPr indent="-342900" lvl="0" marL="342900" marR="476250" rtl="0" algn="l">
                        <a:spcBef>
                          <a:spcPts val="750"/>
                        </a:spcBef>
                        <a:spcAft>
                          <a:spcPts val="0"/>
                        </a:spcAft>
                        <a:buClr>
                          <a:schemeClr val="dk1"/>
                        </a:buClr>
                        <a:buSzPts val="2200"/>
                        <a:buFont typeface="Noto Sans Symbols"/>
                        <a:buChar char="∙"/>
                      </a:pPr>
                      <a:r>
                        <a:rPr b="0" lang="ru-RU" sz="2200" u="none" cap="none" strike="noStrike"/>
                        <a:t>соц. услуги;</a:t>
                      </a:r>
                      <a:endParaRPr/>
                    </a:p>
                    <a:p>
                      <a:pPr indent="-342900" lvl="0" marL="342900" marR="476250" rtl="0" algn="l">
                        <a:spcBef>
                          <a:spcPts val="750"/>
                        </a:spcBef>
                        <a:spcAft>
                          <a:spcPts val="0"/>
                        </a:spcAft>
                        <a:buClr>
                          <a:schemeClr val="dk1"/>
                        </a:buClr>
                        <a:buSzPts val="2200"/>
                        <a:buFont typeface="Noto Sans Symbols"/>
                        <a:buChar char="∙"/>
                      </a:pPr>
                      <a:r>
                        <a:rPr b="0" lang="ru-RU" sz="2200" u="none" cap="none" strike="noStrike"/>
                        <a:t>зубное протезирование 1 раз в 5 лет</a:t>
                      </a:r>
                      <a:endParaRPr b="0" sz="2200" u="none" cap="none" strike="noStrike">
                        <a:latin typeface="Times New Roman"/>
                        <a:ea typeface="Times New Roman"/>
                        <a:cs typeface="Times New Roman"/>
                        <a:sym typeface="Times New Roman"/>
                      </a:endParaRPr>
                    </a:p>
                  </a:txBody>
                  <a:tcPr marT="0" marB="0" marR="68575" marL="68575"/>
                </a:tc>
                <a:tc>
                  <a:txBody>
                    <a:bodyPr/>
                    <a:lstStyle/>
                    <a:p>
                      <a:pPr indent="-342900" lvl="0" marL="342900" marR="21590" rtl="0" algn="l">
                        <a:spcBef>
                          <a:spcPts val="0"/>
                        </a:spcBef>
                        <a:spcAft>
                          <a:spcPts val="0"/>
                        </a:spcAft>
                        <a:buClr>
                          <a:schemeClr val="dk1"/>
                        </a:buClr>
                        <a:buSzPts val="2200"/>
                        <a:buFont typeface="Noto Sans Symbols"/>
                        <a:buChar char="∙"/>
                      </a:pPr>
                      <a:r>
                        <a:rPr lang="ru-RU" sz="2200" u="none" cap="none" strike="noStrike"/>
                        <a:t>для первой группы – 3782,94 руб.;</a:t>
                      </a:r>
                      <a:endParaRPr/>
                    </a:p>
                    <a:p>
                      <a:pPr indent="-342900" lvl="0" marL="342900" marR="21590" rtl="0" algn="l">
                        <a:spcBef>
                          <a:spcPts val="0"/>
                        </a:spcBef>
                        <a:spcAft>
                          <a:spcPts val="0"/>
                        </a:spcAft>
                        <a:buClr>
                          <a:schemeClr val="dk1"/>
                        </a:buClr>
                        <a:buSzPts val="2200"/>
                        <a:buFont typeface="Noto Sans Symbols"/>
                        <a:buChar char="∙"/>
                      </a:pPr>
                      <a:r>
                        <a:rPr lang="ru-RU" sz="2200" u="none" cap="none" strike="noStrike"/>
                        <a:t>для второй группы – 2701,62 руб.;</a:t>
                      </a:r>
                      <a:endParaRPr/>
                    </a:p>
                    <a:p>
                      <a:pPr indent="-342900" lvl="0" marL="342900" marR="21590" rtl="0" algn="l">
                        <a:spcBef>
                          <a:spcPts val="0"/>
                        </a:spcBef>
                        <a:spcAft>
                          <a:spcPts val="0"/>
                        </a:spcAft>
                        <a:buClr>
                          <a:schemeClr val="dk1"/>
                        </a:buClr>
                        <a:buSzPts val="2200"/>
                        <a:buFont typeface="Noto Sans Symbols"/>
                        <a:buChar char="∙"/>
                      </a:pPr>
                      <a:r>
                        <a:rPr lang="ru-RU" sz="2200" u="none" cap="none" strike="noStrike"/>
                        <a:t>инвалид 3 группы – 2162,67 руб.;</a:t>
                      </a:r>
                      <a:endParaRPr/>
                    </a:p>
                    <a:p>
                      <a:pPr indent="-342900" lvl="0" marL="342900" marR="21590" rtl="0" algn="l">
                        <a:spcBef>
                          <a:spcPts val="0"/>
                        </a:spcBef>
                        <a:spcAft>
                          <a:spcPts val="0"/>
                        </a:spcAft>
                        <a:buClr>
                          <a:schemeClr val="dk1"/>
                        </a:buClr>
                        <a:buSzPts val="2200"/>
                        <a:buFont typeface="Noto Sans Symbols"/>
                        <a:buChar char="∙"/>
                      </a:pPr>
                      <a:r>
                        <a:rPr lang="ru-RU" sz="2200" u="none" cap="none" strike="noStrike"/>
                        <a:t>несовершеннолетние </a:t>
                      </a:r>
                      <a:endParaRPr/>
                    </a:p>
                    <a:p>
                      <a:pPr indent="0" lvl="0" marL="201295" marR="21590" rtl="0" algn="l">
                        <a:spcBef>
                          <a:spcPts val="0"/>
                        </a:spcBef>
                        <a:spcAft>
                          <a:spcPts val="0"/>
                        </a:spcAft>
                        <a:buNone/>
                      </a:pPr>
                      <a:r>
                        <a:rPr lang="ru-RU" sz="2200" u="none" cap="none" strike="noStrike"/>
                        <a:t>граждане – 2701,62 руб.</a:t>
                      </a:r>
                      <a:endParaRPr sz="2200" u="none" cap="none" strike="noStrike">
                        <a:latin typeface="Times New Roman"/>
                        <a:ea typeface="Times New Roman"/>
                        <a:cs typeface="Times New Roman"/>
                        <a:sym typeface="Times New Roman"/>
                      </a:endParaRPr>
                    </a:p>
                  </a:txBody>
                  <a:tcPr marT="0" marB="0" marR="68575" marL="68575"/>
                </a:tc>
              </a:tr>
            </a:tbl>
          </a:graphicData>
        </a:graphic>
      </p:graphicFrame>
      <p:sp>
        <p:nvSpPr>
          <p:cNvPr id="361" name="Google Shape;361;p23"/>
          <p:cNvSpPr/>
          <p:nvPr/>
        </p:nvSpPr>
        <p:spPr>
          <a:xfrm>
            <a:off x="473803" y="4314111"/>
            <a:ext cx="11220794"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ru-RU" sz="2200">
                <a:solidFill>
                  <a:schemeClr val="dk1"/>
                </a:solidFill>
                <a:latin typeface="Calibri"/>
                <a:ea typeface="Calibri"/>
                <a:cs typeface="Calibri"/>
                <a:sym typeface="Calibri"/>
              </a:rPr>
              <a:t>Получатель вправе отказаться от помощи в натуральном виде в полной мере, или от какого-то определенного вида услуг, заменив его на денежное обеспечение</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4"/>
          <p:cNvPicPr preferRelativeResize="0"/>
          <p:nvPr/>
        </p:nvPicPr>
        <p:blipFill rotWithShape="1">
          <a:blip r:embed="rId3">
            <a:alphaModFix/>
          </a:blip>
          <a:srcRect b="0" l="0" r="0" t="0"/>
          <a:stretch/>
        </p:blipFill>
        <p:spPr>
          <a:xfrm>
            <a:off x="686694" y="3753421"/>
            <a:ext cx="1778059" cy="1333544"/>
          </a:xfrm>
          <a:prstGeom prst="rect">
            <a:avLst/>
          </a:prstGeom>
          <a:noFill/>
          <a:ln>
            <a:noFill/>
          </a:ln>
        </p:spPr>
      </p:pic>
      <p:grpSp>
        <p:nvGrpSpPr>
          <p:cNvPr id="368" name="Google Shape;368;p24"/>
          <p:cNvGrpSpPr/>
          <p:nvPr/>
        </p:nvGrpSpPr>
        <p:grpSpPr>
          <a:xfrm>
            <a:off x="-26217" y="6400800"/>
            <a:ext cx="12727151" cy="474881"/>
            <a:chOff x="-26217" y="6400800"/>
            <a:chExt cx="12727151" cy="474881"/>
          </a:xfrm>
        </p:grpSpPr>
        <p:sp>
          <p:nvSpPr>
            <p:cNvPr id="369" name="Google Shape;369;p24"/>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24"/>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371" name="Google Shape;371;p24"/>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372" name="Google Shape;372;p24"/>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373" name="Google Shape;373;p24"/>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12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374" name="Google Shape;374;p24"/>
          <p:cNvGrpSpPr/>
          <p:nvPr/>
        </p:nvGrpSpPr>
        <p:grpSpPr>
          <a:xfrm>
            <a:off x="10880071" y="-13649"/>
            <a:ext cx="1325571" cy="1524667"/>
            <a:chOff x="11378224" y="-1"/>
            <a:chExt cx="813775" cy="936001"/>
          </a:xfrm>
        </p:grpSpPr>
        <p:sp>
          <p:nvSpPr>
            <p:cNvPr id="375" name="Google Shape;375;p24"/>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24"/>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24"/>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24"/>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79" name="Google Shape;379;p24"/>
          <p:cNvGrpSpPr/>
          <p:nvPr/>
        </p:nvGrpSpPr>
        <p:grpSpPr>
          <a:xfrm>
            <a:off x="4006" y="142880"/>
            <a:ext cx="4049485" cy="650752"/>
            <a:chOff x="1" y="816634"/>
            <a:chExt cx="3474416" cy="848264"/>
          </a:xfrm>
        </p:grpSpPr>
        <p:sp>
          <p:nvSpPr>
            <p:cNvPr id="380" name="Google Shape;380;p24"/>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24"/>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24"/>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383" name="Google Shape;383;p24"/>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384" name="Google Shape;384;p24"/>
          <p:cNvSpPr/>
          <p:nvPr/>
        </p:nvSpPr>
        <p:spPr>
          <a:xfrm>
            <a:off x="5854673" y="424299"/>
            <a:ext cx="29767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СОЦИАЛЬНАЯ ПЕНСИЯ </a:t>
            </a:r>
            <a:endParaRPr sz="1800">
              <a:solidFill>
                <a:srgbClr val="31614E"/>
              </a:solidFill>
              <a:latin typeface="Calibri"/>
              <a:ea typeface="Calibri"/>
              <a:cs typeface="Calibri"/>
              <a:sym typeface="Calibri"/>
            </a:endParaRPr>
          </a:p>
        </p:txBody>
      </p:sp>
      <p:sp>
        <p:nvSpPr>
          <p:cNvPr id="385" name="Google Shape;385;p24"/>
          <p:cNvSpPr/>
          <p:nvPr/>
        </p:nvSpPr>
        <p:spPr>
          <a:xfrm>
            <a:off x="602611" y="708652"/>
            <a:ext cx="11091986" cy="769441"/>
          </a:xfrm>
          <a:prstGeom prst="rect">
            <a:avLst/>
          </a:prstGeom>
          <a:noFill/>
          <a:ln>
            <a:noFill/>
          </a:ln>
        </p:spPr>
        <p:txBody>
          <a:bodyPr anchorCtr="0" anchor="t" bIns="45700" lIns="91425" spcFirstLastPara="1" rIns="91425" wrap="square" tIns="45700">
            <a:noAutofit/>
          </a:bodyPr>
          <a:lstStyle/>
          <a:p>
            <a:pPr indent="0" lvl="0" marL="476250" marR="476250" rtl="0" algn="ctr">
              <a:spcBef>
                <a:spcPts val="0"/>
              </a:spcBef>
              <a:spcAft>
                <a:spcPts val="0"/>
              </a:spcAft>
              <a:buNone/>
            </a:pPr>
            <a:r>
              <a:rPr b="1" lang="ru-RU" sz="2200">
                <a:solidFill>
                  <a:schemeClr val="dk1"/>
                </a:solidFill>
                <a:latin typeface="Times New Roman"/>
                <a:ea typeface="Times New Roman"/>
                <a:cs typeface="Times New Roman"/>
                <a:sym typeface="Times New Roman"/>
              </a:rPr>
              <a:t>Социальная пенсия </a:t>
            </a:r>
            <a:r>
              <a:rPr lang="ru-RU" sz="2200">
                <a:solidFill>
                  <a:schemeClr val="dk1"/>
                </a:solidFill>
                <a:latin typeface="Times New Roman"/>
                <a:ea typeface="Times New Roman"/>
                <a:cs typeface="Times New Roman"/>
                <a:sym typeface="Times New Roman"/>
              </a:rPr>
              <a:t>по инвалидности устанавливается: Инвалидам I, II и III группы, в т. ч. инвалидам с детства; Детям-инвалидам.</a:t>
            </a:r>
            <a:endParaRPr/>
          </a:p>
        </p:txBody>
      </p:sp>
      <p:sp>
        <p:nvSpPr>
          <p:cNvPr id="386" name="Google Shape;386;p24"/>
          <p:cNvSpPr/>
          <p:nvPr/>
        </p:nvSpPr>
        <p:spPr>
          <a:xfrm>
            <a:off x="686694" y="1441983"/>
            <a:ext cx="11137006"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ru-RU" sz="2200">
                <a:solidFill>
                  <a:srgbClr val="31614E"/>
                </a:solidFill>
                <a:latin typeface="Calibri"/>
                <a:ea typeface="Calibri"/>
                <a:cs typeface="Calibri"/>
                <a:sym typeface="Calibri"/>
              </a:rPr>
              <a:t>ПЕРЕЧЕНЬ ДОКУМЕНТОВ ДЛЯ НАЗНАЧЕНИЯ СОЦИАЛЬНОЙ ПЕНСИИ</a:t>
            </a:r>
            <a:endParaRPr/>
          </a:p>
        </p:txBody>
      </p:sp>
      <p:sp>
        <p:nvSpPr>
          <p:cNvPr id="387" name="Google Shape;387;p24"/>
          <p:cNvSpPr/>
          <p:nvPr/>
        </p:nvSpPr>
        <p:spPr>
          <a:xfrm>
            <a:off x="602611" y="1830272"/>
            <a:ext cx="10500063" cy="4570482"/>
          </a:xfrm>
          <a:prstGeom prst="rect">
            <a:avLst/>
          </a:prstGeom>
          <a:noFill/>
          <a:ln>
            <a:noFill/>
          </a:ln>
        </p:spPr>
        <p:txBody>
          <a:bodyPr anchorCtr="0" anchor="t" bIns="45700" lIns="91425" spcFirstLastPara="1" rIns="91425" wrap="square" tIns="45700">
            <a:noAutofit/>
          </a:bodyPr>
          <a:lstStyle/>
          <a:p>
            <a:pPr indent="-139700" lvl="0" marL="0" marR="0" rtl="0" algn="l">
              <a:spcBef>
                <a:spcPts val="0"/>
              </a:spcBef>
              <a:spcAft>
                <a:spcPts val="0"/>
              </a:spcAft>
              <a:buClr>
                <a:srgbClr val="222327"/>
              </a:buClr>
              <a:buSzPts val="2200"/>
              <a:buFont typeface="Calibri"/>
              <a:buAutoNum type="arabicPeriod"/>
            </a:pPr>
            <a:r>
              <a:rPr b="1" lang="ru-RU" sz="2200">
                <a:solidFill>
                  <a:srgbClr val="222327"/>
                </a:solidFill>
                <a:latin typeface="Times New Roman"/>
                <a:ea typeface="Times New Roman"/>
                <a:cs typeface="Times New Roman"/>
                <a:sym typeface="Times New Roman"/>
              </a:rPr>
              <a:t>Заявление о назначении пенсии</a:t>
            </a:r>
            <a:r>
              <a:rPr lang="ru-RU" sz="2200">
                <a:solidFill>
                  <a:srgbClr val="222327"/>
                </a:solidFill>
                <a:latin typeface="Times New Roman"/>
                <a:ea typeface="Times New Roman"/>
                <a:cs typeface="Times New Roman"/>
                <a:sym typeface="Times New Roman"/>
              </a:rPr>
              <a:t>: </a:t>
            </a:r>
            <a:endParaRPr sz="2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2200">
                <a:solidFill>
                  <a:srgbClr val="222327"/>
                </a:solidFill>
                <a:latin typeface="Times New Roman"/>
                <a:ea typeface="Times New Roman"/>
                <a:cs typeface="Times New Roman"/>
                <a:sym typeface="Times New Roman"/>
              </a:rPr>
              <a:t>- подается лично, либо через законного представителя;</a:t>
            </a:r>
            <a:endParaRPr sz="2200">
              <a:solidFill>
                <a:schemeClr val="dk1"/>
              </a:solidFill>
              <a:latin typeface="Times New Roman"/>
              <a:ea typeface="Times New Roman"/>
              <a:cs typeface="Times New Roman"/>
              <a:sym typeface="Times New Roman"/>
            </a:endParaRPr>
          </a:p>
          <a:p>
            <a:pPr indent="-177800" lvl="0" marL="177800" marR="0" rtl="0" algn="l">
              <a:spcBef>
                <a:spcPts val="0"/>
              </a:spcBef>
              <a:spcAft>
                <a:spcPts val="0"/>
              </a:spcAft>
              <a:buNone/>
            </a:pPr>
            <a:r>
              <a:rPr lang="ru-RU" sz="2200">
                <a:solidFill>
                  <a:srgbClr val="222327"/>
                </a:solidFill>
                <a:latin typeface="Times New Roman"/>
                <a:ea typeface="Times New Roman"/>
                <a:cs typeface="Times New Roman"/>
                <a:sym typeface="Times New Roman"/>
              </a:rPr>
              <a:t>- подается в территориальный орган Пенсионного фонда </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России (по месту жительства, по месту пребывания либо</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по месту фактического проживания гражданина) либо </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в МФЦ</a:t>
            </a:r>
            <a:endParaRPr sz="2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ru-RU" sz="2200">
                <a:solidFill>
                  <a:srgbClr val="222327"/>
                </a:solidFill>
                <a:latin typeface="Times New Roman"/>
                <a:ea typeface="Times New Roman"/>
                <a:cs typeface="Times New Roman"/>
                <a:sym typeface="Times New Roman"/>
              </a:rPr>
              <a:t>		2. </a:t>
            </a:r>
            <a:r>
              <a:rPr b="1" lang="ru-RU" sz="2200">
                <a:solidFill>
                  <a:srgbClr val="222327"/>
                </a:solidFill>
                <a:latin typeface="Times New Roman"/>
                <a:ea typeface="Times New Roman"/>
                <a:cs typeface="Times New Roman"/>
                <a:sym typeface="Times New Roman"/>
              </a:rPr>
              <a:t>Паспорт</a:t>
            </a:r>
            <a:r>
              <a:rPr lang="ru-RU" sz="2200">
                <a:solidFill>
                  <a:srgbClr val="222327"/>
                </a:solidFill>
                <a:latin typeface="Times New Roman"/>
                <a:ea typeface="Times New Roman"/>
                <a:cs typeface="Times New Roman"/>
                <a:sym typeface="Times New Roman"/>
              </a:rPr>
              <a:t> (удостоверяет возраст, место жительства, принадлежность</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		к гражданству гражданина, обратившегося за назначением социальной</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		пенсии (представителя);</a:t>
            </a:r>
            <a:endParaRPr sz="2200">
              <a:solidFill>
                <a:schemeClr val="dk1"/>
              </a:solidFill>
              <a:latin typeface="Arial"/>
              <a:ea typeface="Arial"/>
              <a:cs typeface="Arial"/>
              <a:sym typeface="Arial"/>
            </a:endParaRPr>
          </a:p>
          <a:p>
            <a:pPr indent="0" lvl="0" marL="0" marR="0" rtl="0" algn="l">
              <a:spcBef>
                <a:spcPts val="600"/>
              </a:spcBef>
              <a:spcAft>
                <a:spcPts val="0"/>
              </a:spcAft>
              <a:buNone/>
            </a:pPr>
            <a:r>
              <a:rPr lang="ru-RU" sz="2200">
                <a:solidFill>
                  <a:srgbClr val="222327"/>
                </a:solidFill>
                <a:latin typeface="Times New Roman"/>
                <a:ea typeface="Times New Roman"/>
                <a:cs typeface="Times New Roman"/>
                <a:sym typeface="Times New Roman"/>
              </a:rPr>
              <a:t>3. </a:t>
            </a:r>
            <a:r>
              <a:rPr b="1" lang="ru-RU" sz="2200">
                <a:solidFill>
                  <a:srgbClr val="222327"/>
                </a:solidFill>
                <a:latin typeface="Times New Roman"/>
                <a:ea typeface="Times New Roman"/>
                <a:cs typeface="Times New Roman"/>
                <a:sym typeface="Times New Roman"/>
              </a:rPr>
              <a:t>Документы об установлении инвалидности</a:t>
            </a:r>
            <a:r>
              <a:rPr lang="ru-RU" sz="2200">
                <a:solidFill>
                  <a:srgbClr val="222327"/>
                </a:solidFill>
                <a:latin typeface="Times New Roman"/>
                <a:ea typeface="Times New Roman"/>
                <a:cs typeface="Times New Roman"/>
                <a:sym typeface="Times New Roman"/>
              </a:rPr>
              <a:t> (выписка из </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акта освидетельствования гражданина, признанного </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инвалидом, выдаваемая федеральным учреждением </a:t>
            </a:r>
            <a:br>
              <a:rPr lang="ru-RU" sz="2200">
                <a:solidFill>
                  <a:srgbClr val="222327"/>
                </a:solidFill>
                <a:latin typeface="Times New Roman"/>
                <a:ea typeface="Times New Roman"/>
                <a:cs typeface="Times New Roman"/>
                <a:sym typeface="Times New Roman"/>
              </a:rPr>
            </a:br>
            <a:r>
              <a:rPr lang="ru-RU" sz="2200">
                <a:solidFill>
                  <a:srgbClr val="222327"/>
                </a:solidFill>
                <a:latin typeface="Times New Roman"/>
                <a:ea typeface="Times New Roman"/>
                <a:cs typeface="Times New Roman"/>
                <a:sym typeface="Times New Roman"/>
              </a:rPr>
              <a:t>медико-социальной экспертизы); </a:t>
            </a:r>
            <a:endParaRPr sz="2200">
              <a:solidFill>
                <a:schemeClr val="dk1"/>
              </a:solidFill>
              <a:latin typeface="Arial"/>
              <a:ea typeface="Arial"/>
              <a:cs typeface="Arial"/>
              <a:sym typeface="Arial"/>
            </a:endParaRPr>
          </a:p>
        </p:txBody>
      </p:sp>
      <p:pic>
        <p:nvPicPr>
          <p:cNvPr id="388" name="Google Shape;388;p24"/>
          <p:cNvPicPr preferRelativeResize="0"/>
          <p:nvPr/>
        </p:nvPicPr>
        <p:blipFill rotWithShape="1">
          <a:blip r:embed="rId4">
            <a:alphaModFix/>
          </a:blip>
          <a:srcRect b="0" l="0" r="0" t="0"/>
          <a:stretch/>
        </p:blipFill>
        <p:spPr>
          <a:xfrm>
            <a:off x="8240289" y="2113084"/>
            <a:ext cx="3130499" cy="1935162"/>
          </a:xfrm>
          <a:prstGeom prst="rect">
            <a:avLst/>
          </a:prstGeom>
          <a:noFill/>
          <a:ln>
            <a:noFill/>
          </a:ln>
        </p:spPr>
      </p:pic>
      <p:pic>
        <p:nvPicPr>
          <p:cNvPr id="389" name="Google Shape;389;p24"/>
          <p:cNvPicPr preferRelativeResize="0"/>
          <p:nvPr/>
        </p:nvPicPr>
        <p:blipFill rotWithShape="1">
          <a:blip r:embed="rId5">
            <a:alphaModFix/>
          </a:blip>
          <a:srcRect b="0" l="0" r="0" t="0"/>
          <a:stretch/>
        </p:blipFill>
        <p:spPr>
          <a:xfrm>
            <a:off x="8240288" y="4688621"/>
            <a:ext cx="3130499" cy="16278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25"/>
          <p:cNvPicPr preferRelativeResize="0"/>
          <p:nvPr/>
        </p:nvPicPr>
        <p:blipFill rotWithShape="1">
          <a:blip r:embed="rId3">
            <a:alphaModFix/>
          </a:blip>
          <a:srcRect b="0" l="0" r="0" t="0"/>
          <a:stretch/>
        </p:blipFill>
        <p:spPr>
          <a:xfrm>
            <a:off x="8140700" y="1061840"/>
            <a:ext cx="3019945" cy="1510478"/>
          </a:xfrm>
          <a:prstGeom prst="rect">
            <a:avLst/>
          </a:prstGeom>
          <a:noFill/>
          <a:ln>
            <a:noFill/>
          </a:ln>
        </p:spPr>
      </p:pic>
      <p:grpSp>
        <p:nvGrpSpPr>
          <p:cNvPr id="396" name="Google Shape;396;p25"/>
          <p:cNvGrpSpPr/>
          <p:nvPr/>
        </p:nvGrpSpPr>
        <p:grpSpPr>
          <a:xfrm>
            <a:off x="-26217" y="6400800"/>
            <a:ext cx="12727151" cy="474881"/>
            <a:chOff x="-26217" y="6400800"/>
            <a:chExt cx="12727151" cy="474881"/>
          </a:xfrm>
        </p:grpSpPr>
        <p:sp>
          <p:nvSpPr>
            <p:cNvPr id="397" name="Google Shape;397;p25"/>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25"/>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399" name="Google Shape;399;p25"/>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400" name="Google Shape;400;p25"/>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401" name="Google Shape;401;p25"/>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13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402" name="Google Shape;402;p25"/>
          <p:cNvGrpSpPr/>
          <p:nvPr/>
        </p:nvGrpSpPr>
        <p:grpSpPr>
          <a:xfrm>
            <a:off x="10880071" y="-13649"/>
            <a:ext cx="1325571" cy="1524667"/>
            <a:chOff x="11378224" y="-1"/>
            <a:chExt cx="813775" cy="936001"/>
          </a:xfrm>
        </p:grpSpPr>
        <p:sp>
          <p:nvSpPr>
            <p:cNvPr id="403" name="Google Shape;403;p25"/>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25"/>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25"/>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25"/>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07" name="Google Shape;407;p25"/>
          <p:cNvGrpSpPr/>
          <p:nvPr/>
        </p:nvGrpSpPr>
        <p:grpSpPr>
          <a:xfrm>
            <a:off x="4006" y="142880"/>
            <a:ext cx="4049485" cy="650752"/>
            <a:chOff x="1" y="816634"/>
            <a:chExt cx="3474416" cy="848264"/>
          </a:xfrm>
        </p:grpSpPr>
        <p:sp>
          <p:nvSpPr>
            <p:cNvPr id="408" name="Google Shape;408;p25"/>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25"/>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25"/>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411" name="Google Shape;411;p25"/>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412" name="Google Shape;412;p25"/>
          <p:cNvSpPr/>
          <p:nvPr/>
        </p:nvSpPr>
        <p:spPr>
          <a:xfrm>
            <a:off x="5854673" y="424299"/>
            <a:ext cx="29767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СОЦИАЛЬНАЯ ПЕНСИЯ </a:t>
            </a:r>
            <a:endParaRPr sz="1800">
              <a:solidFill>
                <a:srgbClr val="31614E"/>
              </a:solidFill>
              <a:latin typeface="Calibri"/>
              <a:ea typeface="Calibri"/>
              <a:cs typeface="Calibri"/>
              <a:sym typeface="Calibri"/>
            </a:endParaRPr>
          </a:p>
        </p:txBody>
      </p:sp>
      <p:grpSp>
        <p:nvGrpSpPr>
          <p:cNvPr id="413" name="Google Shape;413;p25"/>
          <p:cNvGrpSpPr/>
          <p:nvPr/>
        </p:nvGrpSpPr>
        <p:grpSpPr>
          <a:xfrm>
            <a:off x="349924" y="1046420"/>
            <a:ext cx="10811324" cy="5208609"/>
            <a:chOff x="0" y="2545"/>
            <a:chExt cx="10811324" cy="5208609"/>
          </a:xfrm>
        </p:grpSpPr>
        <p:cxnSp>
          <p:nvCxnSpPr>
            <p:cNvPr id="414" name="Google Shape;414;p25"/>
            <p:cNvCxnSpPr/>
            <p:nvPr/>
          </p:nvCxnSpPr>
          <p:spPr>
            <a:xfrm>
              <a:off x="0" y="2545"/>
              <a:ext cx="10811324" cy="0"/>
            </a:xfrm>
            <a:prstGeom prst="straightConnector1">
              <a:avLst/>
            </a:prstGeom>
            <a:solidFill>
              <a:srgbClr val="599BD5">
                <a:alpha val="89803"/>
              </a:srgbClr>
            </a:solidFill>
            <a:ln cap="flat" cmpd="sng" w="12700">
              <a:solidFill>
                <a:srgbClr val="599BD5">
                  <a:alpha val="89803"/>
                </a:srgbClr>
              </a:solidFill>
              <a:prstDash val="solid"/>
              <a:miter lim="800000"/>
              <a:headEnd len="sm" w="sm" type="none"/>
              <a:tailEnd len="sm" w="sm" type="none"/>
            </a:ln>
          </p:spPr>
        </p:cxnSp>
        <p:sp>
          <p:nvSpPr>
            <p:cNvPr id="415" name="Google Shape;415;p25"/>
            <p:cNvSpPr/>
            <p:nvPr/>
          </p:nvSpPr>
          <p:spPr>
            <a:xfrm>
              <a:off x="0" y="2545"/>
              <a:ext cx="2162264" cy="520860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5"/>
            <p:cNvSpPr txBox="1"/>
            <p:nvPr/>
          </p:nvSpPr>
          <p:spPr>
            <a:xfrm>
              <a:off x="0" y="2545"/>
              <a:ext cx="2162264" cy="520860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ru-RU" sz="2400">
                  <a:solidFill>
                    <a:schemeClr val="dk1"/>
                  </a:solidFill>
                  <a:latin typeface="Calibri"/>
                  <a:ea typeface="Calibri"/>
                  <a:cs typeface="Calibri"/>
                  <a:sym typeface="Calibri"/>
                </a:rPr>
                <a:t>СПОСОБЫ ДОСТАВКИ ПЕНСИИ: </a:t>
              </a:r>
              <a:endParaRPr sz="2400">
                <a:solidFill>
                  <a:schemeClr val="dk1"/>
                </a:solidFill>
                <a:latin typeface="Calibri"/>
                <a:ea typeface="Calibri"/>
                <a:cs typeface="Calibri"/>
                <a:sym typeface="Calibri"/>
              </a:endParaRPr>
            </a:p>
          </p:txBody>
        </p:sp>
        <p:sp>
          <p:nvSpPr>
            <p:cNvPr id="417" name="Google Shape;417;p25"/>
            <p:cNvSpPr/>
            <p:nvPr/>
          </p:nvSpPr>
          <p:spPr>
            <a:xfrm>
              <a:off x="2324434" y="76173"/>
              <a:ext cx="8486889" cy="14725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5"/>
            <p:cNvSpPr txBox="1"/>
            <p:nvPr/>
          </p:nvSpPr>
          <p:spPr>
            <a:xfrm>
              <a:off x="2324434" y="76173"/>
              <a:ext cx="8486889" cy="1472551"/>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ru-RU" sz="2400">
                  <a:solidFill>
                    <a:schemeClr val="dk1"/>
                  </a:solidFill>
                  <a:latin typeface="Calibri"/>
                  <a:ea typeface="Calibri"/>
                  <a:cs typeface="Calibri"/>
                  <a:sym typeface="Calibri"/>
                </a:rPr>
                <a:t>через Почту России (на дому или в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почтовом отделении по месту жительства)</a:t>
              </a:r>
              <a:endParaRPr sz="2400">
                <a:solidFill>
                  <a:schemeClr val="dk1"/>
                </a:solidFill>
                <a:latin typeface="Calibri"/>
                <a:ea typeface="Calibri"/>
                <a:cs typeface="Calibri"/>
                <a:sym typeface="Calibri"/>
              </a:endParaRPr>
            </a:p>
          </p:txBody>
        </p:sp>
        <p:cxnSp>
          <p:nvCxnSpPr>
            <p:cNvPr id="419" name="Google Shape;419;p25"/>
            <p:cNvCxnSpPr/>
            <p:nvPr/>
          </p:nvCxnSpPr>
          <p:spPr>
            <a:xfrm>
              <a:off x="2162264" y="1548724"/>
              <a:ext cx="8649059" cy="0"/>
            </a:xfrm>
            <a:prstGeom prst="straightConnector1">
              <a:avLst/>
            </a:prstGeom>
            <a:solidFill>
              <a:srgbClr val="599BD5"/>
            </a:solidFill>
            <a:ln cap="flat" cmpd="sng" w="12700">
              <a:solidFill>
                <a:srgbClr val="599BD5"/>
              </a:solidFill>
              <a:prstDash val="solid"/>
              <a:miter lim="800000"/>
              <a:headEnd len="sm" w="sm" type="none"/>
              <a:tailEnd len="sm" w="sm" type="none"/>
            </a:ln>
          </p:spPr>
        </p:cxnSp>
        <p:sp>
          <p:nvSpPr>
            <p:cNvPr id="420" name="Google Shape;420;p25"/>
            <p:cNvSpPr/>
            <p:nvPr/>
          </p:nvSpPr>
          <p:spPr>
            <a:xfrm>
              <a:off x="2324434" y="1622352"/>
              <a:ext cx="8486889" cy="14725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txBox="1"/>
            <p:nvPr/>
          </p:nvSpPr>
          <p:spPr>
            <a:xfrm>
              <a:off x="2324434" y="1622352"/>
              <a:ext cx="8486889" cy="1472551"/>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ru-RU" sz="2400">
                  <a:solidFill>
                    <a:schemeClr val="dk1"/>
                  </a:solidFill>
                  <a:latin typeface="Calibri"/>
                  <a:ea typeface="Calibri"/>
                  <a:cs typeface="Calibri"/>
                  <a:sym typeface="Calibri"/>
                </a:rPr>
                <a:t>через банк (в кассе отделения банка или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оформить банковскую карту и снимать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денежные средства через банкомат)</a:t>
              </a:r>
              <a:endParaRPr sz="2400">
                <a:solidFill>
                  <a:schemeClr val="dk1"/>
                </a:solidFill>
                <a:latin typeface="Calibri"/>
                <a:ea typeface="Calibri"/>
                <a:cs typeface="Calibri"/>
                <a:sym typeface="Calibri"/>
              </a:endParaRPr>
            </a:p>
          </p:txBody>
        </p:sp>
        <p:cxnSp>
          <p:nvCxnSpPr>
            <p:cNvPr id="422" name="Google Shape;422;p25"/>
            <p:cNvCxnSpPr/>
            <p:nvPr/>
          </p:nvCxnSpPr>
          <p:spPr>
            <a:xfrm>
              <a:off x="2162264" y="3094903"/>
              <a:ext cx="8649059" cy="0"/>
            </a:xfrm>
            <a:prstGeom prst="straightConnector1">
              <a:avLst/>
            </a:prstGeom>
            <a:solidFill>
              <a:srgbClr val="599BD5"/>
            </a:solidFill>
            <a:ln cap="flat" cmpd="sng" w="12700">
              <a:solidFill>
                <a:srgbClr val="599BD5"/>
              </a:solidFill>
              <a:prstDash val="solid"/>
              <a:miter lim="800000"/>
              <a:headEnd len="sm" w="sm" type="none"/>
              <a:tailEnd len="sm" w="sm" type="none"/>
            </a:ln>
          </p:spPr>
        </p:cxnSp>
        <p:sp>
          <p:nvSpPr>
            <p:cNvPr id="423" name="Google Shape;423;p25"/>
            <p:cNvSpPr/>
            <p:nvPr/>
          </p:nvSpPr>
          <p:spPr>
            <a:xfrm>
              <a:off x="2324434" y="3168530"/>
              <a:ext cx="8486889" cy="1967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txBox="1"/>
            <p:nvPr/>
          </p:nvSpPr>
          <p:spPr>
            <a:xfrm>
              <a:off x="2324434" y="3168530"/>
              <a:ext cx="8486889" cy="196721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ru-RU" sz="2400">
                  <a:solidFill>
                    <a:schemeClr val="dk1"/>
                  </a:solidFill>
                  <a:latin typeface="Calibri"/>
                  <a:ea typeface="Calibri"/>
                  <a:cs typeface="Calibri"/>
                  <a:sym typeface="Calibri"/>
                </a:rPr>
                <a:t>через организацию, занимающуюся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доставкой пенсии (на дому или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самостоятельно в этой организации).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Перечень таких организаций в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распоряжении территориального органа </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Пенсионного фонда России</a:t>
              </a:r>
              <a:endParaRPr sz="2400">
                <a:solidFill>
                  <a:schemeClr val="dk1"/>
                </a:solidFill>
                <a:latin typeface="Calibri"/>
                <a:ea typeface="Calibri"/>
                <a:cs typeface="Calibri"/>
                <a:sym typeface="Calibri"/>
              </a:endParaRPr>
            </a:p>
          </p:txBody>
        </p:sp>
        <p:cxnSp>
          <p:nvCxnSpPr>
            <p:cNvPr id="425" name="Google Shape;425;p25"/>
            <p:cNvCxnSpPr/>
            <p:nvPr/>
          </p:nvCxnSpPr>
          <p:spPr>
            <a:xfrm>
              <a:off x="2162264" y="5135741"/>
              <a:ext cx="8649059" cy="0"/>
            </a:xfrm>
            <a:prstGeom prst="straightConnector1">
              <a:avLst/>
            </a:prstGeom>
            <a:solidFill>
              <a:srgbClr val="599BD5"/>
            </a:solidFill>
            <a:ln cap="flat" cmpd="sng" w="12700">
              <a:solidFill>
                <a:srgbClr val="599BD5"/>
              </a:solidFill>
              <a:prstDash val="solid"/>
              <a:miter lim="800000"/>
              <a:headEnd len="sm" w="sm" type="none"/>
              <a:tailEnd len="sm" w="sm" type="none"/>
            </a:ln>
          </p:spPr>
        </p:cxnSp>
      </p:grpSp>
      <p:pic>
        <p:nvPicPr>
          <p:cNvPr id="426" name="Google Shape;426;p25"/>
          <p:cNvPicPr preferRelativeResize="0"/>
          <p:nvPr/>
        </p:nvPicPr>
        <p:blipFill rotWithShape="1">
          <a:blip r:embed="rId4">
            <a:alphaModFix/>
          </a:blip>
          <a:srcRect b="0" l="0" r="0" t="0"/>
          <a:stretch/>
        </p:blipFill>
        <p:spPr>
          <a:xfrm>
            <a:off x="8140700" y="2683635"/>
            <a:ext cx="3151125" cy="1419411"/>
          </a:xfrm>
          <a:prstGeom prst="rect">
            <a:avLst/>
          </a:prstGeom>
          <a:noFill/>
          <a:ln>
            <a:noFill/>
          </a:ln>
        </p:spPr>
      </p:pic>
      <p:pic>
        <p:nvPicPr>
          <p:cNvPr id="427" name="Google Shape;427;p25"/>
          <p:cNvPicPr preferRelativeResize="0"/>
          <p:nvPr/>
        </p:nvPicPr>
        <p:blipFill rotWithShape="1">
          <a:blip r:embed="rId5">
            <a:alphaModFix/>
          </a:blip>
          <a:srcRect b="0" l="0" r="0" t="0"/>
          <a:stretch/>
        </p:blipFill>
        <p:spPr>
          <a:xfrm>
            <a:off x="8175440" y="4312064"/>
            <a:ext cx="3116385" cy="18797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pSp>
        <p:nvGrpSpPr>
          <p:cNvPr id="433" name="Google Shape;433;p26"/>
          <p:cNvGrpSpPr/>
          <p:nvPr/>
        </p:nvGrpSpPr>
        <p:grpSpPr>
          <a:xfrm>
            <a:off x="-26217" y="6400800"/>
            <a:ext cx="12727151" cy="474881"/>
            <a:chOff x="-26217" y="6400800"/>
            <a:chExt cx="12727151" cy="474881"/>
          </a:xfrm>
        </p:grpSpPr>
        <p:sp>
          <p:nvSpPr>
            <p:cNvPr id="434" name="Google Shape;434;p26"/>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26"/>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436" name="Google Shape;436;p26"/>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437" name="Google Shape;437;p26"/>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438" name="Google Shape;438;p26"/>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14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439" name="Google Shape;439;p26"/>
          <p:cNvGrpSpPr/>
          <p:nvPr/>
        </p:nvGrpSpPr>
        <p:grpSpPr>
          <a:xfrm>
            <a:off x="10880071" y="-13649"/>
            <a:ext cx="1325571" cy="1524667"/>
            <a:chOff x="11378224" y="-1"/>
            <a:chExt cx="813775" cy="936001"/>
          </a:xfrm>
        </p:grpSpPr>
        <p:sp>
          <p:nvSpPr>
            <p:cNvPr id="440" name="Google Shape;440;p26"/>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26"/>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26"/>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26"/>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44" name="Google Shape;444;p26"/>
          <p:cNvGrpSpPr/>
          <p:nvPr/>
        </p:nvGrpSpPr>
        <p:grpSpPr>
          <a:xfrm>
            <a:off x="4006" y="142880"/>
            <a:ext cx="4049485" cy="650752"/>
            <a:chOff x="1" y="816634"/>
            <a:chExt cx="3474416" cy="848264"/>
          </a:xfrm>
        </p:grpSpPr>
        <p:sp>
          <p:nvSpPr>
            <p:cNvPr id="445" name="Google Shape;445;p26"/>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26"/>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26"/>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448" name="Google Shape;448;p26"/>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449" name="Google Shape;449;p26"/>
          <p:cNvSpPr/>
          <p:nvPr/>
        </p:nvSpPr>
        <p:spPr>
          <a:xfrm>
            <a:off x="5854673" y="424299"/>
            <a:ext cx="29767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СОЦИАЛЬНАЯ ПЕНСИЯ </a:t>
            </a:r>
            <a:endParaRPr sz="1800">
              <a:solidFill>
                <a:srgbClr val="31614E"/>
              </a:solidFill>
              <a:latin typeface="Calibri"/>
              <a:ea typeface="Calibri"/>
              <a:cs typeface="Calibri"/>
              <a:sym typeface="Calibri"/>
            </a:endParaRPr>
          </a:p>
        </p:txBody>
      </p:sp>
      <p:grpSp>
        <p:nvGrpSpPr>
          <p:cNvPr id="450" name="Google Shape;450;p26"/>
          <p:cNvGrpSpPr/>
          <p:nvPr/>
        </p:nvGrpSpPr>
        <p:grpSpPr>
          <a:xfrm>
            <a:off x="1339378" y="979842"/>
            <a:ext cx="9715962" cy="2316077"/>
            <a:chOff x="652" y="1155618"/>
            <a:chExt cx="9715962" cy="2316077"/>
          </a:xfrm>
        </p:grpSpPr>
        <p:sp>
          <p:nvSpPr>
            <p:cNvPr id="451" name="Google Shape;451;p26"/>
            <p:cNvSpPr/>
            <p:nvPr/>
          </p:nvSpPr>
          <p:spPr>
            <a:xfrm>
              <a:off x="4858634" y="1907426"/>
              <a:ext cx="3437519" cy="596594"/>
            </a:xfrm>
            <a:custGeom>
              <a:rect b="b" l="l" r="r" t="t"/>
              <a:pathLst>
                <a:path extrusionOk="0" h="120000" w="120000">
                  <a:moveTo>
                    <a:pt x="0" y="0"/>
                  </a:moveTo>
                  <a:lnTo>
                    <a:pt x="0" y="60000"/>
                  </a:lnTo>
                  <a:lnTo>
                    <a:pt x="120000" y="60000"/>
                  </a:lnTo>
                  <a:lnTo>
                    <a:pt x="120000" y="120000"/>
                  </a:lnTo>
                </a:path>
              </a:pathLst>
            </a:custGeom>
            <a:noFill/>
            <a:ln cap="flat" cmpd="sng" w="12700">
              <a:solidFill>
                <a:srgbClr val="4372C3"/>
              </a:solidFill>
              <a:prstDash val="solid"/>
              <a:miter lim="800000"/>
              <a:headEnd len="sm" w="sm" type="none"/>
              <a:tailEnd len="sm" w="sm" type="none"/>
            </a:ln>
          </p:spPr>
        </p:sp>
        <p:sp>
          <p:nvSpPr>
            <p:cNvPr id="452" name="Google Shape;452;p26"/>
            <p:cNvSpPr/>
            <p:nvPr/>
          </p:nvSpPr>
          <p:spPr>
            <a:xfrm>
              <a:off x="4812914" y="1907426"/>
              <a:ext cx="91440" cy="596594"/>
            </a:xfrm>
            <a:custGeom>
              <a:rect b="b" l="l" r="r" t="t"/>
              <a:pathLst>
                <a:path extrusionOk="0" h="120000" w="120000">
                  <a:moveTo>
                    <a:pt x="60000" y="0"/>
                  </a:moveTo>
                  <a:lnTo>
                    <a:pt x="60000" y="120000"/>
                  </a:lnTo>
                </a:path>
              </a:pathLst>
            </a:custGeom>
            <a:noFill/>
            <a:ln cap="flat" cmpd="sng" w="12700">
              <a:solidFill>
                <a:srgbClr val="4372C3"/>
              </a:solidFill>
              <a:prstDash val="solid"/>
              <a:miter lim="800000"/>
              <a:headEnd len="sm" w="sm" type="none"/>
              <a:tailEnd len="sm" w="sm" type="none"/>
            </a:ln>
          </p:spPr>
        </p:sp>
        <p:sp>
          <p:nvSpPr>
            <p:cNvPr id="453" name="Google Shape;453;p26"/>
            <p:cNvSpPr/>
            <p:nvPr/>
          </p:nvSpPr>
          <p:spPr>
            <a:xfrm>
              <a:off x="1421114" y="1907426"/>
              <a:ext cx="3437519" cy="596594"/>
            </a:xfrm>
            <a:custGeom>
              <a:rect b="b" l="l" r="r" t="t"/>
              <a:pathLst>
                <a:path extrusionOk="0" h="120000" w="120000">
                  <a:moveTo>
                    <a:pt x="120000" y="0"/>
                  </a:moveTo>
                  <a:lnTo>
                    <a:pt x="120000" y="60000"/>
                  </a:lnTo>
                  <a:lnTo>
                    <a:pt x="0" y="60000"/>
                  </a:lnTo>
                  <a:lnTo>
                    <a:pt x="0" y="120000"/>
                  </a:lnTo>
                </a:path>
              </a:pathLst>
            </a:custGeom>
            <a:noFill/>
            <a:ln cap="flat" cmpd="sng" w="12700">
              <a:solidFill>
                <a:srgbClr val="4372C3"/>
              </a:solidFill>
              <a:prstDash val="solid"/>
              <a:miter lim="800000"/>
              <a:headEnd len="sm" w="sm" type="none"/>
              <a:tailEnd len="sm" w="sm" type="none"/>
            </a:ln>
          </p:spPr>
        </p:sp>
        <p:sp>
          <p:nvSpPr>
            <p:cNvPr id="454" name="Google Shape;454;p26"/>
            <p:cNvSpPr/>
            <p:nvPr/>
          </p:nvSpPr>
          <p:spPr>
            <a:xfrm>
              <a:off x="516223" y="1155618"/>
              <a:ext cx="8684821" cy="751808"/>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txBox="1"/>
            <p:nvPr/>
          </p:nvSpPr>
          <p:spPr>
            <a:xfrm>
              <a:off x="516223" y="1155618"/>
              <a:ext cx="8684821" cy="75180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ОБЯЗАТЕЛЬСТВА ГОСУДАРСТВА ПЕРЕД ДЕТЬМИ-ИНВАЛИДАМИ</a:t>
              </a:r>
              <a:endParaRPr sz="2400">
                <a:solidFill>
                  <a:schemeClr val="lt1"/>
                </a:solidFill>
                <a:latin typeface="Times New Roman"/>
                <a:ea typeface="Times New Roman"/>
                <a:cs typeface="Times New Roman"/>
                <a:sym typeface="Times New Roman"/>
              </a:endParaRPr>
            </a:p>
          </p:txBody>
        </p:sp>
        <p:sp>
          <p:nvSpPr>
            <p:cNvPr id="456" name="Google Shape;456;p26"/>
            <p:cNvSpPr/>
            <p:nvPr/>
          </p:nvSpPr>
          <p:spPr>
            <a:xfrm>
              <a:off x="652" y="2504020"/>
              <a:ext cx="2840924" cy="68827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6"/>
            <p:cNvSpPr txBox="1"/>
            <p:nvPr/>
          </p:nvSpPr>
          <p:spPr>
            <a:xfrm>
              <a:off x="652" y="2504020"/>
              <a:ext cx="2840924" cy="68827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социальная защита</a:t>
              </a:r>
              <a:endParaRPr sz="2400">
                <a:solidFill>
                  <a:schemeClr val="lt1"/>
                </a:solidFill>
                <a:latin typeface="Times New Roman"/>
                <a:ea typeface="Times New Roman"/>
                <a:cs typeface="Times New Roman"/>
                <a:sym typeface="Times New Roman"/>
              </a:endParaRPr>
            </a:p>
          </p:txBody>
        </p:sp>
        <p:sp>
          <p:nvSpPr>
            <p:cNvPr id="458" name="Google Shape;458;p26"/>
            <p:cNvSpPr/>
            <p:nvPr/>
          </p:nvSpPr>
          <p:spPr>
            <a:xfrm>
              <a:off x="3438171" y="2504020"/>
              <a:ext cx="2840924" cy="815274"/>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txBox="1"/>
            <p:nvPr/>
          </p:nvSpPr>
          <p:spPr>
            <a:xfrm>
              <a:off x="3438171" y="2504020"/>
              <a:ext cx="2840924" cy="815274"/>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материальная поддержка</a:t>
              </a:r>
              <a:endParaRPr sz="2400">
                <a:solidFill>
                  <a:schemeClr val="lt1"/>
                </a:solidFill>
                <a:latin typeface="Times New Roman"/>
                <a:ea typeface="Times New Roman"/>
                <a:cs typeface="Times New Roman"/>
                <a:sym typeface="Times New Roman"/>
              </a:endParaRPr>
            </a:p>
          </p:txBody>
        </p:sp>
        <p:sp>
          <p:nvSpPr>
            <p:cNvPr id="460" name="Google Shape;460;p26"/>
            <p:cNvSpPr/>
            <p:nvPr/>
          </p:nvSpPr>
          <p:spPr>
            <a:xfrm>
              <a:off x="6875690" y="2504020"/>
              <a:ext cx="2840924" cy="967675"/>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6"/>
            <p:cNvSpPr txBox="1"/>
            <p:nvPr/>
          </p:nvSpPr>
          <p:spPr>
            <a:xfrm>
              <a:off x="6875690" y="2504020"/>
              <a:ext cx="2840924" cy="96767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обеспечение доступного образования</a:t>
              </a:r>
              <a:endParaRPr sz="2400">
                <a:solidFill>
                  <a:schemeClr val="lt1"/>
                </a:solidFill>
                <a:latin typeface="Times New Roman"/>
                <a:ea typeface="Times New Roman"/>
                <a:cs typeface="Times New Roman"/>
                <a:sym typeface="Times New Roman"/>
              </a:endParaRPr>
            </a:p>
          </p:txBody>
        </p:sp>
      </p:grpSp>
      <p:sp>
        <p:nvSpPr>
          <p:cNvPr id="462" name="Google Shape;462;p26"/>
          <p:cNvSpPr/>
          <p:nvPr/>
        </p:nvSpPr>
        <p:spPr>
          <a:xfrm>
            <a:off x="602612" y="3390507"/>
            <a:ext cx="7451399"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2200">
                <a:solidFill>
                  <a:schemeClr val="dk1"/>
                </a:solidFill>
                <a:latin typeface="Times New Roman"/>
                <a:ea typeface="Times New Roman"/>
                <a:cs typeface="Times New Roman"/>
                <a:sym typeface="Times New Roman"/>
              </a:rPr>
              <a:t>Набор социальных услуг (НСУ) в 2019 г. равен 1121,42 руб. </a:t>
            </a:r>
            <a:endParaRPr/>
          </a:p>
        </p:txBody>
      </p:sp>
      <p:graphicFrame>
        <p:nvGraphicFramePr>
          <p:cNvPr id="463" name="Google Shape;463;p26"/>
          <p:cNvGraphicFramePr/>
          <p:nvPr/>
        </p:nvGraphicFramePr>
        <p:xfrm>
          <a:off x="700123" y="3991937"/>
          <a:ext cx="3000000" cy="3000000"/>
        </p:xfrm>
        <a:graphic>
          <a:graphicData uri="http://schemas.openxmlformats.org/drawingml/2006/table">
            <a:tbl>
              <a:tblPr bandRow="1" firstCol="1" firstRow="1">
                <a:noFill/>
                <a:tableStyleId>{B0D53B82-4FC1-4554-8538-B164AA41BC9B}</a:tableStyleId>
              </a:tblPr>
              <a:tblGrid>
                <a:gridCol w="6614975"/>
                <a:gridCol w="4196400"/>
              </a:tblGrid>
              <a:tr h="279400">
                <a:tc>
                  <a:txBody>
                    <a:bodyPr/>
                    <a:lstStyle/>
                    <a:p>
                      <a:pPr indent="0" lvl="0" marL="0" marR="0" rtl="0" algn="ctr">
                        <a:spcBef>
                          <a:spcPts val="0"/>
                        </a:spcBef>
                        <a:spcAft>
                          <a:spcPts val="0"/>
                        </a:spcAft>
                        <a:buNone/>
                      </a:pPr>
                      <a:r>
                        <a:rPr lang="ru-RU" sz="2200" u="none" cap="none" strike="noStrike"/>
                        <a:t>Натуральная форма</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Денежный эквивалент</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Бесплатные лекарства </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863,75 руб.</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Бесплатные путевки на лечение</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133,62 руб.</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Бесплатный проезд к месту лечения и обратно</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124,50 руб.</a:t>
                      </a:r>
                      <a:endParaRPr sz="2200" u="none" cap="none" strike="noStrike">
                        <a:latin typeface="Times New Roman"/>
                        <a:ea typeface="Times New Roman"/>
                        <a:cs typeface="Times New Roman"/>
                        <a:sym typeface="Times New Roman"/>
                      </a:endParaRPr>
                    </a:p>
                  </a:txBody>
                  <a:tcPr marT="0" marB="0" marR="68575" marL="68575"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pSp>
        <p:nvGrpSpPr>
          <p:cNvPr id="469" name="Google Shape;469;p27"/>
          <p:cNvGrpSpPr/>
          <p:nvPr/>
        </p:nvGrpSpPr>
        <p:grpSpPr>
          <a:xfrm>
            <a:off x="-26217" y="6400800"/>
            <a:ext cx="12727151" cy="474881"/>
            <a:chOff x="-26217" y="6400800"/>
            <a:chExt cx="12727151" cy="474881"/>
          </a:xfrm>
        </p:grpSpPr>
        <p:sp>
          <p:nvSpPr>
            <p:cNvPr id="470" name="Google Shape;470;p27"/>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27"/>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472" name="Google Shape;472;p27"/>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473" name="Google Shape;473;p27"/>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474" name="Google Shape;474;p27"/>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15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475" name="Google Shape;475;p27"/>
          <p:cNvGrpSpPr/>
          <p:nvPr/>
        </p:nvGrpSpPr>
        <p:grpSpPr>
          <a:xfrm>
            <a:off x="10880071" y="-13649"/>
            <a:ext cx="1325571" cy="1524667"/>
            <a:chOff x="11378224" y="-1"/>
            <a:chExt cx="813775" cy="936001"/>
          </a:xfrm>
        </p:grpSpPr>
        <p:sp>
          <p:nvSpPr>
            <p:cNvPr id="476" name="Google Shape;476;p27"/>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27"/>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27"/>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27"/>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80" name="Google Shape;480;p27"/>
          <p:cNvGrpSpPr/>
          <p:nvPr/>
        </p:nvGrpSpPr>
        <p:grpSpPr>
          <a:xfrm>
            <a:off x="4006" y="142880"/>
            <a:ext cx="4049485" cy="650752"/>
            <a:chOff x="1" y="816634"/>
            <a:chExt cx="3474416" cy="848264"/>
          </a:xfrm>
        </p:grpSpPr>
        <p:sp>
          <p:nvSpPr>
            <p:cNvPr id="481" name="Google Shape;481;p27"/>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27"/>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27"/>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484" name="Google Shape;484;p27"/>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485" name="Google Shape;485;p27"/>
          <p:cNvSpPr/>
          <p:nvPr/>
        </p:nvSpPr>
        <p:spPr>
          <a:xfrm>
            <a:off x="5854673" y="424299"/>
            <a:ext cx="29767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СОЦИАЛЬНАЯ ПЕНСИЯ </a:t>
            </a:r>
            <a:endParaRPr sz="1800">
              <a:solidFill>
                <a:srgbClr val="31614E"/>
              </a:solidFill>
              <a:latin typeface="Calibri"/>
              <a:ea typeface="Calibri"/>
              <a:cs typeface="Calibri"/>
              <a:sym typeface="Calibri"/>
            </a:endParaRPr>
          </a:p>
        </p:txBody>
      </p:sp>
      <p:grpSp>
        <p:nvGrpSpPr>
          <p:cNvPr id="486" name="Google Shape;486;p27"/>
          <p:cNvGrpSpPr/>
          <p:nvPr/>
        </p:nvGrpSpPr>
        <p:grpSpPr>
          <a:xfrm>
            <a:off x="1339378" y="979842"/>
            <a:ext cx="9715962" cy="2316077"/>
            <a:chOff x="652" y="1155618"/>
            <a:chExt cx="9715962" cy="2316077"/>
          </a:xfrm>
        </p:grpSpPr>
        <p:sp>
          <p:nvSpPr>
            <p:cNvPr id="487" name="Google Shape;487;p27"/>
            <p:cNvSpPr/>
            <p:nvPr/>
          </p:nvSpPr>
          <p:spPr>
            <a:xfrm>
              <a:off x="4858634" y="1907426"/>
              <a:ext cx="3437519" cy="596594"/>
            </a:xfrm>
            <a:custGeom>
              <a:rect b="b" l="l" r="r" t="t"/>
              <a:pathLst>
                <a:path extrusionOk="0" h="120000" w="120000">
                  <a:moveTo>
                    <a:pt x="0" y="0"/>
                  </a:moveTo>
                  <a:lnTo>
                    <a:pt x="0" y="60000"/>
                  </a:lnTo>
                  <a:lnTo>
                    <a:pt x="120000" y="60000"/>
                  </a:lnTo>
                  <a:lnTo>
                    <a:pt x="120000" y="120000"/>
                  </a:lnTo>
                </a:path>
              </a:pathLst>
            </a:custGeom>
            <a:noFill/>
            <a:ln cap="flat" cmpd="sng" w="12700">
              <a:solidFill>
                <a:srgbClr val="4372C3"/>
              </a:solidFill>
              <a:prstDash val="solid"/>
              <a:miter lim="800000"/>
              <a:headEnd len="sm" w="sm" type="none"/>
              <a:tailEnd len="sm" w="sm" type="none"/>
            </a:ln>
          </p:spPr>
        </p:sp>
        <p:sp>
          <p:nvSpPr>
            <p:cNvPr id="488" name="Google Shape;488;p27"/>
            <p:cNvSpPr/>
            <p:nvPr/>
          </p:nvSpPr>
          <p:spPr>
            <a:xfrm>
              <a:off x="4812914" y="1907426"/>
              <a:ext cx="91440" cy="596594"/>
            </a:xfrm>
            <a:custGeom>
              <a:rect b="b" l="l" r="r" t="t"/>
              <a:pathLst>
                <a:path extrusionOk="0" h="120000" w="120000">
                  <a:moveTo>
                    <a:pt x="60000" y="0"/>
                  </a:moveTo>
                  <a:lnTo>
                    <a:pt x="60000" y="120000"/>
                  </a:lnTo>
                </a:path>
              </a:pathLst>
            </a:custGeom>
            <a:noFill/>
            <a:ln cap="flat" cmpd="sng" w="12700">
              <a:solidFill>
                <a:srgbClr val="4372C3"/>
              </a:solidFill>
              <a:prstDash val="solid"/>
              <a:miter lim="800000"/>
              <a:headEnd len="sm" w="sm" type="none"/>
              <a:tailEnd len="sm" w="sm" type="none"/>
            </a:ln>
          </p:spPr>
        </p:sp>
        <p:sp>
          <p:nvSpPr>
            <p:cNvPr id="489" name="Google Shape;489;p27"/>
            <p:cNvSpPr/>
            <p:nvPr/>
          </p:nvSpPr>
          <p:spPr>
            <a:xfrm>
              <a:off x="1421114" y="1907426"/>
              <a:ext cx="3437519" cy="596594"/>
            </a:xfrm>
            <a:custGeom>
              <a:rect b="b" l="l" r="r" t="t"/>
              <a:pathLst>
                <a:path extrusionOk="0" h="120000" w="120000">
                  <a:moveTo>
                    <a:pt x="120000" y="0"/>
                  </a:moveTo>
                  <a:lnTo>
                    <a:pt x="120000" y="60000"/>
                  </a:lnTo>
                  <a:lnTo>
                    <a:pt x="0" y="60000"/>
                  </a:lnTo>
                  <a:lnTo>
                    <a:pt x="0" y="120000"/>
                  </a:lnTo>
                </a:path>
              </a:pathLst>
            </a:custGeom>
            <a:noFill/>
            <a:ln cap="flat" cmpd="sng" w="12700">
              <a:solidFill>
                <a:srgbClr val="4372C3"/>
              </a:solidFill>
              <a:prstDash val="solid"/>
              <a:miter lim="800000"/>
              <a:headEnd len="sm" w="sm" type="none"/>
              <a:tailEnd len="sm" w="sm" type="none"/>
            </a:ln>
          </p:spPr>
        </p:sp>
        <p:sp>
          <p:nvSpPr>
            <p:cNvPr id="490" name="Google Shape;490;p27"/>
            <p:cNvSpPr/>
            <p:nvPr/>
          </p:nvSpPr>
          <p:spPr>
            <a:xfrm>
              <a:off x="516223" y="1155618"/>
              <a:ext cx="8684821" cy="751808"/>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7"/>
            <p:cNvSpPr txBox="1"/>
            <p:nvPr/>
          </p:nvSpPr>
          <p:spPr>
            <a:xfrm>
              <a:off x="516223" y="1155618"/>
              <a:ext cx="8684821" cy="75180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ОБЯЗАТЕЛЬСТВА ГОСУДАРСТВА ПЕРЕД ДЕТЬМИ-ИНВАЛИДАМИ</a:t>
              </a:r>
              <a:endParaRPr sz="2400">
                <a:solidFill>
                  <a:schemeClr val="lt1"/>
                </a:solidFill>
                <a:latin typeface="Times New Roman"/>
                <a:ea typeface="Times New Roman"/>
                <a:cs typeface="Times New Roman"/>
                <a:sym typeface="Times New Roman"/>
              </a:endParaRPr>
            </a:p>
          </p:txBody>
        </p:sp>
        <p:sp>
          <p:nvSpPr>
            <p:cNvPr id="492" name="Google Shape;492;p27"/>
            <p:cNvSpPr/>
            <p:nvPr/>
          </p:nvSpPr>
          <p:spPr>
            <a:xfrm>
              <a:off x="652" y="2504020"/>
              <a:ext cx="2840924" cy="688270"/>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7"/>
            <p:cNvSpPr txBox="1"/>
            <p:nvPr/>
          </p:nvSpPr>
          <p:spPr>
            <a:xfrm>
              <a:off x="652" y="2504020"/>
              <a:ext cx="2840924" cy="68827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социальная защита</a:t>
              </a:r>
              <a:endParaRPr sz="2400">
                <a:solidFill>
                  <a:schemeClr val="lt1"/>
                </a:solidFill>
                <a:latin typeface="Times New Roman"/>
                <a:ea typeface="Times New Roman"/>
                <a:cs typeface="Times New Roman"/>
                <a:sym typeface="Times New Roman"/>
              </a:endParaRPr>
            </a:p>
          </p:txBody>
        </p:sp>
        <p:sp>
          <p:nvSpPr>
            <p:cNvPr id="494" name="Google Shape;494;p27"/>
            <p:cNvSpPr/>
            <p:nvPr/>
          </p:nvSpPr>
          <p:spPr>
            <a:xfrm>
              <a:off x="3438171" y="2504020"/>
              <a:ext cx="2840924" cy="815274"/>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7"/>
            <p:cNvSpPr txBox="1"/>
            <p:nvPr/>
          </p:nvSpPr>
          <p:spPr>
            <a:xfrm>
              <a:off x="3438171" y="2504020"/>
              <a:ext cx="2840924" cy="815274"/>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материальная поддержка</a:t>
              </a:r>
              <a:endParaRPr sz="2400">
                <a:solidFill>
                  <a:schemeClr val="lt1"/>
                </a:solidFill>
                <a:latin typeface="Times New Roman"/>
                <a:ea typeface="Times New Roman"/>
                <a:cs typeface="Times New Roman"/>
                <a:sym typeface="Times New Roman"/>
              </a:endParaRPr>
            </a:p>
          </p:txBody>
        </p:sp>
        <p:sp>
          <p:nvSpPr>
            <p:cNvPr id="496" name="Google Shape;496;p27"/>
            <p:cNvSpPr/>
            <p:nvPr/>
          </p:nvSpPr>
          <p:spPr>
            <a:xfrm>
              <a:off x="6875690" y="2504020"/>
              <a:ext cx="2840924" cy="967675"/>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7"/>
            <p:cNvSpPr txBox="1"/>
            <p:nvPr/>
          </p:nvSpPr>
          <p:spPr>
            <a:xfrm>
              <a:off x="6875690" y="2504020"/>
              <a:ext cx="2840924" cy="96767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ru-RU" sz="2400">
                  <a:solidFill>
                    <a:schemeClr val="lt1"/>
                  </a:solidFill>
                  <a:latin typeface="Times New Roman"/>
                  <a:ea typeface="Times New Roman"/>
                  <a:cs typeface="Times New Roman"/>
                  <a:sym typeface="Times New Roman"/>
                </a:rPr>
                <a:t>обеспечение доступного образования</a:t>
              </a:r>
              <a:endParaRPr sz="2400">
                <a:solidFill>
                  <a:schemeClr val="lt1"/>
                </a:solidFill>
                <a:latin typeface="Times New Roman"/>
                <a:ea typeface="Times New Roman"/>
                <a:cs typeface="Times New Roman"/>
                <a:sym typeface="Times New Roman"/>
              </a:endParaRPr>
            </a:p>
          </p:txBody>
        </p:sp>
      </p:grpSp>
      <p:sp>
        <p:nvSpPr>
          <p:cNvPr id="498" name="Google Shape;498;p27"/>
          <p:cNvSpPr/>
          <p:nvPr/>
        </p:nvSpPr>
        <p:spPr>
          <a:xfrm>
            <a:off x="602612" y="3390507"/>
            <a:ext cx="7451399"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2200">
                <a:solidFill>
                  <a:schemeClr val="dk1"/>
                </a:solidFill>
                <a:latin typeface="Times New Roman"/>
                <a:ea typeface="Times New Roman"/>
                <a:cs typeface="Times New Roman"/>
                <a:sym typeface="Times New Roman"/>
              </a:rPr>
              <a:t>Набор социальных услуг (НСУ) в 2019 г. равен 1121,42 руб. </a:t>
            </a:r>
            <a:endParaRPr/>
          </a:p>
        </p:txBody>
      </p:sp>
      <p:graphicFrame>
        <p:nvGraphicFramePr>
          <p:cNvPr id="499" name="Google Shape;499;p27"/>
          <p:cNvGraphicFramePr/>
          <p:nvPr/>
        </p:nvGraphicFramePr>
        <p:xfrm>
          <a:off x="700123" y="3991937"/>
          <a:ext cx="3000000" cy="3000000"/>
        </p:xfrm>
        <a:graphic>
          <a:graphicData uri="http://schemas.openxmlformats.org/drawingml/2006/table">
            <a:tbl>
              <a:tblPr bandRow="1" firstCol="1" firstRow="1">
                <a:noFill/>
                <a:tableStyleId>{B0D53B82-4FC1-4554-8538-B164AA41BC9B}</a:tableStyleId>
              </a:tblPr>
              <a:tblGrid>
                <a:gridCol w="6614975"/>
                <a:gridCol w="4196400"/>
              </a:tblGrid>
              <a:tr h="279400">
                <a:tc>
                  <a:txBody>
                    <a:bodyPr/>
                    <a:lstStyle/>
                    <a:p>
                      <a:pPr indent="0" lvl="0" marL="0" marR="0" rtl="0" algn="ctr">
                        <a:spcBef>
                          <a:spcPts val="0"/>
                        </a:spcBef>
                        <a:spcAft>
                          <a:spcPts val="0"/>
                        </a:spcAft>
                        <a:buNone/>
                      </a:pPr>
                      <a:r>
                        <a:rPr lang="ru-RU" sz="2200" u="none" cap="none" strike="noStrike"/>
                        <a:t>Натуральная форма</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Денежный эквивалент</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Бесплатные лекарства </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863,75 руб.</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Бесплатные путевки на лечение</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133,62 руб.</a:t>
                      </a:r>
                      <a:endParaRPr sz="2200" u="none" cap="none" strike="noStrike">
                        <a:latin typeface="Times New Roman"/>
                        <a:ea typeface="Times New Roman"/>
                        <a:cs typeface="Times New Roman"/>
                        <a:sym typeface="Times New Roman"/>
                      </a:endParaRPr>
                    </a:p>
                  </a:txBody>
                  <a:tcPr marT="0" marB="0" marR="68575" marL="68575" anchor="ctr"/>
                </a:tc>
              </a:tr>
              <a:tr h="279400">
                <a:tc>
                  <a:txBody>
                    <a:bodyPr/>
                    <a:lstStyle/>
                    <a:p>
                      <a:pPr indent="0" lvl="0" marL="0" marR="0" rtl="0" algn="l">
                        <a:spcBef>
                          <a:spcPts val="0"/>
                        </a:spcBef>
                        <a:spcAft>
                          <a:spcPts val="0"/>
                        </a:spcAft>
                        <a:buNone/>
                      </a:pPr>
                      <a:r>
                        <a:rPr lang="ru-RU" sz="2200" u="none" cap="none" strike="noStrike"/>
                        <a:t>Бесплатный проезд к месту лечения и обратно</a:t>
                      </a:r>
                      <a:endParaRPr sz="22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spcBef>
                          <a:spcPts val="0"/>
                        </a:spcBef>
                        <a:spcAft>
                          <a:spcPts val="0"/>
                        </a:spcAft>
                        <a:buNone/>
                      </a:pPr>
                      <a:r>
                        <a:rPr lang="ru-RU" sz="2200" u="none" cap="none" strike="noStrike"/>
                        <a:t>124,50 руб.</a:t>
                      </a:r>
                      <a:endParaRPr sz="2200" u="none" cap="none" strike="noStrike">
                        <a:latin typeface="Times New Roman"/>
                        <a:ea typeface="Times New Roman"/>
                        <a:cs typeface="Times New Roman"/>
                        <a:sym typeface="Times New Roman"/>
                      </a:endParaRPr>
                    </a:p>
                  </a:txBody>
                  <a:tcPr marT="0" marB="0" marR="68575" marL="68575"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28"/>
          <p:cNvGrpSpPr/>
          <p:nvPr/>
        </p:nvGrpSpPr>
        <p:grpSpPr>
          <a:xfrm>
            <a:off x="-26217" y="6400800"/>
            <a:ext cx="12727151" cy="474881"/>
            <a:chOff x="-26217" y="6400800"/>
            <a:chExt cx="12727151" cy="474881"/>
          </a:xfrm>
        </p:grpSpPr>
        <p:sp>
          <p:nvSpPr>
            <p:cNvPr id="506" name="Google Shape;506;p28"/>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28"/>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508" name="Google Shape;508;p28"/>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509" name="Google Shape;509;p28"/>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510" name="Google Shape;510;p28"/>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16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511" name="Google Shape;511;p28"/>
          <p:cNvGrpSpPr/>
          <p:nvPr/>
        </p:nvGrpSpPr>
        <p:grpSpPr>
          <a:xfrm>
            <a:off x="10880071" y="-13649"/>
            <a:ext cx="1325571" cy="1524667"/>
            <a:chOff x="11378224" y="-1"/>
            <a:chExt cx="813775" cy="936001"/>
          </a:xfrm>
        </p:grpSpPr>
        <p:sp>
          <p:nvSpPr>
            <p:cNvPr id="512" name="Google Shape;512;p28"/>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28"/>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28"/>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28"/>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16" name="Google Shape;516;p28"/>
          <p:cNvGrpSpPr/>
          <p:nvPr/>
        </p:nvGrpSpPr>
        <p:grpSpPr>
          <a:xfrm>
            <a:off x="4006" y="142880"/>
            <a:ext cx="4049485" cy="650752"/>
            <a:chOff x="1" y="816634"/>
            <a:chExt cx="3474416" cy="848264"/>
          </a:xfrm>
        </p:grpSpPr>
        <p:sp>
          <p:nvSpPr>
            <p:cNvPr id="517" name="Google Shape;517;p28"/>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28"/>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28"/>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520" name="Google Shape;520;p28"/>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521" name="Google Shape;521;p28"/>
          <p:cNvSpPr/>
          <p:nvPr/>
        </p:nvSpPr>
        <p:spPr>
          <a:xfrm>
            <a:off x="5854673" y="424299"/>
            <a:ext cx="29767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СОЦИАЛЬНАЯ ПЕНСИЯ </a:t>
            </a:r>
            <a:endParaRPr sz="1800">
              <a:solidFill>
                <a:srgbClr val="31614E"/>
              </a:solidFill>
              <a:latin typeface="Calibri"/>
              <a:ea typeface="Calibri"/>
              <a:cs typeface="Calibri"/>
              <a:sym typeface="Calibri"/>
            </a:endParaRPr>
          </a:p>
        </p:txBody>
      </p:sp>
      <p:sp>
        <p:nvSpPr>
          <p:cNvPr id="522" name="Google Shape;522;p28"/>
          <p:cNvSpPr/>
          <p:nvPr/>
        </p:nvSpPr>
        <p:spPr>
          <a:xfrm>
            <a:off x="602612" y="1031936"/>
            <a:ext cx="6426055"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200">
                <a:solidFill>
                  <a:srgbClr val="31614E"/>
                </a:solidFill>
                <a:latin typeface="Times New Roman"/>
                <a:ea typeface="Times New Roman"/>
                <a:cs typeface="Times New Roman"/>
                <a:sym typeface="Times New Roman"/>
              </a:rPr>
              <a:t>ОТКАЗ ОТ НСУ УВЕЛИЧИВАЕТ СУММУ ЕДВ</a:t>
            </a:r>
            <a:endParaRPr b="1" sz="2200">
              <a:solidFill>
                <a:srgbClr val="31614E"/>
              </a:solidFill>
              <a:latin typeface="Calibri"/>
              <a:ea typeface="Calibri"/>
              <a:cs typeface="Calibri"/>
              <a:sym typeface="Calibri"/>
            </a:endParaRPr>
          </a:p>
        </p:txBody>
      </p:sp>
      <p:graphicFrame>
        <p:nvGraphicFramePr>
          <p:cNvPr id="523" name="Google Shape;523;p28"/>
          <p:cNvGraphicFramePr/>
          <p:nvPr/>
        </p:nvGraphicFramePr>
        <p:xfrm>
          <a:off x="602612" y="1605417"/>
          <a:ext cx="3000000" cy="3000000"/>
        </p:xfrm>
        <a:graphic>
          <a:graphicData uri="http://schemas.openxmlformats.org/drawingml/2006/table">
            <a:tbl>
              <a:tblPr bandRow="1" firstCol="1" firstRow="1">
                <a:noFill/>
                <a:tableStyleId>{B0D53B82-4FC1-4554-8538-B164AA41BC9B}</a:tableStyleId>
              </a:tblPr>
              <a:tblGrid>
                <a:gridCol w="6336075"/>
                <a:gridCol w="4755925"/>
              </a:tblGrid>
              <a:tr h="279400">
                <a:tc>
                  <a:txBody>
                    <a:bodyPr/>
                    <a:lstStyle/>
                    <a:p>
                      <a:pPr indent="0" lvl="0" marL="0" marR="0" rtl="0" algn="ctr">
                        <a:spcBef>
                          <a:spcPts val="0"/>
                        </a:spcBef>
                        <a:spcAft>
                          <a:spcPts val="0"/>
                        </a:spcAft>
                        <a:buNone/>
                      </a:pPr>
                      <a:r>
                        <a:rPr lang="ru-RU" sz="2200" u="none" cap="none" strike="noStrike"/>
                        <a:t>Вид пособия</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spcBef>
                          <a:spcPts val="0"/>
                        </a:spcBef>
                        <a:spcAft>
                          <a:spcPts val="0"/>
                        </a:spcAft>
                        <a:buNone/>
                      </a:pPr>
                      <a:r>
                        <a:rPr lang="ru-RU" sz="2200" u="none" cap="none" strike="noStrike"/>
                        <a:t>2019 г.</a:t>
                      </a:r>
                      <a:endParaRPr sz="2200" u="none" cap="none" strike="noStrike">
                        <a:latin typeface="Times New Roman"/>
                        <a:ea typeface="Times New Roman"/>
                        <a:cs typeface="Times New Roman"/>
                        <a:sym typeface="Times New Roman"/>
                      </a:endParaRPr>
                    </a:p>
                  </a:txBody>
                  <a:tcPr marT="0" marB="0" marR="68575" marL="68575"/>
                </a:tc>
              </a:tr>
              <a:tr h="279400">
                <a:tc>
                  <a:txBody>
                    <a:bodyPr/>
                    <a:lstStyle/>
                    <a:p>
                      <a:pPr indent="0" lvl="0" marL="0" marR="0" rtl="0" algn="l">
                        <a:spcBef>
                          <a:spcPts val="0"/>
                        </a:spcBef>
                        <a:spcAft>
                          <a:spcPts val="0"/>
                        </a:spcAft>
                        <a:buNone/>
                      </a:pPr>
                      <a:r>
                        <a:rPr lang="ru-RU" sz="2200" u="none" cap="none" strike="noStrike"/>
                        <a:t>СОЦИАЛЬНАЯ ПЕНСИЯ</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spcBef>
                          <a:spcPts val="0"/>
                        </a:spcBef>
                        <a:spcAft>
                          <a:spcPts val="0"/>
                        </a:spcAft>
                        <a:buNone/>
                      </a:pPr>
                      <a:r>
                        <a:rPr lang="ru-RU" sz="2200" u="none" cap="none" strike="noStrike">
                          <a:highlight>
                            <a:srgbClr val="FFFF00"/>
                          </a:highlight>
                        </a:rPr>
                        <a:t>12681,09 руб.</a:t>
                      </a:r>
                      <a:endParaRPr sz="2200" u="none" cap="none" strike="noStrike">
                        <a:latin typeface="Times New Roman"/>
                        <a:ea typeface="Times New Roman"/>
                        <a:cs typeface="Times New Roman"/>
                        <a:sym typeface="Times New Roman"/>
                      </a:endParaRPr>
                    </a:p>
                  </a:txBody>
                  <a:tcPr marT="0" marB="0" marR="68575" marL="68575"/>
                </a:tc>
              </a:tr>
              <a:tr h="279400">
                <a:tc>
                  <a:txBody>
                    <a:bodyPr/>
                    <a:lstStyle/>
                    <a:p>
                      <a:pPr indent="0" lvl="0" marL="0" marR="0" rtl="0" algn="l">
                        <a:spcBef>
                          <a:spcPts val="0"/>
                        </a:spcBef>
                        <a:spcAft>
                          <a:spcPts val="0"/>
                        </a:spcAft>
                        <a:buNone/>
                      </a:pPr>
                      <a:r>
                        <a:rPr lang="ru-RU" sz="2200" u="none" cap="none" strike="noStrike"/>
                        <a:t>ЕВД (ЕДВ при полном отказе от НСУ)</a:t>
                      </a:r>
                      <a:endParaRPr sz="2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spcBef>
                          <a:spcPts val="0"/>
                        </a:spcBef>
                        <a:spcAft>
                          <a:spcPts val="0"/>
                        </a:spcAft>
                        <a:buNone/>
                      </a:pPr>
                      <a:r>
                        <a:rPr lang="ru-RU" sz="2200" u="none" cap="none" strike="noStrike"/>
                        <a:t>1580,20 руб. (2701,62) руб.</a:t>
                      </a:r>
                      <a:endParaRPr sz="2200" u="none" cap="none" strike="noStrike">
                        <a:latin typeface="Times New Roman"/>
                        <a:ea typeface="Times New Roman"/>
                        <a:cs typeface="Times New Roman"/>
                        <a:sym typeface="Times New Roman"/>
                      </a:endParaRPr>
                    </a:p>
                  </a:txBody>
                  <a:tcPr marT="0" marB="0" marR="68575" marL="68575"/>
                </a:tc>
              </a:tr>
            </a:tbl>
          </a:graphicData>
        </a:graphic>
      </p:graphicFrame>
      <p:sp>
        <p:nvSpPr>
          <p:cNvPr id="524" name="Google Shape;524;p28"/>
          <p:cNvSpPr/>
          <p:nvPr/>
        </p:nvSpPr>
        <p:spPr>
          <a:xfrm>
            <a:off x="602611" y="2849561"/>
            <a:ext cx="11144889" cy="178510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rgbClr val="31614E"/>
                </a:solidFill>
                <a:latin typeface="Calibri"/>
                <a:ea typeface="Calibri"/>
                <a:cs typeface="Calibri"/>
                <a:sym typeface="Calibri"/>
              </a:rPr>
              <a:t>ВЕЛИЧИНА ПОСОБИЯ НА СОДЕРЖАНИЕ РЕБЕНКА-ИНВАЛИДА УСТАНАВЛИВАЕТСЯ НА ФЕДЕРАЛЬНОМ УРОВНЕ, НЕ ЗАВИСИТ ОТ СТЕПЕНИ ОГРАНИЧЕНИЯ СПОСОБНОСТЕЙ И ДИАГНОЗА. </a:t>
            </a:r>
            <a:endParaRPr b="1" sz="2200">
              <a:solidFill>
                <a:srgbClr val="31614E"/>
              </a:solidFill>
              <a:latin typeface="Calibri"/>
              <a:ea typeface="Calibri"/>
              <a:cs typeface="Calibri"/>
              <a:sym typeface="Calibri"/>
            </a:endParaRPr>
          </a:p>
          <a:p>
            <a:pPr indent="0" lvl="0" marL="0" marR="0" rtl="0" algn="just">
              <a:spcBef>
                <a:spcPts val="0"/>
              </a:spcBef>
              <a:spcAft>
                <a:spcPts val="0"/>
              </a:spcAft>
              <a:buNone/>
            </a:pPr>
            <a:r>
              <a:rPr b="1" lang="ru-RU" sz="2200">
                <a:solidFill>
                  <a:srgbClr val="31614E"/>
                </a:solidFill>
                <a:latin typeface="Calibri"/>
                <a:ea typeface="Calibri"/>
                <a:cs typeface="Calibri"/>
                <a:sym typeface="Calibri"/>
              </a:rPr>
              <a:t>КАЖДЫЙ НЕСОВЕРШЕННОЛЕТНИЙ БУДЕТ ИМЕТЬ РАВНУЮ СУММУ ЕЖЕМЕСЯЧНОЙ ВЫПЛАТЫ ОТ ГОСУДАРСТВА</a:t>
            </a:r>
            <a:endParaRPr/>
          </a:p>
        </p:txBody>
      </p:sp>
      <p:graphicFrame>
        <p:nvGraphicFramePr>
          <p:cNvPr id="525" name="Google Shape;525;p28"/>
          <p:cNvGraphicFramePr/>
          <p:nvPr/>
        </p:nvGraphicFramePr>
        <p:xfrm>
          <a:off x="602611" y="4667186"/>
          <a:ext cx="3000000" cy="3000000"/>
        </p:xfrm>
        <a:graphic>
          <a:graphicData uri="http://schemas.openxmlformats.org/drawingml/2006/table">
            <a:tbl>
              <a:tblPr bandRow="1" firstCol="1" firstRow="1">
                <a:noFill/>
                <a:tableStyleId>{B0D53B82-4FC1-4554-8538-B164AA41BC9B}</a:tableStyleId>
              </a:tblPr>
              <a:tblGrid>
                <a:gridCol w="5546000"/>
                <a:gridCol w="5546000"/>
              </a:tblGrid>
              <a:tr h="254000">
                <a:tc gridSpan="2">
                  <a:txBody>
                    <a:bodyPr/>
                    <a:lstStyle/>
                    <a:p>
                      <a:pPr indent="0" lvl="0" marL="0" marR="0" rtl="0" algn="ctr">
                        <a:spcBef>
                          <a:spcPts val="0"/>
                        </a:spcBef>
                        <a:spcAft>
                          <a:spcPts val="0"/>
                        </a:spcAft>
                        <a:buNone/>
                      </a:pPr>
                      <a:r>
                        <a:rPr lang="ru-RU" sz="2000" u="none" cap="none" strike="noStrike"/>
                        <a:t>РАЗМЕР ПОСОБИЯ</a:t>
                      </a:r>
                      <a:endParaRPr sz="1200" u="none" cap="none" strike="noStrike">
                        <a:latin typeface="Times New Roman"/>
                        <a:ea typeface="Times New Roman"/>
                        <a:cs typeface="Times New Roman"/>
                        <a:sym typeface="Times New Roman"/>
                      </a:endParaRPr>
                    </a:p>
                  </a:txBody>
                  <a:tcPr marT="0" marB="0" marR="68575" marL="68575"/>
                </a:tc>
                <a:tc hMerge="1"/>
              </a:tr>
              <a:tr h="254000">
                <a:tc>
                  <a:txBody>
                    <a:bodyPr/>
                    <a:lstStyle/>
                    <a:p>
                      <a:pPr indent="0" lvl="0" marL="0" marR="0" rtl="0" algn="ctr">
                        <a:spcBef>
                          <a:spcPts val="0"/>
                        </a:spcBef>
                        <a:spcAft>
                          <a:spcPts val="0"/>
                        </a:spcAft>
                        <a:buNone/>
                      </a:pPr>
                      <a:r>
                        <a:rPr lang="ru-RU" sz="2000" u="none" cap="none" strike="noStrike"/>
                        <a:t>До апреля 2020 года</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spcBef>
                          <a:spcPts val="0"/>
                        </a:spcBef>
                        <a:spcAft>
                          <a:spcPts val="0"/>
                        </a:spcAft>
                        <a:buNone/>
                      </a:pPr>
                      <a:r>
                        <a:rPr lang="ru-RU" sz="2000" u="none" cap="none" strike="noStrike"/>
                        <a:t>С 1 апреля 2020 года</a:t>
                      </a:r>
                      <a:endParaRPr sz="1200" u="none" cap="none" strike="noStrike">
                        <a:latin typeface="Times New Roman"/>
                        <a:ea typeface="Times New Roman"/>
                        <a:cs typeface="Times New Roman"/>
                        <a:sym typeface="Times New Roman"/>
                      </a:endParaRPr>
                    </a:p>
                  </a:txBody>
                  <a:tcPr marT="0" marB="0" marR="68575" marL="68575"/>
                </a:tc>
              </a:tr>
              <a:tr h="254000">
                <a:tc>
                  <a:txBody>
                    <a:bodyPr/>
                    <a:lstStyle/>
                    <a:p>
                      <a:pPr indent="0" lvl="0" marL="0" marR="0" rtl="0" algn="ctr">
                        <a:spcBef>
                          <a:spcPts val="0"/>
                        </a:spcBef>
                        <a:spcAft>
                          <a:spcPts val="0"/>
                        </a:spcAft>
                        <a:buNone/>
                      </a:pPr>
                      <a:r>
                        <a:rPr lang="ru-RU" sz="2000" u="none" cap="none" strike="noStrike">
                          <a:highlight>
                            <a:srgbClr val="FFFF00"/>
                          </a:highlight>
                        </a:rPr>
                        <a:t>12730 рублей</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spcBef>
                          <a:spcPts val="0"/>
                        </a:spcBef>
                        <a:spcAft>
                          <a:spcPts val="0"/>
                        </a:spcAft>
                        <a:buNone/>
                      </a:pPr>
                      <a:r>
                        <a:rPr lang="ru-RU" sz="2000" u="none" cap="none" strike="noStrike"/>
                        <a:t>13213 рублей*</a:t>
                      </a:r>
                      <a:endParaRPr sz="1200" u="none" cap="none" strike="noStrike">
                        <a:latin typeface="Times New Roman"/>
                        <a:ea typeface="Times New Roman"/>
                        <a:cs typeface="Times New Roman"/>
                        <a:sym typeface="Times New Roman"/>
                      </a:endParaRPr>
                    </a:p>
                  </a:txBody>
                  <a:tcPr marT="0" marB="0" marR="68575" marL="68575"/>
                </a:tc>
              </a:tr>
            </a:tbl>
          </a:graphicData>
        </a:graphic>
      </p:graphicFrame>
      <p:sp>
        <p:nvSpPr>
          <p:cNvPr id="526" name="Google Shape;526;p28"/>
          <p:cNvSpPr/>
          <p:nvPr/>
        </p:nvSpPr>
        <p:spPr>
          <a:xfrm>
            <a:off x="602611" y="5635224"/>
            <a:ext cx="45742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ru-RU" sz="1800">
                <a:solidFill>
                  <a:schemeClr val="dk1"/>
                </a:solidFill>
                <a:latin typeface="Times New Roman"/>
                <a:ea typeface="Times New Roman"/>
                <a:cs typeface="Times New Roman"/>
                <a:sym typeface="Times New Roman"/>
              </a:rPr>
              <a:t>*правительство обещает повышение на 7%</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29"/>
          <p:cNvPicPr preferRelativeResize="0"/>
          <p:nvPr/>
        </p:nvPicPr>
        <p:blipFill rotWithShape="1">
          <a:blip r:embed="rId3">
            <a:alphaModFix/>
          </a:blip>
          <a:srcRect b="0" l="0" r="0" t="0"/>
          <a:stretch/>
        </p:blipFill>
        <p:spPr>
          <a:xfrm>
            <a:off x="5502156" y="3180583"/>
            <a:ext cx="6385044" cy="2979687"/>
          </a:xfrm>
          <a:prstGeom prst="rect">
            <a:avLst/>
          </a:prstGeom>
          <a:noFill/>
          <a:ln>
            <a:noFill/>
          </a:ln>
        </p:spPr>
      </p:pic>
      <p:grpSp>
        <p:nvGrpSpPr>
          <p:cNvPr id="533" name="Google Shape;533;p29"/>
          <p:cNvGrpSpPr/>
          <p:nvPr/>
        </p:nvGrpSpPr>
        <p:grpSpPr>
          <a:xfrm>
            <a:off x="-26217" y="6400800"/>
            <a:ext cx="12727151" cy="474881"/>
            <a:chOff x="-26217" y="6400800"/>
            <a:chExt cx="12727151" cy="474881"/>
          </a:xfrm>
        </p:grpSpPr>
        <p:sp>
          <p:nvSpPr>
            <p:cNvPr id="534" name="Google Shape;534;p29"/>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29"/>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536" name="Google Shape;536;p29"/>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537" name="Google Shape;537;p29"/>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538" name="Google Shape;538;p29"/>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17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539" name="Google Shape;539;p29"/>
          <p:cNvGrpSpPr/>
          <p:nvPr/>
        </p:nvGrpSpPr>
        <p:grpSpPr>
          <a:xfrm>
            <a:off x="10880071" y="-13649"/>
            <a:ext cx="1325571" cy="1524667"/>
            <a:chOff x="11378224" y="-1"/>
            <a:chExt cx="813775" cy="936001"/>
          </a:xfrm>
        </p:grpSpPr>
        <p:sp>
          <p:nvSpPr>
            <p:cNvPr id="540" name="Google Shape;540;p29"/>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29"/>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29"/>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29"/>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44" name="Google Shape;544;p29"/>
          <p:cNvGrpSpPr/>
          <p:nvPr/>
        </p:nvGrpSpPr>
        <p:grpSpPr>
          <a:xfrm>
            <a:off x="4006" y="142880"/>
            <a:ext cx="4049485" cy="650752"/>
            <a:chOff x="1" y="816634"/>
            <a:chExt cx="3474416" cy="848264"/>
          </a:xfrm>
        </p:grpSpPr>
        <p:sp>
          <p:nvSpPr>
            <p:cNvPr id="545" name="Google Shape;545;p29"/>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29"/>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29"/>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548" name="Google Shape;548;p29"/>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549" name="Google Shape;549;p29"/>
          <p:cNvSpPr/>
          <p:nvPr/>
        </p:nvSpPr>
        <p:spPr>
          <a:xfrm>
            <a:off x="602612" y="1031936"/>
            <a:ext cx="10621574"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200">
                <a:solidFill>
                  <a:srgbClr val="31614E"/>
                </a:solidFill>
                <a:latin typeface="Times New Roman"/>
                <a:ea typeface="Times New Roman"/>
                <a:cs typeface="Times New Roman"/>
                <a:sym typeface="Times New Roman"/>
              </a:rPr>
              <a:t>ВИДЫ ПОСОБИЙ ПО УХОДУ ЗА ЛИЦАМИ С ОГРАНИЧЕННЫМИ </a:t>
            </a:r>
            <a:br>
              <a:rPr b="1" lang="ru-RU" sz="2200">
                <a:solidFill>
                  <a:srgbClr val="31614E"/>
                </a:solidFill>
                <a:latin typeface="Times New Roman"/>
                <a:ea typeface="Times New Roman"/>
                <a:cs typeface="Times New Roman"/>
                <a:sym typeface="Times New Roman"/>
              </a:rPr>
            </a:br>
            <a:r>
              <a:rPr b="1" lang="ru-RU" sz="2200">
                <a:solidFill>
                  <a:srgbClr val="31614E"/>
                </a:solidFill>
                <a:latin typeface="Times New Roman"/>
                <a:ea typeface="Times New Roman"/>
                <a:cs typeface="Times New Roman"/>
                <a:sym typeface="Times New Roman"/>
              </a:rPr>
              <a:t>ВОЗМОЖНОСТЯМИ ЗДОРОВЬЯ</a:t>
            </a:r>
            <a:endParaRPr b="1" sz="2200">
              <a:solidFill>
                <a:srgbClr val="31614E"/>
              </a:solidFill>
              <a:latin typeface="Calibri"/>
              <a:ea typeface="Calibri"/>
              <a:cs typeface="Calibri"/>
              <a:sym typeface="Calibri"/>
            </a:endParaRPr>
          </a:p>
        </p:txBody>
      </p:sp>
      <p:sp>
        <p:nvSpPr>
          <p:cNvPr id="550" name="Google Shape;550;p29"/>
          <p:cNvSpPr/>
          <p:nvPr/>
        </p:nvSpPr>
        <p:spPr>
          <a:xfrm>
            <a:off x="602612" y="1946543"/>
            <a:ext cx="7474588" cy="313932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ru-RU" sz="2200">
                <a:solidFill>
                  <a:schemeClr val="dk1"/>
                </a:solidFill>
                <a:latin typeface="Times New Roman"/>
                <a:ea typeface="Times New Roman"/>
                <a:cs typeface="Times New Roman"/>
                <a:sym typeface="Times New Roman"/>
              </a:rPr>
              <a:t> </a:t>
            </a:r>
            <a:r>
              <a:rPr b="1" lang="ru-RU" sz="2200">
                <a:solidFill>
                  <a:schemeClr val="dk1"/>
                </a:solidFill>
                <a:latin typeface="Times New Roman"/>
                <a:ea typeface="Times New Roman"/>
                <a:cs typeface="Times New Roman"/>
                <a:sym typeface="Times New Roman"/>
              </a:rPr>
              <a:t>Компенсационная выплата </a:t>
            </a:r>
            <a:r>
              <a:rPr lang="ru-RU" sz="2200">
                <a:solidFill>
                  <a:schemeClr val="dk1"/>
                </a:solidFill>
                <a:latin typeface="Times New Roman"/>
                <a:ea typeface="Times New Roman"/>
                <a:cs typeface="Times New Roman"/>
                <a:sym typeface="Times New Roman"/>
              </a:rPr>
              <a:t>устанавливается неработающему трудоспособному гражданину, который осуществляет уход:</a:t>
            </a:r>
            <a:endParaRPr/>
          </a:p>
          <a:p>
            <a:pPr indent="-342900" lvl="0" marL="342900" marR="0" rtl="0" algn="just">
              <a:spcBef>
                <a:spcPts val="0"/>
              </a:spcBef>
              <a:spcAft>
                <a:spcPts val="0"/>
              </a:spcAft>
              <a:buClr>
                <a:schemeClr val="dk1"/>
              </a:buClr>
              <a:buSzPts val="1000"/>
              <a:buFont typeface="Noto Sans Symbols"/>
              <a:buChar char="∙"/>
            </a:pPr>
            <a:r>
              <a:rPr lang="ru-RU" sz="2200">
                <a:solidFill>
                  <a:schemeClr val="dk1"/>
                </a:solidFill>
                <a:latin typeface="Times New Roman"/>
                <a:ea typeface="Times New Roman"/>
                <a:cs typeface="Times New Roman"/>
                <a:sym typeface="Times New Roman"/>
              </a:rPr>
              <a:t>за инвалидом 1 группы, за исключением инвалидов с детства 1 группы;</a:t>
            </a:r>
            <a:endParaRPr/>
          </a:p>
          <a:p>
            <a:pPr indent="-342900" lvl="0" marL="342900" marR="0" rtl="0" algn="just">
              <a:spcBef>
                <a:spcPts val="0"/>
              </a:spcBef>
              <a:spcAft>
                <a:spcPts val="0"/>
              </a:spcAft>
              <a:buClr>
                <a:schemeClr val="dk1"/>
              </a:buClr>
              <a:buSzPts val="1000"/>
              <a:buFont typeface="Noto Sans Symbols"/>
              <a:buChar char="∙"/>
            </a:pPr>
            <a:r>
              <a:rPr lang="ru-RU" sz="2200">
                <a:solidFill>
                  <a:schemeClr val="dk1"/>
                </a:solidFill>
                <a:latin typeface="Times New Roman"/>
                <a:ea typeface="Times New Roman"/>
                <a:cs typeface="Times New Roman"/>
                <a:sym typeface="Times New Roman"/>
              </a:rPr>
              <a:t>за престарелыми гражданами, нуждающиеся по заключению лечебного учреждения в постоянном постороннем уходе;</a:t>
            </a:r>
            <a:endParaRPr/>
          </a:p>
          <a:p>
            <a:pPr indent="-342900" lvl="0" marL="342900" marR="0" rtl="0" algn="just">
              <a:spcBef>
                <a:spcPts val="0"/>
              </a:spcBef>
              <a:spcAft>
                <a:spcPts val="0"/>
              </a:spcAft>
              <a:buClr>
                <a:schemeClr val="dk1"/>
              </a:buClr>
              <a:buSzPts val="1000"/>
              <a:buFont typeface="Noto Sans Symbols"/>
              <a:buChar char="∙"/>
            </a:pPr>
            <a:r>
              <a:rPr lang="ru-RU" sz="2200">
                <a:solidFill>
                  <a:schemeClr val="dk1"/>
                </a:solidFill>
                <a:latin typeface="Times New Roman"/>
                <a:ea typeface="Times New Roman"/>
                <a:cs typeface="Times New Roman"/>
                <a:sym typeface="Times New Roman"/>
              </a:rPr>
              <a:t>за гражданами в возрасте 80 лет и более.</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grpSp>
        <p:nvGrpSpPr>
          <p:cNvPr id="556" name="Google Shape;556;p30"/>
          <p:cNvGrpSpPr/>
          <p:nvPr/>
        </p:nvGrpSpPr>
        <p:grpSpPr>
          <a:xfrm>
            <a:off x="-26217" y="6400800"/>
            <a:ext cx="12727151" cy="474881"/>
            <a:chOff x="-26217" y="6400800"/>
            <a:chExt cx="12727151" cy="474881"/>
          </a:xfrm>
        </p:grpSpPr>
        <p:sp>
          <p:nvSpPr>
            <p:cNvPr id="557" name="Google Shape;557;p30"/>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30"/>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559" name="Google Shape;559;p30"/>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560" name="Google Shape;560;p30"/>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561" name="Google Shape;561;p30"/>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18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562" name="Google Shape;562;p30"/>
          <p:cNvGrpSpPr/>
          <p:nvPr/>
        </p:nvGrpSpPr>
        <p:grpSpPr>
          <a:xfrm>
            <a:off x="10880071" y="-13649"/>
            <a:ext cx="1325571" cy="1524667"/>
            <a:chOff x="11378224" y="-1"/>
            <a:chExt cx="813775" cy="936001"/>
          </a:xfrm>
        </p:grpSpPr>
        <p:sp>
          <p:nvSpPr>
            <p:cNvPr id="563" name="Google Shape;563;p30"/>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30"/>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30"/>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30"/>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67" name="Google Shape;567;p30"/>
          <p:cNvGrpSpPr/>
          <p:nvPr/>
        </p:nvGrpSpPr>
        <p:grpSpPr>
          <a:xfrm>
            <a:off x="4006" y="142880"/>
            <a:ext cx="4049485" cy="650752"/>
            <a:chOff x="1" y="816634"/>
            <a:chExt cx="3474416" cy="848264"/>
          </a:xfrm>
        </p:grpSpPr>
        <p:sp>
          <p:nvSpPr>
            <p:cNvPr id="568" name="Google Shape;568;p30"/>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30"/>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30"/>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571" name="Google Shape;571;p30"/>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572" name="Google Shape;572;p30"/>
          <p:cNvSpPr/>
          <p:nvPr/>
        </p:nvSpPr>
        <p:spPr>
          <a:xfrm>
            <a:off x="602612" y="1031936"/>
            <a:ext cx="10621574"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200">
                <a:solidFill>
                  <a:srgbClr val="31614E"/>
                </a:solidFill>
                <a:latin typeface="Times New Roman"/>
                <a:ea typeface="Times New Roman"/>
                <a:cs typeface="Times New Roman"/>
                <a:sym typeface="Times New Roman"/>
              </a:rPr>
              <a:t>ВИДЫ ПОСОБИЙ ПО УХОДУ ЗА ЛИЦАМИ С ОГРАНИЧЕННЫМИ </a:t>
            </a:r>
            <a:br>
              <a:rPr b="1" lang="ru-RU" sz="2200">
                <a:solidFill>
                  <a:srgbClr val="31614E"/>
                </a:solidFill>
                <a:latin typeface="Times New Roman"/>
                <a:ea typeface="Times New Roman"/>
                <a:cs typeface="Times New Roman"/>
                <a:sym typeface="Times New Roman"/>
              </a:rPr>
            </a:br>
            <a:r>
              <a:rPr b="1" lang="ru-RU" sz="2200">
                <a:solidFill>
                  <a:srgbClr val="31614E"/>
                </a:solidFill>
                <a:latin typeface="Times New Roman"/>
                <a:ea typeface="Times New Roman"/>
                <a:cs typeface="Times New Roman"/>
                <a:sym typeface="Times New Roman"/>
              </a:rPr>
              <a:t>ВОЗМОЖНОСТЯМИ ЗДОРОВЬЯ</a:t>
            </a:r>
            <a:endParaRPr b="1" sz="2200">
              <a:solidFill>
                <a:srgbClr val="31614E"/>
              </a:solidFill>
              <a:latin typeface="Calibri"/>
              <a:ea typeface="Calibri"/>
              <a:cs typeface="Calibri"/>
              <a:sym typeface="Calibri"/>
            </a:endParaRPr>
          </a:p>
        </p:txBody>
      </p:sp>
      <p:sp>
        <p:nvSpPr>
          <p:cNvPr id="573" name="Google Shape;573;p30"/>
          <p:cNvSpPr/>
          <p:nvPr/>
        </p:nvSpPr>
        <p:spPr>
          <a:xfrm>
            <a:off x="602611" y="1946543"/>
            <a:ext cx="11091985" cy="393954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Ежемесячная выплата </a:t>
            </a:r>
            <a:r>
              <a:rPr lang="ru-RU" sz="2200">
                <a:solidFill>
                  <a:schemeClr val="dk1"/>
                </a:solidFill>
                <a:latin typeface="Times New Roman"/>
                <a:ea typeface="Times New Roman"/>
                <a:cs typeface="Times New Roman"/>
                <a:sym typeface="Times New Roman"/>
              </a:rPr>
              <a:t>устанавливается неработающему трудоспособному гражданину, который осуществляет уход за ребенком-инвалидом в возрасте до 18 лет или инвалидом с детства 1 группы.</a:t>
            </a:r>
            <a:endParaRPr/>
          </a:p>
          <a:p>
            <a:pPr indent="0" lvl="0" marL="0" marR="0" rtl="0" algn="just">
              <a:spcBef>
                <a:spcPts val="1200"/>
              </a:spcBef>
              <a:spcAft>
                <a:spcPts val="0"/>
              </a:spcAft>
              <a:buNone/>
            </a:pPr>
            <a:r>
              <a:rPr b="1" lang="ru-RU" sz="2200">
                <a:solidFill>
                  <a:schemeClr val="dk1"/>
                </a:solidFill>
                <a:latin typeface="Times New Roman"/>
                <a:ea typeface="Times New Roman"/>
                <a:cs typeface="Times New Roman"/>
                <a:sym typeface="Times New Roman"/>
              </a:rPr>
              <a:t>Компенсационная/ежемесячная выплата</a:t>
            </a:r>
            <a:r>
              <a:rPr lang="ru-RU" sz="2200">
                <a:solidFill>
                  <a:schemeClr val="dk1"/>
                </a:solidFill>
                <a:latin typeface="Times New Roman"/>
                <a:ea typeface="Times New Roman"/>
                <a:cs typeface="Times New Roman"/>
                <a:sym typeface="Times New Roman"/>
              </a:rPr>
              <a:t> по уходу устанавливается одному неработающему трудоспособному лицу в отношении каждого нетрудоспособного гражданина, ребенка-инвалида и инвалида с детства I группы на период ухода за ними и выплачивается ежемесячно.</a:t>
            </a:r>
            <a:endParaRPr/>
          </a:p>
          <a:p>
            <a:pPr indent="0" lvl="0" marL="0" marR="0" rtl="0" algn="just">
              <a:spcBef>
                <a:spcPts val="1200"/>
              </a:spcBef>
              <a:spcAft>
                <a:spcPts val="0"/>
              </a:spcAft>
              <a:buNone/>
            </a:pPr>
            <a:r>
              <a:rPr b="1" lang="ru-RU" sz="2200">
                <a:solidFill>
                  <a:schemeClr val="dk1"/>
                </a:solidFill>
                <a:latin typeface="Times New Roman"/>
                <a:ea typeface="Times New Roman"/>
                <a:cs typeface="Times New Roman"/>
                <a:sym typeface="Times New Roman"/>
              </a:rPr>
              <a:t>Размер компенсационной выплаты</a:t>
            </a:r>
            <a:r>
              <a:rPr lang="ru-RU" sz="2200">
                <a:solidFill>
                  <a:schemeClr val="dk1"/>
                </a:solidFill>
                <a:latin typeface="Times New Roman"/>
                <a:ea typeface="Times New Roman"/>
                <a:cs typeface="Times New Roman"/>
                <a:sym typeface="Times New Roman"/>
              </a:rPr>
              <a:t> составляет 1200 рублей.</a:t>
            </a:r>
            <a:endParaRPr/>
          </a:p>
          <a:p>
            <a:pPr indent="0" lvl="0" marL="0" marR="0" rtl="0" algn="just">
              <a:spcBef>
                <a:spcPts val="1200"/>
              </a:spcBef>
              <a:spcAft>
                <a:spcPts val="0"/>
              </a:spcAft>
              <a:buNone/>
            </a:pPr>
            <a:r>
              <a:rPr b="1" lang="ru-RU" sz="2200">
                <a:solidFill>
                  <a:schemeClr val="dk1"/>
                </a:solidFill>
                <a:latin typeface="Times New Roman"/>
                <a:ea typeface="Times New Roman"/>
                <a:cs typeface="Times New Roman"/>
                <a:sym typeface="Times New Roman"/>
              </a:rPr>
              <a:t>Размер ежемесячной выплаты</a:t>
            </a:r>
            <a:r>
              <a:rPr lang="ru-RU" sz="2200">
                <a:solidFill>
                  <a:schemeClr val="dk1"/>
                </a:solidFill>
                <a:latin typeface="Times New Roman"/>
                <a:ea typeface="Times New Roman"/>
                <a:cs typeface="Times New Roman"/>
                <a:sym typeface="Times New Roman"/>
              </a:rPr>
              <a:t> составляет: родителю (усыновителю) или опекуну (попечителю) – 10 000 рублей, другим лицам – 1 200 рублей.</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pSp>
        <p:nvGrpSpPr>
          <p:cNvPr id="579" name="Google Shape;579;p31"/>
          <p:cNvGrpSpPr/>
          <p:nvPr/>
        </p:nvGrpSpPr>
        <p:grpSpPr>
          <a:xfrm>
            <a:off x="-26217" y="6400800"/>
            <a:ext cx="12727151" cy="474881"/>
            <a:chOff x="-26217" y="6400800"/>
            <a:chExt cx="12727151" cy="474881"/>
          </a:xfrm>
        </p:grpSpPr>
        <p:sp>
          <p:nvSpPr>
            <p:cNvPr id="580" name="Google Shape;580;p31"/>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31"/>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582" name="Google Shape;582;p31"/>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583" name="Google Shape;583;p31"/>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584" name="Google Shape;584;p31"/>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19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585" name="Google Shape;585;p31"/>
          <p:cNvGrpSpPr/>
          <p:nvPr/>
        </p:nvGrpSpPr>
        <p:grpSpPr>
          <a:xfrm>
            <a:off x="10880071" y="-13649"/>
            <a:ext cx="1325571" cy="1524667"/>
            <a:chOff x="11378224" y="-1"/>
            <a:chExt cx="813775" cy="936001"/>
          </a:xfrm>
        </p:grpSpPr>
        <p:sp>
          <p:nvSpPr>
            <p:cNvPr id="586" name="Google Shape;586;p31"/>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31"/>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31"/>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31"/>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90" name="Google Shape;590;p31"/>
          <p:cNvGrpSpPr/>
          <p:nvPr/>
        </p:nvGrpSpPr>
        <p:grpSpPr>
          <a:xfrm>
            <a:off x="4006" y="142880"/>
            <a:ext cx="4049485" cy="650752"/>
            <a:chOff x="1" y="816634"/>
            <a:chExt cx="3474416" cy="848264"/>
          </a:xfrm>
        </p:grpSpPr>
        <p:sp>
          <p:nvSpPr>
            <p:cNvPr id="591" name="Google Shape;591;p31"/>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31"/>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31"/>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594" name="Google Shape;594;p31"/>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595" name="Google Shape;595;p31"/>
          <p:cNvSpPr/>
          <p:nvPr/>
        </p:nvSpPr>
        <p:spPr>
          <a:xfrm>
            <a:off x="602612" y="1031936"/>
            <a:ext cx="10621574"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200">
                <a:solidFill>
                  <a:srgbClr val="31614E"/>
                </a:solidFill>
                <a:latin typeface="Times New Roman"/>
                <a:ea typeface="Times New Roman"/>
                <a:cs typeface="Times New Roman"/>
                <a:sym typeface="Times New Roman"/>
              </a:rPr>
              <a:t>ВИДЫ ПОСОБИЙ ПО УХОДУ ЗА ЛИЦАМИ С ОГРАНИЧЕННЫМИ </a:t>
            </a:r>
            <a:br>
              <a:rPr b="1" lang="ru-RU" sz="2200">
                <a:solidFill>
                  <a:srgbClr val="31614E"/>
                </a:solidFill>
                <a:latin typeface="Times New Roman"/>
                <a:ea typeface="Times New Roman"/>
                <a:cs typeface="Times New Roman"/>
                <a:sym typeface="Times New Roman"/>
              </a:rPr>
            </a:br>
            <a:r>
              <a:rPr b="1" lang="ru-RU" sz="2200">
                <a:solidFill>
                  <a:srgbClr val="31614E"/>
                </a:solidFill>
                <a:latin typeface="Times New Roman"/>
                <a:ea typeface="Times New Roman"/>
                <a:cs typeface="Times New Roman"/>
                <a:sym typeface="Times New Roman"/>
              </a:rPr>
              <a:t>ВОЗМОЖНОСТЯМИ ЗДОРОВЬЯ</a:t>
            </a:r>
            <a:endParaRPr b="1" sz="2200">
              <a:solidFill>
                <a:srgbClr val="31614E"/>
              </a:solidFill>
              <a:latin typeface="Calibri"/>
              <a:ea typeface="Calibri"/>
              <a:cs typeface="Calibri"/>
              <a:sym typeface="Calibri"/>
            </a:endParaRPr>
          </a:p>
        </p:txBody>
      </p:sp>
      <p:sp>
        <p:nvSpPr>
          <p:cNvPr id="596" name="Google Shape;596;p31"/>
          <p:cNvSpPr/>
          <p:nvPr/>
        </p:nvSpPr>
        <p:spPr>
          <a:xfrm>
            <a:off x="602611" y="1946543"/>
            <a:ext cx="6356989" cy="347787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ru-RU" sz="2200">
                <a:solidFill>
                  <a:schemeClr val="dk1"/>
                </a:solidFill>
                <a:latin typeface="Times New Roman"/>
                <a:ea typeface="Times New Roman"/>
                <a:cs typeface="Times New Roman"/>
                <a:sym typeface="Times New Roman"/>
              </a:rPr>
              <a:t>Для граждан, которые проживают в районах Крайнего Севера и приравненных к ним местностях, в районах с тяжелыми климатическими условиями, требующими дополнительных материальных и физиологических затрат от проживающих там граждан, указанный размер выплат увеличивается на соответствующий районный коэффициент. Этот коэффициент применяется в данных районах при определении размеров пенсий.</a:t>
            </a:r>
            <a:endParaRPr/>
          </a:p>
        </p:txBody>
      </p:sp>
      <p:pic>
        <p:nvPicPr>
          <p:cNvPr id="597" name="Google Shape;597;p31"/>
          <p:cNvPicPr preferRelativeResize="0"/>
          <p:nvPr/>
        </p:nvPicPr>
        <p:blipFill rotWithShape="1">
          <a:blip r:embed="rId3">
            <a:alphaModFix/>
          </a:blip>
          <a:srcRect b="0" l="0" r="0" t="0"/>
          <a:stretch/>
        </p:blipFill>
        <p:spPr>
          <a:xfrm>
            <a:off x="7136090" y="2073043"/>
            <a:ext cx="4468500" cy="3351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pSp>
        <p:nvGrpSpPr>
          <p:cNvPr id="105" name="Google Shape;105;p14"/>
          <p:cNvGrpSpPr/>
          <p:nvPr/>
        </p:nvGrpSpPr>
        <p:grpSpPr>
          <a:xfrm>
            <a:off x="-26217" y="6400800"/>
            <a:ext cx="12727151" cy="474881"/>
            <a:chOff x="-26217" y="6400800"/>
            <a:chExt cx="12727151" cy="474881"/>
          </a:xfrm>
        </p:grpSpPr>
        <p:sp>
          <p:nvSpPr>
            <p:cNvPr id="106" name="Google Shape;106;p14"/>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14"/>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108" name="Google Shape;108;p14"/>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109" name="Google Shape;109;p14"/>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110" name="Google Shape;110;p14"/>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2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111" name="Google Shape;111;p14"/>
          <p:cNvGrpSpPr/>
          <p:nvPr/>
        </p:nvGrpSpPr>
        <p:grpSpPr>
          <a:xfrm>
            <a:off x="10880071" y="-13649"/>
            <a:ext cx="1325571" cy="1524667"/>
            <a:chOff x="11378224" y="-1"/>
            <a:chExt cx="813775" cy="936001"/>
          </a:xfrm>
        </p:grpSpPr>
        <p:sp>
          <p:nvSpPr>
            <p:cNvPr id="112" name="Google Shape;112;p14"/>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14"/>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14"/>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14"/>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6" name="Google Shape;116;p14"/>
          <p:cNvGrpSpPr/>
          <p:nvPr/>
        </p:nvGrpSpPr>
        <p:grpSpPr>
          <a:xfrm>
            <a:off x="4006" y="142880"/>
            <a:ext cx="4049485" cy="650752"/>
            <a:chOff x="1" y="816634"/>
            <a:chExt cx="3474416" cy="848264"/>
          </a:xfrm>
        </p:grpSpPr>
        <p:sp>
          <p:nvSpPr>
            <p:cNvPr id="117" name="Google Shape;117;p14"/>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14"/>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14"/>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120" name="Google Shape;120;p14"/>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121" name="Google Shape;121;p14"/>
          <p:cNvSpPr/>
          <p:nvPr/>
        </p:nvSpPr>
        <p:spPr>
          <a:xfrm>
            <a:off x="363159" y="875196"/>
            <a:ext cx="1100762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ru-RU" sz="1800">
                <a:solidFill>
                  <a:srgbClr val="31614E"/>
                </a:solidFill>
                <a:latin typeface="Arial"/>
                <a:ea typeface="Arial"/>
                <a:cs typeface="Arial"/>
                <a:sym typeface="Arial"/>
              </a:rPr>
              <a:t>ГОСУДАРСТВЕННЫЕ ЛЬГОТЫ ДЛЯ ЛИЦ С ОГРАНИЧЕННЫМИ ВОЗМОЖНОСТЯМИ ЗДОРОВЬЯ</a:t>
            </a:r>
            <a:endParaRPr sz="1800">
              <a:solidFill>
                <a:schemeClr val="dk1"/>
              </a:solidFill>
              <a:latin typeface="Calibri"/>
              <a:ea typeface="Calibri"/>
              <a:cs typeface="Calibri"/>
              <a:sym typeface="Calibri"/>
            </a:endParaRPr>
          </a:p>
        </p:txBody>
      </p:sp>
      <p:graphicFrame>
        <p:nvGraphicFramePr>
          <p:cNvPr id="122" name="Google Shape;122;p14"/>
          <p:cNvGraphicFramePr/>
          <p:nvPr/>
        </p:nvGraphicFramePr>
        <p:xfrm>
          <a:off x="473803" y="1257125"/>
          <a:ext cx="3000000" cy="3000000"/>
        </p:xfrm>
        <a:graphic>
          <a:graphicData uri="http://schemas.openxmlformats.org/drawingml/2006/table">
            <a:tbl>
              <a:tblPr bandRow="1" firstCol="1" firstRow="1">
                <a:noFill/>
                <a:tableStyleId>{183754C2-F181-44E9-BE72-B54D21715CB3}</a:tableStyleId>
              </a:tblPr>
              <a:tblGrid>
                <a:gridCol w="2230625"/>
                <a:gridCol w="8519775"/>
              </a:tblGrid>
              <a:tr h="421475">
                <a:tc>
                  <a:txBody>
                    <a:bodyPr/>
                    <a:lstStyle/>
                    <a:p>
                      <a:pPr indent="0" lvl="0" marL="0" marR="0" rtl="0" algn="ctr">
                        <a:lnSpc>
                          <a:spcPct val="107000"/>
                        </a:lnSpc>
                        <a:spcBef>
                          <a:spcPts val="0"/>
                        </a:spcBef>
                        <a:spcAft>
                          <a:spcPts val="0"/>
                        </a:spcAft>
                        <a:buNone/>
                      </a:pPr>
                      <a:r>
                        <a:rPr lang="ru-RU" sz="2000" u="none" cap="none" strike="noStrike"/>
                        <a:t>Виды</a:t>
                      </a:r>
                      <a:endParaRPr sz="1600" u="none" cap="none" strike="noStrike">
                        <a:latin typeface="Times New Roman"/>
                        <a:ea typeface="Times New Roman"/>
                        <a:cs typeface="Times New Roman"/>
                        <a:sym typeface="Times New Roman"/>
                      </a:endParaRPr>
                    </a:p>
                  </a:txBody>
                  <a:tcPr marT="64725" marB="64725" marR="110975" marL="110975" anchor="ctr"/>
                </a:tc>
                <a:tc>
                  <a:txBody>
                    <a:bodyPr/>
                    <a:lstStyle/>
                    <a:p>
                      <a:pPr indent="0" lvl="0" marL="0" marR="0" rtl="0" algn="ctr">
                        <a:lnSpc>
                          <a:spcPct val="107000"/>
                        </a:lnSpc>
                        <a:spcBef>
                          <a:spcPts val="0"/>
                        </a:spcBef>
                        <a:spcAft>
                          <a:spcPts val="0"/>
                        </a:spcAft>
                        <a:buNone/>
                      </a:pPr>
                      <a:r>
                        <a:rPr lang="ru-RU" sz="2000" u="none" cap="none" strike="noStrike"/>
                        <a:t>Описание</a:t>
                      </a:r>
                      <a:endParaRPr sz="1600" u="none" cap="none" strike="noStrike">
                        <a:latin typeface="Times New Roman"/>
                        <a:ea typeface="Times New Roman"/>
                        <a:cs typeface="Times New Roman"/>
                        <a:sym typeface="Times New Roman"/>
                      </a:endParaRPr>
                    </a:p>
                  </a:txBody>
                  <a:tcPr marT="64725" marB="64725" marR="110975" marL="110975" anchor="ctr"/>
                </a:tc>
              </a:tr>
              <a:tr h="1001075">
                <a:tc>
                  <a:txBody>
                    <a:bodyPr/>
                    <a:lstStyle/>
                    <a:p>
                      <a:pPr indent="0" lvl="0" marL="0" marR="0" rtl="0" algn="l">
                        <a:lnSpc>
                          <a:spcPct val="107000"/>
                        </a:lnSpc>
                        <a:spcBef>
                          <a:spcPts val="0"/>
                        </a:spcBef>
                        <a:spcAft>
                          <a:spcPts val="0"/>
                        </a:spcAft>
                        <a:buNone/>
                      </a:pPr>
                      <a:r>
                        <a:rPr lang="ru-RU" sz="2000" u="none" cap="none" strike="noStrike"/>
                        <a:t>Медицинские</a:t>
                      </a:r>
                      <a:endParaRPr sz="1600" u="none" cap="none" strike="noStrike">
                        <a:latin typeface="Times New Roman"/>
                        <a:ea typeface="Times New Roman"/>
                        <a:cs typeface="Times New Roman"/>
                        <a:sym typeface="Times New Roman"/>
                      </a:endParaRPr>
                    </a:p>
                  </a:txBody>
                  <a:tcPr marT="64725" marB="64725" marR="110975" marL="110975" anchor="ctr"/>
                </a:tc>
                <a:tc>
                  <a:txBody>
                    <a:bodyPr/>
                    <a:lstStyle/>
                    <a:p>
                      <a:pPr indent="0" lvl="0" marL="0" marR="0" rtl="0" algn="l">
                        <a:lnSpc>
                          <a:spcPct val="107000"/>
                        </a:lnSpc>
                        <a:spcBef>
                          <a:spcPts val="0"/>
                        </a:spcBef>
                        <a:spcAft>
                          <a:spcPts val="0"/>
                        </a:spcAft>
                        <a:buNone/>
                      </a:pPr>
                      <a:r>
                        <a:rPr lang="ru-RU" sz="2000" u="none" cap="none" strike="noStrike"/>
                        <a:t>Выдача необходимых льготникам технических средств, а также соответствующих компенсационных выплат, скидок на лекарства и другие привилегии материального характера</a:t>
                      </a:r>
                      <a:endParaRPr sz="1600" u="none" cap="none" strike="noStrike">
                        <a:latin typeface="Times New Roman"/>
                        <a:ea typeface="Times New Roman"/>
                        <a:cs typeface="Times New Roman"/>
                        <a:sym typeface="Times New Roman"/>
                      </a:endParaRPr>
                    </a:p>
                  </a:txBody>
                  <a:tcPr marT="64725" marB="64725" marR="110975" marL="110975" anchor="ctr"/>
                </a:tc>
              </a:tr>
              <a:tr h="1001075">
                <a:tc>
                  <a:txBody>
                    <a:bodyPr/>
                    <a:lstStyle/>
                    <a:p>
                      <a:pPr indent="0" lvl="0" marL="0" marR="0" rtl="0" algn="l">
                        <a:lnSpc>
                          <a:spcPct val="107000"/>
                        </a:lnSpc>
                        <a:spcBef>
                          <a:spcPts val="0"/>
                        </a:spcBef>
                        <a:spcAft>
                          <a:spcPts val="0"/>
                        </a:spcAft>
                        <a:buNone/>
                      </a:pPr>
                      <a:r>
                        <a:rPr lang="ru-RU" sz="2000" u="none" cap="none" strike="noStrike"/>
                        <a:t>Налоговые</a:t>
                      </a:r>
                      <a:endParaRPr sz="1600" u="none" cap="none" strike="noStrike">
                        <a:latin typeface="Times New Roman"/>
                        <a:ea typeface="Times New Roman"/>
                        <a:cs typeface="Times New Roman"/>
                        <a:sym typeface="Times New Roman"/>
                      </a:endParaRPr>
                    </a:p>
                  </a:txBody>
                  <a:tcPr marT="64725" marB="64725" marR="110975" marL="110975" anchor="ctr"/>
                </a:tc>
                <a:tc>
                  <a:txBody>
                    <a:bodyPr/>
                    <a:lstStyle/>
                    <a:p>
                      <a:pPr indent="0" lvl="0" marL="0" marR="0" rtl="0" algn="l">
                        <a:lnSpc>
                          <a:spcPct val="107000"/>
                        </a:lnSpc>
                        <a:spcBef>
                          <a:spcPts val="0"/>
                        </a:spcBef>
                        <a:spcAft>
                          <a:spcPts val="0"/>
                        </a:spcAft>
                        <a:buNone/>
                      </a:pPr>
                      <a:r>
                        <a:rPr lang="ru-RU" sz="2000" u="none" cap="none" strike="noStrike"/>
                        <a:t>Предоставление инвалидам налоговых послаблений в различных сферах российского законодательства, к примеру, на транспорт, НДФЛ, земельный сбор и др.</a:t>
                      </a:r>
                      <a:endParaRPr sz="1600" u="none" cap="none" strike="noStrike">
                        <a:latin typeface="Times New Roman"/>
                        <a:ea typeface="Times New Roman"/>
                        <a:cs typeface="Times New Roman"/>
                        <a:sym typeface="Times New Roman"/>
                      </a:endParaRPr>
                    </a:p>
                  </a:txBody>
                  <a:tcPr marT="64725" marB="64725" marR="110975" marL="110975" anchor="ctr"/>
                </a:tc>
              </a:tr>
              <a:tr h="1001075">
                <a:tc>
                  <a:txBody>
                    <a:bodyPr/>
                    <a:lstStyle/>
                    <a:p>
                      <a:pPr indent="0" lvl="0" marL="0" marR="0" rtl="0" algn="l">
                        <a:lnSpc>
                          <a:spcPct val="107000"/>
                        </a:lnSpc>
                        <a:spcBef>
                          <a:spcPts val="0"/>
                        </a:spcBef>
                        <a:spcAft>
                          <a:spcPts val="0"/>
                        </a:spcAft>
                        <a:buNone/>
                      </a:pPr>
                      <a:r>
                        <a:rPr lang="ru-RU" sz="2000" u="none" cap="none" strike="noStrike"/>
                        <a:t>Социальные</a:t>
                      </a:r>
                      <a:endParaRPr sz="1600" u="none" cap="none" strike="noStrike">
                        <a:latin typeface="Times New Roman"/>
                        <a:ea typeface="Times New Roman"/>
                        <a:cs typeface="Times New Roman"/>
                        <a:sym typeface="Times New Roman"/>
                      </a:endParaRPr>
                    </a:p>
                  </a:txBody>
                  <a:tcPr marT="64725" marB="64725" marR="110975" marL="110975" anchor="ctr"/>
                </a:tc>
                <a:tc>
                  <a:txBody>
                    <a:bodyPr/>
                    <a:lstStyle/>
                    <a:p>
                      <a:pPr indent="0" lvl="0" marL="0" marR="0" rtl="0" algn="l">
                        <a:lnSpc>
                          <a:spcPct val="107000"/>
                        </a:lnSpc>
                        <a:spcBef>
                          <a:spcPts val="0"/>
                        </a:spcBef>
                        <a:spcAft>
                          <a:spcPts val="0"/>
                        </a:spcAft>
                        <a:buNone/>
                      </a:pPr>
                      <a:r>
                        <a:rPr lang="ru-RU" sz="2000" u="none" cap="none" strike="noStrike"/>
                        <a:t>Различные послабления и выплаты материального характера, связанные с повседневной жизнью инвалидов. Например, бесплатный проезд в муниципальном транспорте, пенсионное обеспечение</a:t>
                      </a:r>
                      <a:endParaRPr sz="1600" u="none" cap="none" strike="noStrike">
                        <a:latin typeface="Times New Roman"/>
                        <a:ea typeface="Times New Roman"/>
                        <a:cs typeface="Times New Roman"/>
                        <a:sym typeface="Times New Roman"/>
                      </a:endParaRPr>
                    </a:p>
                  </a:txBody>
                  <a:tcPr marT="64725" marB="64725" marR="110975" marL="110975" anchor="ctr"/>
                </a:tc>
              </a:tr>
              <a:tr h="1001075">
                <a:tc>
                  <a:txBody>
                    <a:bodyPr/>
                    <a:lstStyle/>
                    <a:p>
                      <a:pPr indent="0" lvl="0" marL="0" marR="0" rtl="0" algn="l">
                        <a:lnSpc>
                          <a:spcPct val="107000"/>
                        </a:lnSpc>
                        <a:spcBef>
                          <a:spcPts val="0"/>
                        </a:spcBef>
                        <a:spcAft>
                          <a:spcPts val="0"/>
                        </a:spcAft>
                        <a:buNone/>
                      </a:pPr>
                      <a:r>
                        <a:rPr lang="ru-RU" sz="2000" u="none" cap="none" strike="noStrike"/>
                        <a:t>Жилищные</a:t>
                      </a:r>
                      <a:endParaRPr sz="1600" u="none" cap="none" strike="noStrike">
                        <a:latin typeface="Times New Roman"/>
                        <a:ea typeface="Times New Roman"/>
                        <a:cs typeface="Times New Roman"/>
                        <a:sym typeface="Times New Roman"/>
                      </a:endParaRPr>
                    </a:p>
                  </a:txBody>
                  <a:tcPr marT="64725" marB="64725" marR="110975" marL="110975" anchor="ctr"/>
                </a:tc>
                <a:tc>
                  <a:txBody>
                    <a:bodyPr/>
                    <a:lstStyle/>
                    <a:p>
                      <a:pPr indent="0" lvl="0" marL="0" marR="0" rtl="0" algn="l">
                        <a:lnSpc>
                          <a:spcPct val="107000"/>
                        </a:lnSpc>
                        <a:spcBef>
                          <a:spcPts val="0"/>
                        </a:spcBef>
                        <a:spcAft>
                          <a:spcPts val="0"/>
                        </a:spcAft>
                        <a:buNone/>
                      </a:pPr>
                      <a:r>
                        <a:rPr lang="ru-RU" sz="2000" u="none" cap="none" strike="noStrike"/>
                        <a:t>Послабления в части оплаты коммунальных услуг, предоставление возможности в получении недвижимого имущества в ускоренном порядке и др.</a:t>
                      </a:r>
                      <a:endParaRPr sz="1600" u="none" cap="none" strike="noStrike">
                        <a:latin typeface="Times New Roman"/>
                        <a:ea typeface="Times New Roman"/>
                        <a:cs typeface="Times New Roman"/>
                        <a:sym typeface="Times New Roman"/>
                      </a:endParaRPr>
                    </a:p>
                  </a:txBody>
                  <a:tcPr marT="64725" marB="64725" marR="110975" marL="110975" anchor="ct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grpSp>
        <p:nvGrpSpPr>
          <p:cNvPr id="603" name="Google Shape;603;p32"/>
          <p:cNvGrpSpPr/>
          <p:nvPr/>
        </p:nvGrpSpPr>
        <p:grpSpPr>
          <a:xfrm>
            <a:off x="-26217" y="6400800"/>
            <a:ext cx="12727151" cy="474881"/>
            <a:chOff x="-26217" y="6400800"/>
            <a:chExt cx="12727151" cy="474881"/>
          </a:xfrm>
        </p:grpSpPr>
        <p:sp>
          <p:nvSpPr>
            <p:cNvPr id="604" name="Google Shape;604;p32"/>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32"/>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606" name="Google Shape;606;p32"/>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607" name="Google Shape;607;p32"/>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608" name="Google Shape;608;p32"/>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20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609" name="Google Shape;609;p32"/>
          <p:cNvGrpSpPr/>
          <p:nvPr/>
        </p:nvGrpSpPr>
        <p:grpSpPr>
          <a:xfrm>
            <a:off x="10880071" y="-13649"/>
            <a:ext cx="1325571" cy="1524667"/>
            <a:chOff x="11378224" y="-1"/>
            <a:chExt cx="813775" cy="936001"/>
          </a:xfrm>
        </p:grpSpPr>
        <p:sp>
          <p:nvSpPr>
            <p:cNvPr id="610" name="Google Shape;610;p32"/>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32"/>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32"/>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32"/>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614" name="Google Shape;614;p32"/>
          <p:cNvGrpSpPr/>
          <p:nvPr/>
        </p:nvGrpSpPr>
        <p:grpSpPr>
          <a:xfrm>
            <a:off x="4006" y="142880"/>
            <a:ext cx="4049485" cy="650752"/>
            <a:chOff x="1" y="816634"/>
            <a:chExt cx="3474416" cy="848264"/>
          </a:xfrm>
        </p:grpSpPr>
        <p:sp>
          <p:nvSpPr>
            <p:cNvPr id="615" name="Google Shape;615;p32"/>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32"/>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32"/>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618" name="Google Shape;618;p32"/>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619" name="Google Shape;619;p32"/>
          <p:cNvSpPr/>
          <p:nvPr/>
        </p:nvSpPr>
        <p:spPr>
          <a:xfrm>
            <a:off x="602612" y="1031936"/>
            <a:ext cx="10621574" cy="178510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rgbClr val="31614E"/>
                </a:solidFill>
                <a:latin typeface="Times New Roman"/>
                <a:ea typeface="Times New Roman"/>
                <a:cs typeface="Times New Roman"/>
                <a:sym typeface="Times New Roman"/>
              </a:rPr>
              <a:t>МОШЕННИЧЕСТВО В СФЕРЕ СОЦВЫПЛАТ </a:t>
            </a:r>
            <a:r>
              <a:rPr b="1" lang="ru-RU" sz="2200">
                <a:solidFill>
                  <a:schemeClr val="dk1"/>
                </a:solidFill>
                <a:latin typeface="Times New Roman"/>
                <a:ea typeface="Times New Roman"/>
                <a:cs typeface="Times New Roman"/>
                <a:sym typeface="Times New Roman"/>
              </a:rPr>
              <a:t>- </a:t>
            </a:r>
            <a:r>
              <a:rPr lang="ru-RU" sz="2200">
                <a:solidFill>
                  <a:schemeClr val="dk1"/>
                </a:solidFill>
                <a:latin typeface="Times New Roman"/>
                <a:ea typeface="Times New Roman"/>
                <a:cs typeface="Times New Roman"/>
                <a:sym typeface="Times New Roman"/>
              </a:rPr>
              <a:t>это хищение, завладение деньгами или каким-либо имуществом при получении пособий, компенсаций, путём обмана и злоупотребления доверием, а также дачи ложных показаний, предоставления липовых документов, умолчания важных фактов, влияющих на размер выплат или на прекращение выплат.</a:t>
            </a:r>
            <a:endParaRPr sz="2200">
              <a:solidFill>
                <a:schemeClr val="dk1"/>
              </a:solidFill>
              <a:latin typeface="Calibri"/>
              <a:ea typeface="Calibri"/>
              <a:cs typeface="Calibri"/>
              <a:sym typeface="Calibri"/>
            </a:endParaRPr>
          </a:p>
        </p:txBody>
      </p:sp>
      <p:grpSp>
        <p:nvGrpSpPr>
          <p:cNvPr id="620" name="Google Shape;620;p32"/>
          <p:cNvGrpSpPr/>
          <p:nvPr/>
        </p:nvGrpSpPr>
        <p:grpSpPr>
          <a:xfrm>
            <a:off x="2436430" y="2852847"/>
            <a:ext cx="6961666" cy="3319806"/>
            <a:chOff x="1833819" y="743"/>
            <a:chExt cx="6961666" cy="3319806"/>
          </a:xfrm>
        </p:grpSpPr>
        <p:sp>
          <p:nvSpPr>
            <p:cNvPr id="621" name="Google Shape;621;p32"/>
            <p:cNvSpPr/>
            <p:nvPr/>
          </p:nvSpPr>
          <p:spPr>
            <a:xfrm>
              <a:off x="5203973" y="1265800"/>
              <a:ext cx="1818825" cy="579402"/>
            </a:xfrm>
            <a:custGeom>
              <a:rect b="b" l="l" r="r" t="t"/>
              <a:pathLst>
                <a:path extrusionOk="0" h="120000" w="120000">
                  <a:moveTo>
                    <a:pt x="0" y="0"/>
                  </a:moveTo>
                  <a:lnTo>
                    <a:pt x="0" y="81777"/>
                  </a:lnTo>
                  <a:lnTo>
                    <a:pt x="120000" y="81777"/>
                  </a:lnTo>
                  <a:lnTo>
                    <a:pt x="120000" y="120000"/>
                  </a:lnTo>
                </a:path>
              </a:pathLst>
            </a:custGeom>
            <a:noFill/>
            <a:ln cap="flat" cmpd="sng" w="12700">
              <a:solidFill>
                <a:schemeClr val="accent2"/>
              </a:solidFill>
              <a:prstDash val="solid"/>
              <a:miter lim="800000"/>
              <a:headEnd len="sm" w="sm" type="none"/>
              <a:tailEnd len="sm" w="sm" type="none"/>
            </a:ln>
          </p:spPr>
        </p:sp>
        <p:sp>
          <p:nvSpPr>
            <p:cNvPr id="622" name="Google Shape;622;p32"/>
            <p:cNvSpPr/>
            <p:nvPr/>
          </p:nvSpPr>
          <p:spPr>
            <a:xfrm>
              <a:off x="3431287" y="1265800"/>
              <a:ext cx="1772686" cy="579402"/>
            </a:xfrm>
            <a:custGeom>
              <a:rect b="b" l="l" r="r" t="t"/>
              <a:pathLst>
                <a:path extrusionOk="0" h="120000" w="120000">
                  <a:moveTo>
                    <a:pt x="120000" y="0"/>
                  </a:moveTo>
                  <a:lnTo>
                    <a:pt x="120000" y="81777"/>
                  </a:lnTo>
                  <a:lnTo>
                    <a:pt x="0" y="81777"/>
                  </a:lnTo>
                  <a:lnTo>
                    <a:pt x="0" y="120000"/>
                  </a:lnTo>
                </a:path>
              </a:pathLst>
            </a:custGeom>
            <a:noFill/>
            <a:ln cap="flat" cmpd="sng" w="12700">
              <a:solidFill>
                <a:schemeClr val="accent2"/>
              </a:solidFill>
              <a:prstDash val="solid"/>
              <a:miter lim="800000"/>
              <a:headEnd len="sm" w="sm" type="none"/>
              <a:tailEnd len="sm" w="sm" type="none"/>
            </a:ln>
          </p:spPr>
        </p:sp>
        <p:sp>
          <p:nvSpPr>
            <p:cNvPr id="623" name="Google Shape;623;p32"/>
            <p:cNvSpPr/>
            <p:nvPr/>
          </p:nvSpPr>
          <p:spPr>
            <a:xfrm>
              <a:off x="2356479" y="743"/>
              <a:ext cx="5694988" cy="1265057"/>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2"/>
            <p:cNvSpPr/>
            <p:nvPr/>
          </p:nvSpPr>
          <p:spPr>
            <a:xfrm>
              <a:off x="2577836" y="211032"/>
              <a:ext cx="5694988" cy="1265057"/>
            </a:xfrm>
            <a:prstGeom prst="roundRect">
              <a:avLst>
                <a:gd fmla="val 10000" name="adj"/>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2"/>
            <p:cNvSpPr txBox="1"/>
            <p:nvPr/>
          </p:nvSpPr>
          <p:spPr>
            <a:xfrm>
              <a:off x="2614888" y="248084"/>
              <a:ext cx="5620884" cy="119095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i="1" lang="ru-RU" sz="2400">
                  <a:solidFill>
                    <a:schemeClr val="dk1"/>
                  </a:solidFill>
                  <a:latin typeface="Calibri"/>
                  <a:ea typeface="Calibri"/>
                  <a:cs typeface="Calibri"/>
                  <a:sym typeface="Calibri"/>
                </a:rPr>
                <a:t>МОШЕННИЧЕСТВО ДЛЯ ПОЛУЧЕНИЯ</a:t>
              </a:r>
              <a:br>
                <a:rPr i="1"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социальные пособия, пенсии</a:t>
              </a:r>
              <a:br>
                <a:rPr lang="ru-RU" sz="2400">
                  <a:solidFill>
                    <a:schemeClr val="dk1"/>
                  </a:solidFill>
                  <a:latin typeface="Calibri"/>
                  <a:ea typeface="Calibri"/>
                  <a:cs typeface="Calibri"/>
                  <a:sym typeface="Calibri"/>
                </a:rPr>
              </a:br>
              <a:r>
                <a:rPr lang="ru-RU" sz="2400">
                  <a:solidFill>
                    <a:schemeClr val="dk1"/>
                  </a:solidFill>
                  <a:latin typeface="Calibri"/>
                  <a:ea typeface="Calibri"/>
                  <a:cs typeface="Calibri"/>
                  <a:sym typeface="Calibri"/>
                </a:rPr>
                <a:t>получение</a:t>
              </a:r>
              <a:endParaRPr sz="2400">
                <a:solidFill>
                  <a:schemeClr val="dk1"/>
                </a:solidFill>
                <a:latin typeface="Calibri"/>
                <a:ea typeface="Calibri"/>
                <a:cs typeface="Calibri"/>
                <a:sym typeface="Calibri"/>
              </a:endParaRPr>
            </a:p>
          </p:txBody>
        </p:sp>
        <p:sp>
          <p:nvSpPr>
            <p:cNvPr id="626" name="Google Shape;626;p32"/>
            <p:cNvSpPr/>
            <p:nvPr/>
          </p:nvSpPr>
          <p:spPr>
            <a:xfrm>
              <a:off x="1833819" y="1845203"/>
              <a:ext cx="3194937" cy="1265057"/>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2"/>
            <p:cNvSpPr/>
            <p:nvPr/>
          </p:nvSpPr>
          <p:spPr>
            <a:xfrm>
              <a:off x="2055176" y="2055492"/>
              <a:ext cx="3194937" cy="1265057"/>
            </a:xfrm>
            <a:prstGeom prst="roundRect">
              <a:avLst>
                <a:gd fmla="val 10000" name="adj"/>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2"/>
            <p:cNvSpPr txBox="1"/>
            <p:nvPr/>
          </p:nvSpPr>
          <p:spPr>
            <a:xfrm>
              <a:off x="2092228" y="2092544"/>
              <a:ext cx="3120833" cy="119095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i="1" lang="ru-RU" sz="2400">
                  <a:solidFill>
                    <a:schemeClr val="dk1"/>
                  </a:solidFill>
                  <a:latin typeface="Calibri"/>
                  <a:ea typeface="Calibri"/>
                  <a:cs typeface="Calibri"/>
                  <a:sym typeface="Calibri"/>
                </a:rPr>
                <a:t>двойная пенсия</a:t>
              </a:r>
              <a:br>
                <a:rPr i="0" lang="ru-RU" sz="2400">
                  <a:solidFill>
                    <a:schemeClr val="dk1"/>
                  </a:solidFill>
                  <a:latin typeface="Calibri"/>
                  <a:ea typeface="Calibri"/>
                  <a:cs typeface="Calibri"/>
                  <a:sym typeface="Calibri"/>
                </a:rPr>
              </a:br>
              <a:r>
                <a:rPr i="1" lang="ru-RU" sz="2400">
                  <a:solidFill>
                    <a:schemeClr val="dk1"/>
                  </a:solidFill>
                  <a:latin typeface="Calibri"/>
                  <a:ea typeface="Calibri"/>
                  <a:cs typeface="Calibri"/>
                  <a:sym typeface="Calibri"/>
                </a:rPr>
                <a:t>(при регистрации в двух регионах)</a:t>
              </a:r>
              <a:endParaRPr sz="2400">
                <a:solidFill>
                  <a:schemeClr val="dk1"/>
                </a:solidFill>
                <a:latin typeface="Calibri"/>
                <a:ea typeface="Calibri"/>
                <a:cs typeface="Calibri"/>
                <a:sym typeface="Calibri"/>
              </a:endParaRPr>
            </a:p>
          </p:txBody>
        </p:sp>
        <p:sp>
          <p:nvSpPr>
            <p:cNvPr id="629" name="Google Shape;629;p32"/>
            <p:cNvSpPr/>
            <p:nvPr/>
          </p:nvSpPr>
          <p:spPr>
            <a:xfrm>
              <a:off x="5471470" y="1845203"/>
              <a:ext cx="3102657" cy="1265057"/>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2"/>
            <p:cNvSpPr/>
            <p:nvPr/>
          </p:nvSpPr>
          <p:spPr>
            <a:xfrm>
              <a:off x="5692828" y="2055492"/>
              <a:ext cx="3102657" cy="1265057"/>
            </a:xfrm>
            <a:prstGeom prst="roundRect">
              <a:avLst>
                <a:gd fmla="val 10000" name="adj"/>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2"/>
            <p:cNvSpPr txBox="1"/>
            <p:nvPr/>
          </p:nvSpPr>
          <p:spPr>
            <a:xfrm>
              <a:off x="5729880" y="2092544"/>
              <a:ext cx="3028553" cy="119095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i="1" lang="ru-RU" sz="2400">
                  <a:solidFill>
                    <a:schemeClr val="dk1"/>
                  </a:solidFill>
                  <a:latin typeface="Calibri"/>
                  <a:ea typeface="Calibri"/>
                  <a:cs typeface="Calibri"/>
                  <a:sym typeface="Calibri"/>
                </a:rPr>
                <a:t>без оснований (предоставление поддельных справок)</a:t>
              </a:r>
              <a:endParaRPr sz="2400">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3"/>
          <p:cNvSpPr/>
          <p:nvPr/>
        </p:nvSpPr>
        <p:spPr>
          <a:xfrm>
            <a:off x="-12032" y="-15617"/>
            <a:ext cx="12204032" cy="198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33"/>
          <p:cNvSpPr/>
          <p:nvPr/>
        </p:nvSpPr>
        <p:spPr>
          <a:xfrm>
            <a:off x="0" y="4901366"/>
            <a:ext cx="12192000" cy="198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33"/>
          <p:cNvSpPr txBox="1"/>
          <p:nvPr/>
        </p:nvSpPr>
        <p:spPr>
          <a:xfrm>
            <a:off x="3342709" y="5656832"/>
            <a:ext cx="9538299" cy="640816"/>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ru-RU" sz="2200">
                <a:solidFill>
                  <a:schemeClr val="lt1"/>
                </a:solidFill>
                <a:latin typeface="Calibri"/>
                <a:ea typeface="Calibri"/>
                <a:cs typeface="Calibri"/>
                <a:sym typeface="Calibri"/>
              </a:rPr>
              <a:t>«Содействие повышению уровня финансовой грамотности населения </a:t>
            </a:r>
            <a:br>
              <a:rPr lang="ru-RU" sz="2200">
                <a:solidFill>
                  <a:schemeClr val="lt1"/>
                </a:solidFill>
                <a:latin typeface="Calibri"/>
                <a:ea typeface="Calibri"/>
                <a:cs typeface="Calibri"/>
                <a:sym typeface="Calibri"/>
              </a:rPr>
            </a:br>
            <a:r>
              <a:rPr lang="ru-RU" sz="2200">
                <a:solidFill>
                  <a:schemeClr val="lt1"/>
                </a:solidFill>
                <a:latin typeface="Calibri"/>
                <a:ea typeface="Calibri"/>
                <a:cs typeface="Calibri"/>
                <a:sym typeface="Calibri"/>
              </a:rPr>
              <a:t>и развитию финансового образования в Российской Федерации»</a:t>
            </a:r>
            <a:endParaRPr sz="2200">
              <a:solidFill>
                <a:schemeClr val="lt1"/>
              </a:solidFill>
              <a:latin typeface="Calibri"/>
              <a:ea typeface="Calibri"/>
              <a:cs typeface="Calibri"/>
              <a:sym typeface="Calibri"/>
            </a:endParaRPr>
          </a:p>
        </p:txBody>
      </p:sp>
      <p:pic>
        <p:nvPicPr>
          <p:cNvPr descr="https://upload.wikimedia.org/wikipedia/commons/5/5b/Minfin.png" id="639" name="Google Shape;639;p33"/>
          <p:cNvPicPr preferRelativeResize="0"/>
          <p:nvPr/>
        </p:nvPicPr>
        <p:blipFill rotWithShape="1">
          <a:blip r:embed="rId3">
            <a:alphaModFix/>
          </a:blip>
          <a:srcRect b="0" l="0" r="0" t="0"/>
          <a:stretch/>
        </p:blipFill>
        <p:spPr>
          <a:xfrm>
            <a:off x="1530939" y="383345"/>
            <a:ext cx="932080" cy="1135647"/>
          </a:xfrm>
          <a:prstGeom prst="rect">
            <a:avLst/>
          </a:prstGeom>
          <a:noFill/>
          <a:ln>
            <a:noFill/>
          </a:ln>
        </p:spPr>
      </p:pic>
      <p:pic>
        <p:nvPicPr>
          <p:cNvPr descr="C:\Users\smolencev.v\Desktop\Обменник\ФОТОБАНКА Кубанского ГАУ\Logotype KubSAU\Значок КубГАУ.png" id="640" name="Google Shape;640;p33"/>
          <p:cNvPicPr preferRelativeResize="0"/>
          <p:nvPr/>
        </p:nvPicPr>
        <p:blipFill rotWithShape="1">
          <a:blip r:embed="rId4">
            <a:alphaModFix/>
          </a:blip>
          <a:srcRect b="41014" l="38446" r="38635" t="0"/>
          <a:stretch/>
        </p:blipFill>
        <p:spPr>
          <a:xfrm>
            <a:off x="335133" y="307781"/>
            <a:ext cx="869334" cy="1269524"/>
          </a:xfrm>
          <a:prstGeom prst="rect">
            <a:avLst/>
          </a:prstGeom>
          <a:noFill/>
          <a:ln>
            <a:noFill/>
          </a:ln>
        </p:spPr>
      </p:pic>
      <p:grpSp>
        <p:nvGrpSpPr>
          <p:cNvPr id="641" name="Google Shape;641;p33"/>
          <p:cNvGrpSpPr/>
          <p:nvPr/>
        </p:nvGrpSpPr>
        <p:grpSpPr>
          <a:xfrm>
            <a:off x="476760" y="5420652"/>
            <a:ext cx="2820844" cy="861774"/>
            <a:chOff x="5072330" y="5321976"/>
            <a:chExt cx="2820844" cy="861774"/>
          </a:xfrm>
        </p:grpSpPr>
        <p:sp>
          <p:nvSpPr>
            <p:cNvPr id="642" name="Google Shape;642;p33"/>
            <p:cNvSpPr/>
            <p:nvPr/>
          </p:nvSpPr>
          <p:spPr>
            <a:xfrm>
              <a:off x="5135099" y="5321976"/>
              <a:ext cx="718466" cy="8617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5000">
                  <a:solidFill>
                    <a:schemeClr val="lt1"/>
                  </a:solidFill>
                  <a:latin typeface="Arial Black"/>
                  <a:ea typeface="Arial Black"/>
                  <a:cs typeface="Arial Black"/>
                  <a:sym typeface="Arial Black"/>
                </a:rPr>
                <a:t>П</a:t>
              </a:r>
              <a:endParaRPr sz="5000">
                <a:solidFill>
                  <a:schemeClr val="dk1"/>
                </a:solidFill>
                <a:latin typeface="Calibri"/>
                <a:ea typeface="Calibri"/>
                <a:cs typeface="Calibri"/>
                <a:sym typeface="Calibri"/>
              </a:endParaRPr>
            </a:p>
          </p:txBody>
        </p:sp>
        <p:sp>
          <p:nvSpPr>
            <p:cNvPr id="643" name="Google Shape;643;p33"/>
            <p:cNvSpPr/>
            <p:nvPr/>
          </p:nvSpPr>
          <p:spPr>
            <a:xfrm>
              <a:off x="5072330" y="5321976"/>
              <a:ext cx="828000" cy="794152"/>
            </a:xfrm>
            <a:prstGeom prst="rect">
              <a:avLst/>
            </a:prstGeom>
            <a:no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33"/>
            <p:cNvSpPr/>
            <p:nvPr/>
          </p:nvSpPr>
          <p:spPr>
            <a:xfrm>
              <a:off x="5925868" y="5515026"/>
              <a:ext cx="1967306" cy="6309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3500">
                  <a:solidFill>
                    <a:schemeClr val="lt1"/>
                  </a:solidFill>
                  <a:latin typeface="Arial Black"/>
                  <a:ea typeface="Arial Black"/>
                  <a:cs typeface="Arial Black"/>
                  <a:sym typeface="Arial Black"/>
                </a:rPr>
                <a:t>РОЕКТ</a:t>
              </a:r>
              <a:endParaRPr sz="3500">
                <a:solidFill>
                  <a:schemeClr val="dk1"/>
                </a:solidFill>
                <a:latin typeface="Calibri"/>
                <a:ea typeface="Calibri"/>
                <a:cs typeface="Calibri"/>
                <a:sym typeface="Calibri"/>
              </a:endParaRPr>
            </a:p>
          </p:txBody>
        </p:sp>
        <p:cxnSp>
          <p:nvCxnSpPr>
            <p:cNvPr id="645" name="Google Shape;645;p33"/>
            <p:cNvCxnSpPr/>
            <p:nvPr/>
          </p:nvCxnSpPr>
          <p:spPr>
            <a:xfrm>
              <a:off x="6051318" y="6124830"/>
              <a:ext cx="1620000" cy="0"/>
            </a:xfrm>
            <a:prstGeom prst="straightConnector1">
              <a:avLst/>
            </a:prstGeom>
            <a:noFill/>
            <a:ln cap="flat" cmpd="sng" w="22225">
              <a:solidFill>
                <a:schemeClr val="lt1"/>
              </a:solidFill>
              <a:prstDash val="solid"/>
              <a:miter lim="800000"/>
              <a:headEnd len="sm" w="sm" type="none"/>
              <a:tailEnd len="sm" w="sm" type="none"/>
            </a:ln>
          </p:spPr>
        </p:cxnSp>
      </p:grpSp>
      <p:sp>
        <p:nvSpPr>
          <p:cNvPr id="646" name="Google Shape;646;p33"/>
          <p:cNvSpPr txBox="1"/>
          <p:nvPr/>
        </p:nvSpPr>
        <p:spPr>
          <a:xfrm>
            <a:off x="2313951" y="2676719"/>
            <a:ext cx="9116252" cy="146309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5500">
                <a:solidFill>
                  <a:srgbClr val="C00000"/>
                </a:solidFill>
                <a:latin typeface="Arial Black"/>
                <a:ea typeface="Arial Black"/>
                <a:cs typeface="Arial Black"/>
                <a:sym typeface="Arial Black"/>
              </a:rPr>
              <a:t>БЛАГОДАРИМ </a:t>
            </a:r>
            <a:endParaRPr/>
          </a:p>
          <a:p>
            <a:pPr indent="0" lvl="0" marL="0" marR="0" rtl="0" algn="l">
              <a:lnSpc>
                <a:spcPct val="80000"/>
              </a:lnSpc>
              <a:spcBef>
                <a:spcPts val="0"/>
              </a:spcBef>
              <a:spcAft>
                <a:spcPts val="0"/>
              </a:spcAft>
              <a:buNone/>
            </a:pPr>
            <a:r>
              <a:rPr b="1" lang="ru-RU" sz="5500">
                <a:solidFill>
                  <a:srgbClr val="C00000"/>
                </a:solidFill>
                <a:latin typeface="Arial Black"/>
                <a:ea typeface="Arial Black"/>
                <a:cs typeface="Arial Black"/>
                <a:sym typeface="Arial Black"/>
              </a:rPr>
              <a:t>ЗА ВНИМАНИЕ!</a:t>
            </a:r>
            <a:endParaRPr b="1" sz="5500">
              <a:solidFill>
                <a:srgbClr val="C00000"/>
              </a:solidFill>
              <a:latin typeface="Arial Black"/>
              <a:ea typeface="Arial Black"/>
              <a:cs typeface="Arial Black"/>
              <a:sym typeface="Arial Black"/>
            </a:endParaRPr>
          </a:p>
        </p:txBody>
      </p:sp>
      <p:pic>
        <p:nvPicPr>
          <p:cNvPr descr="http://invest-reshenie.ru/assets/images/uslugi/13.png" id="647" name="Google Shape;647;p33"/>
          <p:cNvPicPr preferRelativeResize="0"/>
          <p:nvPr/>
        </p:nvPicPr>
        <p:blipFill rotWithShape="1">
          <a:blip r:embed="rId5">
            <a:alphaModFix/>
          </a:blip>
          <a:srcRect b="0" l="0" r="75775" t="0"/>
          <a:stretch/>
        </p:blipFill>
        <p:spPr>
          <a:xfrm>
            <a:off x="2743813" y="433068"/>
            <a:ext cx="1226332" cy="1012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grpSp>
        <p:nvGrpSpPr>
          <p:cNvPr id="128" name="Google Shape;128;p15"/>
          <p:cNvGrpSpPr/>
          <p:nvPr/>
        </p:nvGrpSpPr>
        <p:grpSpPr>
          <a:xfrm>
            <a:off x="-26217" y="6400800"/>
            <a:ext cx="12727151" cy="474881"/>
            <a:chOff x="-26217" y="6400800"/>
            <a:chExt cx="12727151" cy="474881"/>
          </a:xfrm>
        </p:grpSpPr>
        <p:sp>
          <p:nvSpPr>
            <p:cNvPr id="129" name="Google Shape;129;p15"/>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15"/>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131" name="Google Shape;131;p15"/>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132" name="Google Shape;132;p15"/>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133" name="Google Shape;133;p15"/>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3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134" name="Google Shape;134;p15"/>
          <p:cNvGrpSpPr/>
          <p:nvPr/>
        </p:nvGrpSpPr>
        <p:grpSpPr>
          <a:xfrm>
            <a:off x="10880071" y="-13649"/>
            <a:ext cx="1325571" cy="1524667"/>
            <a:chOff x="11378224" y="-1"/>
            <a:chExt cx="813775" cy="936001"/>
          </a:xfrm>
        </p:grpSpPr>
        <p:sp>
          <p:nvSpPr>
            <p:cNvPr id="135" name="Google Shape;135;p15"/>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15"/>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15"/>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15"/>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39" name="Google Shape;139;p15"/>
          <p:cNvGrpSpPr/>
          <p:nvPr/>
        </p:nvGrpSpPr>
        <p:grpSpPr>
          <a:xfrm>
            <a:off x="4006" y="142880"/>
            <a:ext cx="4049485" cy="650752"/>
            <a:chOff x="1" y="816634"/>
            <a:chExt cx="3474416" cy="848264"/>
          </a:xfrm>
        </p:grpSpPr>
        <p:sp>
          <p:nvSpPr>
            <p:cNvPr id="140" name="Google Shape;140;p15"/>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15"/>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5"/>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143" name="Google Shape;143;p15"/>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144" name="Google Shape;144;p15"/>
          <p:cNvSpPr/>
          <p:nvPr/>
        </p:nvSpPr>
        <p:spPr>
          <a:xfrm>
            <a:off x="5758790" y="311341"/>
            <a:ext cx="30718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ru-RU" sz="1800">
                <a:solidFill>
                  <a:srgbClr val="31614E"/>
                </a:solidFill>
                <a:latin typeface="Arial"/>
                <a:ea typeface="Arial"/>
                <a:cs typeface="Arial"/>
                <a:sym typeface="Arial"/>
              </a:rPr>
              <a:t>МЕДИЦИНСКИЕ ЛЬГОТЫ</a:t>
            </a:r>
            <a:endParaRPr sz="1800">
              <a:solidFill>
                <a:schemeClr val="dk1"/>
              </a:solidFill>
              <a:latin typeface="Calibri"/>
              <a:ea typeface="Calibri"/>
              <a:cs typeface="Calibri"/>
              <a:sym typeface="Calibri"/>
            </a:endParaRPr>
          </a:p>
        </p:txBody>
      </p:sp>
      <p:sp>
        <p:nvSpPr>
          <p:cNvPr id="145" name="Google Shape;145;p15"/>
          <p:cNvSpPr/>
          <p:nvPr/>
        </p:nvSpPr>
        <p:spPr>
          <a:xfrm>
            <a:off x="28113" y="657954"/>
            <a:ext cx="7496989" cy="2800767"/>
          </a:xfrm>
          <a:prstGeom prst="rect">
            <a:avLst/>
          </a:prstGeom>
          <a:noFill/>
          <a:ln>
            <a:noFill/>
          </a:ln>
        </p:spPr>
        <p:txBody>
          <a:bodyPr anchorCtr="0" anchor="t" bIns="45700" lIns="91425" spcFirstLastPara="1" rIns="91425" wrap="square" tIns="45700">
            <a:noAutofit/>
          </a:bodyPr>
          <a:lstStyle/>
          <a:p>
            <a:pPr indent="450215"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1.Безвозмездные услуги</a:t>
            </a:r>
            <a:r>
              <a:rPr lang="ru-RU" sz="2200">
                <a:solidFill>
                  <a:schemeClr val="dk1"/>
                </a:solidFill>
                <a:latin typeface="Times New Roman"/>
                <a:ea typeface="Times New Roman"/>
                <a:cs typeface="Times New Roman"/>
                <a:sym typeface="Times New Roman"/>
              </a:rPr>
              <a:t>:</a:t>
            </a:r>
            <a:endParaRPr/>
          </a:p>
          <a:p>
            <a:pPr indent="-355600" lvl="0" marL="804863" marR="0" rtl="0" algn="l">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медицинские процедуры, осуществляемые с целью проведения реабилитации больного;</a:t>
            </a:r>
            <a:endParaRPr/>
          </a:p>
          <a:p>
            <a:pPr indent="-355600" lvl="0" marL="804863" marR="0" rtl="0" algn="l">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мероприятия, имеющие лечебно-физкультурный характер;</a:t>
            </a:r>
            <a:endParaRPr/>
          </a:p>
          <a:p>
            <a:pPr indent="-355600" lvl="0" marL="804863" marR="0" rtl="0" algn="l">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предоставление услуг в части протезирования, в т. ч.  ремонт соответствующих приспособлений;</a:t>
            </a:r>
            <a:endParaRPr/>
          </a:p>
          <a:p>
            <a:pPr indent="-355600" lvl="0" marL="804863" marR="0" rtl="0" algn="l">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хирургия реконструктивного характера.</a:t>
            </a:r>
            <a:endParaRPr sz="2200">
              <a:solidFill>
                <a:schemeClr val="dk1"/>
              </a:solidFill>
              <a:latin typeface="Times New Roman"/>
              <a:ea typeface="Times New Roman"/>
              <a:cs typeface="Times New Roman"/>
              <a:sym typeface="Times New Roman"/>
            </a:endParaRPr>
          </a:p>
        </p:txBody>
      </p:sp>
      <p:pic>
        <p:nvPicPr>
          <p:cNvPr id="146" name="Google Shape;146;p15"/>
          <p:cNvPicPr preferRelativeResize="0"/>
          <p:nvPr/>
        </p:nvPicPr>
        <p:blipFill rotWithShape="1">
          <a:blip r:embed="rId3">
            <a:alphaModFix/>
          </a:blip>
          <a:srcRect b="0" l="0" r="0" t="0"/>
          <a:stretch/>
        </p:blipFill>
        <p:spPr>
          <a:xfrm>
            <a:off x="7378005" y="884047"/>
            <a:ext cx="4133492" cy="2755661"/>
          </a:xfrm>
          <a:prstGeom prst="rect">
            <a:avLst/>
          </a:prstGeom>
          <a:noFill/>
          <a:ln>
            <a:noFill/>
          </a:ln>
        </p:spPr>
      </p:pic>
      <p:sp>
        <p:nvSpPr>
          <p:cNvPr id="147" name="Google Shape;147;p15"/>
          <p:cNvSpPr/>
          <p:nvPr/>
        </p:nvSpPr>
        <p:spPr>
          <a:xfrm>
            <a:off x="473803" y="3314988"/>
            <a:ext cx="11218796" cy="313932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2. Безвозмездные виды помощи</a:t>
            </a:r>
            <a:r>
              <a:rPr lang="ru-RU" sz="2200">
                <a:solidFill>
                  <a:schemeClr val="dk1"/>
                </a:solidFill>
                <a:latin typeface="Times New Roman"/>
                <a:ea typeface="Times New Roman"/>
                <a:cs typeface="Times New Roman"/>
                <a:sym typeface="Times New Roman"/>
              </a:rPr>
              <a:t>:</a:t>
            </a:r>
            <a:endParaRPr/>
          </a:p>
          <a:p>
            <a:pPr indent="-342900" lvl="0" marL="342900" marR="0" rtl="0" algn="just">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терапия восстановительной направленности, которая назначается с целью устранения первопричин возникшая инвалидности;</a:t>
            </a:r>
            <a:endParaRPr/>
          </a:p>
          <a:p>
            <a:pPr indent="-342900" lvl="0" marL="342900" marR="0" rtl="0" algn="just">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обеспечение лекарственными препаратами, протезами, и техническими средствами в бесплатном порядке;</a:t>
            </a:r>
            <a:endParaRPr/>
          </a:p>
          <a:p>
            <a:pPr indent="-342900" lvl="0" marL="342900" marR="0" rtl="0" algn="just">
              <a:spcBef>
                <a:spcPts val="0"/>
              </a:spcBef>
              <a:spcAft>
                <a:spcPts val="0"/>
              </a:spcAft>
              <a:buClr>
                <a:schemeClr val="dk1"/>
              </a:buClr>
              <a:buSzPts val="2200"/>
              <a:buFont typeface="Noto Sans Symbols"/>
              <a:buChar char="❖"/>
            </a:pPr>
            <a:r>
              <a:rPr lang="ru-RU" sz="2200">
                <a:solidFill>
                  <a:schemeClr val="dk1"/>
                </a:solidFill>
                <a:latin typeface="Times New Roman"/>
                <a:ea typeface="Times New Roman"/>
                <a:cs typeface="Times New Roman"/>
                <a:sym typeface="Times New Roman"/>
              </a:rPr>
              <a:t>возможность оформления путевки в санатории или другие лечебно-медицинские заведения.</a:t>
            </a:r>
            <a:endParaRPr/>
          </a:p>
          <a:p>
            <a:pPr indent="0" lvl="0" marL="0" marR="0" rtl="0" algn="ctr">
              <a:spcBef>
                <a:spcPts val="0"/>
              </a:spcBef>
              <a:spcAft>
                <a:spcPts val="0"/>
              </a:spcAft>
              <a:buNone/>
            </a:pPr>
            <a:r>
              <a:rPr b="1" i="1" lang="ru-RU" sz="2200">
                <a:solidFill>
                  <a:srgbClr val="FF0000"/>
                </a:solidFill>
                <a:latin typeface="Times New Roman"/>
                <a:ea typeface="Times New Roman"/>
                <a:cs typeface="Times New Roman"/>
                <a:sym typeface="Times New Roman"/>
              </a:rPr>
              <a:t>Для получения привилегии, необходимо разрешение лечащего врача, страховой полис, справка, подтверждающая факт наличия инвалидности</a:t>
            </a:r>
            <a:r>
              <a:rPr b="1" lang="ru-RU" sz="2200">
                <a:solidFill>
                  <a:srgbClr val="FF0000"/>
                </a:solidFill>
                <a:latin typeface="Times New Roman"/>
                <a:ea typeface="Times New Roman"/>
                <a:cs typeface="Times New Roman"/>
                <a:sym typeface="Times New Roman"/>
              </a:rPr>
              <a:t>.</a:t>
            </a:r>
            <a:endParaRPr b="1" sz="2200">
              <a:solidFill>
                <a:srgbClr val="FF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16"/>
          <p:cNvGrpSpPr/>
          <p:nvPr/>
        </p:nvGrpSpPr>
        <p:grpSpPr>
          <a:xfrm>
            <a:off x="-26217" y="6400800"/>
            <a:ext cx="12727151" cy="474881"/>
            <a:chOff x="-26217" y="6400800"/>
            <a:chExt cx="12727151" cy="474881"/>
          </a:xfrm>
        </p:grpSpPr>
        <p:sp>
          <p:nvSpPr>
            <p:cNvPr id="154" name="Google Shape;154;p16"/>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16"/>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156" name="Google Shape;156;p16"/>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157" name="Google Shape;157;p16"/>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158" name="Google Shape;158;p16"/>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4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159" name="Google Shape;159;p16"/>
          <p:cNvGrpSpPr/>
          <p:nvPr/>
        </p:nvGrpSpPr>
        <p:grpSpPr>
          <a:xfrm>
            <a:off x="10880071" y="-13649"/>
            <a:ext cx="1325571" cy="1524667"/>
            <a:chOff x="11378224" y="-1"/>
            <a:chExt cx="813775" cy="936001"/>
          </a:xfrm>
        </p:grpSpPr>
        <p:sp>
          <p:nvSpPr>
            <p:cNvPr id="160" name="Google Shape;160;p16"/>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16"/>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16"/>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16"/>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64" name="Google Shape;164;p16"/>
          <p:cNvGrpSpPr/>
          <p:nvPr/>
        </p:nvGrpSpPr>
        <p:grpSpPr>
          <a:xfrm>
            <a:off x="4006" y="142880"/>
            <a:ext cx="4049485" cy="650752"/>
            <a:chOff x="1" y="816634"/>
            <a:chExt cx="3474416" cy="848264"/>
          </a:xfrm>
        </p:grpSpPr>
        <p:sp>
          <p:nvSpPr>
            <p:cNvPr id="165" name="Google Shape;165;p16"/>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16"/>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16"/>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168" name="Google Shape;168;p16"/>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169" name="Google Shape;169;p16"/>
          <p:cNvSpPr/>
          <p:nvPr/>
        </p:nvSpPr>
        <p:spPr>
          <a:xfrm>
            <a:off x="4053491" y="180067"/>
            <a:ext cx="714644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ЖИЛИЩНЫЕ ЛЬГОТЫ</a:t>
            </a:r>
            <a:endParaRPr/>
          </a:p>
          <a:p>
            <a:pPr indent="0" lvl="0" marL="0" marR="0" rtl="0" algn="ctr">
              <a:spcBef>
                <a:spcPts val="0"/>
              </a:spcBef>
              <a:spcAft>
                <a:spcPts val="0"/>
              </a:spcAft>
              <a:buNone/>
            </a:pPr>
            <a:r>
              <a:rPr lang="ru-RU" sz="1800">
                <a:solidFill>
                  <a:srgbClr val="31614E"/>
                </a:solidFill>
                <a:latin typeface="Calibri"/>
                <a:ea typeface="Calibri"/>
                <a:cs typeface="Calibri"/>
                <a:sym typeface="Calibri"/>
              </a:rPr>
              <a:t>для лиц с ограниченными возможностями здоровья и члены их семей</a:t>
            </a:r>
            <a:endParaRPr sz="1800">
              <a:solidFill>
                <a:srgbClr val="31614E"/>
              </a:solidFill>
              <a:latin typeface="Calibri"/>
              <a:ea typeface="Calibri"/>
              <a:cs typeface="Calibri"/>
              <a:sym typeface="Calibri"/>
            </a:endParaRPr>
          </a:p>
        </p:txBody>
      </p:sp>
      <p:graphicFrame>
        <p:nvGraphicFramePr>
          <p:cNvPr id="170" name="Google Shape;170;p16"/>
          <p:cNvGraphicFramePr/>
          <p:nvPr/>
        </p:nvGraphicFramePr>
        <p:xfrm>
          <a:off x="473803" y="1064702"/>
          <a:ext cx="3000000" cy="3000000"/>
        </p:xfrm>
        <a:graphic>
          <a:graphicData uri="http://schemas.openxmlformats.org/drawingml/2006/table">
            <a:tbl>
              <a:tblPr bandRow="1" firstCol="1" firstRow="1">
                <a:noFill/>
                <a:tableStyleId>{6203CFD5-6F6F-490A-AFA2-C2DCC5A025FC}</a:tableStyleId>
              </a:tblPr>
              <a:tblGrid>
                <a:gridCol w="4787550"/>
                <a:gridCol w="6571250"/>
              </a:tblGrid>
              <a:tr h="347625">
                <a:tc>
                  <a:txBody>
                    <a:bodyPr/>
                    <a:lstStyle/>
                    <a:p>
                      <a:pPr indent="0" lvl="0" marL="0" marR="0" rtl="0" algn="ctr">
                        <a:lnSpc>
                          <a:spcPct val="100000"/>
                        </a:lnSpc>
                        <a:spcBef>
                          <a:spcPts val="0"/>
                        </a:spcBef>
                        <a:spcAft>
                          <a:spcPts val="0"/>
                        </a:spcAft>
                        <a:buNone/>
                      </a:pPr>
                      <a:r>
                        <a:rPr lang="ru-RU" sz="2200" u="none" cap="none" strike="noStrike"/>
                        <a:t>Категории</a:t>
                      </a:r>
                      <a:endParaRPr sz="2200" u="none" cap="none" strike="noStrike">
                        <a:latin typeface="Times New Roman"/>
                        <a:ea typeface="Times New Roman"/>
                        <a:cs typeface="Times New Roman"/>
                        <a:sym typeface="Times New Roman"/>
                      </a:endParaRPr>
                    </a:p>
                  </a:txBody>
                  <a:tcPr marT="50450" marB="50450" marR="86475" marL="86475" anchor="ctr"/>
                </a:tc>
                <a:tc>
                  <a:txBody>
                    <a:bodyPr/>
                    <a:lstStyle/>
                    <a:p>
                      <a:pPr indent="0" lvl="0" marL="0" marR="0" rtl="0" algn="ctr">
                        <a:lnSpc>
                          <a:spcPct val="100000"/>
                        </a:lnSpc>
                        <a:spcBef>
                          <a:spcPts val="0"/>
                        </a:spcBef>
                        <a:spcAft>
                          <a:spcPts val="0"/>
                        </a:spcAft>
                        <a:buNone/>
                      </a:pPr>
                      <a:r>
                        <a:rPr lang="ru-RU" sz="2200" u="none" cap="none" strike="noStrike"/>
                        <a:t>Комментарий</a:t>
                      </a:r>
                      <a:endParaRPr sz="2200" u="none" cap="none" strike="noStrike">
                        <a:latin typeface="Times New Roman"/>
                        <a:ea typeface="Times New Roman"/>
                        <a:cs typeface="Times New Roman"/>
                        <a:sym typeface="Times New Roman"/>
                      </a:endParaRPr>
                    </a:p>
                  </a:txBody>
                  <a:tcPr marT="50450" marB="50450" marR="86475" marL="86475" anchor="ctr"/>
                </a:tc>
              </a:tr>
              <a:tr h="1087825">
                <a:tc>
                  <a:txBody>
                    <a:bodyPr/>
                    <a:lstStyle/>
                    <a:p>
                      <a:pPr indent="0" lvl="0" marL="0" marR="0" rtl="0" algn="r">
                        <a:lnSpc>
                          <a:spcPct val="100000"/>
                        </a:lnSpc>
                        <a:spcBef>
                          <a:spcPts val="0"/>
                        </a:spcBef>
                        <a:spcAft>
                          <a:spcPts val="0"/>
                        </a:spcAft>
                        <a:buNone/>
                      </a:pPr>
                      <a:r>
                        <a:rPr lang="ru-RU" sz="2200" u="none" cap="none" strike="noStrike"/>
                        <a:t>Предоставление</a:t>
                      </a:r>
                      <a:br>
                        <a:rPr lang="ru-RU" sz="2200" u="none" cap="none" strike="noStrike"/>
                      </a:br>
                      <a:r>
                        <a:rPr lang="ru-RU" sz="2200" u="none" cap="none" strike="noStrike"/>
                        <a:t> скидок</a:t>
                      </a:r>
                      <a:endParaRPr sz="2200" u="none" cap="none" strike="noStrike">
                        <a:latin typeface="Times New Roman"/>
                        <a:ea typeface="Times New Roman"/>
                        <a:cs typeface="Times New Roman"/>
                        <a:sym typeface="Times New Roman"/>
                      </a:endParaRPr>
                    </a:p>
                  </a:txBody>
                  <a:tcPr marT="50450" marB="50450" marR="86475" marL="86475" anchor="ctr"/>
                </a:tc>
                <a:tc>
                  <a:txBody>
                    <a:bodyPr/>
                    <a:lstStyle/>
                    <a:p>
                      <a:pPr indent="0" lvl="0" marL="0" marR="0" rtl="0" algn="just">
                        <a:lnSpc>
                          <a:spcPct val="100000"/>
                        </a:lnSpc>
                        <a:spcBef>
                          <a:spcPts val="0"/>
                        </a:spcBef>
                        <a:spcAft>
                          <a:spcPts val="0"/>
                        </a:spcAft>
                        <a:buNone/>
                      </a:pPr>
                      <a:r>
                        <a:rPr lang="ru-RU" sz="2200" u="none" cap="none" strike="noStrike"/>
                        <a:t>Право на двукратное уменьшение выплат, производимых в счёт погашения задолженности по квартплате или коммунальным услугам</a:t>
                      </a:r>
                      <a:endParaRPr sz="2200" u="none" cap="none" strike="noStrike">
                        <a:latin typeface="Times New Roman"/>
                        <a:ea typeface="Times New Roman"/>
                        <a:cs typeface="Times New Roman"/>
                        <a:sym typeface="Times New Roman"/>
                      </a:endParaRPr>
                    </a:p>
                  </a:txBody>
                  <a:tcPr marT="50450" marB="50450" marR="86475" marL="86475" anchor="ctr"/>
                </a:tc>
              </a:tr>
              <a:tr h="841100">
                <a:tc>
                  <a:txBody>
                    <a:bodyPr/>
                    <a:lstStyle/>
                    <a:p>
                      <a:pPr indent="0" lvl="0" marL="0" marR="0" rtl="0" algn="r">
                        <a:lnSpc>
                          <a:spcPct val="100000"/>
                        </a:lnSpc>
                        <a:spcBef>
                          <a:spcPts val="0"/>
                        </a:spcBef>
                        <a:spcAft>
                          <a:spcPts val="0"/>
                        </a:spcAft>
                        <a:buNone/>
                      </a:pPr>
                      <a:r>
                        <a:rPr lang="ru-RU" sz="2200" u="none" cap="none" strike="noStrike"/>
                        <a:t>Выдача земельного </a:t>
                      </a:r>
                      <a:br>
                        <a:rPr lang="ru-RU" sz="2200" u="none" cap="none" strike="noStrike"/>
                      </a:br>
                      <a:r>
                        <a:rPr lang="ru-RU" sz="2200" u="none" cap="none" strike="noStrike"/>
                        <a:t>надела</a:t>
                      </a:r>
                      <a:endParaRPr sz="2200" u="none" cap="none" strike="noStrike">
                        <a:latin typeface="Times New Roman"/>
                        <a:ea typeface="Times New Roman"/>
                        <a:cs typeface="Times New Roman"/>
                        <a:sym typeface="Times New Roman"/>
                      </a:endParaRPr>
                    </a:p>
                  </a:txBody>
                  <a:tcPr marT="50450" marB="50450" marR="86475" marL="86475" anchor="ctr"/>
                </a:tc>
                <a:tc>
                  <a:txBody>
                    <a:bodyPr/>
                    <a:lstStyle/>
                    <a:p>
                      <a:pPr indent="0" lvl="0" marL="0" marR="0" rtl="0" algn="l">
                        <a:lnSpc>
                          <a:spcPct val="100000"/>
                        </a:lnSpc>
                        <a:spcBef>
                          <a:spcPts val="0"/>
                        </a:spcBef>
                        <a:spcAft>
                          <a:spcPts val="0"/>
                        </a:spcAft>
                        <a:buNone/>
                      </a:pPr>
                      <a:r>
                        <a:rPr lang="ru-RU" sz="2200" u="none" cap="none" strike="noStrike"/>
                        <a:t>Право на получение земельного надела для осуществления индивидуального жилищного строительства в первоочередном порядке</a:t>
                      </a:r>
                      <a:endParaRPr sz="2200" u="none" cap="none" strike="noStrike">
                        <a:latin typeface="Times New Roman"/>
                        <a:ea typeface="Times New Roman"/>
                        <a:cs typeface="Times New Roman"/>
                        <a:sym typeface="Times New Roman"/>
                      </a:endParaRPr>
                    </a:p>
                  </a:txBody>
                  <a:tcPr marT="50450" marB="50450" marR="86475" marL="86475" anchor="ctr"/>
                </a:tc>
              </a:tr>
              <a:tr h="2074775">
                <a:tc>
                  <a:txBody>
                    <a:bodyPr/>
                    <a:lstStyle/>
                    <a:p>
                      <a:pPr indent="0" lvl="0" marL="0" marR="0" rtl="0" algn="r">
                        <a:lnSpc>
                          <a:spcPct val="100000"/>
                        </a:lnSpc>
                        <a:spcBef>
                          <a:spcPts val="0"/>
                        </a:spcBef>
                        <a:spcAft>
                          <a:spcPts val="0"/>
                        </a:spcAft>
                        <a:buNone/>
                      </a:pPr>
                      <a:r>
                        <a:rPr lang="ru-RU" sz="2200" u="none" cap="none" strike="noStrike"/>
                        <a:t>Гарантии при</a:t>
                      </a:r>
                      <a:br>
                        <a:rPr lang="ru-RU" sz="2200" u="none" cap="none" strike="noStrike"/>
                      </a:br>
                      <a:r>
                        <a:rPr lang="ru-RU" sz="2200" u="none" cap="none" strike="noStrike"/>
                        <a:t> получении жилья</a:t>
                      </a:r>
                      <a:endParaRPr sz="2200" u="none" cap="none" strike="noStrike">
                        <a:latin typeface="Times New Roman"/>
                        <a:ea typeface="Times New Roman"/>
                        <a:cs typeface="Times New Roman"/>
                        <a:sym typeface="Times New Roman"/>
                      </a:endParaRPr>
                    </a:p>
                  </a:txBody>
                  <a:tcPr marT="50450" marB="50450" marR="86475" marL="86475" anchor="ctr"/>
                </a:tc>
                <a:tc>
                  <a:txBody>
                    <a:bodyPr/>
                    <a:lstStyle/>
                    <a:p>
                      <a:pPr indent="0" lvl="0" marL="0" marR="0" rtl="0" algn="l">
                        <a:lnSpc>
                          <a:spcPct val="100000"/>
                        </a:lnSpc>
                        <a:spcBef>
                          <a:spcPts val="0"/>
                        </a:spcBef>
                        <a:spcAft>
                          <a:spcPts val="0"/>
                        </a:spcAft>
                        <a:buNone/>
                      </a:pPr>
                      <a:r>
                        <a:rPr lang="ru-RU" sz="2200" u="none" cap="none" strike="noStrike"/>
                        <a:t>Человек с ограниченными возможностями в случае передачи прав на принадлежащую ему жилую недвижимость может воспользоваться правом на пожизненное проживание в передаваемом жилье или правом предоставления последнему иного жилого помещения, соответствующего предписанием жилищного законодательства РФ</a:t>
                      </a:r>
                      <a:endParaRPr sz="2200" u="none" cap="none" strike="noStrike">
                        <a:latin typeface="Times New Roman"/>
                        <a:ea typeface="Times New Roman"/>
                        <a:cs typeface="Times New Roman"/>
                        <a:sym typeface="Times New Roman"/>
                      </a:endParaRPr>
                    </a:p>
                  </a:txBody>
                  <a:tcPr marT="50450" marB="50450" marR="86475" marL="86475" anchor="ctr"/>
                </a:tc>
              </a:tr>
            </a:tbl>
          </a:graphicData>
        </a:graphic>
      </p:graphicFrame>
      <p:pic>
        <p:nvPicPr>
          <p:cNvPr id="171" name="Google Shape;171;p16"/>
          <p:cNvPicPr preferRelativeResize="0"/>
          <p:nvPr/>
        </p:nvPicPr>
        <p:blipFill rotWithShape="1">
          <a:blip r:embed="rId3">
            <a:alphaModFix/>
          </a:blip>
          <a:srcRect b="0" l="0" r="0" t="0"/>
          <a:stretch/>
        </p:blipFill>
        <p:spPr>
          <a:xfrm>
            <a:off x="973824" y="1500301"/>
            <a:ext cx="1461750" cy="1098278"/>
          </a:xfrm>
          <a:prstGeom prst="rect">
            <a:avLst/>
          </a:prstGeom>
          <a:noFill/>
          <a:ln>
            <a:noFill/>
          </a:ln>
        </p:spPr>
      </p:pic>
      <p:pic>
        <p:nvPicPr>
          <p:cNvPr id="172" name="Google Shape;172;p16"/>
          <p:cNvPicPr preferRelativeResize="0"/>
          <p:nvPr/>
        </p:nvPicPr>
        <p:blipFill rotWithShape="1">
          <a:blip r:embed="rId4">
            <a:alphaModFix/>
          </a:blip>
          <a:srcRect b="0" l="0" r="0" t="0"/>
          <a:stretch/>
        </p:blipFill>
        <p:spPr>
          <a:xfrm>
            <a:off x="960515" y="2598579"/>
            <a:ext cx="1475059" cy="1106735"/>
          </a:xfrm>
          <a:prstGeom prst="rect">
            <a:avLst/>
          </a:prstGeom>
          <a:noFill/>
          <a:ln>
            <a:noFill/>
          </a:ln>
        </p:spPr>
      </p:pic>
      <p:pic>
        <p:nvPicPr>
          <p:cNvPr id="173" name="Google Shape;173;p16"/>
          <p:cNvPicPr preferRelativeResize="0"/>
          <p:nvPr/>
        </p:nvPicPr>
        <p:blipFill rotWithShape="1">
          <a:blip r:embed="rId5">
            <a:alphaModFix/>
          </a:blip>
          <a:srcRect b="0" l="0" r="0" t="0"/>
          <a:stretch/>
        </p:blipFill>
        <p:spPr>
          <a:xfrm>
            <a:off x="973824" y="4427708"/>
            <a:ext cx="1518097" cy="10120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7"/>
          <p:cNvPicPr preferRelativeResize="0"/>
          <p:nvPr/>
        </p:nvPicPr>
        <p:blipFill rotWithShape="1">
          <a:blip r:embed="rId3">
            <a:alphaModFix/>
          </a:blip>
          <a:srcRect b="0" l="0" r="52319" t="0"/>
          <a:stretch/>
        </p:blipFill>
        <p:spPr>
          <a:xfrm>
            <a:off x="686694" y="4384687"/>
            <a:ext cx="1977687" cy="2073921"/>
          </a:xfrm>
          <a:prstGeom prst="rect">
            <a:avLst/>
          </a:prstGeom>
          <a:noFill/>
          <a:ln>
            <a:noFill/>
          </a:ln>
        </p:spPr>
      </p:pic>
      <p:grpSp>
        <p:nvGrpSpPr>
          <p:cNvPr id="180" name="Google Shape;180;p17"/>
          <p:cNvGrpSpPr/>
          <p:nvPr/>
        </p:nvGrpSpPr>
        <p:grpSpPr>
          <a:xfrm>
            <a:off x="-26217" y="6400800"/>
            <a:ext cx="12727151" cy="474881"/>
            <a:chOff x="-26217" y="6400800"/>
            <a:chExt cx="12727151" cy="474881"/>
          </a:xfrm>
        </p:grpSpPr>
        <p:sp>
          <p:nvSpPr>
            <p:cNvPr id="181" name="Google Shape;181;p17"/>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17"/>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183" name="Google Shape;183;p17"/>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184" name="Google Shape;184;p17"/>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185" name="Google Shape;185;p17"/>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5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186" name="Google Shape;186;p17"/>
          <p:cNvGrpSpPr/>
          <p:nvPr/>
        </p:nvGrpSpPr>
        <p:grpSpPr>
          <a:xfrm>
            <a:off x="10880071" y="-13649"/>
            <a:ext cx="1325571" cy="1524667"/>
            <a:chOff x="11378224" y="-1"/>
            <a:chExt cx="813775" cy="936001"/>
          </a:xfrm>
        </p:grpSpPr>
        <p:sp>
          <p:nvSpPr>
            <p:cNvPr id="187" name="Google Shape;187;p17"/>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7"/>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17"/>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17"/>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91" name="Google Shape;191;p17"/>
          <p:cNvGrpSpPr/>
          <p:nvPr/>
        </p:nvGrpSpPr>
        <p:grpSpPr>
          <a:xfrm>
            <a:off x="4006" y="142880"/>
            <a:ext cx="4049485" cy="650752"/>
            <a:chOff x="1" y="816634"/>
            <a:chExt cx="3474416" cy="848264"/>
          </a:xfrm>
        </p:grpSpPr>
        <p:sp>
          <p:nvSpPr>
            <p:cNvPr id="192" name="Google Shape;192;p17"/>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17"/>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17"/>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195" name="Google Shape;195;p17"/>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196" name="Google Shape;196;p17"/>
          <p:cNvSpPr/>
          <p:nvPr/>
        </p:nvSpPr>
        <p:spPr>
          <a:xfrm>
            <a:off x="6026410" y="289706"/>
            <a:ext cx="322485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ТРАНСПОРТНЫЕ ЛЬГОТЫ</a:t>
            </a:r>
            <a:endParaRPr sz="1800">
              <a:solidFill>
                <a:srgbClr val="31614E"/>
              </a:solidFill>
              <a:latin typeface="Calibri"/>
              <a:ea typeface="Calibri"/>
              <a:cs typeface="Calibri"/>
              <a:sym typeface="Calibri"/>
            </a:endParaRPr>
          </a:p>
        </p:txBody>
      </p:sp>
      <p:sp>
        <p:nvSpPr>
          <p:cNvPr id="197" name="Google Shape;197;p17"/>
          <p:cNvSpPr/>
          <p:nvPr/>
        </p:nvSpPr>
        <p:spPr>
          <a:xfrm>
            <a:off x="473803" y="1093587"/>
            <a:ext cx="7405427" cy="3477875"/>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31614E"/>
              </a:buClr>
              <a:buSzPts val="2200"/>
              <a:buFont typeface="Calibri"/>
              <a:buAutoNum type="arabicPeriod"/>
            </a:pPr>
            <a:r>
              <a:rPr b="1" lang="ru-RU" sz="2200">
                <a:solidFill>
                  <a:srgbClr val="31614E"/>
                </a:solidFill>
                <a:latin typeface="Times New Roman"/>
                <a:ea typeface="Times New Roman"/>
                <a:cs typeface="Times New Roman"/>
                <a:sym typeface="Times New Roman"/>
              </a:rPr>
              <a:t>Право послабление в части выплаты налога на средства передвижения, принадлежащие инвалиду, при наличии следующих условий:</a:t>
            </a:r>
            <a:endParaRPr/>
          </a:p>
          <a:p>
            <a:pPr indent="-342900" lvl="0" marL="342900" marR="0" rtl="0" algn="just">
              <a:spcBef>
                <a:spcPts val="0"/>
              </a:spcBef>
              <a:spcAft>
                <a:spcPts val="0"/>
              </a:spcAft>
              <a:buClr>
                <a:srgbClr val="333333"/>
              </a:buClr>
              <a:buSzPts val="1000"/>
              <a:buFont typeface="Noto Sans Symbols"/>
              <a:buChar char="∙"/>
            </a:pPr>
            <a:r>
              <a:rPr lang="ru-RU" sz="2200">
                <a:solidFill>
                  <a:srgbClr val="333333"/>
                </a:solidFill>
                <a:latin typeface="Times New Roman"/>
                <a:ea typeface="Times New Roman"/>
                <a:cs typeface="Times New Roman"/>
                <a:sym typeface="Times New Roman"/>
              </a:rPr>
              <a:t>транспортное средство является легковым автомобилем;</a:t>
            </a:r>
            <a:endParaRPr sz="22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rgbClr val="333333"/>
              </a:buClr>
              <a:buSzPts val="1000"/>
              <a:buFont typeface="Noto Sans Symbols"/>
              <a:buChar char="∙"/>
            </a:pPr>
            <a:r>
              <a:rPr lang="ru-RU" sz="2200">
                <a:solidFill>
                  <a:srgbClr val="333333"/>
                </a:solidFill>
                <a:latin typeface="Times New Roman"/>
                <a:ea typeface="Times New Roman"/>
                <a:cs typeface="Times New Roman"/>
                <a:sym typeface="Times New Roman"/>
              </a:rPr>
              <a:t>мощность двигателя не превышает 150 лошадиных сил;</a:t>
            </a:r>
            <a:endParaRPr sz="22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rgbClr val="333333"/>
              </a:buClr>
              <a:buSzPts val="1000"/>
              <a:buFont typeface="Noto Sans Symbols"/>
              <a:buChar char="∙"/>
            </a:pPr>
            <a:r>
              <a:rPr lang="ru-RU" sz="2200">
                <a:solidFill>
                  <a:srgbClr val="333333"/>
                </a:solidFill>
                <a:latin typeface="Times New Roman"/>
                <a:ea typeface="Times New Roman"/>
                <a:cs typeface="Times New Roman"/>
                <a:sym typeface="Times New Roman"/>
              </a:rPr>
              <a:t>автомобиль был приобретён благодаря участию органов соцзащиты, в виде предоставляемой инвалидам социальной помощи (</a:t>
            </a:r>
            <a:r>
              <a:rPr i="1" lang="ru-RU" sz="2200">
                <a:solidFill>
                  <a:srgbClr val="333333"/>
                </a:solidFill>
                <a:latin typeface="Times New Roman"/>
                <a:ea typeface="Times New Roman"/>
                <a:cs typeface="Times New Roman"/>
                <a:sym typeface="Times New Roman"/>
              </a:rPr>
              <a:t>установлено положениями </a:t>
            </a:r>
            <a:r>
              <a:rPr i="1" lang="ru-RU" sz="2200" u="sng">
                <a:solidFill>
                  <a:schemeClr val="hlink"/>
                </a:solidFill>
                <a:latin typeface="Times New Roman"/>
                <a:ea typeface="Times New Roman"/>
                <a:cs typeface="Times New Roman"/>
                <a:sym typeface="Times New Roman"/>
                <a:hlinkClick r:id="rId4"/>
              </a:rPr>
              <a:t>Закона Краснодарского края от 19.11.2013 « О транспортном сборе»</a:t>
            </a:r>
            <a:r>
              <a:rPr lang="ru-RU" sz="2200">
                <a:solidFill>
                  <a:srgbClr val="333333"/>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p:txBody>
      </p:sp>
      <p:pic>
        <p:nvPicPr>
          <p:cNvPr id="198" name="Google Shape;198;p17"/>
          <p:cNvPicPr preferRelativeResize="0"/>
          <p:nvPr/>
        </p:nvPicPr>
        <p:blipFill rotWithShape="1">
          <a:blip r:embed="rId5">
            <a:alphaModFix/>
          </a:blip>
          <a:srcRect b="0" l="0" r="0" t="0"/>
          <a:stretch/>
        </p:blipFill>
        <p:spPr>
          <a:xfrm>
            <a:off x="7847270" y="1270488"/>
            <a:ext cx="4076063" cy="3165034"/>
          </a:xfrm>
          <a:prstGeom prst="rect">
            <a:avLst/>
          </a:prstGeom>
          <a:noFill/>
          <a:ln>
            <a:noFill/>
          </a:ln>
        </p:spPr>
      </p:pic>
      <p:sp>
        <p:nvSpPr>
          <p:cNvPr id="199" name="Google Shape;199;p17"/>
          <p:cNvSpPr/>
          <p:nvPr/>
        </p:nvSpPr>
        <p:spPr>
          <a:xfrm>
            <a:off x="3069913" y="4809686"/>
            <a:ext cx="8716555" cy="1446550"/>
          </a:xfrm>
          <a:prstGeom prst="rect">
            <a:avLst/>
          </a:prstGeom>
          <a:noFill/>
          <a:ln>
            <a:noFill/>
          </a:ln>
        </p:spPr>
        <p:txBody>
          <a:bodyPr anchorCtr="0" anchor="t" bIns="45700" lIns="91425" spcFirstLastPara="1" rIns="91425" wrap="square" tIns="45700">
            <a:noAutofit/>
          </a:bodyPr>
          <a:lstStyle/>
          <a:p>
            <a:pPr indent="-355600" lvl="0" marL="355600" marR="0" rtl="0" algn="just">
              <a:spcBef>
                <a:spcPts val="0"/>
              </a:spcBef>
              <a:spcAft>
                <a:spcPts val="0"/>
              </a:spcAft>
              <a:buNone/>
            </a:pPr>
            <a:r>
              <a:rPr b="1" lang="ru-RU" sz="2200">
                <a:solidFill>
                  <a:srgbClr val="31614E"/>
                </a:solidFill>
                <a:latin typeface="Times New Roman"/>
                <a:ea typeface="Times New Roman"/>
                <a:cs typeface="Times New Roman"/>
                <a:sym typeface="Times New Roman"/>
              </a:rPr>
              <a:t>2. Право на скидку в двукратном размере при приобретении страхового полиса ОСАГО</a:t>
            </a:r>
            <a:r>
              <a:rPr lang="ru-RU" sz="2200">
                <a:solidFill>
                  <a:schemeClr val="dk1"/>
                </a:solidFill>
                <a:latin typeface="Times New Roman"/>
                <a:ea typeface="Times New Roman"/>
                <a:cs typeface="Times New Roman"/>
                <a:sym typeface="Times New Roman"/>
              </a:rPr>
              <a:t>, в случае если транспортное средство прошло процедуру по специальному переоборудованию под нужды инвалида</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18"/>
          <p:cNvGrpSpPr/>
          <p:nvPr/>
        </p:nvGrpSpPr>
        <p:grpSpPr>
          <a:xfrm>
            <a:off x="-26217" y="6400800"/>
            <a:ext cx="12727151" cy="474881"/>
            <a:chOff x="-26217" y="6400800"/>
            <a:chExt cx="12727151" cy="474881"/>
          </a:xfrm>
        </p:grpSpPr>
        <p:sp>
          <p:nvSpPr>
            <p:cNvPr id="206" name="Google Shape;206;p18"/>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18"/>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208" name="Google Shape;208;p18"/>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209" name="Google Shape;209;p18"/>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210" name="Google Shape;210;p18"/>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6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211" name="Google Shape;211;p18"/>
          <p:cNvGrpSpPr/>
          <p:nvPr/>
        </p:nvGrpSpPr>
        <p:grpSpPr>
          <a:xfrm>
            <a:off x="10880071" y="-13649"/>
            <a:ext cx="1325571" cy="1524667"/>
            <a:chOff x="11378224" y="-1"/>
            <a:chExt cx="813775" cy="936001"/>
          </a:xfrm>
        </p:grpSpPr>
        <p:sp>
          <p:nvSpPr>
            <p:cNvPr id="212" name="Google Shape;212;p18"/>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8"/>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8"/>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18"/>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16" name="Google Shape;216;p18"/>
          <p:cNvGrpSpPr/>
          <p:nvPr/>
        </p:nvGrpSpPr>
        <p:grpSpPr>
          <a:xfrm>
            <a:off x="4006" y="142880"/>
            <a:ext cx="4049485" cy="650752"/>
            <a:chOff x="1" y="816634"/>
            <a:chExt cx="3474416" cy="848264"/>
          </a:xfrm>
        </p:grpSpPr>
        <p:sp>
          <p:nvSpPr>
            <p:cNvPr id="217" name="Google Shape;217;p18"/>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18"/>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18"/>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220" name="Google Shape;220;p18"/>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221" name="Google Shape;221;p18"/>
          <p:cNvSpPr/>
          <p:nvPr/>
        </p:nvSpPr>
        <p:spPr>
          <a:xfrm>
            <a:off x="5845719" y="289706"/>
            <a:ext cx="358623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ИНЫЕ НАЛОГОВЫЕ ЛЬГОТЫ</a:t>
            </a:r>
            <a:endParaRPr sz="1800">
              <a:solidFill>
                <a:srgbClr val="31614E"/>
              </a:solidFill>
              <a:latin typeface="Calibri"/>
              <a:ea typeface="Calibri"/>
              <a:cs typeface="Calibri"/>
              <a:sym typeface="Calibri"/>
            </a:endParaRPr>
          </a:p>
        </p:txBody>
      </p:sp>
      <p:sp>
        <p:nvSpPr>
          <p:cNvPr id="222" name="Google Shape;222;p18"/>
          <p:cNvSpPr/>
          <p:nvPr/>
        </p:nvSpPr>
        <p:spPr>
          <a:xfrm>
            <a:off x="473803" y="1093587"/>
            <a:ext cx="11037694" cy="4832092"/>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rgbClr val="31614E"/>
                </a:solidFill>
                <a:latin typeface="Times New Roman"/>
                <a:ea typeface="Times New Roman"/>
                <a:cs typeface="Times New Roman"/>
                <a:sym typeface="Times New Roman"/>
              </a:rPr>
              <a:t>Граждане с ограниченными возможностями, имеющие постоянные оплачиваемые рабочие места или получающие прибыль каким-либо другим образом, могут воспользоваться правом на оформление следующих налоговых льгот:</a:t>
            </a:r>
            <a:endParaRPr/>
          </a:p>
          <a:p>
            <a:pPr indent="0" lvl="0" marL="0" marR="0" rtl="0" algn="just">
              <a:spcBef>
                <a:spcPts val="0"/>
              </a:spcBef>
              <a:spcAft>
                <a:spcPts val="0"/>
              </a:spcAft>
              <a:buNone/>
            </a:pPr>
            <a:r>
              <a:rPr lang="ru-RU" sz="2200">
                <a:solidFill>
                  <a:schemeClr val="dk1"/>
                </a:solidFill>
                <a:latin typeface="Times New Roman"/>
                <a:ea typeface="Times New Roman"/>
                <a:cs typeface="Times New Roman"/>
                <a:sym typeface="Times New Roman"/>
              </a:rPr>
              <a:t>1.	Освобождение от уплаты НДФЛ или предоставления налогового вычета при осуществлении следующих финансовых операций или вложений:</a:t>
            </a:r>
            <a:endParaRPr/>
          </a:p>
          <a:p>
            <a:pPr indent="-342900" lvl="0" marL="342900" marR="0" rtl="0" algn="just">
              <a:spcBef>
                <a:spcPts val="0"/>
              </a:spcBef>
              <a:spcAft>
                <a:spcPts val="0"/>
              </a:spcAft>
              <a:buClr>
                <a:schemeClr val="dk1"/>
              </a:buClr>
              <a:buSzPts val="1760"/>
              <a:buFont typeface="Noto Sans Symbols"/>
              <a:buChar char="❖"/>
            </a:pPr>
            <a:r>
              <a:rPr lang="ru-RU" sz="2200">
                <a:solidFill>
                  <a:schemeClr val="dk1"/>
                </a:solidFill>
                <a:latin typeface="Times New Roman"/>
                <a:ea typeface="Times New Roman"/>
                <a:cs typeface="Times New Roman"/>
                <a:sym typeface="Times New Roman"/>
              </a:rPr>
              <a:t>средства предоставлены на оформление путевок в санаторно-курортные заведения;</a:t>
            </a:r>
            <a:endParaRPr/>
          </a:p>
          <a:p>
            <a:pPr indent="-342900" lvl="0" marL="342900" marR="0" rtl="0" algn="just">
              <a:spcBef>
                <a:spcPts val="0"/>
              </a:spcBef>
              <a:spcAft>
                <a:spcPts val="0"/>
              </a:spcAft>
              <a:buClr>
                <a:schemeClr val="dk1"/>
              </a:buClr>
              <a:buSzPts val="1760"/>
              <a:buFont typeface="Noto Sans Symbols"/>
              <a:buChar char="❖"/>
            </a:pPr>
            <a:r>
              <a:rPr lang="ru-RU" sz="2200">
                <a:solidFill>
                  <a:schemeClr val="dk1"/>
                </a:solidFill>
                <a:latin typeface="Times New Roman"/>
                <a:ea typeface="Times New Roman"/>
                <a:cs typeface="Times New Roman"/>
                <a:sym typeface="Times New Roman"/>
              </a:rPr>
              <a:t>материальные средства, потраченные предприятиями и учреждениями в счёт предоставления какого-либо вида поддержки лицам, имеющим группу инвалидности;</a:t>
            </a:r>
            <a:endParaRPr/>
          </a:p>
          <a:p>
            <a:pPr indent="-342900" lvl="0" marL="342900" marR="0" rtl="0" algn="just">
              <a:spcBef>
                <a:spcPts val="0"/>
              </a:spcBef>
              <a:spcAft>
                <a:spcPts val="0"/>
              </a:spcAft>
              <a:buClr>
                <a:schemeClr val="dk1"/>
              </a:buClr>
              <a:buSzPts val="1760"/>
              <a:buFont typeface="Noto Sans Symbols"/>
              <a:buChar char="❖"/>
            </a:pPr>
            <a:r>
              <a:rPr lang="ru-RU" sz="2200">
                <a:solidFill>
                  <a:schemeClr val="dk1"/>
                </a:solidFill>
                <a:latin typeface="Times New Roman"/>
                <a:ea typeface="Times New Roman"/>
                <a:cs typeface="Times New Roman"/>
                <a:sym typeface="Times New Roman"/>
              </a:rPr>
              <a:t>расходы на покупку средств реабилитационного назначения (в т. ч. спецтехники, покупка специального оборудования для обслуживания собак-поводырей);</a:t>
            </a:r>
            <a:endParaRPr/>
          </a:p>
          <a:p>
            <a:pPr indent="-342900" lvl="0" marL="342900" marR="0" rtl="0" algn="just">
              <a:spcBef>
                <a:spcPts val="0"/>
              </a:spcBef>
              <a:spcAft>
                <a:spcPts val="0"/>
              </a:spcAft>
              <a:buClr>
                <a:schemeClr val="dk1"/>
              </a:buClr>
              <a:buSzPts val="1760"/>
              <a:buFont typeface="Noto Sans Symbols"/>
              <a:buChar char="❖"/>
            </a:pPr>
            <a:r>
              <a:rPr lang="ru-RU" sz="2200">
                <a:solidFill>
                  <a:schemeClr val="dk1"/>
                </a:solidFill>
                <a:latin typeface="Times New Roman"/>
                <a:ea typeface="Times New Roman"/>
                <a:cs typeface="Times New Roman"/>
                <a:sym typeface="Times New Roman"/>
              </a:rPr>
              <a:t>денежные средства, вложенные руководителями предприятий и организаций в предоставление помощи медицинского характера, а также иного рода поддержки своим работникам-инвалидам;</a:t>
            </a:r>
            <a:endParaRPr/>
          </a:p>
          <a:p>
            <a:pPr indent="-342900" lvl="0" marL="342900" marR="0" rtl="0" algn="just">
              <a:spcBef>
                <a:spcPts val="0"/>
              </a:spcBef>
              <a:spcAft>
                <a:spcPts val="0"/>
              </a:spcAft>
              <a:buClr>
                <a:schemeClr val="dk1"/>
              </a:buClr>
              <a:buSzPts val="1760"/>
              <a:buFont typeface="Noto Sans Symbols"/>
              <a:buChar char="❖"/>
            </a:pPr>
            <a:r>
              <a:rPr lang="ru-RU" sz="2200">
                <a:solidFill>
                  <a:schemeClr val="dk1"/>
                </a:solidFill>
                <a:latin typeface="Times New Roman"/>
                <a:ea typeface="Times New Roman"/>
                <a:cs typeface="Times New Roman"/>
                <a:sym typeface="Times New Roman"/>
              </a:rPr>
              <a:t>компенсационные выплаты инвалидам Великой отечественной войны и их вдовам.</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pSp>
        <p:nvGrpSpPr>
          <p:cNvPr id="228" name="Google Shape;228;p19"/>
          <p:cNvGrpSpPr/>
          <p:nvPr/>
        </p:nvGrpSpPr>
        <p:grpSpPr>
          <a:xfrm>
            <a:off x="-26217" y="6400800"/>
            <a:ext cx="12727151" cy="474881"/>
            <a:chOff x="-26217" y="6400800"/>
            <a:chExt cx="12727151" cy="474881"/>
          </a:xfrm>
        </p:grpSpPr>
        <p:sp>
          <p:nvSpPr>
            <p:cNvPr id="229" name="Google Shape;229;p19"/>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19"/>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231" name="Google Shape;231;p19"/>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232" name="Google Shape;232;p19"/>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233" name="Google Shape;233;p19"/>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7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234" name="Google Shape;234;p19"/>
          <p:cNvGrpSpPr/>
          <p:nvPr/>
        </p:nvGrpSpPr>
        <p:grpSpPr>
          <a:xfrm>
            <a:off x="10880071" y="-13649"/>
            <a:ext cx="1325571" cy="1524667"/>
            <a:chOff x="11378224" y="-1"/>
            <a:chExt cx="813775" cy="936001"/>
          </a:xfrm>
        </p:grpSpPr>
        <p:sp>
          <p:nvSpPr>
            <p:cNvPr id="235" name="Google Shape;235;p19"/>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19"/>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19"/>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19"/>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39" name="Google Shape;239;p19"/>
          <p:cNvGrpSpPr/>
          <p:nvPr/>
        </p:nvGrpSpPr>
        <p:grpSpPr>
          <a:xfrm>
            <a:off x="4006" y="142880"/>
            <a:ext cx="4049485" cy="650752"/>
            <a:chOff x="1" y="816634"/>
            <a:chExt cx="3474416" cy="848264"/>
          </a:xfrm>
        </p:grpSpPr>
        <p:sp>
          <p:nvSpPr>
            <p:cNvPr id="240" name="Google Shape;240;p19"/>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9"/>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19"/>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243" name="Google Shape;243;p19"/>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244" name="Google Shape;244;p19"/>
          <p:cNvSpPr/>
          <p:nvPr/>
        </p:nvSpPr>
        <p:spPr>
          <a:xfrm>
            <a:off x="6414882" y="289706"/>
            <a:ext cx="2447913"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ЗЕМЕЛЬНЫЙ СБОР</a:t>
            </a:r>
            <a:endParaRPr sz="1800">
              <a:solidFill>
                <a:srgbClr val="31614E"/>
              </a:solidFill>
              <a:latin typeface="Calibri"/>
              <a:ea typeface="Calibri"/>
              <a:cs typeface="Calibri"/>
              <a:sym typeface="Calibri"/>
            </a:endParaRPr>
          </a:p>
        </p:txBody>
      </p:sp>
      <p:sp>
        <p:nvSpPr>
          <p:cNvPr id="245" name="Google Shape;245;p19"/>
          <p:cNvSpPr/>
          <p:nvPr/>
        </p:nvSpPr>
        <p:spPr>
          <a:xfrm>
            <a:off x="473803" y="1093587"/>
            <a:ext cx="5749576" cy="449353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Лицо, наделенное группой инвалидности, освобождается от необходимости осуществлять выплаты за шестьсот квадратных метров принадлежащего ему земельного надела. Если площадь земли превышает необходимые для получения льготы размеры, то выплате будет подлежать разница между фактической площадью надела и соответствующим установленным законом лимитом.</a:t>
            </a:r>
            <a:endParaRPr/>
          </a:p>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Льгота распространяется на один принадлежащий инвалиду земельный участок.</a:t>
            </a:r>
            <a:endParaRPr/>
          </a:p>
        </p:txBody>
      </p:sp>
      <p:pic>
        <p:nvPicPr>
          <p:cNvPr id="246" name="Google Shape;246;p19"/>
          <p:cNvPicPr preferRelativeResize="0"/>
          <p:nvPr/>
        </p:nvPicPr>
        <p:blipFill rotWithShape="1">
          <a:blip r:embed="rId3">
            <a:alphaModFix/>
          </a:blip>
          <a:srcRect b="0" l="0" r="0" t="0"/>
          <a:stretch/>
        </p:blipFill>
        <p:spPr>
          <a:xfrm>
            <a:off x="6396618" y="1204752"/>
            <a:ext cx="5553502" cy="42070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20"/>
          <p:cNvGrpSpPr/>
          <p:nvPr/>
        </p:nvGrpSpPr>
        <p:grpSpPr>
          <a:xfrm>
            <a:off x="-26217" y="6400800"/>
            <a:ext cx="12727151" cy="474881"/>
            <a:chOff x="-26217" y="6400800"/>
            <a:chExt cx="12727151" cy="474881"/>
          </a:xfrm>
        </p:grpSpPr>
        <p:sp>
          <p:nvSpPr>
            <p:cNvPr id="253" name="Google Shape;253;p20"/>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20"/>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255" name="Google Shape;255;p20"/>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256" name="Google Shape;256;p20"/>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257" name="Google Shape;257;p20"/>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8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258" name="Google Shape;258;p20"/>
          <p:cNvGrpSpPr/>
          <p:nvPr/>
        </p:nvGrpSpPr>
        <p:grpSpPr>
          <a:xfrm>
            <a:off x="10880071" y="-13649"/>
            <a:ext cx="1325571" cy="1524667"/>
            <a:chOff x="11378224" y="-1"/>
            <a:chExt cx="813775" cy="936001"/>
          </a:xfrm>
        </p:grpSpPr>
        <p:sp>
          <p:nvSpPr>
            <p:cNvPr id="259" name="Google Shape;259;p20"/>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20"/>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0"/>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0"/>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63" name="Google Shape;263;p20"/>
          <p:cNvGrpSpPr/>
          <p:nvPr/>
        </p:nvGrpSpPr>
        <p:grpSpPr>
          <a:xfrm>
            <a:off x="4006" y="142880"/>
            <a:ext cx="4049485" cy="650752"/>
            <a:chOff x="1" y="816634"/>
            <a:chExt cx="3474416" cy="848264"/>
          </a:xfrm>
        </p:grpSpPr>
        <p:sp>
          <p:nvSpPr>
            <p:cNvPr id="264" name="Google Shape;264;p20"/>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20"/>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20"/>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267" name="Google Shape;267;p20"/>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268" name="Google Shape;268;p20"/>
          <p:cNvSpPr/>
          <p:nvPr/>
        </p:nvSpPr>
        <p:spPr>
          <a:xfrm>
            <a:off x="5313234" y="289706"/>
            <a:ext cx="465121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ТРУДОВЫЕ МАТЕРИАЛЬНЫЕ ЛЬГОТЫ</a:t>
            </a:r>
            <a:endParaRPr sz="1800">
              <a:solidFill>
                <a:srgbClr val="31614E"/>
              </a:solidFill>
              <a:latin typeface="Calibri"/>
              <a:ea typeface="Calibri"/>
              <a:cs typeface="Calibri"/>
              <a:sym typeface="Calibri"/>
            </a:endParaRPr>
          </a:p>
        </p:txBody>
      </p:sp>
      <p:sp>
        <p:nvSpPr>
          <p:cNvPr id="269" name="Google Shape;269;p20"/>
          <p:cNvSpPr/>
          <p:nvPr/>
        </p:nvSpPr>
        <p:spPr>
          <a:xfrm>
            <a:off x="412862" y="1201494"/>
            <a:ext cx="6997588" cy="178510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1. Сокращенная рабочая неделя – не более 35 рабочих часов. </a:t>
            </a:r>
            <a:r>
              <a:rPr lang="ru-RU" sz="2200">
                <a:solidFill>
                  <a:schemeClr val="dk1"/>
                </a:solidFill>
                <a:latin typeface="Times New Roman"/>
                <a:ea typeface="Times New Roman"/>
                <a:cs typeface="Times New Roman"/>
                <a:sym typeface="Times New Roman"/>
              </a:rPr>
              <a:t>Продолжительность рабочего дня определяется согласно медицинскому заключению. Сокращенные смены у инвалидов не отражается на величине заработной платы</a:t>
            </a:r>
            <a:endParaRPr sz="2200">
              <a:solidFill>
                <a:schemeClr val="dk1"/>
              </a:solidFill>
              <a:latin typeface="Times New Roman"/>
              <a:ea typeface="Times New Roman"/>
              <a:cs typeface="Times New Roman"/>
              <a:sym typeface="Times New Roman"/>
            </a:endParaRPr>
          </a:p>
        </p:txBody>
      </p:sp>
      <p:pic>
        <p:nvPicPr>
          <p:cNvPr id="270" name="Google Shape;270;p20"/>
          <p:cNvPicPr preferRelativeResize="0"/>
          <p:nvPr/>
        </p:nvPicPr>
        <p:blipFill rotWithShape="1">
          <a:blip r:embed="rId3">
            <a:alphaModFix/>
          </a:blip>
          <a:srcRect b="0" l="0" r="0" t="0"/>
          <a:stretch/>
        </p:blipFill>
        <p:spPr>
          <a:xfrm>
            <a:off x="7638839" y="1095626"/>
            <a:ext cx="3563859" cy="1869750"/>
          </a:xfrm>
          <a:prstGeom prst="rect">
            <a:avLst/>
          </a:prstGeom>
          <a:noFill/>
          <a:ln>
            <a:noFill/>
          </a:ln>
        </p:spPr>
      </p:pic>
      <p:sp>
        <p:nvSpPr>
          <p:cNvPr id="271" name="Google Shape;271;p20"/>
          <p:cNvSpPr/>
          <p:nvPr/>
        </p:nvSpPr>
        <p:spPr>
          <a:xfrm>
            <a:off x="3170828" y="3394460"/>
            <a:ext cx="7498165"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200">
                <a:solidFill>
                  <a:schemeClr val="dk1"/>
                </a:solidFill>
                <a:latin typeface="Times New Roman"/>
                <a:ea typeface="Times New Roman"/>
                <a:cs typeface="Times New Roman"/>
                <a:sym typeface="Times New Roman"/>
              </a:rPr>
              <a:t>2. Освобождение от работы в ночные смены, в выходные дни, от сверхурочной работы</a:t>
            </a:r>
            <a:endParaRPr b="1" sz="2200">
              <a:solidFill>
                <a:schemeClr val="dk1"/>
              </a:solidFill>
              <a:latin typeface="Times New Roman"/>
              <a:ea typeface="Times New Roman"/>
              <a:cs typeface="Times New Roman"/>
              <a:sym typeface="Times New Roman"/>
            </a:endParaRPr>
          </a:p>
        </p:txBody>
      </p:sp>
      <p:pic>
        <p:nvPicPr>
          <p:cNvPr id="272" name="Google Shape;272;p20"/>
          <p:cNvPicPr preferRelativeResize="0"/>
          <p:nvPr/>
        </p:nvPicPr>
        <p:blipFill rotWithShape="1">
          <a:blip r:embed="rId4">
            <a:alphaModFix/>
          </a:blip>
          <a:srcRect b="0" l="0" r="0" t="0"/>
          <a:stretch/>
        </p:blipFill>
        <p:spPr>
          <a:xfrm>
            <a:off x="473803" y="3089232"/>
            <a:ext cx="2408783" cy="1606640"/>
          </a:xfrm>
          <a:prstGeom prst="rect">
            <a:avLst/>
          </a:prstGeom>
          <a:noFill/>
          <a:ln>
            <a:noFill/>
          </a:ln>
        </p:spPr>
      </p:pic>
      <p:sp>
        <p:nvSpPr>
          <p:cNvPr id="273" name="Google Shape;273;p20"/>
          <p:cNvSpPr/>
          <p:nvPr/>
        </p:nvSpPr>
        <p:spPr>
          <a:xfrm>
            <a:off x="412862" y="4872231"/>
            <a:ext cx="6997588" cy="1107996"/>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ru-RU" sz="2200">
                <a:solidFill>
                  <a:schemeClr val="dk1"/>
                </a:solidFill>
                <a:latin typeface="Times New Roman"/>
                <a:ea typeface="Times New Roman"/>
                <a:cs typeface="Times New Roman"/>
                <a:sym typeface="Times New Roman"/>
              </a:rPr>
              <a:t>3. Право на удлиненный оплачиваемый ежегодный отпуск – 30 календарных дней (ст. 23 Федерального закона от 24.11.1995 г. № 181-ФЗ)</a:t>
            </a:r>
            <a:endParaRPr b="1" sz="2200">
              <a:solidFill>
                <a:schemeClr val="dk1"/>
              </a:solidFill>
              <a:latin typeface="Times New Roman"/>
              <a:ea typeface="Times New Roman"/>
              <a:cs typeface="Times New Roman"/>
              <a:sym typeface="Times New Roman"/>
            </a:endParaRPr>
          </a:p>
        </p:txBody>
      </p:sp>
      <p:pic>
        <p:nvPicPr>
          <p:cNvPr id="274" name="Google Shape;274;p20"/>
          <p:cNvPicPr preferRelativeResize="0"/>
          <p:nvPr/>
        </p:nvPicPr>
        <p:blipFill rotWithShape="1">
          <a:blip r:embed="rId5">
            <a:alphaModFix/>
          </a:blip>
          <a:srcRect b="0" l="0" r="0" t="0"/>
          <a:stretch/>
        </p:blipFill>
        <p:spPr>
          <a:xfrm>
            <a:off x="7693775" y="4325547"/>
            <a:ext cx="3563859" cy="19136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pSp>
        <p:nvGrpSpPr>
          <p:cNvPr id="280" name="Google Shape;280;p21"/>
          <p:cNvGrpSpPr/>
          <p:nvPr/>
        </p:nvGrpSpPr>
        <p:grpSpPr>
          <a:xfrm>
            <a:off x="-26217" y="6400800"/>
            <a:ext cx="12727151" cy="474881"/>
            <a:chOff x="-26217" y="6400800"/>
            <a:chExt cx="12727151" cy="474881"/>
          </a:xfrm>
        </p:grpSpPr>
        <p:sp>
          <p:nvSpPr>
            <p:cNvPr id="281" name="Google Shape;281;p21"/>
            <p:cNvSpPr/>
            <p:nvPr/>
          </p:nvSpPr>
          <p:spPr>
            <a:xfrm>
              <a:off x="0" y="6400800"/>
              <a:ext cx="12192000" cy="474881"/>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21"/>
            <p:cNvSpPr txBox="1"/>
            <p:nvPr/>
          </p:nvSpPr>
          <p:spPr>
            <a:xfrm>
              <a:off x="9882716" y="6512117"/>
              <a:ext cx="2818218" cy="294183"/>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t/>
              </a:r>
              <a:endParaRPr sz="1600">
                <a:solidFill>
                  <a:schemeClr val="lt1"/>
                </a:solidFill>
                <a:latin typeface="Calibri"/>
                <a:ea typeface="Calibri"/>
                <a:cs typeface="Calibri"/>
                <a:sym typeface="Calibri"/>
              </a:endParaRPr>
            </a:p>
          </p:txBody>
        </p:sp>
        <p:cxnSp>
          <p:nvCxnSpPr>
            <p:cNvPr id="283" name="Google Shape;283;p21"/>
            <p:cNvCxnSpPr/>
            <p:nvPr/>
          </p:nvCxnSpPr>
          <p:spPr>
            <a:xfrm>
              <a:off x="1082586" y="6639104"/>
              <a:ext cx="1800000" cy="0"/>
            </a:xfrm>
            <a:prstGeom prst="straightConnector1">
              <a:avLst/>
            </a:prstGeom>
            <a:noFill/>
            <a:ln cap="flat" cmpd="sng" w="19050">
              <a:solidFill>
                <a:schemeClr val="lt1"/>
              </a:solidFill>
              <a:prstDash val="solid"/>
              <a:miter lim="800000"/>
              <a:headEnd len="sm" w="sm" type="none"/>
              <a:tailEnd len="sm" w="sm" type="none"/>
            </a:ln>
          </p:spPr>
        </p:cxnSp>
        <p:cxnSp>
          <p:nvCxnSpPr>
            <p:cNvPr id="284" name="Google Shape;284;p21"/>
            <p:cNvCxnSpPr/>
            <p:nvPr/>
          </p:nvCxnSpPr>
          <p:spPr>
            <a:xfrm>
              <a:off x="8567109" y="6654711"/>
              <a:ext cx="1800000" cy="0"/>
            </a:xfrm>
            <a:prstGeom prst="straightConnector1">
              <a:avLst/>
            </a:prstGeom>
            <a:noFill/>
            <a:ln cap="flat" cmpd="sng" w="19050">
              <a:solidFill>
                <a:schemeClr val="lt1"/>
              </a:solidFill>
              <a:prstDash val="solid"/>
              <a:miter lim="800000"/>
              <a:headEnd len="sm" w="sm" type="none"/>
              <a:tailEnd len="sm" w="sm" type="none"/>
            </a:ln>
          </p:spPr>
        </p:cxnSp>
        <p:sp>
          <p:nvSpPr>
            <p:cNvPr id="285" name="Google Shape;285;p21"/>
            <p:cNvSpPr txBox="1"/>
            <p:nvPr/>
          </p:nvSpPr>
          <p:spPr>
            <a:xfrm>
              <a:off x="-26217" y="6516416"/>
              <a:ext cx="1000041" cy="34471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ru-RU" sz="2000">
                  <a:solidFill>
                    <a:schemeClr val="lt1"/>
                  </a:solidFill>
                  <a:latin typeface="Calibri"/>
                  <a:ea typeface="Calibri"/>
                  <a:cs typeface="Calibri"/>
                  <a:sym typeface="Calibri"/>
                </a:rPr>
                <a:t>9 </a:t>
              </a:r>
              <a:r>
                <a:rPr baseline="30000" lang="ru-RU" sz="2000">
                  <a:solidFill>
                    <a:schemeClr val="lt1"/>
                  </a:solidFill>
                  <a:latin typeface="Calibri"/>
                  <a:ea typeface="Calibri"/>
                  <a:cs typeface="Calibri"/>
                  <a:sym typeface="Calibri"/>
                </a:rPr>
                <a:t>/ 20</a:t>
              </a:r>
              <a:endParaRPr baseline="30000" sz="2000">
                <a:solidFill>
                  <a:schemeClr val="lt1"/>
                </a:solidFill>
                <a:latin typeface="Calibri"/>
                <a:ea typeface="Calibri"/>
                <a:cs typeface="Calibri"/>
                <a:sym typeface="Calibri"/>
              </a:endParaRPr>
            </a:p>
          </p:txBody>
        </p:sp>
      </p:grpSp>
      <p:grpSp>
        <p:nvGrpSpPr>
          <p:cNvPr id="286" name="Google Shape;286;p21"/>
          <p:cNvGrpSpPr/>
          <p:nvPr/>
        </p:nvGrpSpPr>
        <p:grpSpPr>
          <a:xfrm>
            <a:off x="10880071" y="-13649"/>
            <a:ext cx="1325571" cy="1524667"/>
            <a:chOff x="11378224" y="-1"/>
            <a:chExt cx="813775" cy="936001"/>
          </a:xfrm>
        </p:grpSpPr>
        <p:sp>
          <p:nvSpPr>
            <p:cNvPr id="287" name="Google Shape;287;p21"/>
            <p:cNvSpPr/>
            <p:nvPr/>
          </p:nvSpPr>
          <p:spPr>
            <a:xfrm>
              <a:off x="11765860" y="-1"/>
              <a:ext cx="114301" cy="552450"/>
            </a:xfrm>
            <a:prstGeom prst="rect">
              <a:avLst/>
            </a:prstGeom>
            <a:gradFill>
              <a:gsLst>
                <a:gs pos="0">
                  <a:srgbClr val="616975"/>
                </a:gs>
                <a:gs pos="50000">
                  <a:srgbClr val="8D98A9"/>
                </a:gs>
                <a:gs pos="100000">
                  <a:srgbClr val="A9B7CC"/>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21"/>
            <p:cNvSpPr/>
            <p:nvPr/>
          </p:nvSpPr>
          <p:spPr>
            <a:xfrm>
              <a:off x="11878266" y="0"/>
              <a:ext cx="313734" cy="936000"/>
            </a:xfrm>
            <a:prstGeom prst="rect">
              <a:avLst/>
            </a:prstGeom>
            <a:gradFill>
              <a:gsLst>
                <a:gs pos="0">
                  <a:srgbClr val="2D624E"/>
                </a:gs>
                <a:gs pos="50000">
                  <a:srgbClr val="418F71"/>
                </a:gs>
                <a:gs pos="100000">
                  <a:srgbClr val="4EAB88"/>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21"/>
            <p:cNvSpPr/>
            <p:nvPr/>
          </p:nvSpPr>
          <p:spPr>
            <a:xfrm>
              <a:off x="11378224" y="-1"/>
              <a:ext cx="216000" cy="328869"/>
            </a:xfrm>
            <a:prstGeom prst="rect">
              <a:avLst/>
            </a:prstGeom>
            <a:solidFill>
              <a:srgbClr val="B1D7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21"/>
            <p:cNvSpPr/>
            <p:nvPr/>
          </p:nvSpPr>
          <p:spPr>
            <a:xfrm>
              <a:off x="11589478" y="-1"/>
              <a:ext cx="180000" cy="720000"/>
            </a:xfrm>
            <a:prstGeom prst="rect">
              <a:avLst/>
            </a:prstGeom>
            <a:solidFill>
              <a:srgbClr val="2B54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91" name="Google Shape;291;p21"/>
          <p:cNvGrpSpPr/>
          <p:nvPr/>
        </p:nvGrpSpPr>
        <p:grpSpPr>
          <a:xfrm>
            <a:off x="4006" y="142880"/>
            <a:ext cx="4049485" cy="650752"/>
            <a:chOff x="1" y="816634"/>
            <a:chExt cx="3474416" cy="848264"/>
          </a:xfrm>
        </p:grpSpPr>
        <p:sp>
          <p:nvSpPr>
            <p:cNvPr id="292" name="Google Shape;292;p21"/>
            <p:cNvSpPr/>
            <p:nvPr/>
          </p:nvSpPr>
          <p:spPr>
            <a:xfrm>
              <a:off x="1" y="816634"/>
              <a:ext cx="3474416" cy="848264"/>
            </a:xfrm>
            <a:prstGeom prst="rect">
              <a:avLst/>
            </a:prstGeom>
            <a:gradFill>
              <a:gsLst>
                <a:gs pos="0">
                  <a:srgbClr val="163127"/>
                </a:gs>
                <a:gs pos="50000">
                  <a:srgbClr val="204838"/>
                </a:gs>
                <a:gs pos="100000">
                  <a:srgbClr val="275744"/>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21"/>
            <p:cNvSpPr/>
            <p:nvPr/>
          </p:nvSpPr>
          <p:spPr>
            <a:xfrm>
              <a:off x="296795" y="820000"/>
              <a:ext cx="108000" cy="844897"/>
            </a:xfrm>
            <a:prstGeom prst="rect">
              <a:avLst/>
            </a:prstGeom>
            <a:gradFill>
              <a:gsLst>
                <a:gs pos="0">
                  <a:srgbClr val="647D74"/>
                </a:gs>
                <a:gs pos="50000">
                  <a:srgbClr val="91B5A8"/>
                </a:gs>
                <a:gs pos="100000">
                  <a:srgbClr val="AED9C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21"/>
            <p:cNvSpPr/>
            <p:nvPr/>
          </p:nvSpPr>
          <p:spPr>
            <a:xfrm>
              <a:off x="585740" y="837290"/>
              <a:ext cx="15849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lt1"/>
                </a:solidFill>
                <a:latin typeface="Arial"/>
                <a:ea typeface="Arial"/>
                <a:cs typeface="Arial"/>
                <a:sym typeface="Arial"/>
              </a:endParaRPr>
            </a:p>
          </p:txBody>
        </p:sp>
        <p:sp>
          <p:nvSpPr>
            <p:cNvPr id="295" name="Google Shape;295;p21"/>
            <p:cNvSpPr/>
            <p:nvPr/>
          </p:nvSpPr>
          <p:spPr>
            <a:xfrm>
              <a:off x="513599" y="940173"/>
              <a:ext cx="2363308" cy="69807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Социальные пособия </a:t>
              </a:r>
              <a:endParaRPr b="1" sz="1800">
                <a:solidFill>
                  <a:schemeClr val="lt1"/>
                </a:solidFill>
                <a:latin typeface="Arial"/>
                <a:ea typeface="Arial"/>
                <a:cs typeface="Arial"/>
                <a:sym typeface="Arial"/>
              </a:endParaRPr>
            </a:p>
            <a:p>
              <a:pPr indent="0" lvl="0" marL="0" marR="0" rtl="0" algn="l">
                <a:lnSpc>
                  <a:spcPct val="80000"/>
                </a:lnSpc>
                <a:spcBef>
                  <a:spcPts val="0"/>
                </a:spcBef>
                <a:spcAft>
                  <a:spcPts val="0"/>
                </a:spcAft>
                <a:buNone/>
              </a:pPr>
              <a:r>
                <a:rPr b="1" lang="ru-RU" sz="1800">
                  <a:solidFill>
                    <a:schemeClr val="lt1"/>
                  </a:solidFill>
                  <a:latin typeface="Arial"/>
                  <a:ea typeface="Arial"/>
                  <a:cs typeface="Arial"/>
                  <a:sym typeface="Arial"/>
                </a:rPr>
                <a:t>и льготы</a:t>
              </a:r>
              <a:endParaRPr b="1" sz="1800">
                <a:solidFill>
                  <a:schemeClr val="lt1"/>
                </a:solidFill>
                <a:latin typeface="Arial"/>
                <a:ea typeface="Arial"/>
                <a:cs typeface="Arial"/>
                <a:sym typeface="Arial"/>
              </a:endParaRPr>
            </a:p>
          </p:txBody>
        </p:sp>
      </p:grpSp>
      <p:sp>
        <p:nvSpPr>
          <p:cNvPr id="296" name="Google Shape;296;p21"/>
          <p:cNvSpPr/>
          <p:nvPr/>
        </p:nvSpPr>
        <p:spPr>
          <a:xfrm>
            <a:off x="602612" y="884502"/>
            <a:ext cx="1047517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ru-RU" sz="1800">
                <a:solidFill>
                  <a:srgbClr val="31614E"/>
                </a:solidFill>
                <a:latin typeface="Arial"/>
                <a:ea typeface="Arial"/>
                <a:cs typeface="Arial"/>
                <a:sym typeface="Arial"/>
              </a:rPr>
              <a:t>Меры социальной поддержки инвалидов на региональном уровне (Краснодарский край)</a:t>
            </a:r>
            <a:endParaRPr sz="1800">
              <a:solidFill>
                <a:srgbClr val="31614E"/>
              </a:solidFill>
              <a:latin typeface="Calibri"/>
              <a:ea typeface="Calibri"/>
              <a:cs typeface="Calibri"/>
              <a:sym typeface="Calibri"/>
            </a:endParaRPr>
          </a:p>
        </p:txBody>
      </p:sp>
      <p:grpSp>
        <p:nvGrpSpPr>
          <p:cNvPr id="297" name="Google Shape;297;p21"/>
          <p:cNvGrpSpPr/>
          <p:nvPr/>
        </p:nvGrpSpPr>
        <p:grpSpPr>
          <a:xfrm>
            <a:off x="604374" y="1255972"/>
            <a:ext cx="10905358" cy="4880222"/>
            <a:chOff x="1763" y="2138"/>
            <a:chExt cx="10905358" cy="4880222"/>
          </a:xfrm>
        </p:grpSpPr>
        <p:sp>
          <p:nvSpPr>
            <p:cNvPr id="298" name="Google Shape;298;p21"/>
            <p:cNvSpPr/>
            <p:nvPr/>
          </p:nvSpPr>
          <p:spPr>
            <a:xfrm>
              <a:off x="1763" y="2138"/>
              <a:ext cx="10905358" cy="721109"/>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1"/>
            <p:cNvSpPr txBox="1"/>
            <p:nvPr/>
          </p:nvSpPr>
          <p:spPr>
            <a:xfrm>
              <a:off x="22884" y="23259"/>
              <a:ext cx="10863116" cy="678867"/>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None/>
              </a:pPr>
              <a:r>
                <a:rPr lang="ru-RU" sz="3100">
                  <a:solidFill>
                    <a:schemeClr val="lt1"/>
                  </a:solidFill>
                  <a:latin typeface="Calibri"/>
                  <a:ea typeface="Calibri"/>
                  <a:cs typeface="Calibri"/>
                  <a:sym typeface="Calibri"/>
                </a:rPr>
                <a:t>Льготы и гарантии </a:t>
              </a:r>
              <a:endParaRPr sz="3100">
                <a:solidFill>
                  <a:schemeClr val="lt1"/>
                </a:solidFill>
                <a:latin typeface="Calibri"/>
                <a:ea typeface="Calibri"/>
                <a:cs typeface="Calibri"/>
                <a:sym typeface="Calibri"/>
              </a:endParaRPr>
            </a:p>
          </p:txBody>
        </p:sp>
        <p:sp>
          <p:nvSpPr>
            <p:cNvPr id="300" name="Google Shape;300;p21"/>
            <p:cNvSpPr/>
            <p:nvPr/>
          </p:nvSpPr>
          <p:spPr>
            <a:xfrm>
              <a:off x="12407" y="954421"/>
              <a:ext cx="2559752" cy="1848382"/>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
            <p:cNvSpPr txBox="1"/>
            <p:nvPr/>
          </p:nvSpPr>
          <p:spPr>
            <a:xfrm>
              <a:off x="66544" y="1008558"/>
              <a:ext cx="2451478" cy="1740108"/>
            </a:xfrm>
            <a:prstGeom prst="rect">
              <a:avLst/>
            </a:prstGeom>
            <a:noFill/>
            <a:ln>
              <a:noFill/>
            </a:ln>
          </p:spPr>
          <p:txBody>
            <a:bodyPr anchorCtr="0" anchor="ctr" bIns="87625" lIns="87625" spcFirstLastPara="1" rIns="87625" wrap="square" tIns="87625">
              <a:noAutofit/>
            </a:bodyPr>
            <a:lstStyle/>
            <a:p>
              <a:pPr indent="0" lvl="0" marL="0" marR="0" rtl="0" algn="ctr">
                <a:lnSpc>
                  <a:spcPct val="90000"/>
                </a:lnSpc>
                <a:spcBef>
                  <a:spcPts val="0"/>
                </a:spcBef>
                <a:spcAft>
                  <a:spcPts val="0"/>
                </a:spcAft>
                <a:buNone/>
              </a:pPr>
              <a:r>
                <a:rPr lang="ru-RU" sz="2300">
                  <a:solidFill>
                    <a:schemeClr val="lt1"/>
                  </a:solidFill>
                  <a:latin typeface="Calibri"/>
                  <a:ea typeface="Calibri"/>
                  <a:cs typeface="Calibri"/>
                  <a:sym typeface="Calibri"/>
                </a:rPr>
                <a:t>обеспечение отдельного места для хранения транспорта</a:t>
              </a:r>
              <a:endParaRPr sz="2300">
                <a:solidFill>
                  <a:schemeClr val="lt1"/>
                </a:solidFill>
                <a:latin typeface="Calibri"/>
                <a:ea typeface="Calibri"/>
                <a:cs typeface="Calibri"/>
                <a:sym typeface="Calibri"/>
              </a:endParaRPr>
            </a:p>
          </p:txBody>
        </p:sp>
        <p:sp>
          <p:nvSpPr>
            <p:cNvPr id="302" name="Google Shape;302;p21"/>
            <p:cNvSpPr/>
            <p:nvPr/>
          </p:nvSpPr>
          <p:spPr>
            <a:xfrm>
              <a:off x="12407" y="3033978"/>
              <a:ext cx="2559752" cy="184838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txBox="1"/>
            <p:nvPr/>
          </p:nvSpPr>
          <p:spPr>
            <a:xfrm>
              <a:off x="66544" y="3088115"/>
              <a:ext cx="2451478" cy="1740108"/>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None/>
              </a:pPr>
              <a:r>
                <a:rPr lang="ru-RU" sz="1900">
                  <a:solidFill>
                    <a:schemeClr val="lt1"/>
                  </a:solidFill>
                  <a:latin typeface="Calibri"/>
                  <a:ea typeface="Calibri"/>
                  <a:cs typeface="Calibri"/>
                  <a:sym typeface="Calibri"/>
                </a:rPr>
                <a:t>выплаты для улучшения размера жилого помещения</a:t>
              </a:r>
              <a:endParaRPr sz="1900">
                <a:solidFill>
                  <a:schemeClr val="lt1"/>
                </a:solidFill>
                <a:latin typeface="Calibri"/>
                <a:ea typeface="Calibri"/>
                <a:cs typeface="Calibri"/>
                <a:sym typeface="Calibri"/>
              </a:endParaRPr>
            </a:p>
          </p:txBody>
        </p:sp>
        <p:sp>
          <p:nvSpPr>
            <p:cNvPr id="304" name="Google Shape;304;p21"/>
            <p:cNvSpPr/>
            <p:nvPr/>
          </p:nvSpPr>
          <p:spPr>
            <a:xfrm>
              <a:off x="2787179" y="954421"/>
              <a:ext cx="2559752" cy="1848382"/>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txBox="1"/>
            <p:nvPr/>
          </p:nvSpPr>
          <p:spPr>
            <a:xfrm>
              <a:off x="2841316" y="1008558"/>
              <a:ext cx="2451478" cy="1740108"/>
            </a:xfrm>
            <a:prstGeom prst="rect">
              <a:avLst/>
            </a:prstGeom>
            <a:noFill/>
            <a:ln>
              <a:noFill/>
            </a:ln>
          </p:spPr>
          <p:txBody>
            <a:bodyPr anchorCtr="0" anchor="ctr" bIns="87625" lIns="87625" spcFirstLastPara="1" rIns="87625" wrap="square" tIns="87625">
              <a:noAutofit/>
            </a:bodyPr>
            <a:lstStyle/>
            <a:p>
              <a:pPr indent="0" lvl="0" marL="0" marR="0" rtl="0" algn="ctr">
                <a:lnSpc>
                  <a:spcPct val="90000"/>
                </a:lnSpc>
                <a:spcBef>
                  <a:spcPts val="0"/>
                </a:spcBef>
                <a:spcAft>
                  <a:spcPts val="0"/>
                </a:spcAft>
                <a:buNone/>
              </a:pPr>
              <a:r>
                <a:rPr lang="ru-RU" sz="2300">
                  <a:solidFill>
                    <a:schemeClr val="lt1"/>
                  </a:solidFill>
                  <a:latin typeface="Calibri"/>
                  <a:ea typeface="Calibri"/>
                  <a:cs typeface="Calibri"/>
                  <a:sym typeface="Calibri"/>
                </a:rPr>
                <a:t>бесплатное медицинское обслуживание</a:t>
              </a:r>
              <a:endParaRPr sz="2300">
                <a:solidFill>
                  <a:schemeClr val="lt1"/>
                </a:solidFill>
                <a:latin typeface="Calibri"/>
                <a:ea typeface="Calibri"/>
                <a:cs typeface="Calibri"/>
                <a:sym typeface="Calibri"/>
              </a:endParaRPr>
            </a:p>
          </p:txBody>
        </p:sp>
        <p:sp>
          <p:nvSpPr>
            <p:cNvPr id="306" name="Google Shape;306;p21"/>
            <p:cNvSpPr/>
            <p:nvPr/>
          </p:nvSpPr>
          <p:spPr>
            <a:xfrm>
              <a:off x="2787179" y="3033978"/>
              <a:ext cx="2559752" cy="184838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
            <p:cNvSpPr txBox="1"/>
            <p:nvPr/>
          </p:nvSpPr>
          <p:spPr>
            <a:xfrm>
              <a:off x="2841316" y="3088115"/>
              <a:ext cx="2451478" cy="1740108"/>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None/>
              </a:pPr>
              <a:r>
                <a:rPr lang="ru-RU" sz="1900">
                  <a:solidFill>
                    <a:schemeClr val="lt1"/>
                  </a:solidFill>
                  <a:latin typeface="Calibri"/>
                  <a:ea typeface="Calibri"/>
                  <a:cs typeface="Calibri"/>
                  <a:sym typeface="Calibri"/>
                </a:rPr>
                <a:t>компенсация по оплате взносов на капитальный ремонт общего имущества в многоквартирном доме</a:t>
              </a:r>
              <a:endParaRPr sz="1900">
                <a:solidFill>
                  <a:schemeClr val="lt1"/>
                </a:solidFill>
                <a:latin typeface="Calibri"/>
                <a:ea typeface="Calibri"/>
                <a:cs typeface="Calibri"/>
                <a:sym typeface="Calibri"/>
              </a:endParaRPr>
            </a:p>
          </p:txBody>
        </p:sp>
        <p:sp>
          <p:nvSpPr>
            <p:cNvPr id="308" name="Google Shape;308;p21"/>
            <p:cNvSpPr/>
            <p:nvPr/>
          </p:nvSpPr>
          <p:spPr>
            <a:xfrm>
              <a:off x="5561952" y="954421"/>
              <a:ext cx="2559752" cy="1848382"/>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
            <p:cNvSpPr txBox="1"/>
            <p:nvPr/>
          </p:nvSpPr>
          <p:spPr>
            <a:xfrm>
              <a:off x="5616089" y="1008558"/>
              <a:ext cx="2451478" cy="1740108"/>
            </a:xfrm>
            <a:prstGeom prst="rect">
              <a:avLst/>
            </a:prstGeom>
            <a:noFill/>
            <a:ln>
              <a:noFill/>
            </a:ln>
          </p:spPr>
          <p:txBody>
            <a:bodyPr anchorCtr="0" anchor="ctr" bIns="87625" lIns="87625" spcFirstLastPara="1" rIns="87625" wrap="square" tIns="87625">
              <a:noAutofit/>
            </a:bodyPr>
            <a:lstStyle/>
            <a:p>
              <a:pPr indent="0" lvl="0" marL="0" marR="0" rtl="0" algn="ctr">
                <a:lnSpc>
                  <a:spcPct val="90000"/>
                </a:lnSpc>
                <a:spcBef>
                  <a:spcPts val="0"/>
                </a:spcBef>
                <a:spcAft>
                  <a:spcPts val="0"/>
                </a:spcAft>
                <a:buNone/>
              </a:pPr>
              <a:r>
                <a:rPr lang="ru-RU" sz="2300">
                  <a:solidFill>
                    <a:schemeClr val="lt1"/>
                  </a:solidFill>
                  <a:latin typeface="Calibri"/>
                  <a:ea typeface="Calibri"/>
                  <a:cs typeface="Calibri"/>
                  <a:sym typeface="Calibri"/>
                </a:rPr>
                <a:t>скидки на оплату коммунальных услуг</a:t>
              </a:r>
              <a:endParaRPr sz="2300">
                <a:solidFill>
                  <a:schemeClr val="lt1"/>
                </a:solidFill>
                <a:latin typeface="Calibri"/>
                <a:ea typeface="Calibri"/>
                <a:cs typeface="Calibri"/>
                <a:sym typeface="Calibri"/>
              </a:endParaRPr>
            </a:p>
          </p:txBody>
        </p:sp>
        <p:sp>
          <p:nvSpPr>
            <p:cNvPr id="310" name="Google Shape;310;p21"/>
            <p:cNvSpPr/>
            <p:nvPr/>
          </p:nvSpPr>
          <p:spPr>
            <a:xfrm>
              <a:off x="5561952" y="3033978"/>
              <a:ext cx="2559752" cy="1848382"/>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1"/>
            <p:cNvSpPr txBox="1"/>
            <p:nvPr/>
          </p:nvSpPr>
          <p:spPr>
            <a:xfrm>
              <a:off x="5616089" y="3088115"/>
              <a:ext cx="2451478" cy="1740108"/>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None/>
              </a:pPr>
              <a:r>
                <a:rPr lang="ru-RU" sz="1900">
                  <a:solidFill>
                    <a:schemeClr val="lt1"/>
                  </a:solidFill>
                  <a:latin typeface="Calibri"/>
                  <a:ea typeface="Calibri"/>
                  <a:cs typeface="Calibri"/>
                  <a:sym typeface="Calibri"/>
                </a:rPr>
                <a:t>скидки на проезд в городском и пригородном транспорте</a:t>
              </a:r>
              <a:endParaRPr sz="1900">
                <a:solidFill>
                  <a:schemeClr val="lt1"/>
                </a:solidFill>
                <a:latin typeface="Calibri"/>
                <a:ea typeface="Calibri"/>
                <a:cs typeface="Calibri"/>
                <a:sym typeface="Calibri"/>
              </a:endParaRPr>
            </a:p>
          </p:txBody>
        </p:sp>
        <p:sp>
          <p:nvSpPr>
            <p:cNvPr id="312" name="Google Shape;312;p21"/>
            <p:cNvSpPr/>
            <p:nvPr/>
          </p:nvSpPr>
          <p:spPr>
            <a:xfrm>
              <a:off x="8336724" y="954421"/>
              <a:ext cx="2559752" cy="3904818"/>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1"/>
            <p:cNvSpPr txBox="1"/>
            <p:nvPr/>
          </p:nvSpPr>
          <p:spPr>
            <a:xfrm>
              <a:off x="8411697" y="1029394"/>
              <a:ext cx="2409806" cy="375487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None/>
              </a:pPr>
              <a:r>
                <a:rPr lang="ru-RU" sz="2300">
                  <a:solidFill>
                    <a:schemeClr val="lt1"/>
                  </a:solidFill>
                  <a:latin typeface="Calibri"/>
                  <a:ea typeface="Calibri"/>
                  <a:cs typeface="Calibri"/>
                  <a:sym typeface="Calibri"/>
                </a:rPr>
                <a:t>Родителям детей с инвалидностью:</a:t>
              </a:r>
              <a:br>
                <a:rPr lang="ru-RU" sz="2300">
                  <a:solidFill>
                    <a:schemeClr val="lt1"/>
                  </a:solidFill>
                  <a:latin typeface="Calibri"/>
                  <a:ea typeface="Calibri"/>
                  <a:cs typeface="Calibri"/>
                  <a:sym typeface="Calibri"/>
                </a:rPr>
              </a:br>
              <a:r>
                <a:rPr lang="ru-RU" sz="2300">
                  <a:solidFill>
                    <a:schemeClr val="lt1"/>
                  </a:solidFill>
                  <a:latin typeface="Calibri"/>
                  <a:ea typeface="Calibri"/>
                  <a:cs typeface="Calibri"/>
                  <a:sym typeface="Calibri"/>
                </a:rPr>
                <a:t>- трудовые;</a:t>
              </a:r>
              <a:br>
                <a:rPr lang="ru-RU" sz="2300">
                  <a:solidFill>
                    <a:schemeClr val="lt1"/>
                  </a:solidFill>
                  <a:latin typeface="Calibri"/>
                  <a:ea typeface="Calibri"/>
                  <a:cs typeface="Calibri"/>
                  <a:sym typeface="Calibri"/>
                </a:rPr>
              </a:br>
              <a:r>
                <a:rPr lang="ru-RU" sz="2300">
                  <a:solidFill>
                    <a:schemeClr val="lt1"/>
                  </a:solidFill>
                  <a:latin typeface="Calibri"/>
                  <a:ea typeface="Calibri"/>
                  <a:cs typeface="Calibri"/>
                  <a:sym typeface="Calibri"/>
                </a:rPr>
                <a:t>- социальные;</a:t>
              </a:r>
              <a:br>
                <a:rPr lang="ru-RU" sz="2300">
                  <a:solidFill>
                    <a:schemeClr val="lt1"/>
                  </a:solidFill>
                  <a:latin typeface="Calibri"/>
                  <a:ea typeface="Calibri"/>
                  <a:cs typeface="Calibri"/>
                  <a:sym typeface="Calibri"/>
                </a:rPr>
              </a:br>
              <a:r>
                <a:rPr lang="ru-RU" sz="2300">
                  <a:solidFill>
                    <a:schemeClr val="lt1"/>
                  </a:solidFill>
                  <a:latin typeface="Calibri"/>
                  <a:ea typeface="Calibri"/>
                  <a:cs typeface="Calibri"/>
                  <a:sym typeface="Calibri"/>
                </a:rPr>
                <a:t>- медицинские;</a:t>
              </a:r>
              <a:br>
                <a:rPr lang="ru-RU" sz="2300">
                  <a:solidFill>
                    <a:schemeClr val="lt1"/>
                  </a:solidFill>
                  <a:latin typeface="Calibri"/>
                  <a:ea typeface="Calibri"/>
                  <a:cs typeface="Calibri"/>
                  <a:sym typeface="Calibri"/>
                </a:rPr>
              </a:br>
              <a:r>
                <a:rPr lang="ru-RU" sz="2300">
                  <a:solidFill>
                    <a:schemeClr val="lt1"/>
                  </a:solidFill>
                  <a:latin typeface="Calibri"/>
                  <a:ea typeface="Calibri"/>
                  <a:cs typeface="Calibri"/>
                  <a:sym typeface="Calibri"/>
                </a:rPr>
                <a:t>- на оплату    коммунальных услуг;</a:t>
              </a:r>
              <a:br>
                <a:rPr lang="ru-RU" sz="2300">
                  <a:solidFill>
                    <a:schemeClr val="lt1"/>
                  </a:solidFill>
                  <a:latin typeface="Calibri"/>
                  <a:ea typeface="Calibri"/>
                  <a:cs typeface="Calibri"/>
                  <a:sym typeface="Calibri"/>
                </a:rPr>
              </a:br>
              <a:r>
                <a:rPr lang="ru-RU" sz="2300">
                  <a:solidFill>
                    <a:schemeClr val="lt1"/>
                  </a:solidFill>
                  <a:latin typeface="Calibri"/>
                  <a:ea typeface="Calibri"/>
                  <a:cs typeface="Calibri"/>
                  <a:sym typeface="Calibri"/>
                </a:rPr>
                <a:t>- льготный проезд</a:t>
              </a:r>
              <a:endParaRPr sz="2300">
                <a:solidFill>
                  <a:schemeClr val="lt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