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embeddedFontLst>
    <p:embeddedFont>
      <p:font typeface="Arial Black" panose="020B0604020202020204" pitchFamily="34" charset="0"/>
      <p:regular r:id="rId27"/>
      <p:bold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952">
          <p15:clr>
            <a:srgbClr val="A4A3A4"/>
          </p15:clr>
        </p15:guide>
        <p15:guide id="2" pos="3840">
          <p15:clr>
            <a:srgbClr val="A4A3A4"/>
          </p15:clr>
        </p15:guide>
        <p15:guide id="3" pos="6108">
          <p15:clr>
            <a:srgbClr val="A4A3A4"/>
          </p15:clr>
        </p15:guide>
        <p15:guide id="4" pos="1572">
          <p15:clr>
            <a:srgbClr val="A4A3A4"/>
          </p15:clr>
        </p15:guide>
        <p15:guide id="5" orient="horz" pos="2160">
          <p15:clr>
            <a:srgbClr val="A4A3A4"/>
          </p15:clr>
        </p15:guide>
        <p15:guide id="6" pos="29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81"/>
  </p:normalViewPr>
  <p:slideViewPr>
    <p:cSldViewPr snapToGrid="0">
      <p:cViewPr varScale="1">
        <p:scale>
          <a:sx n="111" d="100"/>
          <a:sy n="111" d="100"/>
        </p:scale>
        <p:origin x="776" y="200"/>
      </p:cViewPr>
      <p:guideLst>
        <p:guide orient="horz" pos="3952"/>
        <p:guide pos="3840"/>
        <p:guide pos="6108"/>
        <p:guide pos="1572"/>
        <p:guide orient="horz" pos="2160"/>
        <p:guide pos="2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1" name="Google Shape;38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" name="Google Shape;407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4" name="Google Shape;48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9" name="Google Shape;57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9" name="Google Shape;60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4" name="Google Shape;634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8" name="Google Shape;65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4" name="Google Shape;684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0" name="Google Shape;72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9" name="Google Shape;749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3" name="Google Shape;29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8" name="Google Shape;33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-12032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3342709" y="5656832"/>
            <a:ext cx="953829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«Содействие повышению уровня финансовой грамотности населения </a:t>
            </a:r>
            <a:b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и развитию финансового образования в Российской Федерации»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3" descr="https://upload.wikimedia.org/wikipedia/commons/5/5b/Minfin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3" descr="C:\Users\smolencev.v\Desktop\Обменник\ФОТОБАНКА Кубанского ГАУ\Logotype KubSAU\Значок КубГАУ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3" name="Google Shape;93;p13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94" name="Google Shape;94;p13"/>
            <p:cNvSpPr/>
            <p:nvPr/>
          </p:nvSpPr>
          <p:spPr>
            <a:xfrm>
              <a:off x="5135099" y="5321976"/>
              <a:ext cx="646331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П</a:t>
              </a:r>
              <a:endParaRPr sz="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РОЕКТ</a:t>
              </a:r>
              <a:endParaRPr sz="3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7" name="Google Shape;97;p13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98" name="Google Shape;98;p13"/>
          <p:cNvSpPr txBox="1"/>
          <p:nvPr/>
        </p:nvSpPr>
        <p:spPr>
          <a:xfrm>
            <a:off x="481047" y="2857132"/>
            <a:ext cx="11710953" cy="63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Тема 4. Страхование</a:t>
            </a:r>
            <a:endParaRPr sz="440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13" descr="http://invest-reshenie.ru/assets/images/uslugi/1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2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385" name="Google Shape;385;p2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22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87" name="Google Shape;387;p2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88" name="Google Shape;388;p2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89" name="Google Shape;389;p2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10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0" name="Google Shape;390;p2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91" name="Google Shape;391;p2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2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2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2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22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96" name="Google Shape;396;p22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2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22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2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0" name="Google Shape;400;p22"/>
          <p:cNvSpPr/>
          <p:nvPr/>
        </p:nvSpPr>
        <p:spPr>
          <a:xfrm>
            <a:off x="3874017" y="243656"/>
            <a:ext cx="745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ИНВЕСТИЦИОННОЕ СТРАХОВАНИЕ ЖИЗНИ</a:t>
            </a:r>
            <a:endParaRPr sz="24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22"/>
          <p:cNvSpPr/>
          <p:nvPr/>
        </p:nvSpPr>
        <p:spPr>
          <a:xfrm>
            <a:off x="349923" y="1071991"/>
            <a:ext cx="1134467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ИНВЕСТИЦИОННОЕ СТРАХОВАНИЕ ЖИЗНИ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программа, объединяющая традиционное страхование жизни и пассивное участие в работе с финансовыми инструментами (с целью получить доход).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 </a:t>
            </a: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 страхования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жизнь и здоровье клиента, цель – не только защита от финансовых потерь, но и получение дополнительной прибыли от инвестиций.</a:t>
            </a:r>
            <a:endParaRPr/>
          </a:p>
        </p:txBody>
      </p:sp>
      <p:pic>
        <p:nvPicPr>
          <p:cNvPr id="402" name="Google Shape;402;p2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58648" y="3205300"/>
            <a:ext cx="4443393" cy="3005137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22"/>
          <p:cNvSpPr/>
          <p:nvPr/>
        </p:nvSpPr>
        <p:spPr>
          <a:xfrm>
            <a:off x="349923" y="3126599"/>
            <a:ext cx="7309466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Страховая сумма по рискам (окончания срока догово-ра либо смерти по любой причине) предусматривает выплату 100% взносов, которая увеличивается на прибыль от инвестиционного дохода.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Страховой срок – минимум от 3-х лет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Иногда в полис могут быть включены дополнитель-ные страховые риски (например, смерть в результате производственной травмы или ДТП).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" name="Google Shape;409;p23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10" name="Google Shape;410;p2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3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12" name="Google Shape;412;p2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13" name="Google Shape;413;p2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14" name="Google Shape;414;p2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11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5" name="Google Shape;415;p2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16" name="Google Shape;416;p2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20" name="Google Shape;420;p23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21" name="Google Shape;421;p23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23"/>
          <p:cNvSpPr/>
          <p:nvPr/>
        </p:nvSpPr>
        <p:spPr>
          <a:xfrm>
            <a:off x="3834638" y="222158"/>
            <a:ext cx="745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ДЕТСКОЕ СТРАХОВАНИЕ ОТ НЕСЧАСТНЫХ СЛУЧАЕВ</a:t>
            </a:r>
            <a:endParaRPr sz="24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5822" y="3915681"/>
            <a:ext cx="3695700" cy="227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32296" y="775962"/>
            <a:ext cx="3617824" cy="2419350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23"/>
          <p:cNvSpPr/>
          <p:nvPr/>
        </p:nvSpPr>
        <p:spPr>
          <a:xfrm>
            <a:off x="180896" y="864469"/>
            <a:ext cx="7971105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Детское страхование от несчастных случаев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программа, при которой родитель получает компенсацию расходов на восстановление пострадавшего в результате несчастного случая ребенка.</a:t>
            </a:r>
            <a:endParaRPr/>
          </a:p>
        </p:txBody>
      </p:sp>
      <p:sp>
        <p:nvSpPr>
          <p:cNvPr id="429" name="Google Shape;429;p23"/>
          <p:cNvSpPr/>
          <p:nvPr/>
        </p:nvSpPr>
        <p:spPr>
          <a:xfrm>
            <a:off x="180896" y="2303294"/>
            <a:ext cx="1176922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Полисы оформляются для несовершеннолетних (0-17 лет на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момент подписания договора). Страховая защита распрост-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раняется на риски: вывих, перелом, травма, повреждение мягких тканей и внутренних органов, отравление, ожог, летальный исход.</a:t>
            </a:r>
            <a:endParaRPr/>
          </a:p>
        </p:txBody>
      </p:sp>
      <p:sp>
        <p:nvSpPr>
          <p:cNvPr id="430" name="Google Shape;430;p23"/>
          <p:cNvSpPr/>
          <p:nvPr/>
        </p:nvSpPr>
        <p:spPr>
          <a:xfrm>
            <a:off x="4166448" y="3727539"/>
            <a:ext cx="778367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Страховая защита работает круглосуточно, в том числе во время пребывания в школе, детском саду. Срок действия – от 1 дня до 1 года. Взносы всегда рассчитываются индивидуально.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 являются комплексными и включают поликлиническое, стационарное обслуживание, выезд скорой помощи, оплату лекарств.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2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37" name="Google Shape;437;p2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Google Shape;438;p2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39" name="Google Shape;439;p2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40" name="Google Shape;440;p2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41" name="Google Shape;441;p2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12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2" name="Google Shape;442;p2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43" name="Google Shape;443;p2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2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2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2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47" name="Google Shape;447;p2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48" name="Google Shape;448;p2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2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2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4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2" name="Google Shape;452;p24"/>
          <p:cNvSpPr/>
          <p:nvPr/>
        </p:nvSpPr>
        <p:spPr>
          <a:xfrm>
            <a:off x="4203794" y="264711"/>
            <a:ext cx="745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СПОРТИВНОЕ СТРАХОВАНИЕ</a:t>
            </a:r>
            <a:endParaRPr sz="24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3" name="Google Shape;453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819" y="3864471"/>
            <a:ext cx="3870960" cy="2465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819" y="992668"/>
            <a:ext cx="3870960" cy="2580640"/>
          </a:xfrm>
          <a:prstGeom prst="rect">
            <a:avLst/>
          </a:prstGeom>
          <a:noFill/>
          <a:ln>
            <a:noFill/>
          </a:ln>
        </p:spPr>
      </p:pic>
      <p:sp>
        <p:nvSpPr>
          <p:cNvPr id="455" name="Google Shape;455;p24"/>
          <p:cNvSpPr/>
          <p:nvPr/>
        </p:nvSpPr>
        <p:spPr>
          <a:xfrm>
            <a:off x="412862" y="829946"/>
            <a:ext cx="7558848" cy="6001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Спортивное страхование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подвид страхования от несчастных случаев. Главная особенность детской спортивной страховки – максимальный перечень страховых рисков.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Полис оформляется для ребенка 2-18 лет. Некоторые компании устанавливают минимальный возраст детей – 3 года.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Страховые выплаты по этому полису могут компенсировать родителям нахождение на больничном по уходу за ребенком.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договор могут включаться несколько видов спорта, но не более четырех.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Варианты срока действия полиса: годовой; на время тренировок и соревнований; на время пребывания в спортивном лагере; на время одного соревнования.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2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45620" y="551586"/>
            <a:ext cx="4822221" cy="28036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2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63" name="Google Shape;463;p2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65" name="Google Shape;465;p2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66" name="Google Shape;466;p2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67" name="Google Shape;467;p2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13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68" name="Google Shape;468;p2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69" name="Google Shape;469;p2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2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2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2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73" name="Google Shape;473;p25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74" name="Google Shape;474;p2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2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2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5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25"/>
          <p:cNvSpPr/>
          <p:nvPr/>
        </p:nvSpPr>
        <p:spPr>
          <a:xfrm>
            <a:off x="4203794" y="264711"/>
            <a:ext cx="745718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ТУРИСТИЧЕСКОЕ СТРАХОВАНИЕ</a:t>
            </a:r>
            <a:endParaRPr sz="2400" b="1">
              <a:solidFill>
                <a:srgbClr val="31614E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79" name="Google Shape;479;p25"/>
          <p:cNvSpPr/>
          <p:nvPr/>
        </p:nvSpPr>
        <p:spPr>
          <a:xfrm>
            <a:off x="324618" y="964680"/>
            <a:ext cx="6285732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Туристическое страхование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программа страхования  туристов от финансовых потерь, связанных с оказанием медицинской помощи, от транспортных и других непредвиденных расходов за пределами страны.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перемещении по стране достаточно полиса ОМС; при пересечении государственной границы России –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действие полиса ОМС прекращается, необходима медицинская туристическая страховка.</a:t>
            </a:r>
            <a:endParaRPr/>
          </a:p>
        </p:txBody>
      </p:sp>
      <p:sp>
        <p:nvSpPr>
          <p:cNvPr id="480" name="Google Shape;480;p25"/>
          <p:cNvSpPr/>
          <p:nvPr/>
        </p:nvSpPr>
        <p:spPr>
          <a:xfrm>
            <a:off x="6285759" y="3226857"/>
            <a:ext cx="6096000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Напомним, что полис ОМС обеспечивает: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вызов скорой медицинской помощи;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услуги врача;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необходимые анализы и обследования;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транспортировку в медицинское учреждение;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лечение в условиях стационара;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экстренную стоматологическую помощь.</a:t>
            </a:r>
            <a:endParaRPr/>
          </a:p>
        </p:txBody>
      </p:sp>
      <p:pic>
        <p:nvPicPr>
          <p:cNvPr id="481" name="Google Shape;481;p25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4" y="5488995"/>
            <a:ext cx="5650825" cy="911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7" name="Google Shape;487;p26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488" name="Google Shape;488;p2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26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490" name="Google Shape;490;p2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491" name="Google Shape;491;p2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492" name="Google Shape;492;p2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14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3" name="Google Shape;493;p2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494" name="Google Shape;494;p2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2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2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2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98" name="Google Shape;498;p26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499" name="Google Shape;499;p2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2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26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6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3" name="Google Shape;503;p26"/>
          <p:cNvSpPr/>
          <p:nvPr/>
        </p:nvSpPr>
        <p:spPr>
          <a:xfrm>
            <a:off x="4203794" y="264711"/>
            <a:ext cx="74571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САМЫЕ ПОПУЛЯРНЫЕ РАЗНОВИДНОСТИ СТРАХОВАНИЯ ЖИЗНИ:</a:t>
            </a:r>
            <a:endParaRPr/>
          </a:p>
        </p:txBody>
      </p:sp>
      <p:sp>
        <p:nvSpPr>
          <p:cNvPr id="504" name="Google Shape;504;p26"/>
          <p:cNvSpPr/>
          <p:nvPr/>
        </p:nvSpPr>
        <p:spPr>
          <a:xfrm>
            <a:off x="349923" y="1159171"/>
            <a:ext cx="11311057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перемещениях в пределах России дополнительно можно застраховать: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эвакуацию застрахованного лица с места события;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доставку домой несовершеннолетних детей пострадавшего лица;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визит родственников в случае нахождения больного в стационаре более 7 дней;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оплату телефонных переговоров с центром оказания услуг.</a:t>
            </a:r>
            <a:endParaRPr/>
          </a:p>
        </p:txBody>
      </p:sp>
      <p:pic>
        <p:nvPicPr>
          <p:cNvPr id="505" name="Google Shape;505;p2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36916" y="3752334"/>
            <a:ext cx="3433872" cy="21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Google Shape;506;p26" descr="https://forum.facmedicine.com/data/MetaMirrorCache/44ede476266f70065b3340508997c1e6.jp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3491" y="3752334"/>
            <a:ext cx="3823445" cy="2169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26" descr="https://s1.1zoom.ru/b5050/961/Houses_Mansion_Design_446267_2560x1600.jp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951" y="3776556"/>
            <a:ext cx="3431908" cy="2144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3" name="Google Shape;513;p27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514" name="Google Shape;514;p2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27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16" name="Google Shape;516;p2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17" name="Google Shape;517;p2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18" name="Google Shape;518;p2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15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2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20" name="Google Shape;520;p2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2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2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2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4" name="Google Shape;524;p27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25" name="Google Shape;525;p2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2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27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7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9" name="Google Shape;529;p27"/>
          <p:cNvSpPr/>
          <p:nvPr/>
        </p:nvSpPr>
        <p:spPr>
          <a:xfrm>
            <a:off x="349923" y="886246"/>
            <a:ext cx="11344673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выезде за рубеж медицинская туристическая страховка в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большинстве случаев покрывает расходы на 30 тыс. евро.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КЛИЕНТАМ МОГУТ ПРЕДЛАГАТЬСЯ РАЗЛИЧНЫЕ СТРАХОВЫЕ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ПРОГРАММЫ, В ТОМ ЧИСЛЕ</a:t>
            </a:r>
            <a:endParaRPr sz="22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530" name="Google Shape;530;p27"/>
          <p:cNvGrpSpPr/>
          <p:nvPr/>
        </p:nvGrpSpPr>
        <p:grpSpPr>
          <a:xfrm>
            <a:off x="-2667830" y="1905212"/>
            <a:ext cx="12983428" cy="5159958"/>
            <a:chOff x="-4330971" y="-664369"/>
            <a:chExt cx="12983428" cy="5159958"/>
          </a:xfrm>
        </p:grpSpPr>
        <p:sp>
          <p:nvSpPr>
            <p:cNvPr id="531" name="Google Shape;531;p27"/>
            <p:cNvSpPr/>
            <p:nvPr/>
          </p:nvSpPr>
          <p:spPr>
            <a:xfrm>
              <a:off x="-4330971" y="-664369"/>
              <a:ext cx="5159958" cy="5159958"/>
            </a:xfrm>
            <a:prstGeom prst="blockArc">
              <a:avLst>
                <a:gd name="adj1" fmla="val 18900000"/>
                <a:gd name="adj2" fmla="val 2700000"/>
                <a:gd name="adj3" fmla="val 419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309773" y="201751"/>
              <a:ext cx="8342684" cy="403350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 txBox="1"/>
            <p:nvPr/>
          </p:nvSpPr>
          <p:spPr>
            <a:xfrm>
              <a:off x="309773" y="201751"/>
              <a:ext cx="8342684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от несчастных случаев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57679" y="151333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641557" y="806701"/>
              <a:ext cx="8010900" cy="403350"/>
            </a:xfrm>
            <a:prstGeom prst="rect">
              <a:avLst/>
            </a:prstGeom>
            <a:solidFill>
              <a:srgbClr val="43A2BE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 txBox="1"/>
            <p:nvPr/>
          </p:nvSpPr>
          <p:spPr>
            <a:xfrm>
              <a:off x="641557" y="806701"/>
              <a:ext cx="8010900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страхование ответственности перед другими лицами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389463" y="756282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A2B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793273" y="1411650"/>
              <a:ext cx="7859184" cy="403350"/>
            </a:xfrm>
            <a:prstGeom prst="rect">
              <a:avLst/>
            </a:prstGeom>
            <a:solidFill>
              <a:srgbClr val="43BAA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 txBox="1"/>
            <p:nvPr/>
          </p:nvSpPr>
          <p:spPr>
            <a:xfrm>
              <a:off x="793273" y="1411650"/>
              <a:ext cx="7859184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страхование багажа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541179" y="1361232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3BA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793273" y="2016217"/>
              <a:ext cx="7859184" cy="403350"/>
            </a:xfrm>
            <a:prstGeom prst="rect">
              <a:avLst/>
            </a:prstGeom>
            <a:solidFill>
              <a:srgbClr val="44B57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 txBox="1"/>
            <p:nvPr/>
          </p:nvSpPr>
          <p:spPr>
            <a:xfrm>
              <a:off x="793273" y="2016217"/>
              <a:ext cx="7859184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обострения и осложнения хронических заболеваний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541179" y="1965798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4B57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641557" y="2621166"/>
              <a:ext cx="8010900" cy="403350"/>
            </a:xfrm>
            <a:prstGeom prst="rect">
              <a:avLst/>
            </a:prstGeom>
            <a:solidFill>
              <a:srgbClr val="46AF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 txBox="1"/>
            <p:nvPr/>
          </p:nvSpPr>
          <p:spPr>
            <a:xfrm>
              <a:off x="641557" y="2621166"/>
              <a:ext cx="8010900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полученные травмы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389463" y="2570747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46AF4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309773" y="3226116"/>
              <a:ext cx="8342684" cy="403350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 txBox="1"/>
            <p:nvPr/>
          </p:nvSpPr>
          <p:spPr>
            <a:xfrm>
              <a:off x="309773" y="3226116"/>
              <a:ext cx="8342684" cy="4033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20150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спасательные и поисковые мероприятия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57679" y="3175697"/>
              <a:ext cx="504188" cy="504188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8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556" name="Google Shape;556;p2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28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58" name="Google Shape;558;p2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59" name="Google Shape;559;p2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60" name="Google Shape;560;p2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16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1" name="Google Shape;561;p2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62" name="Google Shape;562;p2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2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2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2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66" name="Google Shape;566;p28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67" name="Google Shape;567;p2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2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28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8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71" name="Google Shape;571;p28"/>
          <p:cNvSpPr/>
          <p:nvPr/>
        </p:nvSpPr>
        <p:spPr>
          <a:xfrm>
            <a:off x="4093754" y="253380"/>
            <a:ext cx="67863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ДОПОЛНИТЕЛЬНОЕ МЕДИЦИНСКОЕ СТРАХОВАНИЕ </a:t>
            </a:r>
            <a:endParaRPr sz="20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p28"/>
          <p:cNvSpPr/>
          <p:nvPr/>
        </p:nvSpPr>
        <p:spPr>
          <a:xfrm>
            <a:off x="3488788" y="1035798"/>
            <a:ext cx="8205809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Дополнительное медицинское страхование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это форма медицинского страхования на случай потери здоровья, которая обеспечивает возможность полного или частичного  возмещения расходов на медицинское обслуживание.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Является   договором  добровольного  страхования на личное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73" name="Google Shape;573;p2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7557" y="872559"/>
            <a:ext cx="3331231" cy="2496473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28"/>
          <p:cNvSpPr/>
          <p:nvPr/>
        </p:nvSpPr>
        <p:spPr>
          <a:xfrm>
            <a:off x="349924" y="2858832"/>
            <a:ext cx="11344673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усмотрение физического лица – это будет индивидуальный полис.  Страховка может оформляться компанией-работодателем – тогда это будет коллективный полис.</a:t>
            </a:r>
            <a:endParaRPr/>
          </a:p>
        </p:txBody>
      </p:sp>
      <p:pic>
        <p:nvPicPr>
          <p:cNvPr id="575" name="Google Shape;575;p2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612" y="3689829"/>
            <a:ext cx="2653163" cy="2653163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28"/>
          <p:cNvSpPr/>
          <p:nvPr/>
        </p:nvSpPr>
        <p:spPr>
          <a:xfrm>
            <a:off x="3488788" y="3747637"/>
            <a:ext cx="8186134" cy="249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СТОИМОСТЬ ПОЛИСА ЗАВИСИТ ОТ: </a:t>
            </a:r>
            <a:endParaRPr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перечня услуг, включенных в полис;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списка медицинских учреждений, где услуги можно получить;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личных данных застрахованного лица;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состояния здоровья, сферы деятельности и профессиональных рисков;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срока действия.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9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583" name="Google Shape;583;p2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29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85" name="Google Shape;585;p2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586" name="Google Shape;586;p2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87" name="Google Shape;587;p2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17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8" name="Google Shape;588;p2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589" name="Google Shape;589;p2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93" name="Google Shape;593;p29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594" name="Google Shape;594;p2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8" name="Google Shape;598;p29"/>
          <p:cNvSpPr/>
          <p:nvPr/>
        </p:nvSpPr>
        <p:spPr>
          <a:xfrm>
            <a:off x="4093754" y="253380"/>
            <a:ext cx="6786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ОСАГО</a:t>
            </a:r>
            <a:endParaRPr sz="20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9" name="Google Shape;599;p2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4" y="4352979"/>
            <a:ext cx="2932809" cy="1955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00" name="Google Shape;600;p2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4" y="971355"/>
            <a:ext cx="2939056" cy="1626038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29"/>
          <p:cNvSpPr/>
          <p:nvPr/>
        </p:nvSpPr>
        <p:spPr>
          <a:xfrm>
            <a:off x="3466186" y="1027732"/>
            <a:ext cx="804531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ОСАГО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является видом государственного обязательного страхования, при котором обеспечивается гарантированная выплата третьим лицам, пострадавшим в результате страхового события, возникшего по вине страхователя.</a:t>
            </a:r>
            <a:endParaRPr/>
          </a:p>
        </p:txBody>
      </p:sp>
      <p:sp>
        <p:nvSpPr>
          <p:cNvPr id="602" name="Google Shape;602;p29"/>
          <p:cNvSpPr/>
          <p:nvPr/>
        </p:nvSpPr>
        <p:spPr>
          <a:xfrm>
            <a:off x="240979" y="2713008"/>
            <a:ext cx="1127051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Страховое событие при ОСАГО – наступление гражданской ответственности  автомобилиста в результате причинения повреждений жизни, здоровью, автотранспорту потерпевшего (потерпевших) с использованием своего транспортного средства. </a:t>
            </a:r>
            <a:endParaRPr/>
          </a:p>
        </p:txBody>
      </p:sp>
      <p:sp>
        <p:nvSpPr>
          <p:cNvPr id="603" name="Google Shape;603;p29"/>
          <p:cNvSpPr/>
          <p:nvPr/>
        </p:nvSpPr>
        <p:spPr>
          <a:xfrm>
            <a:off x="3466186" y="4115359"/>
            <a:ext cx="804531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этом различают два типа страховых случаев: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 ДТП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04" name="Google Shape;604;p29"/>
          <p:cNvSpPr/>
          <p:nvPr/>
        </p:nvSpPr>
        <p:spPr>
          <a:xfrm>
            <a:off x="7285438" y="4831140"/>
            <a:ext cx="46158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 ДТП (угон, умышленный поджог или самовозгорание, стихийное бедствие, умыш-ленный вред третьих лиц).</a:t>
            </a:r>
            <a:endParaRPr/>
          </a:p>
        </p:txBody>
      </p:sp>
      <p:cxnSp>
        <p:nvCxnSpPr>
          <p:cNvPr id="605" name="Google Shape;605;p29"/>
          <p:cNvCxnSpPr/>
          <p:nvPr/>
        </p:nvCxnSpPr>
        <p:spPr>
          <a:xfrm flipH="1">
            <a:off x="4656407" y="4586068"/>
            <a:ext cx="2445578" cy="351692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606" name="Google Shape;606;p29"/>
          <p:cNvCxnSpPr>
            <a:endCxn id="604" idx="0"/>
          </p:cNvCxnSpPr>
          <p:nvPr/>
        </p:nvCxnSpPr>
        <p:spPr>
          <a:xfrm>
            <a:off x="7101853" y="4586040"/>
            <a:ext cx="2491500" cy="245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2" name="Google Shape;612;p3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4" y="2042020"/>
            <a:ext cx="2820539" cy="188035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3" name="Google Shape;613;p30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614" name="Google Shape;614;p3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0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16" name="Google Shape;616;p3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17" name="Google Shape;617;p3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18" name="Google Shape;618;p3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18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9" name="Google Shape;619;p3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20" name="Google Shape;620;p3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4" name="Google Shape;624;p30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625" name="Google Shape;625;p30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0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0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9" name="Google Shape;629;p30"/>
          <p:cNvSpPr/>
          <p:nvPr/>
        </p:nvSpPr>
        <p:spPr>
          <a:xfrm>
            <a:off x="4093754" y="253380"/>
            <a:ext cx="67863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ОСАГО</a:t>
            </a:r>
            <a:endParaRPr/>
          </a:p>
        </p:txBody>
      </p:sp>
      <p:sp>
        <p:nvSpPr>
          <p:cNvPr id="630" name="Google Shape;630;p30"/>
          <p:cNvSpPr/>
          <p:nvPr/>
        </p:nvSpPr>
        <p:spPr>
          <a:xfrm>
            <a:off x="257940" y="886246"/>
            <a:ext cx="10973977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Страховой полис ОСАГО должен быть </a:t>
            </a: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всех водителей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нем должны быть указаны все лица, имеющие право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управлять транспортным средством.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При наступлении случая, признанного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страховым, страховщик возмещает ущерб, нанесенный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имуществу, жизни и здоровью лиц, пострадавших по вине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страхователя. Убытки, которые понес виновник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происшествия, покрываются за его счет.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Условия, порядок страхования, а также максимальный размер страхового возмещения определяются государством. Поэтому все страховые компании предлагают  одинаковую стоимость полисов ОСАГО.</a:t>
            </a:r>
            <a:endParaRPr/>
          </a:p>
        </p:txBody>
      </p:sp>
      <p:pic>
        <p:nvPicPr>
          <p:cNvPr id="631" name="Google Shape;631;p3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7465" y="851305"/>
            <a:ext cx="2385160" cy="194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" name="Google Shape;637;p31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638" name="Google Shape;638;p3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1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40" name="Google Shape;640;p3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41" name="Google Shape;641;p3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42" name="Google Shape;642;p3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19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3" name="Google Shape;643;p3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44" name="Google Shape;644;p3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8" name="Google Shape;648;p31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649" name="Google Shape;649;p31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3" name="Google Shape;653;p31"/>
          <p:cNvSpPr/>
          <p:nvPr/>
        </p:nvSpPr>
        <p:spPr>
          <a:xfrm>
            <a:off x="2680792" y="886246"/>
            <a:ext cx="6786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РАЗМЕРЫ ВЫПЛАТ ПО ОСАГО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(АКТУАЛЬНО В 2019 ГОДУ)</a:t>
            </a:r>
            <a:endParaRPr sz="20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4" name="Google Shape;654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26351" y="3713634"/>
            <a:ext cx="5081516" cy="2515602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31"/>
          <p:cNvSpPr/>
          <p:nvPr/>
        </p:nvSpPr>
        <p:spPr>
          <a:xfrm>
            <a:off x="372025" y="1689142"/>
            <a:ext cx="11322572" cy="3354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Максимальный размер возмещения при ущербе машинам и иному имуществу – 400 тыс. руб.</a:t>
            </a:r>
            <a:endParaRPr/>
          </a:p>
          <a:p>
            <a:pPr marL="273050" marR="0" lvl="0" indent="-27305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Если ДТП оформлено европротоколом, то максимальная сумма выплаты сокращается до 100 тыс. руб. (но при определенных условиях остаются 400 тыс. руб.)</a:t>
            </a:r>
            <a:endParaRPr/>
          </a:p>
          <a:p>
            <a:pPr marL="273050" marR="0" lvl="0" indent="-27305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Верхний лимит ответственности за причинение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ущерба здоровью или жизни пострадавших </a:t>
            </a:r>
            <a:b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ДТП – 500 тыс. руб.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06" name="Google Shape;106;p1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8" name="Google Shape;108;p1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9" name="Google Shape;109;p1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10" name="Google Shape;110;p1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" name="Google Shape;111;p1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12" name="Google Shape;112;p1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" name="Google Shape;116;p1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17" name="Google Shape;117;p1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1" name="Google Shape;121;p14"/>
          <p:cNvSpPr/>
          <p:nvPr/>
        </p:nvSpPr>
        <p:spPr>
          <a:xfrm>
            <a:off x="412862" y="1031935"/>
            <a:ext cx="7277721" cy="2123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СТРАХОВАНИЕ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отношения между страховщиком и страхователем по поводу защиты имущества и интересов физического (юридического) лица при наступлении страхового случая за счет специальных денежных фондов (которые сформированы страхователями за счет взносов и премий).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5733" y="1028840"/>
            <a:ext cx="3733714" cy="2092585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4"/>
          <p:cNvSpPr/>
          <p:nvPr/>
        </p:nvSpPr>
        <p:spPr>
          <a:xfrm>
            <a:off x="473803" y="3145914"/>
            <a:ext cx="1108564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СТРАХОВАНИЕ осуществляется в двух основных формах: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ОБЯЗАТЕЛЬНОЙ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ru-RU" sz="22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ДОБРОВОЛЬНОЙ</a:t>
            </a:r>
            <a:r>
              <a:rPr lang="ru-RU" sz="2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/>
          </a:p>
        </p:txBody>
      </p:sp>
      <p:sp>
        <p:nvSpPr>
          <p:cNvPr id="124" name="Google Shape;124;p14"/>
          <p:cNvSpPr/>
          <p:nvPr/>
        </p:nvSpPr>
        <p:spPr>
          <a:xfrm>
            <a:off x="2882586" y="4305373"/>
            <a:ext cx="862891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Отношения регулируются: Гражданским Кодексом РФ, ФЗ № 4015-1 от 27.11.1992 г. «Об организации страхового дела в Российской Федерации» (ред. от 28.11.2018г.), другими актами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5" name="Google Shape;125;p1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3" y="4231149"/>
            <a:ext cx="2194560" cy="1402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1" name="Google Shape;661;p32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662" name="Google Shape;662;p32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2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64" name="Google Shape;664;p32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65" name="Google Shape;665;p32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66" name="Google Shape;666;p32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20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67" name="Google Shape;667;p32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68" name="Google Shape;668;p32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2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2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2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72" name="Google Shape;672;p32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673" name="Google Shape;673;p32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2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2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2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77" name="Google Shape;677;p32"/>
          <p:cNvSpPr/>
          <p:nvPr/>
        </p:nvSpPr>
        <p:spPr>
          <a:xfrm>
            <a:off x="4005151" y="254201"/>
            <a:ext cx="678631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КАСКО </a:t>
            </a:r>
            <a:endParaRPr/>
          </a:p>
        </p:txBody>
      </p:sp>
      <p:pic>
        <p:nvPicPr>
          <p:cNvPr id="678" name="Google Shape;678;p3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704" y="832764"/>
            <a:ext cx="2600882" cy="1722453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32"/>
          <p:cNvSpPr/>
          <p:nvPr/>
        </p:nvSpPr>
        <p:spPr>
          <a:xfrm>
            <a:off x="3155288" y="731657"/>
            <a:ext cx="8175915" cy="246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КАСКО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это добровольное страхование транспортных средств от основных рисков (повреждение, угон, проти-воправные действия третьих лиц и т.п.).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 ущерб компенсируется страховой компанией, неза-висимо от того, кто является виновником происшествия.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80" name="Google Shape;680;p32"/>
          <p:cNvSpPr/>
          <p:nvPr/>
        </p:nvSpPr>
        <p:spPr>
          <a:xfrm>
            <a:off x="281703" y="2879409"/>
            <a:ext cx="11229793" cy="3200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Страховые тарифы на полисы КАСКО определяются страховой компанией с использованием собственных методик расчетов. При этом учитываются модель автомобиля и год выпуска, регион регистрации, перечень рисков, наличие франшизы, износ и условия эксплуатации, срок страхования, стаж водителя.</a:t>
            </a:r>
            <a:endParaRPr/>
          </a:p>
          <a:p>
            <a:pPr marL="0" marR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Франшиза в данном случае – сумма денежных средств,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пределах которой страховая компания освобождается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 страховых выплат (т.е. размер ущерба в пределах франшизы 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покрывается за счет страхователя).</a:t>
            </a:r>
            <a:endParaRPr/>
          </a:p>
        </p:txBody>
      </p:sp>
      <p:pic>
        <p:nvPicPr>
          <p:cNvPr id="681" name="Google Shape;681;p3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7492" y="4407654"/>
            <a:ext cx="2613711" cy="197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7" name="Google Shape;687;p33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688" name="Google Shape;688;p33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3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690" name="Google Shape;690;p33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691" name="Google Shape;691;p33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692" name="Google Shape;692;p33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21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3" name="Google Shape;693;p33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694" name="Google Shape;694;p33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3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3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3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8" name="Google Shape;698;p33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699" name="Google Shape;699;p33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3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3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3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03" name="Google Shape;703;p33"/>
          <p:cNvSpPr/>
          <p:nvPr/>
        </p:nvSpPr>
        <p:spPr>
          <a:xfrm>
            <a:off x="4005151" y="254201"/>
            <a:ext cx="678631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СТРАХОВАНИЕ ИМУЩЕСТВА БЫВАЕТ 4-Х ВИДОВ: </a:t>
            </a:r>
            <a:endParaRPr sz="24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4" name="Google Shape;704;p33"/>
          <p:cNvGrpSpPr/>
          <p:nvPr/>
        </p:nvGrpSpPr>
        <p:grpSpPr>
          <a:xfrm>
            <a:off x="-5347922" y="-69004"/>
            <a:ext cx="16782836" cy="7293488"/>
            <a:chOff x="-6126981" y="-937410"/>
            <a:chExt cx="16782836" cy="7293488"/>
          </a:xfrm>
        </p:grpSpPr>
        <p:sp>
          <p:nvSpPr>
            <p:cNvPr id="705" name="Google Shape;705;p33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name="adj1" fmla="val 18900000"/>
                <a:gd name="adj2" fmla="val 2700000"/>
                <a:gd name="adj3" fmla="val 296"/>
              </a:avLst>
            </a:prstGeom>
            <a:noFill/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3"/>
            <p:cNvSpPr/>
            <p:nvPr/>
          </p:nvSpPr>
          <p:spPr>
            <a:xfrm>
              <a:off x="610504" y="296951"/>
              <a:ext cx="10045351" cy="1072878"/>
            </a:xfrm>
            <a:prstGeom prst="rect">
              <a:avLst/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3"/>
            <p:cNvSpPr txBox="1"/>
            <p:nvPr/>
          </p:nvSpPr>
          <p:spPr>
            <a:xfrm>
              <a:off x="610504" y="296951"/>
              <a:ext cx="10045351" cy="107287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1675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непосредственно защита какого-либо движимого или недвижимого имущества на случай, если указанные объекты были  полностью разрушены, повреждены и пр.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3"/>
            <p:cNvSpPr/>
            <p:nvPr/>
          </p:nvSpPr>
          <p:spPr>
            <a:xfrm>
              <a:off x="89500" y="312386"/>
              <a:ext cx="1042009" cy="104200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3"/>
            <p:cNvSpPr/>
            <p:nvPr/>
          </p:nvSpPr>
          <p:spPr>
            <a:xfrm>
              <a:off x="1088431" y="1569912"/>
              <a:ext cx="9567424" cy="1028213"/>
            </a:xfrm>
            <a:prstGeom prst="rect">
              <a:avLst/>
            </a:prstGeom>
            <a:gradFill>
              <a:gsLst>
                <a:gs pos="0">
                  <a:srgbClr val="5EC3BF"/>
                </a:gs>
                <a:gs pos="50000">
                  <a:srgbClr val="3BC2BC"/>
                </a:gs>
                <a:gs pos="100000">
                  <a:srgbClr val="30B0A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3"/>
            <p:cNvSpPr txBox="1"/>
            <p:nvPr/>
          </p:nvSpPr>
          <p:spPr>
            <a:xfrm>
              <a:off x="1088431" y="1569912"/>
              <a:ext cx="9567424" cy="1028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1675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риска возникновения гражданской ответственности, если страхователь по своей вине  нанесет кому-либо ущерб (здоровью или имуществу) – например, попадет в аварию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3"/>
            <p:cNvSpPr/>
            <p:nvPr/>
          </p:nvSpPr>
          <p:spPr>
            <a:xfrm>
              <a:off x="457838" y="1549364"/>
              <a:ext cx="1042009" cy="104200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3BC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3"/>
            <p:cNvSpPr/>
            <p:nvPr/>
          </p:nvSpPr>
          <p:spPr>
            <a:xfrm>
              <a:off x="1088431" y="2829222"/>
              <a:ext cx="9567424" cy="1010849"/>
            </a:xfrm>
            <a:prstGeom prst="rect">
              <a:avLst/>
            </a:prstGeom>
            <a:gradFill>
              <a:gsLst>
                <a:gs pos="0">
                  <a:srgbClr val="5EBC74"/>
                </a:gs>
                <a:gs pos="50000">
                  <a:srgbClr val="3EB85F"/>
                </a:gs>
                <a:gs pos="100000">
                  <a:srgbClr val="32A753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3"/>
            <p:cNvSpPr txBox="1"/>
            <p:nvPr/>
          </p:nvSpPr>
          <p:spPr>
            <a:xfrm>
              <a:off x="1088431" y="2829222"/>
              <a:ext cx="9567424" cy="10108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1675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риска ответственности по договору, которое защищает физическое лицо, в случае если ему нанесен ущерб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3"/>
            <p:cNvSpPr/>
            <p:nvPr/>
          </p:nvSpPr>
          <p:spPr>
            <a:xfrm>
              <a:off x="567426" y="2813642"/>
              <a:ext cx="1042009" cy="104200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45B36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3"/>
            <p:cNvSpPr/>
            <p:nvPr/>
          </p:nvSpPr>
          <p:spPr>
            <a:xfrm>
              <a:off x="610504" y="4081460"/>
              <a:ext cx="10045351" cy="1007631"/>
            </a:xfrm>
            <a:prstGeom prst="rect">
              <a:avLst/>
            </a:pr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3"/>
            <p:cNvSpPr txBox="1"/>
            <p:nvPr/>
          </p:nvSpPr>
          <p:spPr>
            <a:xfrm>
              <a:off x="610504" y="4081460"/>
              <a:ext cx="10045351" cy="10076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1675" tIns="55875" rIns="55875" bIns="558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предпринимательского риска, когда защищаются интересы ИП при его финансовых убытках в процессе деятельности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3"/>
            <p:cNvSpPr/>
            <p:nvPr/>
          </p:nvSpPr>
          <p:spPr>
            <a:xfrm>
              <a:off x="89500" y="4064271"/>
              <a:ext cx="1042009" cy="1042009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rgbClr val="6FAA4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34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724" name="Google Shape;724;p34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4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26" name="Google Shape;726;p34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27" name="Google Shape;727;p34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28" name="Google Shape;728;p34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22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29" name="Google Shape;729;p34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30" name="Google Shape;730;p34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4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4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4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34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735" name="Google Shape;735;p34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4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4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4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9" name="Google Shape;739;p34"/>
          <p:cNvSpPr/>
          <p:nvPr/>
        </p:nvSpPr>
        <p:spPr>
          <a:xfrm>
            <a:off x="3950098" y="111730"/>
            <a:ext cx="6786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ПЛАН ДЕЙСТВИЙ СТРАХОВАТЕЛЯ ПРИ НАСТУПЛЕНИИ СТРАХОВОГО СЛУЧАЯ</a:t>
            </a:r>
            <a:endParaRPr sz="20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0" name="Google Shape;740;p34"/>
          <p:cNvGrpSpPr/>
          <p:nvPr/>
        </p:nvGrpSpPr>
        <p:grpSpPr>
          <a:xfrm>
            <a:off x="349924" y="1191230"/>
            <a:ext cx="11441742" cy="4919185"/>
            <a:chOff x="0" y="909"/>
            <a:chExt cx="11441742" cy="4919185"/>
          </a:xfrm>
        </p:grpSpPr>
        <p:sp>
          <p:nvSpPr>
            <p:cNvPr id="741" name="Google Shape;741;p34"/>
            <p:cNvSpPr/>
            <p:nvPr/>
          </p:nvSpPr>
          <p:spPr>
            <a:xfrm>
              <a:off x="0" y="3495747"/>
              <a:ext cx="11441742" cy="1424347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4"/>
            <p:cNvSpPr txBox="1"/>
            <p:nvPr/>
          </p:nvSpPr>
          <p:spPr>
            <a:xfrm>
              <a:off x="0" y="3495747"/>
              <a:ext cx="11441742" cy="1424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3. До приезда представителя страховой компании не изменять обстановку происшествия, за исключением того случая, когда это продиктовано требованием безопасности. Чтобы в дальнейшем не было разногласий со страховой компанией, ее нужно уведомить о планируемых действиях.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4"/>
            <p:cNvSpPr/>
            <p:nvPr/>
          </p:nvSpPr>
          <p:spPr>
            <a:xfrm rot="10800000">
              <a:off x="0" y="1748328"/>
              <a:ext cx="11441742" cy="176462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4"/>
            <p:cNvSpPr txBox="1"/>
            <p:nvPr/>
          </p:nvSpPr>
          <p:spPr>
            <a:xfrm>
              <a:off x="0" y="1748328"/>
              <a:ext cx="11441742" cy="1146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2. Принять меры по минимизации ущерба. Например, вызвать пожарную службу.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4"/>
            <p:cNvSpPr/>
            <p:nvPr/>
          </p:nvSpPr>
          <p:spPr>
            <a:xfrm rot="10800000">
              <a:off x="0" y="909"/>
              <a:ext cx="11441742" cy="1764629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34"/>
            <p:cNvSpPr txBox="1"/>
            <p:nvPr/>
          </p:nvSpPr>
          <p:spPr>
            <a:xfrm>
              <a:off x="0" y="909"/>
              <a:ext cx="11441742" cy="11466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1. Немедленно оповестить страховую компанию. Точный срок указан в договоре (обычно не превышает 24 час.). Помните, факт оповещения должен быть доказательным.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2" name="Google Shape;752;p3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753" name="Google Shape;753;p3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3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55" name="Google Shape;755;p3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756" name="Google Shape;756;p3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57" name="Google Shape;757;p3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23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8" name="Google Shape;758;p3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759" name="Google Shape;759;p3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3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1" name="Google Shape;761;p3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2" name="Google Shape;762;p3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3" name="Google Shape;763;p35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764" name="Google Shape;764;p3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5" name="Google Shape;765;p3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6" name="Google Shape;766;p3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5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8" name="Google Shape;768;p35"/>
          <p:cNvSpPr/>
          <p:nvPr/>
        </p:nvSpPr>
        <p:spPr>
          <a:xfrm>
            <a:off x="3950098" y="111730"/>
            <a:ext cx="678631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ПЛАН ДЕЙСТВИЙ СТРАХОВАТЕЛЯ ПРИ НАСТУПЛЕНИИ СТРАХОВОГО СЛУЧАЯ</a:t>
            </a:r>
            <a:endParaRPr sz="2000" b="1">
              <a:solidFill>
                <a:srgbClr val="31614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69" name="Google Shape;769;p35"/>
          <p:cNvGrpSpPr/>
          <p:nvPr/>
        </p:nvGrpSpPr>
        <p:grpSpPr>
          <a:xfrm>
            <a:off x="349924" y="933022"/>
            <a:ext cx="11441742" cy="5176212"/>
            <a:chOff x="0" y="2089"/>
            <a:chExt cx="11441742" cy="5176212"/>
          </a:xfrm>
        </p:grpSpPr>
        <p:sp>
          <p:nvSpPr>
            <p:cNvPr id="770" name="Google Shape;770;p35"/>
            <p:cNvSpPr/>
            <p:nvPr/>
          </p:nvSpPr>
          <p:spPr>
            <a:xfrm>
              <a:off x="0" y="4418169"/>
              <a:ext cx="11441742" cy="76013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35"/>
            <p:cNvSpPr txBox="1"/>
            <p:nvPr/>
          </p:nvSpPr>
          <p:spPr>
            <a:xfrm>
              <a:off x="0" y="4418169"/>
              <a:ext cx="11441742" cy="7601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8. В трехдневный срок после получения заявления от страхователя страховая компания составляет страховой акт – основание для страховой выплаты.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2" name="Google Shape;772;p35"/>
            <p:cNvSpPr/>
            <p:nvPr/>
          </p:nvSpPr>
          <p:spPr>
            <a:xfrm rot="10800000">
              <a:off x="0" y="3611503"/>
              <a:ext cx="11441742" cy="813371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3AE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35"/>
            <p:cNvSpPr txBox="1"/>
            <p:nvPr/>
          </p:nvSpPr>
          <p:spPr>
            <a:xfrm>
              <a:off x="0" y="3611503"/>
              <a:ext cx="11441742" cy="5285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7. Дополнительно к заявлению представить пакет документов.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35"/>
            <p:cNvSpPr/>
            <p:nvPr/>
          </p:nvSpPr>
          <p:spPr>
            <a:xfrm rot="10800000">
              <a:off x="0" y="2654063"/>
              <a:ext cx="11441742" cy="96414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5"/>
            <p:cNvSpPr txBox="1"/>
            <p:nvPr/>
          </p:nvSpPr>
          <p:spPr>
            <a:xfrm>
              <a:off x="0" y="2654063"/>
              <a:ext cx="11441742" cy="62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6. В указанный в договоре срок (обычно 2-5 дней) написать заявление о наступлении страхового случая, в нем подробно описать все поврежденное и утраченное имущество.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35"/>
            <p:cNvSpPr/>
            <p:nvPr/>
          </p:nvSpPr>
          <p:spPr>
            <a:xfrm rot="10800000">
              <a:off x="0" y="1815644"/>
              <a:ext cx="11441742" cy="845126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45B1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5"/>
            <p:cNvSpPr txBox="1"/>
            <p:nvPr/>
          </p:nvSpPr>
          <p:spPr>
            <a:xfrm>
              <a:off x="0" y="1815644"/>
              <a:ext cx="11441742" cy="54913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5. Запрещается самостоятельное урегулирование вопросов по возмещению нанесенного ущерба с виновным лицом, иначе можно получить отказ в страховой выплате.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8" name="Google Shape;778;p35"/>
            <p:cNvSpPr/>
            <p:nvPr/>
          </p:nvSpPr>
          <p:spPr>
            <a:xfrm rot="10800000">
              <a:off x="0" y="2089"/>
              <a:ext cx="11441742" cy="182026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35"/>
            <p:cNvSpPr txBox="1"/>
            <p:nvPr/>
          </p:nvSpPr>
          <p:spPr>
            <a:xfrm>
              <a:off x="0" y="2089"/>
              <a:ext cx="11441742" cy="11827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4. Предоставить представителю страховой компании полный доступ к месту происшествия для проведения осмотра и оценки ущерба. Также должны присутствовать представители страхователя и лица, виновного в возникновении происшествия (для предъявления ему встречных претензий по праву регресса).</a:t>
              </a:r>
              <a:endParaRPr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36"/>
          <p:cNvSpPr/>
          <p:nvPr/>
        </p:nvSpPr>
        <p:spPr>
          <a:xfrm>
            <a:off x="-12032" y="-15617"/>
            <a:ext cx="12204032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36"/>
          <p:cNvSpPr/>
          <p:nvPr/>
        </p:nvSpPr>
        <p:spPr>
          <a:xfrm>
            <a:off x="0" y="4901366"/>
            <a:ext cx="12192000" cy="1980000"/>
          </a:xfrm>
          <a:prstGeom prst="rect">
            <a:avLst/>
          </a:prstGeom>
          <a:solidFill>
            <a:srgbClr val="2B5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36"/>
          <p:cNvSpPr txBox="1"/>
          <p:nvPr/>
        </p:nvSpPr>
        <p:spPr>
          <a:xfrm>
            <a:off x="3342709" y="5656832"/>
            <a:ext cx="9538299" cy="640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«Содействие повышению уровня финансовой грамотности населения </a:t>
            </a:r>
            <a:b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и развитию финансового образования в Российской Федерации»</a:t>
            </a:r>
            <a:endParaRPr sz="2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7" name="Google Shape;787;p36" descr="https://upload.wikimedia.org/wikipedia/commons/5/5b/Minfin.png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0939" y="383345"/>
            <a:ext cx="932080" cy="113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36" descr="C:\Users\smolencev.v\Desktop\Обменник\ФОТОБАНКА Кубанского ГАУ\Logotype KubSAU\Значок КубГАУ.png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133" y="307781"/>
            <a:ext cx="869334" cy="12695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9" name="Google Shape;789;p36"/>
          <p:cNvGrpSpPr/>
          <p:nvPr/>
        </p:nvGrpSpPr>
        <p:grpSpPr>
          <a:xfrm>
            <a:off x="476760" y="5420652"/>
            <a:ext cx="2820844" cy="861774"/>
            <a:chOff x="5072330" y="5321976"/>
            <a:chExt cx="2820844" cy="861774"/>
          </a:xfrm>
        </p:grpSpPr>
        <p:sp>
          <p:nvSpPr>
            <p:cNvPr id="790" name="Google Shape;790;p36"/>
            <p:cNvSpPr/>
            <p:nvPr/>
          </p:nvSpPr>
          <p:spPr>
            <a:xfrm>
              <a:off x="5135099" y="5321976"/>
              <a:ext cx="718466" cy="861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50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П</a:t>
              </a:r>
              <a:endParaRPr sz="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1" name="Google Shape;791;p36"/>
            <p:cNvSpPr/>
            <p:nvPr/>
          </p:nvSpPr>
          <p:spPr>
            <a:xfrm>
              <a:off x="5072330" y="5321976"/>
              <a:ext cx="828000" cy="794152"/>
            </a:xfrm>
            <a:prstGeom prst="rect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2" name="Google Shape;792;p36"/>
            <p:cNvSpPr/>
            <p:nvPr/>
          </p:nvSpPr>
          <p:spPr>
            <a:xfrm>
              <a:off x="5925868" y="5515026"/>
              <a:ext cx="1967306" cy="6309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3500">
                  <a:solidFill>
                    <a:schemeClr val="lt1"/>
                  </a:solidFill>
                  <a:latin typeface="Arial Black"/>
                  <a:ea typeface="Arial Black"/>
                  <a:cs typeface="Arial Black"/>
                  <a:sym typeface="Arial Black"/>
                </a:rPr>
                <a:t>РОЕКТ</a:t>
              </a:r>
              <a:endParaRPr sz="3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93" name="Google Shape;793;p36"/>
            <p:cNvCxnSpPr/>
            <p:nvPr/>
          </p:nvCxnSpPr>
          <p:spPr>
            <a:xfrm>
              <a:off x="6051318" y="6124830"/>
              <a:ext cx="1620000" cy="0"/>
            </a:xfrm>
            <a:prstGeom prst="straightConnector1">
              <a:avLst/>
            </a:prstGeom>
            <a:noFill/>
            <a:ln w="222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794" name="Google Shape;794;p36"/>
          <p:cNvSpPr txBox="1"/>
          <p:nvPr/>
        </p:nvSpPr>
        <p:spPr>
          <a:xfrm>
            <a:off x="2313951" y="2676719"/>
            <a:ext cx="9116252" cy="1463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БЛАГОДАРИМ 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5500" b="1">
                <a:solidFill>
                  <a:srgbClr val="C00000"/>
                </a:solidFill>
                <a:latin typeface="Arial Black"/>
                <a:ea typeface="Arial Black"/>
                <a:cs typeface="Arial Black"/>
                <a:sym typeface="Arial Black"/>
              </a:rPr>
              <a:t>ЗА ВНИМАНИЕ!</a:t>
            </a:r>
            <a:endParaRPr sz="5500" b="1">
              <a:solidFill>
                <a:srgbClr val="C0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95" name="Google Shape;795;p36" descr="http://invest-reshenie.ru/assets/images/uslugi/13.png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43813" y="433068"/>
            <a:ext cx="1226332" cy="101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oogle Shape;131;p15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32" name="Google Shape;132;p15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15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34;p15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35" name="Google Shape;135;p15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36" name="Google Shape;136;p15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3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" name="Google Shape;137;p15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38" name="Google Shape;138;p15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" name="Google Shape;142;p15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43" name="Google Shape;143;p15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7" name="Google Shape;147;p15"/>
          <p:cNvSpPr/>
          <p:nvPr/>
        </p:nvSpPr>
        <p:spPr>
          <a:xfrm>
            <a:off x="3906654" y="1071073"/>
            <a:ext cx="727772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ФЗ № 4015-1 от 27.11.1992 г. «Об организации страхового дела в Российской Федерации» (ред. от 28.11.2018г.):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8" name="Google Shape;148;p15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3" y="1071073"/>
            <a:ext cx="3255645" cy="480538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5"/>
          <p:cNvSpPr/>
          <p:nvPr/>
        </p:nvSpPr>
        <p:spPr>
          <a:xfrm>
            <a:off x="4271109" y="2290386"/>
            <a:ext cx="7423488" cy="2339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регулирует, в том числе, деятельность компаний, которые  осуществляют продажу и сопровождение полисов обязательного медицинского страхования (ОМС);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действие закона не распространяется на банковские вклады физических лиц, которые застрахованы в сумме 1,4 млн. руб.</a:t>
            </a:r>
            <a:endParaRPr/>
          </a:p>
          <a:p>
            <a:pPr marL="285750" marR="0" lvl="0" indent="-28575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❖"/>
            </a:pPr>
            <a:r>
              <a:rPr lang="ru-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России на финансовом рынке работает единый надзорный орган, в том числе на рынке страхования – это Банк России.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6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56" name="Google Shape;156;p16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58" name="Google Shape;158;p16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59" name="Google Shape;159;p16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0" name="Google Shape;160;p16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4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6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62" name="Google Shape;162;p16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6" name="Google Shape;166;p16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67" name="Google Shape;167;p16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1" name="Google Shape;171;p16"/>
          <p:cNvSpPr/>
          <p:nvPr/>
        </p:nvSpPr>
        <p:spPr>
          <a:xfrm>
            <a:off x="473803" y="1227486"/>
            <a:ext cx="7831618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ДОБРОВОЛЬНОЕ СТРАХОВАНИЕ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отношения между страховщиком и страхователем, когда защита имущества и интересов физического (юридического) лица осуществляется на добровольных началах, по инициативе страхователя.</a:t>
            </a:r>
            <a:endParaRPr/>
          </a:p>
        </p:txBody>
      </p:sp>
      <p:pic>
        <p:nvPicPr>
          <p:cNvPr id="172" name="Google Shape;172;p1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5714" y="1067471"/>
            <a:ext cx="2649869" cy="176658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6"/>
          <p:cNvSpPr/>
          <p:nvPr/>
        </p:nvSpPr>
        <p:spPr>
          <a:xfrm>
            <a:off x="4013707" y="3319359"/>
            <a:ext cx="712187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Здесь заключение договора всегда сопровождается оформлением страхового полиса.</a:t>
            </a:r>
            <a:endParaRPr/>
          </a:p>
        </p:txBody>
      </p:sp>
      <p:pic>
        <p:nvPicPr>
          <p:cNvPr id="174" name="Google Shape;174;p1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103" y="2721580"/>
            <a:ext cx="3469604" cy="2332507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16"/>
          <p:cNvSpPr/>
          <p:nvPr/>
        </p:nvSpPr>
        <p:spPr>
          <a:xfrm>
            <a:off x="544103" y="4956900"/>
            <a:ext cx="1059148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лицо может обеспечить непрерывность страховой защиты (продлить действие договора); может выбрать разные программы страхования (от программы зависят частота и размер взносов).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p17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182" name="Google Shape;182;p17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7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84" name="Google Shape;184;p17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85" name="Google Shape;185;p17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86" name="Google Shape;186;p17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5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7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188" name="Google Shape;188;p17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17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7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17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2" name="Google Shape;192;p17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193" name="Google Shape;193;p17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7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17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7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7" name="Google Shape;197;p17"/>
          <p:cNvGrpSpPr/>
          <p:nvPr/>
        </p:nvGrpSpPr>
        <p:grpSpPr>
          <a:xfrm>
            <a:off x="351166" y="886245"/>
            <a:ext cx="11408212" cy="2260700"/>
            <a:chOff x="1242" y="285266"/>
            <a:chExt cx="11408212" cy="2260700"/>
          </a:xfrm>
        </p:grpSpPr>
        <p:sp>
          <p:nvSpPr>
            <p:cNvPr id="198" name="Google Shape;198;p17"/>
            <p:cNvSpPr/>
            <p:nvPr/>
          </p:nvSpPr>
          <p:spPr>
            <a:xfrm>
              <a:off x="5705349" y="902475"/>
              <a:ext cx="4676629" cy="34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99" name="Google Shape;199;p17"/>
            <p:cNvSpPr/>
            <p:nvPr/>
          </p:nvSpPr>
          <p:spPr>
            <a:xfrm>
              <a:off x="5705349" y="902475"/>
              <a:ext cx="2312560" cy="34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0" name="Google Shape;200;p17"/>
            <p:cNvSpPr/>
            <p:nvPr/>
          </p:nvSpPr>
          <p:spPr>
            <a:xfrm>
              <a:off x="5659629" y="902475"/>
              <a:ext cx="91440" cy="34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60000"/>
                  </a:lnTo>
                  <a:lnTo>
                    <a:pt x="73302" y="60000"/>
                  </a:lnTo>
                  <a:lnTo>
                    <a:pt x="73302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1" name="Google Shape;201;p17"/>
            <p:cNvSpPr/>
            <p:nvPr/>
          </p:nvSpPr>
          <p:spPr>
            <a:xfrm>
              <a:off x="3350566" y="902475"/>
              <a:ext cx="2354782" cy="34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2" name="Google Shape;202;p17"/>
            <p:cNvSpPr/>
            <p:nvPr/>
          </p:nvSpPr>
          <p:spPr>
            <a:xfrm>
              <a:off x="976360" y="902475"/>
              <a:ext cx="4728988" cy="3433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03" name="Google Shape;203;p17"/>
            <p:cNvSpPr/>
            <p:nvPr/>
          </p:nvSpPr>
          <p:spPr>
            <a:xfrm>
              <a:off x="3233824" y="285266"/>
              <a:ext cx="4943049" cy="617208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7"/>
            <p:cNvSpPr txBox="1"/>
            <p:nvPr/>
          </p:nvSpPr>
          <p:spPr>
            <a:xfrm>
              <a:off x="3233824" y="285266"/>
              <a:ext cx="4943049" cy="6172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ВИДЫ ДОБРОВОЛЬНОГО СТРАХОВАНИЯ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5" name="Google Shape;205;p17"/>
            <p:cNvSpPr/>
            <p:nvPr/>
          </p:nvSpPr>
          <p:spPr>
            <a:xfrm>
              <a:off x="1242" y="1245809"/>
              <a:ext cx="1950236" cy="130015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7"/>
            <p:cNvSpPr txBox="1"/>
            <p:nvPr/>
          </p:nvSpPr>
          <p:spPr>
            <a:xfrm>
              <a:off x="1242" y="1245809"/>
              <a:ext cx="1950236" cy="130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страхование жизни и здоровья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7" name="Google Shape;207;p17"/>
            <p:cNvSpPr/>
            <p:nvPr/>
          </p:nvSpPr>
          <p:spPr>
            <a:xfrm>
              <a:off x="2294813" y="1245809"/>
              <a:ext cx="2111505" cy="130015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7"/>
            <p:cNvSpPr txBox="1"/>
            <p:nvPr/>
          </p:nvSpPr>
          <p:spPr>
            <a:xfrm>
              <a:off x="2294813" y="1245809"/>
              <a:ext cx="2111505" cy="130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накопительное (инвестиционное страхование)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09" name="Google Shape;209;p17"/>
            <p:cNvSpPr/>
            <p:nvPr/>
          </p:nvSpPr>
          <p:spPr>
            <a:xfrm>
              <a:off x="4749653" y="1245809"/>
              <a:ext cx="1931664" cy="130015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7"/>
            <p:cNvSpPr txBox="1"/>
            <p:nvPr/>
          </p:nvSpPr>
          <p:spPr>
            <a:xfrm>
              <a:off x="4749653" y="1245809"/>
              <a:ext cx="1931664" cy="130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страхование для выез-жающих за рубеж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>
              <a:off x="7024651" y="1245809"/>
              <a:ext cx="1986515" cy="130015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7"/>
            <p:cNvSpPr txBox="1"/>
            <p:nvPr/>
          </p:nvSpPr>
          <p:spPr>
            <a:xfrm>
              <a:off x="7024651" y="1245809"/>
              <a:ext cx="1986515" cy="130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добровольное медицинское страхование (ДМС)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13" name="Google Shape;213;p17"/>
            <p:cNvSpPr/>
            <p:nvPr/>
          </p:nvSpPr>
          <p:spPr>
            <a:xfrm>
              <a:off x="9354501" y="1245809"/>
              <a:ext cx="2054953" cy="1300157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7"/>
            <p:cNvSpPr txBox="1"/>
            <p:nvPr/>
          </p:nvSpPr>
          <p:spPr>
            <a:xfrm>
              <a:off x="9354501" y="1245809"/>
              <a:ext cx="2054953" cy="130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страхование недвижимости и транспортных средств</a:t>
              </a:r>
              <a:endParaRPr sz="22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pic>
        <p:nvPicPr>
          <p:cNvPr id="215" name="Google Shape;215;p17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24" y="3244852"/>
            <a:ext cx="1950354" cy="136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7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46196" y="3244853"/>
            <a:ext cx="2078204" cy="1365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7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9905" y="3327399"/>
            <a:ext cx="1910976" cy="1282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7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6386" y="3332965"/>
            <a:ext cx="1941454" cy="1277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7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31944" y="3327399"/>
            <a:ext cx="2028678" cy="1282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7"/>
          <p:cNvSpPr/>
          <p:nvPr/>
        </p:nvSpPr>
        <p:spPr>
          <a:xfrm>
            <a:off x="349924" y="4876819"/>
            <a:ext cx="1134467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практике добровольное страхование реализуется так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пострадавшему лицу производится выплата  компенсации за счет специального денежного фонда, созданного за счет взносов клиентов страховой компании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" name="Google Shape;226;p18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27" name="Google Shape;227;p18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18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9" name="Google Shape;229;p18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30" name="Google Shape;230;p18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31" name="Google Shape;231;p18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6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" name="Google Shape;232;p18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33" name="Google Shape;233;p18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18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18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238" name="Google Shape;238;p18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18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8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2" name="Google Shape;242;p18"/>
          <p:cNvSpPr/>
          <p:nvPr/>
        </p:nvSpPr>
        <p:spPr>
          <a:xfrm>
            <a:off x="473803" y="1031935"/>
            <a:ext cx="11037694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ОБЯЗАТЕЛЬНОЕ СТРАХОВАНИЕ 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– государство обязуется защищать жизнь, здоровье, имущество граждан при нанесении им ущерба (вреда). 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Сюда же включается риск гражданской ответственности, если причинен вред жизни, здоровью или имуществу других лиц.</a:t>
            </a:r>
            <a:endParaRPr/>
          </a:p>
        </p:txBody>
      </p:sp>
      <p:grpSp>
        <p:nvGrpSpPr>
          <p:cNvPr id="243" name="Google Shape;243;p18"/>
          <p:cNvGrpSpPr/>
          <p:nvPr/>
        </p:nvGrpSpPr>
        <p:grpSpPr>
          <a:xfrm>
            <a:off x="861892" y="2449481"/>
            <a:ext cx="10746663" cy="2383298"/>
            <a:chOff x="332017" y="477"/>
            <a:chExt cx="10746663" cy="2383298"/>
          </a:xfrm>
        </p:grpSpPr>
        <p:sp>
          <p:nvSpPr>
            <p:cNvPr id="244" name="Google Shape;244;p18"/>
            <p:cNvSpPr/>
            <p:nvPr/>
          </p:nvSpPr>
          <p:spPr>
            <a:xfrm>
              <a:off x="5705349" y="423486"/>
              <a:ext cx="4188614" cy="409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5" name="Google Shape;245;p18"/>
            <p:cNvSpPr/>
            <p:nvPr/>
          </p:nvSpPr>
          <p:spPr>
            <a:xfrm>
              <a:off x="5705349" y="423486"/>
              <a:ext cx="1442379" cy="409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6" name="Google Shape;246;p18"/>
            <p:cNvSpPr/>
            <p:nvPr/>
          </p:nvSpPr>
          <p:spPr>
            <a:xfrm>
              <a:off x="4326951" y="423486"/>
              <a:ext cx="1378397" cy="409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7" name="Google Shape;247;p18"/>
            <p:cNvSpPr/>
            <p:nvPr/>
          </p:nvSpPr>
          <p:spPr>
            <a:xfrm>
              <a:off x="1495098" y="423486"/>
              <a:ext cx="4210250" cy="40951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248" name="Google Shape;248;p18"/>
            <p:cNvSpPr/>
            <p:nvPr/>
          </p:nvSpPr>
          <p:spPr>
            <a:xfrm>
              <a:off x="2757417" y="477"/>
              <a:ext cx="5895862" cy="423009"/>
            </a:xfrm>
            <a:prstGeom prst="rect">
              <a:avLst/>
            </a:prstGeom>
            <a:solidFill>
              <a:srgbClr val="599BD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8"/>
            <p:cNvSpPr txBox="1"/>
            <p:nvPr/>
          </p:nvSpPr>
          <p:spPr>
            <a:xfrm>
              <a:off x="2757417" y="477"/>
              <a:ext cx="5895862" cy="423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ОБЯЗАТЕЛЬНОЕ СТРАХОВАНИЕ ВКЛЮЧАЕТ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18"/>
            <p:cNvSpPr/>
            <p:nvPr/>
          </p:nvSpPr>
          <p:spPr>
            <a:xfrm>
              <a:off x="332017" y="833001"/>
              <a:ext cx="2326161" cy="155077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8"/>
            <p:cNvSpPr txBox="1"/>
            <p:nvPr/>
          </p:nvSpPr>
          <p:spPr>
            <a:xfrm>
              <a:off x="332017" y="833001"/>
              <a:ext cx="2326161" cy="155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пенсионное, медицинское и другие виды страхования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18"/>
            <p:cNvSpPr/>
            <p:nvPr/>
          </p:nvSpPr>
          <p:spPr>
            <a:xfrm>
              <a:off x="3067693" y="833001"/>
              <a:ext cx="2518515" cy="155077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8"/>
            <p:cNvSpPr txBox="1"/>
            <p:nvPr/>
          </p:nvSpPr>
          <p:spPr>
            <a:xfrm>
              <a:off x="3067693" y="833001"/>
              <a:ext cx="2518515" cy="155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военнослужащих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18"/>
            <p:cNvSpPr/>
            <p:nvPr/>
          </p:nvSpPr>
          <p:spPr>
            <a:xfrm>
              <a:off x="5995724" y="833001"/>
              <a:ext cx="2304008" cy="155077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8"/>
            <p:cNvSpPr txBox="1"/>
            <p:nvPr/>
          </p:nvSpPr>
          <p:spPr>
            <a:xfrm>
              <a:off x="5995724" y="833001"/>
              <a:ext cx="2304008" cy="155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ответственности перевозчиков на транспорте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18"/>
            <p:cNvSpPr/>
            <p:nvPr/>
          </p:nvSpPr>
          <p:spPr>
            <a:xfrm>
              <a:off x="8709247" y="833001"/>
              <a:ext cx="2369433" cy="1550774"/>
            </a:xfrm>
            <a:prstGeom prst="rect">
              <a:avLst/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8"/>
            <p:cNvSpPr txBox="1"/>
            <p:nvPr/>
          </p:nvSpPr>
          <p:spPr>
            <a:xfrm>
              <a:off x="8709247" y="833001"/>
              <a:ext cx="2369433" cy="15507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950" tIns="13950" rIns="13950" bIns="13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депозитных (банковских) вкладов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8" name="Google Shape;258;p18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425" y="4905620"/>
            <a:ext cx="2278175" cy="146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8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82093" y="4905620"/>
            <a:ext cx="2413907" cy="1469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8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3350" y="5001625"/>
            <a:ext cx="2442936" cy="1374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18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13636" y="4874720"/>
            <a:ext cx="2264847" cy="1416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19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68" name="Google Shape;268;p19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19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70" name="Google Shape;270;p19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71" name="Google Shape;271;p19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72" name="Google Shape;272;p19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7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9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274" name="Google Shape;274;p19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19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19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8" name="Google Shape;278;p19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279" name="Google Shape;279;p19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19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19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9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3" name="Google Shape;283;p19"/>
          <p:cNvSpPr/>
          <p:nvPr/>
        </p:nvSpPr>
        <p:spPr>
          <a:xfrm>
            <a:off x="473803" y="1031935"/>
            <a:ext cx="11037694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531813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</a:t>
            </a:r>
            <a:r>
              <a:rPr lang="ru-RU" sz="2200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обязательном страховании</a:t>
            </a: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оформлять полис самостоятельно необходимо только в двух случаях: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4" name="Google Shape;284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8144" y="2236731"/>
            <a:ext cx="3822143" cy="150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5710" y="2285518"/>
            <a:ext cx="3642893" cy="145123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19"/>
          <p:cNvSpPr/>
          <p:nvPr/>
        </p:nvSpPr>
        <p:spPr>
          <a:xfrm>
            <a:off x="779059" y="1844430"/>
            <a:ext cx="609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медицинском страховании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7" name="Google Shape;287;p19"/>
          <p:cNvSpPr/>
          <p:nvPr/>
        </p:nvSpPr>
        <p:spPr>
          <a:xfrm>
            <a:off x="5854120" y="1801376"/>
            <a:ext cx="6096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Noto Sans Symbols"/>
              <a:buChar char="⮚"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оформлении полиса ОСАГО</a:t>
            </a:r>
            <a:endParaRPr sz="2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88" name="Google Shape;288;p19"/>
          <p:cNvSpPr/>
          <p:nvPr/>
        </p:nvSpPr>
        <p:spPr>
          <a:xfrm>
            <a:off x="602611" y="3842060"/>
            <a:ext cx="10908885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5085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 всех других ситуациях страховая защита  происходит автоматически, без участия физического лица.</a:t>
            </a:r>
            <a:endParaRPr/>
          </a:p>
        </p:txBody>
      </p:sp>
      <p:sp>
        <p:nvSpPr>
          <p:cNvPr id="289" name="Google Shape;289;p19"/>
          <p:cNvSpPr/>
          <p:nvPr/>
        </p:nvSpPr>
        <p:spPr>
          <a:xfrm>
            <a:off x="2944650" y="4917644"/>
            <a:ext cx="8566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44958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Физическое лицо </a:t>
            </a:r>
            <a:r>
              <a:rPr lang="ru-RU" sz="24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  имеет права</a:t>
            </a:r>
            <a:r>
              <a:rPr lang="ru-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отказаться от обязательного страхования.</a:t>
            </a:r>
            <a:endParaRPr sz="1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0" name="Google Shape;290;p1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8300" y="4788451"/>
            <a:ext cx="1310767" cy="1310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" name="Google Shape;296;p20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297" name="Google Shape;297;p20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0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9" name="Google Shape;299;p20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00" name="Google Shape;300;p20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01" name="Google Shape;301;p20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8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2" name="Google Shape;302;p20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03" name="Google Shape;303;p20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0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0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0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" name="Google Shape;307;p20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08" name="Google Shape;308;p20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0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0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0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0"/>
          <p:cNvSpPr/>
          <p:nvPr/>
        </p:nvSpPr>
        <p:spPr>
          <a:xfrm>
            <a:off x="6197450" y="366920"/>
            <a:ext cx="288277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1614E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СТРАХОВАНИЕ ЖИЗНИ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20"/>
          <p:cNvGrpSpPr/>
          <p:nvPr/>
        </p:nvGrpSpPr>
        <p:grpSpPr>
          <a:xfrm>
            <a:off x="451169" y="1130603"/>
            <a:ext cx="10826762" cy="5090665"/>
            <a:chOff x="3600118" y="62"/>
            <a:chExt cx="10826762" cy="5090665"/>
          </a:xfrm>
        </p:grpSpPr>
        <p:sp>
          <p:nvSpPr>
            <p:cNvPr id="314" name="Google Shape;314;p20"/>
            <p:cNvSpPr/>
            <p:nvPr/>
          </p:nvSpPr>
          <p:spPr>
            <a:xfrm>
              <a:off x="3600118" y="62"/>
              <a:ext cx="10826762" cy="764364"/>
            </a:xfrm>
            <a:prstGeom prst="roundRect">
              <a:avLst>
                <a:gd name="adj" fmla="val 10000"/>
              </a:avLst>
            </a:prstGeom>
            <a:solidFill>
              <a:schemeClr val="accent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0"/>
            <p:cNvSpPr txBox="1"/>
            <p:nvPr/>
          </p:nvSpPr>
          <p:spPr>
            <a:xfrm>
              <a:off x="3622505" y="22449"/>
              <a:ext cx="10781988" cy="71959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1900" tIns="27925" rIns="41900" bIns="279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СТРАХОВАНИЕ ЖИЗНИ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0"/>
            <p:cNvSpPr/>
            <p:nvPr/>
          </p:nvSpPr>
          <p:spPr>
            <a:xfrm>
              <a:off x="3600118" y="902011"/>
              <a:ext cx="764364" cy="764364"/>
            </a:xfrm>
            <a:prstGeom prst="roundRect">
              <a:avLst>
                <a:gd name="adj" fmla="val 1667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>
              <a:off x="4410344" y="902011"/>
              <a:ext cx="10016536" cy="764364"/>
            </a:xfrm>
            <a:prstGeom prst="roundRect">
              <a:avLst>
                <a:gd name="adj" fmla="val 16670"/>
              </a:avLst>
            </a:prstGeom>
            <a:solidFill>
              <a:schemeClr val="accent4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 txBox="1"/>
            <p:nvPr/>
          </p:nvSpPr>
          <p:spPr>
            <a:xfrm>
              <a:off x="4447664" y="939331"/>
              <a:ext cx="9941896" cy="689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это вид добровольного страхования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0"/>
            <p:cNvSpPr/>
            <p:nvPr/>
          </p:nvSpPr>
          <p:spPr>
            <a:xfrm>
              <a:off x="3600118" y="1758099"/>
              <a:ext cx="764364" cy="764364"/>
            </a:xfrm>
            <a:prstGeom prst="roundRect">
              <a:avLst>
                <a:gd name="adj" fmla="val 16670"/>
              </a:avLst>
            </a:prstGeom>
            <a:solidFill>
              <a:srgbClr val="85F01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>
              <a:off x="4410344" y="1758099"/>
              <a:ext cx="10016536" cy="764364"/>
            </a:xfrm>
            <a:prstGeom prst="roundRect">
              <a:avLst>
                <a:gd name="adj" fmla="val 16670"/>
              </a:avLst>
            </a:prstGeom>
            <a:solidFill>
              <a:srgbClr val="85F01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4447664" y="1795419"/>
              <a:ext cx="9941896" cy="689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 может быть заключен с государственной или частной страховой компанией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3600118" y="2614187"/>
              <a:ext cx="764364" cy="764364"/>
            </a:xfrm>
            <a:prstGeom prst="roundRect">
              <a:avLst>
                <a:gd name="adj" fmla="val 16670"/>
              </a:avLst>
            </a:prstGeom>
            <a:solidFill>
              <a:srgbClr val="21E1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4410344" y="2614187"/>
              <a:ext cx="10016536" cy="764364"/>
            </a:xfrm>
            <a:prstGeom prst="roundRect">
              <a:avLst>
                <a:gd name="adj" fmla="val 16670"/>
              </a:avLst>
            </a:prstGeom>
            <a:solidFill>
              <a:srgbClr val="21E146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4447664" y="2651507"/>
              <a:ext cx="9941896" cy="689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 заключается строго на определенный срок, за исключением договора пожизненного страхования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3600118" y="3470275"/>
              <a:ext cx="764364" cy="764364"/>
            </a:xfrm>
            <a:prstGeom prst="roundRect">
              <a:avLst>
                <a:gd name="adj" fmla="val 16670"/>
              </a:avLst>
            </a:prstGeom>
            <a:solidFill>
              <a:srgbClr val="31D2C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4410344" y="3470275"/>
              <a:ext cx="10016536" cy="764364"/>
            </a:xfrm>
            <a:prstGeom prst="roundRect">
              <a:avLst>
                <a:gd name="adj" fmla="val 16670"/>
              </a:avLst>
            </a:prstGeom>
            <a:solidFill>
              <a:srgbClr val="31D2C5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4447664" y="3507595"/>
              <a:ext cx="9941896" cy="689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договор лучше всего заключать с фиксированной суммой периодических взносов (чтобы страховщик не изменил тарифный план)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3600118" y="4326363"/>
              <a:ext cx="764364" cy="764364"/>
            </a:xfrm>
            <a:prstGeom prst="roundRect">
              <a:avLst>
                <a:gd name="adj" fmla="val 1667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410344" y="4326363"/>
              <a:ext cx="10016536" cy="764364"/>
            </a:xfrm>
            <a:prstGeom prst="roundRect">
              <a:avLst>
                <a:gd name="adj" fmla="val 16670"/>
              </a:avLst>
            </a:prstGeom>
            <a:solidFill>
              <a:srgbClr val="4371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 txBox="1"/>
            <p:nvPr/>
          </p:nvSpPr>
          <p:spPr>
            <a:xfrm>
              <a:off x="4447664" y="4363683"/>
              <a:ext cx="9941896" cy="6897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6450" tIns="156450" rIns="156450" bIns="156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величина страховой выплаты зависит от: возраста страхователя; его состояния здоровья; условий работы; наличия иждивенцев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1" name="Google Shape;331;p20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75799" y="2124074"/>
            <a:ext cx="722241" cy="594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0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3" y="2956717"/>
            <a:ext cx="714834" cy="656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0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799" y="3793081"/>
            <a:ext cx="722241" cy="65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0" descr="https://gosavtopolis.ru/wp-content/uploads/2016/10/imushestvo.jpg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3" y="5551264"/>
            <a:ext cx="714833" cy="604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0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803" y="4685662"/>
            <a:ext cx="724237" cy="582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21"/>
          <p:cNvGrpSpPr/>
          <p:nvPr/>
        </p:nvGrpSpPr>
        <p:grpSpPr>
          <a:xfrm>
            <a:off x="-26217" y="6400800"/>
            <a:ext cx="12727151" cy="474881"/>
            <a:chOff x="-26217" y="6400800"/>
            <a:chExt cx="12727151" cy="474881"/>
          </a:xfrm>
        </p:grpSpPr>
        <p:sp>
          <p:nvSpPr>
            <p:cNvPr id="342" name="Google Shape;342;p21"/>
            <p:cNvSpPr/>
            <p:nvPr/>
          </p:nvSpPr>
          <p:spPr>
            <a:xfrm>
              <a:off x="0" y="6400800"/>
              <a:ext cx="12192000" cy="474881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1"/>
            <p:cNvSpPr txBox="1"/>
            <p:nvPr/>
          </p:nvSpPr>
          <p:spPr>
            <a:xfrm>
              <a:off x="9882716" y="6512117"/>
              <a:ext cx="2818218" cy="29418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44" name="Google Shape;344;p21"/>
            <p:cNvCxnSpPr/>
            <p:nvPr/>
          </p:nvCxnSpPr>
          <p:spPr>
            <a:xfrm>
              <a:off x="1082586" y="6639104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345" name="Google Shape;345;p21"/>
            <p:cNvCxnSpPr/>
            <p:nvPr/>
          </p:nvCxnSpPr>
          <p:spPr>
            <a:xfrm>
              <a:off x="8567109" y="6654711"/>
              <a:ext cx="1800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346" name="Google Shape;346;p21"/>
            <p:cNvSpPr txBox="1"/>
            <p:nvPr/>
          </p:nvSpPr>
          <p:spPr>
            <a:xfrm>
              <a:off x="-26217" y="6516416"/>
              <a:ext cx="1000041" cy="3447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9 </a:t>
              </a:r>
              <a:r>
                <a:rPr lang="ru-RU" sz="2000" baseline="300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/ 23</a:t>
              </a:r>
              <a:endParaRPr sz="2000" baseline="30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21"/>
          <p:cNvGrpSpPr/>
          <p:nvPr/>
        </p:nvGrpSpPr>
        <p:grpSpPr>
          <a:xfrm>
            <a:off x="10880071" y="-13649"/>
            <a:ext cx="1325571" cy="1524667"/>
            <a:chOff x="11378224" y="-1"/>
            <a:chExt cx="813775" cy="936001"/>
          </a:xfrm>
        </p:grpSpPr>
        <p:sp>
          <p:nvSpPr>
            <p:cNvPr id="348" name="Google Shape;348;p21"/>
            <p:cNvSpPr/>
            <p:nvPr/>
          </p:nvSpPr>
          <p:spPr>
            <a:xfrm>
              <a:off x="11765860" y="-1"/>
              <a:ext cx="114301" cy="552450"/>
            </a:xfrm>
            <a:prstGeom prst="rect">
              <a:avLst/>
            </a:prstGeom>
            <a:gradFill>
              <a:gsLst>
                <a:gs pos="0">
                  <a:srgbClr val="616975"/>
                </a:gs>
                <a:gs pos="50000">
                  <a:srgbClr val="8D98A9"/>
                </a:gs>
                <a:gs pos="100000">
                  <a:srgbClr val="A9B7C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1"/>
            <p:cNvSpPr/>
            <p:nvPr/>
          </p:nvSpPr>
          <p:spPr>
            <a:xfrm>
              <a:off x="11878266" y="0"/>
              <a:ext cx="313734" cy="936000"/>
            </a:xfrm>
            <a:prstGeom prst="rect">
              <a:avLst/>
            </a:prstGeom>
            <a:gradFill>
              <a:gsLst>
                <a:gs pos="0">
                  <a:srgbClr val="2D624E"/>
                </a:gs>
                <a:gs pos="50000">
                  <a:srgbClr val="418F71"/>
                </a:gs>
                <a:gs pos="100000">
                  <a:srgbClr val="4EAB8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11378224" y="-1"/>
              <a:ext cx="216000" cy="328869"/>
            </a:xfrm>
            <a:prstGeom prst="rect">
              <a:avLst/>
            </a:prstGeom>
            <a:solidFill>
              <a:srgbClr val="B1D7C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1"/>
            <p:cNvSpPr/>
            <p:nvPr/>
          </p:nvSpPr>
          <p:spPr>
            <a:xfrm>
              <a:off x="11589478" y="-1"/>
              <a:ext cx="180000" cy="720000"/>
            </a:xfrm>
            <a:prstGeom prst="rect">
              <a:avLst/>
            </a:prstGeom>
            <a:solidFill>
              <a:srgbClr val="2B54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" name="Google Shape;352;p21"/>
          <p:cNvGrpSpPr/>
          <p:nvPr/>
        </p:nvGrpSpPr>
        <p:grpSpPr>
          <a:xfrm>
            <a:off x="4006" y="142880"/>
            <a:ext cx="4049485" cy="650752"/>
            <a:chOff x="1" y="816634"/>
            <a:chExt cx="3474416" cy="848264"/>
          </a:xfrm>
        </p:grpSpPr>
        <p:sp>
          <p:nvSpPr>
            <p:cNvPr id="353" name="Google Shape;353;p21"/>
            <p:cNvSpPr/>
            <p:nvPr/>
          </p:nvSpPr>
          <p:spPr>
            <a:xfrm>
              <a:off x="1" y="816634"/>
              <a:ext cx="3474416" cy="848264"/>
            </a:xfrm>
            <a:prstGeom prst="rect">
              <a:avLst/>
            </a:prstGeom>
            <a:gradFill>
              <a:gsLst>
                <a:gs pos="0">
                  <a:srgbClr val="163127"/>
                </a:gs>
                <a:gs pos="50000">
                  <a:srgbClr val="204838"/>
                </a:gs>
                <a:gs pos="100000">
                  <a:srgbClr val="27574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1"/>
            <p:cNvSpPr/>
            <p:nvPr/>
          </p:nvSpPr>
          <p:spPr>
            <a:xfrm>
              <a:off x="296795" y="820000"/>
              <a:ext cx="108000" cy="844897"/>
            </a:xfrm>
            <a:prstGeom prst="rect">
              <a:avLst/>
            </a:prstGeom>
            <a:gradFill>
              <a:gsLst>
                <a:gs pos="0">
                  <a:srgbClr val="647D74"/>
                </a:gs>
                <a:gs pos="50000">
                  <a:srgbClr val="91B5A8"/>
                </a:gs>
                <a:gs pos="100000">
                  <a:srgbClr val="AED9C9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1"/>
            <p:cNvSpPr/>
            <p:nvPr/>
          </p:nvSpPr>
          <p:spPr>
            <a:xfrm>
              <a:off x="585740" y="837290"/>
              <a:ext cx="158497" cy="4001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1"/>
            <p:cNvSpPr/>
            <p:nvPr/>
          </p:nvSpPr>
          <p:spPr>
            <a:xfrm>
              <a:off x="513599" y="940173"/>
              <a:ext cx="1438242" cy="4092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Страхование</a:t>
              </a:r>
              <a:endParaRPr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21"/>
          <p:cNvGrpSpPr/>
          <p:nvPr/>
        </p:nvGrpSpPr>
        <p:grpSpPr>
          <a:xfrm>
            <a:off x="2174378" y="1133453"/>
            <a:ext cx="7602973" cy="4836141"/>
            <a:chOff x="3387368" y="103015"/>
            <a:chExt cx="7602973" cy="4836141"/>
          </a:xfrm>
        </p:grpSpPr>
        <p:sp>
          <p:nvSpPr>
            <p:cNvPr id="358" name="Google Shape;358;p21"/>
            <p:cNvSpPr/>
            <p:nvPr/>
          </p:nvSpPr>
          <p:spPr>
            <a:xfrm>
              <a:off x="4378349" y="103015"/>
              <a:ext cx="6611992" cy="92541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1"/>
            <p:cNvSpPr txBox="1"/>
            <p:nvPr/>
          </p:nvSpPr>
          <p:spPr>
            <a:xfrm>
              <a:off x="4378349" y="103015"/>
              <a:ext cx="6611992" cy="92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Инвестиционное страхование жизни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1"/>
            <p:cNvSpPr/>
            <p:nvPr/>
          </p:nvSpPr>
          <p:spPr>
            <a:xfrm>
              <a:off x="3387373" y="103015"/>
              <a:ext cx="916158" cy="925412"/>
            </a:xfrm>
            <a:prstGeom prst="rect">
              <a:avLst/>
            </a:prstGeom>
            <a:solidFill>
              <a:srgbClr val="4372C3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1"/>
            <p:cNvSpPr/>
            <p:nvPr/>
          </p:nvSpPr>
          <p:spPr>
            <a:xfrm>
              <a:off x="3387368" y="1062992"/>
              <a:ext cx="6611992" cy="925412"/>
            </a:xfrm>
            <a:prstGeom prst="rect">
              <a:avLst/>
            </a:prstGeom>
            <a:solidFill>
              <a:srgbClr val="43AE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1"/>
            <p:cNvSpPr txBox="1"/>
            <p:nvPr/>
          </p:nvSpPr>
          <p:spPr>
            <a:xfrm>
              <a:off x="3387368" y="1062992"/>
              <a:ext cx="6611992" cy="92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Детское страхование от несчастных случаев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1"/>
            <p:cNvSpPr/>
            <p:nvPr/>
          </p:nvSpPr>
          <p:spPr>
            <a:xfrm>
              <a:off x="10052108" y="1062992"/>
              <a:ext cx="916158" cy="925412"/>
            </a:xfrm>
            <a:prstGeom prst="rect">
              <a:avLst/>
            </a:prstGeom>
            <a:solidFill>
              <a:srgbClr val="43AEBD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1"/>
            <p:cNvSpPr/>
            <p:nvPr/>
          </p:nvSpPr>
          <p:spPr>
            <a:xfrm>
              <a:off x="4365213" y="2003702"/>
              <a:ext cx="6611992" cy="925412"/>
            </a:xfrm>
            <a:prstGeom prst="rect">
              <a:avLst/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1"/>
            <p:cNvSpPr txBox="1"/>
            <p:nvPr/>
          </p:nvSpPr>
          <p:spPr>
            <a:xfrm>
              <a:off x="4365213" y="2003702"/>
              <a:ext cx="6611992" cy="92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Спортивное страхование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1"/>
            <p:cNvSpPr/>
            <p:nvPr/>
          </p:nvSpPr>
          <p:spPr>
            <a:xfrm>
              <a:off x="3387373" y="2003702"/>
              <a:ext cx="916158" cy="925412"/>
            </a:xfrm>
            <a:prstGeom prst="rect">
              <a:avLst/>
            </a:prstGeom>
            <a:solidFill>
              <a:srgbClr val="44B78C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1"/>
            <p:cNvSpPr/>
            <p:nvPr/>
          </p:nvSpPr>
          <p:spPr>
            <a:xfrm>
              <a:off x="3387368" y="2991895"/>
              <a:ext cx="6611992" cy="925412"/>
            </a:xfrm>
            <a:prstGeom prst="rect">
              <a:avLst/>
            </a:prstGeom>
            <a:solidFill>
              <a:srgbClr val="45B1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1"/>
            <p:cNvSpPr txBox="1"/>
            <p:nvPr/>
          </p:nvSpPr>
          <p:spPr>
            <a:xfrm>
              <a:off x="3387368" y="2991895"/>
              <a:ext cx="6611992" cy="92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Туристическое страхование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21"/>
            <p:cNvSpPr/>
            <p:nvPr/>
          </p:nvSpPr>
          <p:spPr>
            <a:xfrm>
              <a:off x="10050359" y="3001093"/>
              <a:ext cx="916158" cy="925412"/>
            </a:xfrm>
            <a:prstGeom prst="rect">
              <a:avLst/>
            </a:prstGeom>
            <a:solidFill>
              <a:srgbClr val="45B15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1"/>
            <p:cNvSpPr/>
            <p:nvPr/>
          </p:nvSpPr>
          <p:spPr>
            <a:xfrm>
              <a:off x="4352528" y="4004398"/>
              <a:ext cx="6611051" cy="925412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1"/>
            <p:cNvSpPr txBox="1"/>
            <p:nvPr/>
          </p:nvSpPr>
          <p:spPr>
            <a:xfrm>
              <a:off x="4352528" y="4004398"/>
              <a:ext cx="6611051" cy="925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22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Дополнительное медицинское страхование</a:t>
              </a:r>
              <a:endParaRPr sz="2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21"/>
            <p:cNvSpPr/>
            <p:nvPr/>
          </p:nvSpPr>
          <p:spPr>
            <a:xfrm>
              <a:off x="3387373" y="4013744"/>
              <a:ext cx="916158" cy="925412"/>
            </a:xfrm>
            <a:prstGeom prst="rect">
              <a:avLst/>
            </a:prstGeom>
            <a:solidFill>
              <a:srgbClr val="6FAA4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3" name="Google Shape;373;p21"/>
          <p:cNvSpPr/>
          <p:nvPr/>
        </p:nvSpPr>
        <p:spPr>
          <a:xfrm>
            <a:off x="4203794" y="264711"/>
            <a:ext cx="745718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31614E"/>
                </a:solidFill>
                <a:latin typeface="Calibri"/>
                <a:ea typeface="Calibri"/>
                <a:cs typeface="Calibri"/>
                <a:sym typeface="Calibri"/>
              </a:rPr>
              <a:t>САМЫЕ ПОПУЛЯРНЫЕ РАЗНОВИДНОСТИ СТРАХОВАНИЯ ЖИЗНИ:</a:t>
            </a:r>
            <a:endParaRPr/>
          </a:p>
        </p:txBody>
      </p:sp>
      <p:pic>
        <p:nvPicPr>
          <p:cNvPr id="374" name="Google Shape;374;p2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4875" y="1137164"/>
            <a:ext cx="911916" cy="917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667" y="2098515"/>
            <a:ext cx="907933" cy="909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6" name="Google Shape;376;p21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570" y="3034123"/>
            <a:ext cx="911916" cy="931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21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45667" y="4035543"/>
            <a:ext cx="907933" cy="915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21"/>
          <p:cNvPicPr preferRelativeResize="0"/>
          <p:nvPr/>
        </p:nvPicPr>
        <p:blipFill rotWithShape="1">
          <a:blip r:embed="rId7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81570" y="5055393"/>
            <a:ext cx="911916" cy="914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1907</Words>
  <Application>Microsoft Macintosh PowerPoint</Application>
  <PresentationFormat>Широкоэкранный</PresentationFormat>
  <Paragraphs>221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Times New Roman</vt:lpstr>
      <vt:lpstr>Calibri</vt:lpstr>
      <vt:lpstr>Arial Black</vt:lpstr>
      <vt:lpstr>Noto Sans Symbols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Microsoft Office User</cp:lastModifiedBy>
  <cp:revision>1</cp:revision>
  <dcterms:modified xsi:type="dcterms:W3CDTF">2022-02-21T18:53:51Z</dcterms:modified>
</cp:coreProperties>
</file>