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29">
          <p15:clr>
            <a:srgbClr val="A4A3A4"/>
          </p15:clr>
        </p15:guide>
        <p15:guide id="2" pos="3840">
          <p15:clr>
            <a:srgbClr val="A4A3A4"/>
          </p15:clr>
        </p15:guide>
        <p15:guide id="3" pos="6131">
          <p15:clr>
            <a:srgbClr val="A4A3A4"/>
          </p15:clr>
        </p15:guide>
        <p15:guide id="4" pos="1572">
          <p15:clr>
            <a:srgbClr val="A4A3A4"/>
          </p15:clr>
        </p15:guide>
        <p15:guide id="5" orient="horz" pos="2183">
          <p15:clr>
            <a:srgbClr val="A4A3A4"/>
          </p15:clr>
        </p15:guide>
        <p15:guide id="6" pos="2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8CCCD2-86EA-4973-A50D-F3EDA560C334}">
  <a:tblStyle styleId="{238CCCD2-86EA-4973-A50D-F3EDA560C3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802BB61-34B4-427F-BD72-AC6BB63E1B6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29" orient="horz"/>
        <p:guide pos="3840"/>
        <p:guide pos="6131"/>
        <p:guide pos="1572"/>
        <p:guide pos="2183" orient="horz"/>
        <p:guide pos="2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2032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342710" y="5656832"/>
            <a:ext cx="88372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Содействие повышению уровня финансовой грамотности населения </a:t>
            </a:r>
            <a:b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развитию финансового образования в Российской Федерации»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5/5b/Minfin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92" name="Google Shape;92;p13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94" name="Google Shape;94;p13"/>
            <p:cNvSpPr/>
            <p:nvPr/>
          </p:nvSpPr>
          <p:spPr>
            <a:xfrm>
              <a:off x="5135099" y="5321976"/>
              <a:ext cx="646331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5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</a:t>
              </a:r>
              <a:endParaRPr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РОЕКТ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13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8" name="Google Shape;98;p13"/>
          <p:cNvSpPr txBox="1"/>
          <p:nvPr/>
        </p:nvSpPr>
        <p:spPr>
          <a:xfrm>
            <a:off x="481047" y="2857132"/>
            <a:ext cx="11710953" cy="1717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Тема 6. Личные финансовые сбережения. Как избежать финансового мошенничества и финансовых пирамид</a:t>
            </a:r>
            <a:endParaRPr b="1" sz="4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nvest-reshenie.ru/assets/images/uslugi/13.png" id="99" name="Google Shape;99;p13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2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323" name="Google Shape;323;p2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4" name="Google Shape;324;p2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5" name="Google Shape;325;p2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6" name="Google Shape;326;p2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28" name="Google Shape;328;p2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2"/>
          <p:cNvGrpSpPr/>
          <p:nvPr/>
        </p:nvGrpSpPr>
        <p:grpSpPr>
          <a:xfrm>
            <a:off x="-26217" y="71115"/>
            <a:ext cx="4572000" cy="665484"/>
            <a:chOff x="52059" y="820000"/>
            <a:chExt cx="3474416" cy="858318"/>
          </a:xfrm>
        </p:grpSpPr>
        <p:sp>
          <p:nvSpPr>
            <p:cNvPr id="333" name="Google Shape;333;p22"/>
            <p:cNvSpPr/>
            <p:nvPr/>
          </p:nvSpPr>
          <p:spPr>
            <a:xfrm>
              <a:off x="52059" y="83005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385987" y="859662"/>
              <a:ext cx="140383" cy="516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336" name="Google Shape;336;p22"/>
          <p:cNvSpPr/>
          <p:nvPr/>
        </p:nvSpPr>
        <p:spPr>
          <a:xfrm>
            <a:off x="534266" y="232558"/>
            <a:ext cx="4037837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помощью чего можно накопить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acp.shrishtiinfotech.com/images/procurement_of_materials.jpg" id="337" name="Google Shape;3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647" y="974904"/>
            <a:ext cx="2732939" cy="22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2"/>
          <p:cNvSpPr txBox="1"/>
          <p:nvPr/>
        </p:nvSpPr>
        <p:spPr>
          <a:xfrm flipH="1">
            <a:off x="5862633" y="204652"/>
            <a:ext cx="46457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Варианты накопления</a:t>
            </a:r>
            <a:endParaRPr b="1" sz="28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3400144" y="856119"/>
            <a:ext cx="30219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b="1" lang="ru-RU" sz="20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виде</a:t>
            </a:r>
            <a:r>
              <a:rPr b="1" lang="ru-RU" sz="18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 наличных денег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graphicFrame>
        <p:nvGraphicFramePr>
          <p:cNvPr id="340" name="Google Shape;340;p22"/>
          <p:cNvGraphicFramePr/>
          <p:nvPr/>
        </p:nvGraphicFramePr>
        <p:xfrm>
          <a:off x="2732687" y="13182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{238CCCD2-86EA-4973-A50D-F3EDA560C334}</a:tableStyleId>
              </a:tblPr>
              <a:tblGrid>
                <a:gridCol w="1711100"/>
                <a:gridCol w="2645800"/>
              </a:tblGrid>
              <a:tr h="306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+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55A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-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55A587"/>
                    </a:solidFill>
                  </a:tcPr>
                </a:tc>
              </a:tr>
              <a:tr h="143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Всегда под рукой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1D7C9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Съедает инфляция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Потеря, кража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Израсходование не по назначению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дохода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1D7C9"/>
                    </a:solidFill>
                  </a:tcPr>
                </a:tc>
              </a:tr>
            </a:tbl>
          </a:graphicData>
        </a:graphic>
      </p:graphicFrame>
      <p:sp>
        <p:nvSpPr>
          <p:cNvPr id="341" name="Google Shape;341;p22"/>
          <p:cNvSpPr txBox="1"/>
          <p:nvPr/>
        </p:nvSpPr>
        <p:spPr>
          <a:xfrm>
            <a:off x="8567109" y="856119"/>
            <a:ext cx="2263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На депозит в банк</a:t>
            </a:r>
            <a:endParaRPr b="1" sz="1800">
              <a:solidFill>
                <a:srgbClr val="55A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2" name="Google Shape;342;p22"/>
          <p:cNvGraphicFramePr/>
          <p:nvPr/>
        </p:nvGraphicFramePr>
        <p:xfrm>
          <a:off x="7296460" y="1301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{238CCCD2-86EA-4973-A50D-F3EDA560C334}</a:tableStyleId>
              </a:tblPr>
              <a:tblGrid>
                <a:gridCol w="2732900"/>
                <a:gridCol w="1665225"/>
              </a:tblGrid>
              <a:tr h="343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55A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55A587"/>
                    </a:solidFill>
                  </a:tcPr>
                </a:tc>
              </a:tr>
              <a:tr h="39535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Сберегает от инфляции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Защита от импульсивных решений потратить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Защищены государством (1400000)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 облагается налогом, если % ставка не превышает нормативы</a:t>
                      </a:r>
                      <a:endParaRPr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1D7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Невысокий доход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1D7C9"/>
                    </a:solidFill>
                  </a:tcPr>
                </a:tc>
              </a:tr>
            </a:tbl>
          </a:graphicData>
        </a:graphic>
      </p:graphicFrame>
      <p:sp>
        <p:nvSpPr>
          <p:cNvPr id="343" name="Google Shape;343;p22"/>
          <p:cNvSpPr txBox="1"/>
          <p:nvPr/>
        </p:nvSpPr>
        <p:spPr>
          <a:xfrm>
            <a:off x="2642841" y="3511492"/>
            <a:ext cx="23364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Вложения в ПИФы</a:t>
            </a:r>
            <a:endParaRPr b="1" sz="1800">
              <a:solidFill>
                <a:srgbClr val="55A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p22"/>
          <p:cNvGraphicFramePr/>
          <p:nvPr/>
        </p:nvGraphicFramePr>
        <p:xfrm>
          <a:off x="390552" y="39042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{238CCCD2-86EA-4973-A50D-F3EDA560C334}</a:tableStyleId>
              </a:tblPr>
              <a:tblGrid>
                <a:gridCol w="2514125"/>
                <a:gridCol w="3887500"/>
              </a:tblGrid>
              <a:tr h="306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+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55A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55A587"/>
                    </a:solidFill>
                  </a:tcPr>
                </a:tc>
              </a:tr>
              <a:tr h="1436750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Высокая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доходность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Меньший риск на фондовом рынке</a:t>
                      </a:r>
                      <a:endParaRPr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1D7C9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 не гарантирован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Невозможность мгновенно забрать свои деньги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Облагается налогом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обслуживания выше, чем в банках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B1D7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3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351" name="Google Shape;351;p2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2" name="Google Shape;352;p2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" name="Google Shape;353;p2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4" name="Google Shape;354;p23"/>
            <p:cNvSpPr txBox="1"/>
            <p:nvPr/>
          </p:nvSpPr>
          <p:spPr>
            <a:xfrm>
              <a:off x="198744" y="6483697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2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56" name="Google Shape;356;p2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3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361" name="Google Shape;361;p23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364" name="Google Shape;364;p23"/>
          <p:cNvSpPr/>
          <p:nvPr/>
        </p:nvSpPr>
        <p:spPr>
          <a:xfrm>
            <a:off x="979578" y="121940"/>
            <a:ext cx="332514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Кредитные кооперативы и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Финансовые пирамиды.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отличить?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3"/>
          <p:cNvSpPr txBox="1"/>
          <p:nvPr/>
        </p:nvSpPr>
        <p:spPr>
          <a:xfrm>
            <a:off x="4678576" y="271631"/>
            <a:ext cx="63423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Кредитный потребительский кооператив </a:t>
            </a:r>
            <a:r>
              <a:rPr b="0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(КПК)-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добровольное объединение лиц в целях удовлетворения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финансовых потребностей членов кооператива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692652" y="1586029"/>
            <a:ext cx="7331107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Преимущества КПК: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получения кредита без залога, поручителей, с плохой кредитной историей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Доходность вклада выше, чем в банке на 5-15% годовых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Минимум вмешательства государства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Участие каждого члена КПК в управлении, что дает возможность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повлиять на приоритеты в развитии и принятие важных решений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692652" y="4257795"/>
            <a:ext cx="6060429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Недостатки КПК: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Дорогие кредиты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Вклады не гарантируются государством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(уровень защиты СРО и страхование)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Налогообложение вкладов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td2.mycdn.me/image?id=876293236917&amp;t=20&amp;plc=WEB&amp;tkn=*8nLf-OPzaVLFtmjISAaJZdq4QZI" id="368" name="Google Shape;3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088" y="2150805"/>
            <a:ext cx="3768815" cy="376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4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375" name="Google Shape;375;p2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6" name="Google Shape;376;p2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" name="Google Shape;377;p2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8" name="Google Shape;378;p24"/>
            <p:cNvSpPr txBox="1"/>
            <p:nvPr/>
          </p:nvSpPr>
          <p:spPr>
            <a:xfrm>
              <a:off x="198744" y="6483697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80" name="Google Shape;380;p2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4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385" name="Google Shape;385;p2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388" name="Google Shape;388;p24"/>
          <p:cNvSpPr/>
          <p:nvPr/>
        </p:nvSpPr>
        <p:spPr>
          <a:xfrm>
            <a:off x="979578" y="121940"/>
            <a:ext cx="332514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Кредитные кооперативы и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Финансовые пирамиды.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отличить?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4"/>
          <p:cNvSpPr txBox="1"/>
          <p:nvPr/>
        </p:nvSpPr>
        <p:spPr>
          <a:xfrm>
            <a:off x="692652" y="945209"/>
            <a:ext cx="943831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Перед вступлением в КПК: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Проверить наличие кооператива в государственном реестре КПК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Проверить членство в СРО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Изучить устав, размер членских взносов и особенности деятельности КПК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4102785" y="3373730"/>
            <a:ext cx="812761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Если в процессе сотрудничества с КПК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возникли проблемы, то Вы можете: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Письменно обратится в КПК;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Отправить обращение в Службу по защите прав потребителей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и обеспечению доступности финансовых услуг Банка России;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Обратиться с жалобой в саморегулируемую организацию;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Обратиться в суд.</a:t>
            </a:r>
            <a:endParaRPr/>
          </a:p>
        </p:txBody>
      </p:sp>
      <p:pic>
        <p:nvPicPr>
          <p:cNvPr descr="http://kurumsal.mentisdanismanlik.com.tr/images/Team.png" id="391" name="Google Shape;3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889" y="3274764"/>
            <a:ext cx="3161659" cy="316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398" name="Google Shape;398;p2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Google Shape;399;p2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0" name="Google Shape;400;p2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01" name="Google Shape;401;p25"/>
            <p:cNvSpPr txBox="1"/>
            <p:nvPr/>
          </p:nvSpPr>
          <p:spPr>
            <a:xfrm>
              <a:off x="-26217" y="6516416"/>
              <a:ext cx="1339412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03" name="Google Shape;403;p2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5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408" name="Google Shape;408;p2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11" name="Google Shape;411;p25"/>
          <p:cNvSpPr/>
          <p:nvPr/>
        </p:nvSpPr>
        <p:spPr>
          <a:xfrm>
            <a:off x="979578" y="121940"/>
            <a:ext cx="332514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Кредитные кооперативы и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Финансовые пирамиды.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отличить?</a:t>
            </a:r>
            <a:endParaRPr/>
          </a:p>
        </p:txBody>
      </p:sp>
      <p:sp>
        <p:nvSpPr>
          <p:cNvPr id="412" name="Google Shape;412;p25"/>
          <p:cNvSpPr txBox="1"/>
          <p:nvPr/>
        </p:nvSpPr>
        <p:spPr>
          <a:xfrm>
            <a:off x="4591645" y="561651"/>
            <a:ext cx="756662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Arial"/>
              <a:buNone/>
            </a:pPr>
            <a:r>
              <a:rPr b="1" i="1" lang="ru-RU" sz="2000" u="none" cap="none" strike="noStrike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Финансовая пирамида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система обеспечения дохода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членам структуры за счёт постоянного привлечения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денежных средств новых участников: доход первым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участникам пирамиды выплачивается за счёт средств последующих</a:t>
            </a:r>
            <a:endParaRPr/>
          </a:p>
        </p:txBody>
      </p:sp>
      <p:pic>
        <p:nvPicPr>
          <p:cNvPr descr="https://st.depositphotos.com/2219102/2462/v/950/depositphotos_24622353-stock-illustration-pyramidal-marketing.jpg" id="413" name="Google Shape;4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29" y="1474590"/>
            <a:ext cx="3033818" cy="426318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5"/>
          <p:cNvSpPr/>
          <p:nvPr/>
        </p:nvSpPr>
        <p:spPr>
          <a:xfrm>
            <a:off x="3062513" y="1841450"/>
            <a:ext cx="9076109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Внешние признаки финансовой пирамиды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1.Отсутствие лицензии Банка России на привлечение денежных средств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Обещание доходности, в несколько раз превышающей рыночный  уровень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Гарантирование доходности, что запрещено на рынке ценных бумаг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Массированная реклама в СМИ, сети Интернет с обещанием высокой доходности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Отсутствие информации о финансовом положении организации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6"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собственных основных средств, других дорогостоящих активов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Отсутствие точного определения деятельности организации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21" name="Google Shape;421;p2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2" name="Google Shape;422;p2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2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24" name="Google Shape;424;p26"/>
            <p:cNvSpPr txBox="1"/>
            <p:nvPr/>
          </p:nvSpPr>
          <p:spPr>
            <a:xfrm>
              <a:off x="-26217" y="6516416"/>
              <a:ext cx="1339412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26" name="Google Shape;426;p2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26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431" name="Google Shape;431;p2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34" name="Google Shape;434;p26"/>
          <p:cNvSpPr/>
          <p:nvPr/>
        </p:nvSpPr>
        <p:spPr>
          <a:xfrm>
            <a:off x="979578" y="121940"/>
            <a:ext cx="332514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Кредитные кооперативы и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Финансовые пирамиды.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отличить?</a:t>
            </a:r>
            <a:endParaRPr/>
          </a:p>
        </p:txBody>
      </p:sp>
      <p:sp>
        <p:nvSpPr>
          <p:cNvPr id="435" name="Google Shape;435;p26"/>
          <p:cNvSpPr txBox="1"/>
          <p:nvPr/>
        </p:nvSpPr>
        <p:spPr>
          <a:xfrm>
            <a:off x="437079" y="976445"/>
            <a:ext cx="10933709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lang="ru-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Смотрите на название – КПК не может быть ООО, ОАО, ЗАО. Это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некоммерческая организация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lang="ru-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Изучите реестр ЦБ - Все КПК должны находиться в реестре Центробанка.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lang="ru-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Изучите историю. Как долго существует, сколько участников, какие средства они получали, сколько вносилось, какой уставный капитал и др.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501" y="3154209"/>
            <a:ext cx="5124096" cy="275720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/>
          <p:nvPr/>
        </p:nvSpPr>
        <p:spPr>
          <a:xfrm>
            <a:off x="4858926" y="7620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Arial"/>
              <a:buNone/>
            </a:pPr>
            <a:r>
              <a:rPr b="1" i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Как не стать жертвой финансовой пирамиды и выбрать правильный кооператив:</a:t>
            </a:r>
            <a:endParaRPr/>
          </a:p>
        </p:txBody>
      </p:sp>
      <p:sp>
        <p:nvSpPr>
          <p:cNvPr id="438" name="Google Shape;438;p26"/>
          <p:cNvSpPr/>
          <p:nvPr/>
        </p:nvSpPr>
        <p:spPr>
          <a:xfrm>
            <a:off x="437079" y="2959812"/>
            <a:ext cx="609600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❖"/>
            </a:pPr>
            <a:r>
              <a:rPr lang="ru-RU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Избегайте слишком выгодных условий. Если вам предлагают очень высокие проценты, размещена агрессивная реклама, предлагаются льготы и бонусы при вовлечении других участников в кооператив, скорее всего, это финансовая пирамида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7"/>
          <p:cNvGrpSpPr/>
          <p:nvPr/>
        </p:nvGrpSpPr>
        <p:grpSpPr>
          <a:xfrm>
            <a:off x="-5240" y="6388110"/>
            <a:ext cx="12192000" cy="474881"/>
            <a:chOff x="-164536" y="6401663"/>
            <a:chExt cx="12192000" cy="474881"/>
          </a:xfrm>
        </p:grpSpPr>
        <p:sp>
          <p:nvSpPr>
            <p:cNvPr id="445" name="Google Shape;445;p27"/>
            <p:cNvSpPr/>
            <p:nvPr/>
          </p:nvSpPr>
          <p:spPr>
            <a:xfrm>
              <a:off x="-164536" y="6401663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6" name="Google Shape;446;p2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7" name="Google Shape;447;p2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48" name="Google Shape;448;p2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2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50" name="Google Shape;450;p2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27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455" name="Google Shape;455;p2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439987" y="953654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58" name="Google Shape;458;p27"/>
          <p:cNvSpPr/>
          <p:nvPr/>
        </p:nvSpPr>
        <p:spPr>
          <a:xfrm>
            <a:off x="709877" y="199298"/>
            <a:ext cx="332033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сравнить предложения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по вкладам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entralservers.files.wordpress.com/2012/12/199394-yana.jpg" id="459" name="Google Shape;4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309" y="-85130"/>
            <a:ext cx="4713729" cy="294608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7"/>
          <p:cNvSpPr txBox="1"/>
          <p:nvPr/>
        </p:nvSpPr>
        <p:spPr>
          <a:xfrm>
            <a:off x="584429" y="1655496"/>
            <a:ext cx="25282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Выбор банка</a:t>
            </a:r>
            <a:endParaRPr b="1" sz="2800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7"/>
          <p:cNvSpPr txBox="1"/>
          <p:nvPr/>
        </p:nvSpPr>
        <p:spPr>
          <a:xfrm>
            <a:off x="391219" y="2762558"/>
            <a:ext cx="1140956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Узнать рейтинг банка (национальные или рейтинговые агентства)</a:t>
            </a:r>
            <a:endParaRPr/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Проанализировать официальную отчетность (сайт ЦБ РФ)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Проанализировать удобство и скорость обслуживания (количество отделений, банкоматов, скорость         обслуживания, дистанционное открытие вклада через интернет)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 Отзывы о банке (знакомые, интернет)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8"/>
          <p:cNvGrpSpPr/>
          <p:nvPr/>
        </p:nvGrpSpPr>
        <p:grpSpPr>
          <a:xfrm>
            <a:off x="-5240" y="6388110"/>
            <a:ext cx="12192000" cy="474881"/>
            <a:chOff x="-164536" y="6401663"/>
            <a:chExt cx="12192000" cy="474881"/>
          </a:xfrm>
        </p:grpSpPr>
        <p:sp>
          <p:nvSpPr>
            <p:cNvPr id="468" name="Google Shape;468;p28"/>
            <p:cNvSpPr/>
            <p:nvPr/>
          </p:nvSpPr>
          <p:spPr>
            <a:xfrm>
              <a:off x="-164536" y="6401663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9" name="Google Shape;469;p2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p2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1" name="Google Shape;471;p2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2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73" name="Google Shape;473;p2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8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478" name="Google Shape;478;p2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439987" y="953654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481" name="Google Shape;481;p28"/>
          <p:cNvSpPr/>
          <p:nvPr/>
        </p:nvSpPr>
        <p:spPr>
          <a:xfrm>
            <a:off x="709877" y="199298"/>
            <a:ext cx="332033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сравнить предложения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по вкладам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8"/>
          <p:cNvSpPr txBox="1"/>
          <p:nvPr/>
        </p:nvSpPr>
        <p:spPr>
          <a:xfrm>
            <a:off x="270418" y="1096809"/>
            <a:ext cx="27714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Выбор вклада</a:t>
            </a:r>
            <a:endParaRPr/>
          </a:p>
        </p:txBody>
      </p:sp>
      <p:sp>
        <p:nvSpPr>
          <p:cNvPr id="483" name="Google Shape;483;p28"/>
          <p:cNvSpPr txBox="1"/>
          <p:nvPr/>
        </p:nvSpPr>
        <p:spPr>
          <a:xfrm>
            <a:off x="270417" y="1650020"/>
            <a:ext cx="114241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Сравнивая предложения банков по вкладам,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 обратить внимание: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❖"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периодичность выплаты процентов;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❖"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предложение капитализации процентов;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❖"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возможность пополнения вклада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❖"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возможность дистанционного открытия вклада</a:t>
            </a:r>
            <a:b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через интернет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Данные условия помогут получить максимальную выгоду от вкладов с высоким процентом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40"/>
              <a:buFont typeface="Arial"/>
              <a:buNone/>
            </a:pPr>
            <a:r>
              <a:rPr b="1" lang="ru-RU" sz="204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Сегодня вклады под высокий процент – это депозиты с процентной ставкой свыше 7%</a:t>
            </a: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 хранения средств по такому депозиту может превышать год. Кроме того, некоторые кредитные организации могут принимать вклады с высокой процентной ставкой только при минимальной сумме вложения от миллиона рублей и выше.</a:t>
            </a:r>
            <a:endParaRPr sz="20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2306" y="1678965"/>
            <a:ext cx="4629322" cy="192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29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491" name="Google Shape;491;p2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2" name="Google Shape;492;p2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2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4" name="Google Shape;494;p29"/>
            <p:cNvSpPr txBox="1"/>
            <p:nvPr/>
          </p:nvSpPr>
          <p:spPr>
            <a:xfrm>
              <a:off x="220326" y="6492964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17 </a:t>
              </a:r>
              <a:r>
                <a:rPr baseline="3000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aseline="3000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2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96" name="Google Shape;496;p2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29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501" name="Google Shape;501;p29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504" name="Google Shape;504;p29"/>
          <p:cNvSpPr/>
          <p:nvPr/>
        </p:nvSpPr>
        <p:spPr>
          <a:xfrm>
            <a:off x="650039" y="143485"/>
            <a:ext cx="360573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пользоваться текущим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счетом в банке и банковским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вкладом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t.depositphotos.com/1006463/1411/i/450/depositphotos_14111058-stock-photo-3d-pocket-calculator-and-coins.jpg" id="505" name="Google Shape;5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867" y="463120"/>
            <a:ext cx="3146425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9"/>
          <p:cNvSpPr/>
          <p:nvPr/>
        </p:nvSpPr>
        <p:spPr>
          <a:xfrm>
            <a:off x="1806006" y="1148979"/>
            <a:ext cx="1692188" cy="440769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B1D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Текущий счет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507921" y="2053370"/>
            <a:ext cx="4690959" cy="1212116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B1D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Текущий счет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это банковский аккаунт, который служит для учета денежных операций населения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8733074" y="1457612"/>
            <a:ext cx="2168778" cy="440769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B1D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Банковский вклад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8028191" y="2621675"/>
            <a:ext cx="3607957" cy="440769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B1D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Накопление денежных средств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461612" y="3575723"/>
            <a:ext cx="6940674" cy="2681347"/>
          </a:xfrm>
          <a:prstGeom prst="snip2DiagRect">
            <a:avLst>
              <a:gd fmla="val 1501" name="adj1"/>
              <a:gd fmla="val 16667" name="adj2"/>
            </a:avLst>
          </a:prstGeom>
          <a:noFill/>
          <a:ln cap="flat" cmpd="sng" w="38100">
            <a:solidFill>
              <a:srgbClr val="B1D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переводить денежные средства государственным и коммерческим организациям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оплачивать товары, услуги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получать зарплату (пенсию) на пластиковую карту, привязанную к аккаунту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держать сбережения в безопасном месте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вносить кредитные и иные платежи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8028191" y="3742503"/>
            <a:ext cx="3755760" cy="14325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38100">
            <a:solidFill>
              <a:srgbClr val="B1D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Срочный вклад – на определенный период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До востребования – на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неопределенный срок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 rot="5400000">
            <a:off x="2364211" y="1585736"/>
            <a:ext cx="262677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9"/>
          <p:cNvSpPr/>
          <p:nvPr/>
        </p:nvSpPr>
        <p:spPr>
          <a:xfrm rot="5400000">
            <a:off x="2390165" y="3179354"/>
            <a:ext cx="276302" cy="484632"/>
          </a:xfrm>
          <a:prstGeom prst="rightArrow">
            <a:avLst>
              <a:gd fmla="val 39518" name="adj1"/>
              <a:gd fmla="val 50000" name="adj2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/>
          <p:nvPr/>
        </p:nvSpPr>
        <p:spPr>
          <a:xfrm rot="5400000">
            <a:off x="9595603" y="2017712"/>
            <a:ext cx="443721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/>
          <p:nvPr/>
        </p:nvSpPr>
        <p:spPr>
          <a:xfrm rot="5400000">
            <a:off x="9595602" y="3181775"/>
            <a:ext cx="443721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1D7C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30"/>
          <p:cNvGrpSpPr/>
          <p:nvPr/>
        </p:nvGrpSpPr>
        <p:grpSpPr>
          <a:xfrm>
            <a:off x="26217" y="6383119"/>
            <a:ext cx="12192000" cy="474881"/>
            <a:chOff x="0" y="6400800"/>
            <a:chExt cx="12192000" cy="474881"/>
          </a:xfrm>
        </p:grpSpPr>
        <p:sp>
          <p:nvSpPr>
            <p:cNvPr id="522" name="Google Shape;522;p3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3" name="Google Shape;523;p3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4" name="Google Shape;524;p3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25" name="Google Shape;525;p30"/>
            <p:cNvSpPr txBox="1"/>
            <p:nvPr/>
          </p:nvSpPr>
          <p:spPr>
            <a:xfrm>
              <a:off x="198744" y="6515462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27" name="Google Shape;527;p3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30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532" name="Google Shape;532;p30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535" name="Google Shape;535;p30"/>
          <p:cNvSpPr/>
          <p:nvPr/>
        </p:nvSpPr>
        <p:spPr>
          <a:xfrm>
            <a:off x="600286" y="143485"/>
            <a:ext cx="4060342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Особенности налогообложения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 получении инвестиционных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доходов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0"/>
          <p:cNvSpPr/>
          <p:nvPr/>
        </p:nvSpPr>
        <p:spPr>
          <a:xfrm>
            <a:off x="390553" y="998425"/>
            <a:ext cx="11346328" cy="5432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ФИЗИЧЕСКИХ ЛИЦ ВЗИМАЕТСЯ 3 НАЛОГА: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налог на доходы физического лица (НДФЛ)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налог на добавленную стоимость (НДС, 20%)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налог на имущество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СТ. 224 НАЛОГОВОГО КОДЕКСА РФ, СУЩЕСТВУЮТ 3 УРОВНЯ СТАВОК НДФЛ: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9% — взимаются с суммы доходов по облигациям с ипотечным покрытием, выпущенным до 01.01.2007 г. На данный момент таких облигаций в списке ценных бумаг, торгуемых на Московской бирже, нет.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13% — взимаются со всех остальных видов доходов, за исключением перечня, относящегося к ставке 35%.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 — с суммы призов и выигрышей, а также доходов, полученных от вкладов в банках и КПК, ставка по которым на 5% и более превышает действующую за отчётный ключевую ставку ЦБ РФ.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7" name="Google Shape;537;p30"/>
          <p:cNvPicPr preferRelativeResize="0"/>
          <p:nvPr/>
        </p:nvPicPr>
        <p:blipFill rotWithShape="1">
          <a:blip r:embed="rId3">
            <a:alphaModFix/>
          </a:blip>
          <a:srcRect b="0" l="0" r="13118" t="0"/>
          <a:stretch/>
        </p:blipFill>
        <p:spPr>
          <a:xfrm>
            <a:off x="7498844" y="1022766"/>
            <a:ext cx="4238037" cy="19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1"/>
          <p:cNvGrpSpPr/>
          <p:nvPr/>
        </p:nvGrpSpPr>
        <p:grpSpPr>
          <a:xfrm>
            <a:off x="26217" y="6383119"/>
            <a:ext cx="12192000" cy="474881"/>
            <a:chOff x="0" y="6400800"/>
            <a:chExt cx="12192000" cy="474881"/>
          </a:xfrm>
        </p:grpSpPr>
        <p:sp>
          <p:nvSpPr>
            <p:cNvPr id="544" name="Google Shape;544;p3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5" name="Google Shape;545;p3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6" name="Google Shape;546;p3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7" name="Google Shape;547;p31"/>
            <p:cNvSpPr txBox="1"/>
            <p:nvPr/>
          </p:nvSpPr>
          <p:spPr>
            <a:xfrm>
              <a:off x="198744" y="6515462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19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3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49" name="Google Shape;549;p3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31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554" name="Google Shape;554;p31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557" name="Google Shape;557;p31"/>
          <p:cNvSpPr/>
          <p:nvPr/>
        </p:nvSpPr>
        <p:spPr>
          <a:xfrm>
            <a:off x="600286" y="143485"/>
            <a:ext cx="4060342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Особенности налогообложения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 получении инвестиционных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доходов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kuz83.ru/uploadedFiles/newsimages/big/nalogi.gif" id="558" name="Google Shape;55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9" y="179183"/>
            <a:ext cx="2657540" cy="1771693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1"/>
          <p:cNvSpPr/>
          <p:nvPr/>
        </p:nvSpPr>
        <p:spPr>
          <a:xfrm>
            <a:off x="609111" y="1159171"/>
            <a:ext cx="11085486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НАЛОГООБЛОЖЕНИЕ ДОХОДОВ ПО ВКЛАДАМ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Доход по вкладам физических лиц облагается налогом в части превышения суммы процентов, начисленных по вкладу над суммой процентов, рассчитанной:</a:t>
            </a:r>
            <a:endParaRPr/>
          </a:p>
          <a:p>
            <a:pPr indent="45021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рублевым вкладам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исходя из ключевой ставки Банка России, увеличенной на пять процентных пунктов, действующей в течение периода, за который начислены проценты</a:t>
            </a:r>
            <a:endParaRPr/>
          </a:p>
          <a:p>
            <a:pPr indent="45021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вкладам в иностранной валюте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исходя из 9 процентов годовых</a:t>
            </a:r>
            <a:endParaRPr/>
          </a:p>
          <a:p>
            <a:pPr indent="45021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Например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Сумма вклада 100 000 руб. внесена под 15% годовых.</a:t>
            </a:r>
            <a:endParaRPr/>
          </a:p>
          <a:p>
            <a:pPr indent="45021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Часть годового дохода по вкладу, облагаемая налогом = </a:t>
            </a:r>
            <a:endParaRPr/>
          </a:p>
          <a:p>
            <a:pPr indent="45021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21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100 000 руб. х (15% - [6,25% + 5%]/100 = 3750 руб.</a:t>
            </a:r>
            <a:endParaRPr/>
          </a:p>
          <a:p>
            <a:pPr indent="45021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45021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НАЛОГОВАЯ СТАВКА </a:t>
            </a:r>
            <a:endParaRPr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21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35% - для физических лиц, резидентов РФ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30% - для физических лиц, нерезидентов РФ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07;p1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1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14"/>
            <p:cNvSpPr txBox="1"/>
            <p:nvPr/>
          </p:nvSpPr>
          <p:spPr>
            <a:xfrm>
              <a:off x="82545" y="6504075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baseline="3000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aseline="3000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11" name="Google Shape;111;p1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-42981" y="5063"/>
            <a:ext cx="4709366" cy="848264"/>
            <a:chOff x="1" y="816634"/>
            <a:chExt cx="3474416" cy="848264"/>
          </a:xfrm>
        </p:grpSpPr>
        <p:sp>
          <p:nvSpPr>
            <p:cNvPr id="116" name="Google Shape;116;p1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404796" y="841914"/>
              <a:ext cx="1362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43379" y="871214"/>
              <a:ext cx="3028513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Сколько откладывать в месяц, </a:t>
              </a:r>
              <a:endParaRPr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 спланировать и рассчитать </a:t>
              </a:r>
              <a:endParaRPr/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сбережения для достижения цели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www.aaronkatsman.com/wp-content/uploads/2015/05/budget-saving-calculate-invest-circle-business-cartoon-vectors_Mk2kyJuu.jpg"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95" y="2224694"/>
            <a:ext cx="3361374" cy="327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4033412" y="3621186"/>
            <a:ext cx="499175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Преобразовать желание в цель: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стоит;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Какой срок достижения цели;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часто будет повторяться эта це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ль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2" name="Google Shape;122;p14"/>
          <p:cNvGraphicFramePr/>
          <p:nvPr/>
        </p:nvGraphicFramePr>
        <p:xfrm>
          <a:off x="4033412" y="49888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{238CCCD2-86EA-4973-A50D-F3EDA560C334}</a:tableStyleId>
              </a:tblPr>
              <a:tblGrid>
                <a:gridCol w="2959400"/>
                <a:gridCol w="1493750"/>
                <a:gridCol w="1780400"/>
                <a:gridCol w="17842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цели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55A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Стоимость, рубли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55A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 реализации, месяцы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55A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Регулярность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55A587"/>
                    </a:solidFill>
                  </a:tcPr>
                </a:tc>
              </a:tr>
              <a:tr h="37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Поездка в отпуск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1D7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30 000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1D7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1D7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раза в год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1D7C9"/>
                    </a:solidFill>
                  </a:tcPr>
                </a:tc>
              </a:tr>
            </a:tbl>
          </a:graphicData>
        </a:graphic>
      </p:graphicFrame>
      <p:sp>
        <p:nvSpPr>
          <p:cNvPr id="123" name="Google Shape;123;p14"/>
          <p:cNvSpPr/>
          <p:nvPr/>
        </p:nvSpPr>
        <p:spPr>
          <a:xfrm>
            <a:off x="598759" y="998279"/>
            <a:ext cx="104451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У ЧЕЛОВЕКА ВСЕГДА СУЩЕСТВУЕТ МНОЖЕСТВО МАТЕРИАЛЬНЫХ И НЕМАТЕРИАЛЬНЫХ ЖЕЛАНИЙ.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033412" y="1371284"/>
            <a:ext cx="76611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МАТЕРИАЛЬНЫЕ ЖЕЛАНИЯ (ЦЕЛИ)</a:t>
            </a:r>
            <a:r>
              <a:rPr lang="ru-RU" sz="1800">
                <a:solidFill>
                  <a:srgbClr val="55A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ПОЕЗДКА В ОТПУСК, СВАДЬБА, ПОКУПКА КОМПЬЮТЕРА, КВАРТИРЫ, ПОЛУЧЕНИЕ ПАССИВНОГО ДОХОДА И ДР. </a:t>
            </a:r>
            <a:endParaRPr sz="1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РЕАЛИЗОВАТЬ ЦЕЛИ </a:t>
            </a:r>
            <a:r>
              <a:rPr lang="ru-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ТОЧКИ ЗРЕНИЯ ФИНАНСОВ ВОЗМОЖНО ТРЕМЯ ВАРИАНТАМИ: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Noto Sans Symbols"/>
              <a:buChar char="∙"/>
            </a:pPr>
            <a:r>
              <a:rPr lang="ru-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НАКОПИТЬ СРЕДСТВА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Noto Sans Symbols"/>
              <a:buChar char="∙"/>
            </a:pPr>
            <a:r>
              <a:rPr lang="ru-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ПРИОБРЕСТИ В КРЕДИТ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Noto Sans Symbols"/>
              <a:buChar char="∙"/>
            </a:pPr>
            <a:r>
              <a:rPr lang="ru-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СОВМЕСТИТЬ ПЕРВЫЕ ДВА ВАРИАНТА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32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566" name="Google Shape;566;p3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7" name="Google Shape;567;p3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68" name="Google Shape;568;p3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69" name="Google Shape;569;p32"/>
            <p:cNvSpPr txBox="1"/>
            <p:nvPr/>
          </p:nvSpPr>
          <p:spPr>
            <a:xfrm>
              <a:off x="44664" y="648235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 </a:t>
              </a:r>
              <a:r>
                <a:rPr baseline="3000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aseline="3000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3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71" name="Google Shape;571;p3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138370" y="124771"/>
            <a:ext cx="4572000" cy="848264"/>
            <a:chOff x="1" y="816634"/>
            <a:chExt cx="3474416" cy="848264"/>
          </a:xfrm>
        </p:grpSpPr>
        <p:sp>
          <p:nvSpPr>
            <p:cNvPr id="576" name="Google Shape;576;p32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384464" y="96927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579" name="Google Shape;579;p32"/>
          <p:cNvSpPr/>
          <p:nvPr/>
        </p:nvSpPr>
        <p:spPr>
          <a:xfrm>
            <a:off x="750495" y="254201"/>
            <a:ext cx="3880421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«Письма счастья» или если Вы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получили письмо о выигрыше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2"/>
          <p:cNvSpPr txBox="1"/>
          <p:nvPr/>
        </p:nvSpPr>
        <p:spPr>
          <a:xfrm>
            <a:off x="2230244" y="1150898"/>
            <a:ext cx="704910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Как не стать жертвой мошенников</a:t>
            </a:r>
            <a:endParaRPr b="1" i="1" sz="2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2"/>
          <p:cNvSpPr txBox="1"/>
          <p:nvPr/>
        </p:nvSpPr>
        <p:spPr>
          <a:xfrm>
            <a:off x="215512" y="1781220"/>
            <a:ext cx="1066455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Обновляйте антивирус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Используйте одноразовые пароли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 вводите свои данные и данные банковских карт на неизвестных вам сайтах и представленных мошенниками псевдостраницах из интернета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Проверяйте приходящие Вам сообщения о том, что Ваши близкие, друзья, родственники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попали в беду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5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сезон отпусков аккуратно принимайте решение о покупке очень дешевого тура или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авиабилетов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Здраво анализируйте и принимайте решение о покупке товаров с грандиозными скидками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2"/>
          <p:cNvSpPr txBox="1"/>
          <p:nvPr/>
        </p:nvSpPr>
        <p:spPr>
          <a:xfrm>
            <a:off x="471488" y="4471966"/>
            <a:ext cx="10878683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Как правило, письма от мошенников приходят с каких-то неизвестных, не вызывающих доверие адресов. 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верьте таким письмам, не отвечайте на них и даже не вчитывайтесь внимательно – сразу удаляйте!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avangardnews.ru/media/cache/17/e5/90/e7/40/34/17e590e740340dc2f50ba5dc4fb38eca.png" id="583" name="Google Shape;5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9349" y="587516"/>
            <a:ext cx="1890208" cy="1847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33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590" name="Google Shape;590;p3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1" name="Google Shape;591;p3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2" name="Google Shape;592;p3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3" name="Google Shape;593;p33"/>
            <p:cNvSpPr txBox="1"/>
            <p:nvPr/>
          </p:nvSpPr>
          <p:spPr>
            <a:xfrm>
              <a:off x="82545" y="6482356"/>
              <a:ext cx="10000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r>
                <a:rPr baseline="3000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aseline="3000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3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95" name="Google Shape;595;p3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3"/>
          <p:cNvGrpSpPr/>
          <p:nvPr/>
        </p:nvGrpSpPr>
        <p:grpSpPr>
          <a:xfrm>
            <a:off x="0" y="78912"/>
            <a:ext cx="4572000" cy="657688"/>
            <a:chOff x="1" y="816634"/>
            <a:chExt cx="3474416" cy="848264"/>
          </a:xfrm>
        </p:grpSpPr>
        <p:sp>
          <p:nvSpPr>
            <p:cNvPr id="600" name="Google Shape;600;p33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390339" y="930248"/>
              <a:ext cx="140383" cy="516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603" name="Google Shape;603;p33"/>
          <p:cNvSpPr/>
          <p:nvPr/>
        </p:nvSpPr>
        <p:spPr>
          <a:xfrm>
            <a:off x="832162" y="240730"/>
            <a:ext cx="3543662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Телефонные мошенничества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3"/>
          <p:cNvSpPr txBox="1"/>
          <p:nvPr/>
        </p:nvSpPr>
        <p:spPr>
          <a:xfrm>
            <a:off x="832162" y="974904"/>
            <a:ext cx="8129020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СМС-мошенничества: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Смс-сообщение с информацией, требующей ответного смс-сообщения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 сообщение с предложением отказаться от рассылки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 сообщение с просьбой о деньгах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Смс-сообщения с ссылками на различные сайты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Смс-сообщение с информацией о непогашенном кредите</a:t>
            </a:r>
            <a:endParaRPr/>
          </a:p>
        </p:txBody>
      </p:sp>
      <p:sp>
        <p:nvSpPr>
          <p:cNvPr id="605" name="Google Shape;605;p33"/>
          <p:cNvSpPr txBox="1"/>
          <p:nvPr/>
        </p:nvSpPr>
        <p:spPr>
          <a:xfrm>
            <a:off x="888167" y="3504367"/>
            <a:ext cx="931582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Мошеннические звонки: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Звонок родственника, попавшего в беду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Незнакомый человек просит у вас мобильный телефон для важного звонка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Звонок, а потом поступает сообщения о якобы поступивших денежных средствах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счет мобильного телефона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Звонки псевдосотрудников банка о заблокированных банковских картах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Звонки с предложением пройти медицинское обследование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tatic.ennaharonline.com/wp-content/uploads/fly-images/502579/mobile_phone_theft-1500x9999-c.jpg" id="606" name="Google Shape;6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8863" y="1982271"/>
            <a:ext cx="3041925" cy="202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34"/>
          <p:cNvGrpSpPr/>
          <p:nvPr/>
        </p:nvGrpSpPr>
        <p:grpSpPr>
          <a:xfrm>
            <a:off x="0" y="6400800"/>
            <a:ext cx="12192000" cy="474881"/>
            <a:chOff x="0" y="6400800"/>
            <a:chExt cx="12192000" cy="474881"/>
          </a:xfrm>
        </p:grpSpPr>
        <p:sp>
          <p:nvSpPr>
            <p:cNvPr id="613" name="Google Shape;613;p3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4" name="Google Shape;614;p3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5" name="Google Shape;615;p3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6" name="Google Shape;616;p34"/>
            <p:cNvSpPr txBox="1"/>
            <p:nvPr/>
          </p:nvSpPr>
          <p:spPr>
            <a:xfrm>
              <a:off x="100265" y="648235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22 </a:t>
              </a:r>
              <a:r>
                <a:rPr baseline="30000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 23</a:t>
              </a:r>
              <a:endParaRPr baseline="3000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3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18" name="Google Shape;618;p3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34"/>
          <p:cNvGrpSpPr/>
          <p:nvPr/>
        </p:nvGrpSpPr>
        <p:grpSpPr>
          <a:xfrm>
            <a:off x="0" y="-959417"/>
            <a:ext cx="4572000" cy="848264"/>
            <a:chOff x="1" y="816634"/>
            <a:chExt cx="3474416" cy="848264"/>
          </a:xfrm>
        </p:grpSpPr>
        <p:sp>
          <p:nvSpPr>
            <p:cNvPr id="623" name="Google Shape;623;p3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626" name="Google Shape;626;p34"/>
          <p:cNvSpPr/>
          <p:nvPr/>
        </p:nvSpPr>
        <p:spPr>
          <a:xfrm>
            <a:off x="600285" y="-757043"/>
            <a:ext cx="3543662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Телефонные мошенничества</a:t>
            </a:r>
            <a:endParaRPr/>
          </a:p>
        </p:txBody>
      </p:sp>
      <p:sp>
        <p:nvSpPr>
          <p:cNvPr id="627" name="Google Shape;627;p34"/>
          <p:cNvSpPr txBox="1"/>
          <p:nvPr/>
        </p:nvSpPr>
        <p:spPr>
          <a:xfrm>
            <a:off x="109214" y="127150"/>
            <a:ext cx="5186983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Как понять, что звонит мошенник?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Незнакомый или скрытый номер телефона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Внезапность и требование быстрого принятия решения.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Чрезмерная самоуверенность.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Настойчивость.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Невнятность и нечеткость ответов на ваши вопросы.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Чрезмерное заискивание и уговаривание.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Повышенная нервозность после ваших вопросов.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Просьба переслать деньги. Интерес к вашим конфиденциальным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и персональным данным.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4"/>
          <p:cNvSpPr txBox="1"/>
          <p:nvPr/>
        </p:nvSpPr>
        <p:spPr>
          <a:xfrm>
            <a:off x="5296197" y="1379960"/>
            <a:ext cx="6969512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Как реагировать на звонки?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Держать эмоции под контролем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Сразу не принимать никакого решения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сообщайте своих персональных данных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Попробуйте уточните его Ф. И. О., занимаемую должность, контакты руководства, данные официального сайта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вас объявили победителем, найдите в Интернете оговариваемые розыгрыши и ознакомьтесь с ними и с отзывами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оставлять личный номер на сайтах объявлений. Для подобных операций лучше приобрести отдельную сим-карту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Спросить, откуда звонящий знает этот номер. Звонки от компаний, которым вы не оставляли своих контактов, незаконны и могут повлечь за собой наказание в виде штрафа.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 в коем случае не переводите деньги! </a:t>
            </a:r>
            <a:endParaRPr b="1" i="1" sz="20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avatars.mds.yandex.net/get-zen_doc/171054/pub_5b1b800f2458de00a9e3f4c0_5b1b8444d7bf2128112a2666/scale_1200" id="629" name="Google Shape;6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9689" y="-833134"/>
            <a:ext cx="3221186" cy="214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5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5"/>
          <p:cNvSpPr/>
          <p:nvPr/>
        </p:nvSpPr>
        <p:spPr>
          <a:xfrm>
            <a:off x="0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5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637" name="Google Shape;63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638" name="Google Shape;638;p35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35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640" name="Google Shape;640;p35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3" name="Google Shape;643;p35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44" name="Google Shape;644;p35"/>
          <p:cNvSpPr txBox="1"/>
          <p:nvPr/>
        </p:nvSpPr>
        <p:spPr>
          <a:xfrm>
            <a:off x="2089124" y="2801551"/>
            <a:ext cx="9116252" cy="1463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БЛАГОДАРИМ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 b="1" sz="55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nvest-reshenie.ru/assets/images/uslugi/13.png" id="645" name="Google Shape;645;p35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Google Shape;132;p1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1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4" name="Google Shape;134;p1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36" name="Google Shape;136;p1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0" y="97919"/>
            <a:ext cx="4889499" cy="848264"/>
            <a:chOff x="1" y="816634"/>
            <a:chExt cx="3474416" cy="848264"/>
          </a:xfrm>
        </p:grpSpPr>
        <p:sp>
          <p:nvSpPr>
            <p:cNvPr id="141" name="Google Shape;141;p1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89857" y="836375"/>
              <a:ext cx="1312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44" name="Google Shape;144;p15"/>
          <p:cNvSpPr/>
          <p:nvPr/>
        </p:nvSpPr>
        <p:spPr>
          <a:xfrm>
            <a:off x="843229" y="259384"/>
            <a:ext cx="410497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в месяц,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спланировать и рассчитать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сбережения для достижения цели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717287" y="1539828"/>
            <a:ext cx="9506899" cy="400110"/>
          </a:xfrm>
          <a:prstGeom prst="rect">
            <a:avLst/>
          </a:prstGeom>
          <a:solidFill>
            <a:srgbClr val="B1D7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 накопить 30 000 рублей для поездки через 11 месяцев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270524" y="2805789"/>
            <a:ext cx="4677675" cy="2769989"/>
          </a:xfrm>
          <a:prstGeom prst="rect">
            <a:avLst/>
          </a:prstGeom>
          <a:solidFill>
            <a:srgbClr val="B1D7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не инвестируя?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Стоимость поездки / Количество месяцев накопления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30 000 / 11= 2 727 рублей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5689434" y="2764960"/>
            <a:ext cx="4677675" cy="2246769"/>
          </a:xfrm>
          <a:prstGeom prst="rect">
            <a:avLst/>
          </a:prstGeom>
          <a:solidFill>
            <a:srgbClr val="B1D7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нужно откладывать ежемесячно на вклад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 5% годовых в течении 1 года?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2 670,93 рублей</a:t>
            </a:r>
            <a:endParaRPr/>
          </a:p>
        </p:txBody>
      </p:sp>
      <p:cxnSp>
        <p:nvCxnSpPr>
          <p:cNvPr id="148" name="Google Shape;148;p15"/>
          <p:cNvCxnSpPr/>
          <p:nvPr/>
        </p:nvCxnSpPr>
        <p:spPr>
          <a:xfrm flipH="1">
            <a:off x="3581400" y="1948783"/>
            <a:ext cx="1739900" cy="73520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6869151" y="1948783"/>
            <a:ext cx="1525549" cy="74802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56" name="Google Shape;156;p1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p1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" name="Google Shape;158;p1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9" name="Google Shape;159;p1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61" name="Google Shape;161;p1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166" name="Google Shape;166;p1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69" name="Google Shape;169;p16"/>
          <p:cNvSpPr/>
          <p:nvPr/>
        </p:nvSpPr>
        <p:spPr>
          <a:xfrm>
            <a:off x="2749962" y="1452938"/>
            <a:ext cx="3983710" cy="4750832"/>
          </a:xfrm>
          <a:prstGeom prst="round2DiagRect">
            <a:avLst>
              <a:gd fmla="val 16667" name="adj1"/>
              <a:gd fmla="val 0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55A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7179339" y="1247841"/>
            <a:ext cx="4566994" cy="5216575"/>
          </a:xfrm>
          <a:prstGeom prst="round2DiagRect">
            <a:avLst>
              <a:gd fmla="val 16667" name="adj1"/>
              <a:gd fmla="val 0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8DC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https://iyumiejoshieblog.files.wordpress.com/2016/11/deposito.jpg" id="171" name="Google Shape;1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965" y="2553249"/>
            <a:ext cx="2588368" cy="242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>
            <a:off x="6919321" y="159171"/>
            <a:ext cx="1006366" cy="369332"/>
          </a:xfrm>
          <a:prstGeom prst="roundRect">
            <a:avLst>
              <a:gd fmla="val 0" name="adj"/>
            </a:avLst>
          </a:prstGeom>
          <a:solidFill>
            <a:srgbClr val="8DC5B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Вклады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3849717" y="960306"/>
            <a:ext cx="2255550" cy="408623"/>
          </a:xfrm>
          <a:prstGeom prst="roundRect">
            <a:avLst>
              <a:gd fmla="val 16667" name="adj"/>
            </a:avLst>
          </a:prstGeom>
          <a:solidFill>
            <a:srgbClr val="8DC5B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капитализации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8607155" y="797147"/>
            <a:ext cx="2168409" cy="408623"/>
          </a:xfrm>
          <a:prstGeom prst="roundRect">
            <a:avLst>
              <a:gd fmla="val 16667" name="adj"/>
            </a:avLst>
          </a:prstGeom>
          <a:solidFill>
            <a:srgbClr val="8DC5B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капитализацией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522218" y="155070"/>
            <a:ext cx="410497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в месяц,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спланировать и рассчитать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сбережения для достижения цели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6"/>
          <p:cNvCxnSpPr/>
          <p:nvPr/>
        </p:nvCxnSpPr>
        <p:spPr>
          <a:xfrm flipH="1">
            <a:off x="6457359" y="560141"/>
            <a:ext cx="721980" cy="40016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7" name="Google Shape;177;p16"/>
          <p:cNvCxnSpPr/>
          <p:nvPr/>
        </p:nvCxnSpPr>
        <p:spPr>
          <a:xfrm>
            <a:off x="7627961" y="551294"/>
            <a:ext cx="789114" cy="41785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7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84" name="Google Shape;184;p1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5" name="Google Shape;185;p1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1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7" name="Google Shape;187;p1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89" name="Google Shape;189;p1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7"/>
          <p:cNvGrpSpPr/>
          <p:nvPr/>
        </p:nvGrpSpPr>
        <p:grpSpPr>
          <a:xfrm>
            <a:off x="0" y="137369"/>
            <a:ext cx="4572000" cy="637548"/>
            <a:chOff x="1" y="816634"/>
            <a:chExt cx="3474416" cy="848264"/>
          </a:xfrm>
        </p:grpSpPr>
        <p:sp>
          <p:nvSpPr>
            <p:cNvPr id="194" name="Google Shape;194;p1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197" name="Google Shape;197;p17"/>
          <p:cNvSpPr/>
          <p:nvPr/>
        </p:nvSpPr>
        <p:spPr>
          <a:xfrm>
            <a:off x="-26217" y="106847"/>
            <a:ext cx="600605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в месяц,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спланировать и рассчитать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сбережения для достижения цели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2121330" y="953036"/>
            <a:ext cx="86392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Расчет дохода по вкладу открытому на срок 11 месяцев под 5% годовых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с ежемесячным пополнением суммы вклада в размере 2700 рублей</a:t>
            </a:r>
            <a:endParaRPr/>
          </a:p>
        </p:txBody>
      </p:sp>
      <p:graphicFrame>
        <p:nvGraphicFramePr>
          <p:cNvPr id="199" name="Google Shape;199;p17"/>
          <p:cNvGraphicFramePr/>
          <p:nvPr/>
        </p:nvGraphicFramePr>
        <p:xfrm>
          <a:off x="692652" y="22909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{A802BB61-34B4-427F-BD72-AC6BB63E1B66}</a:tableStyleId>
              </a:tblPr>
              <a:tblGrid>
                <a:gridCol w="985150"/>
                <a:gridCol w="1887525"/>
                <a:gridCol w="1894900"/>
              </a:tblGrid>
              <a:tr h="615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Месяц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 вклада, рублей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Процентный доход, рублей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2 700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5 400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8 100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10 800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44,4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13 500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16 200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18 900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80,3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21 600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91,7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24 300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99,9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27 000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114,7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29 700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122,1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29 700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743,2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0" name="Google Shape;200;p17"/>
          <p:cNvGraphicFramePr/>
          <p:nvPr/>
        </p:nvGraphicFramePr>
        <p:xfrm>
          <a:off x="6288414" y="2288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{A802BB61-34B4-427F-BD72-AC6BB63E1B66}</a:tableStyleId>
              </a:tblPr>
              <a:tblGrid>
                <a:gridCol w="859000"/>
                <a:gridCol w="1778150"/>
                <a:gridCol w="21304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Месяц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 вклада, рублей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Процентный доход, рублей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2 700,0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11,1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5 411,1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8 131,9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34,5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10 866,4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44,7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13 611,1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16 368,9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67,3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19 136,2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81,3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21 917,5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93,1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24 710,6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101,6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27 512,2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116,8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30 329,0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128,8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30 329,0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757,6</a:t>
                      </a:r>
                      <a:endParaRPr/>
                    </a:p>
                  </a:txBody>
                  <a:tcPr marT="9525" marB="0" marR="9525" marL="952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1" name="Google Shape;201;p17"/>
          <p:cNvSpPr txBox="1"/>
          <p:nvPr/>
        </p:nvSpPr>
        <p:spPr>
          <a:xfrm>
            <a:off x="794636" y="1826352"/>
            <a:ext cx="45636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55A587"/>
                </a:solidFill>
                <a:latin typeface="Calibri"/>
                <a:ea typeface="Calibri"/>
                <a:cs typeface="Calibri"/>
                <a:sym typeface="Calibri"/>
              </a:rPr>
              <a:t>Вклад без капитализации процентов</a:t>
            </a:r>
            <a:endParaRPr b="1" i="1" sz="1800">
              <a:solidFill>
                <a:srgbClr val="55A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6285303" y="1851668"/>
            <a:ext cx="45636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55A587"/>
                </a:solidFill>
                <a:latin typeface="Calibri"/>
                <a:ea typeface="Calibri"/>
                <a:cs typeface="Calibri"/>
                <a:sym typeface="Calibri"/>
              </a:rPr>
              <a:t>Вклад без с капитализацией процентов</a:t>
            </a:r>
            <a:endParaRPr b="1" i="1" sz="1800">
              <a:solidFill>
                <a:srgbClr val="55A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8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09" name="Google Shape;209;p1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0" name="Google Shape;210;p1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1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2" name="Google Shape;212;p1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14" name="Google Shape;214;p1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219" name="Google Shape;219;p1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22" name="Google Shape;222;p18"/>
          <p:cNvSpPr/>
          <p:nvPr/>
        </p:nvSpPr>
        <p:spPr>
          <a:xfrm>
            <a:off x="543907" y="132368"/>
            <a:ext cx="410497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в месяц,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спланировать и рассчитать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сбережения для достижения цели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390552" y="1237739"/>
            <a:ext cx="1130404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none" cap="none" strike="noStrike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Для расчёта размера ежемесячных сбережений для достижения финансовой цели используем </a:t>
            </a:r>
            <a:r>
              <a:rPr b="1" i="1" lang="ru-RU" sz="2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программу Microsoft Excel функцию ПЛТ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i="1" sz="2400">
              <a:solidFill>
                <a:srgbClr val="55A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329149" y="2286966"/>
            <a:ext cx="53459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587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Введем исходные данные</a:t>
            </a:r>
            <a:endParaRPr b="0" i="0" sz="2400" u="none" cap="none" strike="noStrike">
              <a:solidFill>
                <a:srgbClr val="55A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803" y="3007836"/>
            <a:ext cx="5622198" cy="2987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6096001" y="2286966"/>
            <a:ext cx="559859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Используем функцию ПЛТ с исходные данными из ячеек B3, B4, B5. Пишем формулу</a:t>
            </a:r>
            <a: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4.jpg" id="227" name="Google Shape;2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8567" y="3783845"/>
            <a:ext cx="5253464" cy="132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9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34" name="Google Shape;234;p1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5" name="Google Shape;235;p1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6" name="Google Shape;236;p1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7" name="Google Shape;237;p1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39" name="Google Shape;239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244" name="Google Shape;244;p19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47" name="Google Shape;247;p19"/>
          <p:cNvSpPr/>
          <p:nvPr/>
        </p:nvSpPr>
        <p:spPr>
          <a:xfrm>
            <a:off x="543907" y="132368"/>
            <a:ext cx="410497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в месяц,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спланировать и рассчитать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сбережения для достижения цели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4685" y="2230918"/>
            <a:ext cx="6220496" cy="37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/>
          <p:nvPr/>
        </p:nvSpPr>
        <p:spPr>
          <a:xfrm>
            <a:off x="1082585" y="1179650"/>
            <a:ext cx="97974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Полученный результат должен равняться 2 466,97 рублей</a:t>
            </a:r>
            <a:r>
              <a:rPr i="1" lang="ru-RU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9"/>
          <p:cNvGrpSpPr/>
          <p:nvPr/>
        </p:nvGrpSpPr>
        <p:grpSpPr>
          <a:xfrm>
            <a:off x="10880071" y="0"/>
            <a:ext cx="1325571" cy="1524667"/>
            <a:chOff x="11378224" y="-1"/>
            <a:chExt cx="813775" cy="936001"/>
          </a:xfrm>
        </p:grpSpPr>
        <p:sp>
          <p:nvSpPr>
            <p:cNvPr id="251" name="Google Shape;251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0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61" name="Google Shape;261;p2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2" name="Google Shape;262;p2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2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4" name="Google Shape;264;p2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ru-RU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66" name="Google Shape;266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0" y="78912"/>
            <a:ext cx="4572000" cy="848264"/>
            <a:chOff x="1" y="816634"/>
            <a:chExt cx="3474416" cy="848264"/>
          </a:xfrm>
        </p:grpSpPr>
        <p:sp>
          <p:nvSpPr>
            <p:cNvPr id="271" name="Google Shape;271;p20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385987" y="859662"/>
              <a:ext cx="1403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274" name="Google Shape;274;p20"/>
          <p:cNvSpPr/>
          <p:nvPr/>
        </p:nvSpPr>
        <p:spPr>
          <a:xfrm>
            <a:off x="543907" y="132368"/>
            <a:ext cx="410497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Сколько откладывать в месяц,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спланировать и рассчитать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сбережения для достижения цели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20"/>
          <p:cNvGrpSpPr/>
          <p:nvPr/>
        </p:nvGrpSpPr>
        <p:grpSpPr>
          <a:xfrm>
            <a:off x="10880071" y="0"/>
            <a:ext cx="1325571" cy="1524667"/>
            <a:chOff x="11378224" y="-1"/>
            <a:chExt cx="813775" cy="936001"/>
          </a:xfrm>
        </p:grpSpPr>
        <p:sp>
          <p:nvSpPr>
            <p:cNvPr id="276" name="Google Shape;276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0"/>
          <p:cNvSpPr txBox="1"/>
          <p:nvPr/>
        </p:nvSpPr>
        <p:spPr>
          <a:xfrm>
            <a:off x="532671" y="1181086"/>
            <a:ext cx="10515600" cy="1478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5A587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55A587"/>
                </a:solidFill>
                <a:latin typeface="Calibri"/>
                <a:ea typeface="Calibri"/>
                <a:cs typeface="Calibri"/>
                <a:sym typeface="Calibri"/>
              </a:rPr>
              <a:t>Через сколько мы накопим 100 000 рублей, если будем откладывать 2466,97 руб. в месяц, под 8% годовых?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Расчет показывает, что вам необходимо будет откладывать 36 месяцев, то есть 3 года. </a:t>
            </a:r>
            <a:endParaRPr/>
          </a:p>
          <a:p>
            <a:pPr indent="0" lvl="0" marL="0" marR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98" y="2677680"/>
            <a:ext cx="4453922" cy="331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0"/>
          <p:cNvSpPr/>
          <p:nvPr/>
        </p:nvSpPr>
        <p:spPr>
          <a:xfrm>
            <a:off x="507921" y="2567634"/>
            <a:ext cx="676633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55A587"/>
                </a:solidFill>
                <a:latin typeface="Calibri"/>
                <a:ea typeface="Calibri"/>
                <a:cs typeface="Calibri"/>
                <a:sym typeface="Calibri"/>
              </a:rPr>
              <a:t>Без использования депозита вы накопили бы 88 811рублей (2466,97руб.× 36 мес.), т. е. с депозитом вы ускорили достижение вашей цели на 4,5 месяца.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вы видите, накапливая деньги на депозите со ставкой 8% годовых, вы увеличиваете скорость накоплений минимум на 12%. И с каждым годом (если вы используете эффект капитализации процентов), выигрыш в скорости увеличивается.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1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89" name="Google Shape;289;p2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0" name="Google Shape;290;p2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1" name="Google Shape;291;p2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2" name="Google Shape;292;p2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b="0" baseline="30000" i="0" lang="ru-RU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b="0" baseline="30000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94" name="Google Shape;294;p2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68503" y="81521"/>
            <a:ext cx="4572000" cy="665484"/>
            <a:chOff x="52059" y="820000"/>
            <a:chExt cx="3474416" cy="858318"/>
          </a:xfrm>
        </p:grpSpPr>
        <p:sp>
          <p:nvSpPr>
            <p:cNvPr id="299" name="Google Shape;299;p21"/>
            <p:cNvSpPr/>
            <p:nvPr/>
          </p:nvSpPr>
          <p:spPr>
            <a:xfrm>
              <a:off x="52059" y="83005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385987" y="859662"/>
              <a:ext cx="140383" cy="516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sp>
        <p:nvSpPr>
          <p:cNvPr id="302" name="Google Shape;302;p21"/>
          <p:cNvSpPr/>
          <p:nvPr/>
        </p:nvSpPr>
        <p:spPr>
          <a:xfrm>
            <a:off x="534266" y="232558"/>
            <a:ext cx="4037837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 помощью чего можно накопить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1618509" y="2091410"/>
            <a:ext cx="7848600" cy="3344862"/>
          </a:xfrm>
          <a:custGeom>
            <a:rect b="b" l="l" r="r" t="t"/>
            <a:pathLst>
              <a:path extrusionOk="0" h="1134" w="2359">
                <a:moveTo>
                  <a:pt x="0" y="1134"/>
                </a:moveTo>
                <a:lnTo>
                  <a:pt x="2359" y="0"/>
                </a:lnTo>
              </a:path>
            </a:pathLst>
          </a:custGeom>
          <a:noFill/>
          <a:ln cap="flat" cmpd="sng" w="38100">
            <a:solidFill>
              <a:srgbClr val="00CC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21"/>
          <p:cNvCxnSpPr/>
          <p:nvPr/>
        </p:nvCxnSpPr>
        <p:spPr>
          <a:xfrm>
            <a:off x="1618509" y="5472280"/>
            <a:ext cx="7694612" cy="0"/>
          </a:xfrm>
          <a:prstGeom prst="straightConnector1">
            <a:avLst/>
          </a:prstGeom>
          <a:noFill/>
          <a:ln cap="flat" cmpd="sng" w="25400">
            <a:solidFill>
              <a:srgbClr val="80808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21"/>
          <p:cNvCxnSpPr/>
          <p:nvPr/>
        </p:nvCxnSpPr>
        <p:spPr>
          <a:xfrm rot="10800000">
            <a:off x="1618509" y="1341637"/>
            <a:ext cx="0" cy="4141788"/>
          </a:xfrm>
          <a:prstGeom prst="straightConnector1">
            <a:avLst/>
          </a:prstGeom>
          <a:noFill/>
          <a:ln cap="flat" cmpd="sng" w="25400">
            <a:solidFill>
              <a:srgbClr val="80808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6" name="Google Shape;306;p21"/>
          <p:cNvSpPr/>
          <p:nvPr/>
        </p:nvSpPr>
        <p:spPr>
          <a:xfrm>
            <a:off x="262731" y="752336"/>
            <a:ext cx="26198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Noto Sans Symbols"/>
              <a:buNone/>
            </a:pPr>
            <a:r>
              <a:rPr b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Ожидаемый доход от инвестиций</a:t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9300136" y="4811668"/>
            <a:ext cx="19240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Noto Sans Symbols"/>
              <a:buNone/>
            </a:pPr>
            <a:r>
              <a:rPr b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Риск потерять часть инвестиций</a:t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2384115" y="4841585"/>
            <a:ext cx="338137" cy="296862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1739059" y="5129110"/>
            <a:ext cx="10541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400"/>
              <a:buFont typeface="Noto Sans Symbols"/>
              <a:buNone/>
            </a:pPr>
            <a:r>
              <a:rPr lang="ru-RU" sz="2400">
                <a:solidFill>
                  <a:srgbClr val="00CC00"/>
                </a:solidFill>
                <a:latin typeface="Georgia"/>
                <a:ea typeface="Georgia"/>
                <a:cs typeface="Georgia"/>
                <a:sym typeface="Georgia"/>
              </a:rPr>
              <a:t>🡻</a:t>
            </a: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8059583" y="2465072"/>
            <a:ext cx="338137" cy="2715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7984970" y="2673288"/>
            <a:ext cx="487362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ru-RU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🡹</a:t>
            </a: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6592987" y="515604"/>
            <a:ext cx="22320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Noto Sans Symbols"/>
              <a:buNone/>
            </a:pPr>
            <a:r>
              <a:rPr b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Доходность (жадность)</a:t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2425252" y="2927790"/>
            <a:ext cx="1584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Noto Sans Symbols"/>
              <a:buNone/>
            </a:pPr>
            <a:r>
              <a:rPr b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Риск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2000"/>
              <a:buFont typeface="Noto Sans Symbols"/>
              <a:buNone/>
            </a:pPr>
            <a:r>
              <a:rPr b="1" lang="ru-RU" sz="20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(страх)</a:t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2818282" y="4873064"/>
            <a:ext cx="1734642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низкий риск, </a:t>
            </a:r>
            <a:b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низкий доход</a:t>
            </a:r>
            <a:endParaRPr/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5603" y="736599"/>
            <a:ext cx="2757574" cy="234393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1"/>
          <p:cNvSpPr txBox="1"/>
          <p:nvPr/>
        </p:nvSpPr>
        <p:spPr>
          <a:xfrm>
            <a:off x="8425201" y="2757371"/>
            <a:ext cx="1946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высокий риск,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высокий доход</a:t>
            </a:r>
            <a:endParaRPr b="1" sz="1800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