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embeddedFontLst>
    <p:embeddedFont>
      <p:font typeface="Arial Black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952">
          <p15:clr>
            <a:srgbClr val="A4A3A4"/>
          </p15:clr>
        </p15:guide>
        <p15:guide id="2" pos="3840">
          <p15:clr>
            <a:srgbClr val="A4A3A4"/>
          </p15:clr>
        </p15:guide>
        <p15:guide id="3" pos="6108">
          <p15:clr>
            <a:srgbClr val="A4A3A4"/>
          </p15:clr>
        </p15:guide>
        <p15:guide id="4" pos="1572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2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47184B-A06C-447F-880E-12BFE4083B9E}">
  <a:tblStyle styleId="{F947184B-A06C-447F-880E-12BFE4083B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952" orient="horz"/>
        <p:guide pos="3840"/>
        <p:guide pos="6108"/>
        <p:guide pos="1572"/>
        <p:guide pos="2160" orient="horz"/>
        <p:guide pos="29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ArialBlack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12032" y="-15617"/>
            <a:ext cx="12204032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-12032" y="4901366"/>
            <a:ext cx="12192000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342709" y="5656832"/>
            <a:ext cx="95382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«Содействие повышению уровня финансовой грамотности населения </a:t>
            </a:r>
            <a:br>
              <a:rPr b="0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развитию финансового образования в Российской Федерации»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upload.wikimedia.org/wikipedia/commons/5/5b/Minfin.png"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0939" y="383345"/>
            <a:ext cx="932080" cy="113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molencev.v\Desktop\Обменник\ФОТОБАНКА Кубанского ГАУ\Logotype KubSAU\Значок КубГАУ.png" id="92" name="Google Shape;92;p13"/>
          <p:cNvPicPr preferRelativeResize="0"/>
          <p:nvPr/>
        </p:nvPicPr>
        <p:blipFill rotWithShape="1">
          <a:blip r:embed="rId4">
            <a:alphaModFix/>
          </a:blip>
          <a:srcRect b="41014" l="38446" r="38635" t="0"/>
          <a:stretch/>
        </p:blipFill>
        <p:spPr>
          <a:xfrm>
            <a:off x="335133" y="307781"/>
            <a:ext cx="869334" cy="1269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3"/>
          <p:cNvGrpSpPr/>
          <p:nvPr/>
        </p:nvGrpSpPr>
        <p:grpSpPr>
          <a:xfrm>
            <a:off x="476760" y="5420652"/>
            <a:ext cx="2820844" cy="861774"/>
            <a:chOff x="5072330" y="5321976"/>
            <a:chExt cx="2820844" cy="861774"/>
          </a:xfrm>
        </p:grpSpPr>
        <p:sp>
          <p:nvSpPr>
            <p:cNvPr id="94" name="Google Shape;94;p13"/>
            <p:cNvSpPr/>
            <p:nvPr/>
          </p:nvSpPr>
          <p:spPr>
            <a:xfrm>
              <a:off x="5135099" y="5321976"/>
              <a:ext cx="646331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5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</a:t>
              </a:r>
              <a:endParaRPr sz="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072330" y="5321976"/>
              <a:ext cx="828000" cy="794152"/>
            </a:xfrm>
            <a:prstGeom prst="rect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5925868" y="5515026"/>
              <a:ext cx="1967306" cy="630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РОЕКТ</a:t>
              </a:r>
              <a:endParaRPr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" name="Google Shape;97;p13"/>
            <p:cNvCxnSpPr/>
            <p:nvPr/>
          </p:nvCxnSpPr>
          <p:spPr>
            <a:xfrm>
              <a:off x="6051318" y="6124830"/>
              <a:ext cx="1620000" cy="0"/>
            </a:xfrm>
            <a:prstGeom prst="straightConnector1">
              <a:avLst/>
            </a:prstGeom>
            <a:noFill/>
            <a:ln cap="flat" cmpd="sng" w="222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8" name="Google Shape;98;p13"/>
          <p:cNvSpPr txBox="1"/>
          <p:nvPr/>
        </p:nvSpPr>
        <p:spPr>
          <a:xfrm>
            <a:off x="481047" y="2857132"/>
            <a:ext cx="11710953" cy="1175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Тема 7. Налоговые вычеты физическим лицам</a:t>
            </a:r>
            <a:endParaRPr b="1" sz="4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invest-reshenie.ru/assets/images/uslugi/13.png" id="99" name="Google Shape;99;p13"/>
          <p:cNvPicPr preferRelativeResize="0"/>
          <p:nvPr/>
        </p:nvPicPr>
        <p:blipFill rotWithShape="1">
          <a:blip r:embed="rId5">
            <a:alphaModFix/>
          </a:blip>
          <a:srcRect b="0" l="0" r="75775" t="0"/>
          <a:stretch/>
        </p:blipFill>
        <p:spPr>
          <a:xfrm>
            <a:off x="2743813" y="433068"/>
            <a:ext cx="1226332" cy="10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2"/>
          <p:cNvPicPr preferRelativeResize="0"/>
          <p:nvPr/>
        </p:nvPicPr>
        <p:blipFill rotWithShape="1">
          <a:blip r:embed="rId3">
            <a:alphaModFix/>
          </a:blip>
          <a:srcRect b="12367" l="0" r="0" t="14995"/>
          <a:stretch/>
        </p:blipFill>
        <p:spPr>
          <a:xfrm>
            <a:off x="4882005" y="4206239"/>
            <a:ext cx="7068115" cy="2024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p22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345" name="Google Shape;345;p22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2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7" name="Google Shape;347;p22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8" name="Google Shape;348;p22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49" name="Google Shape;349;p22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22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51" name="Google Shape;351;p22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22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356" name="Google Shape;356;p22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513599" y="940173"/>
              <a:ext cx="2149082" cy="69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Налоговые вычеты </a:t>
              </a:r>
              <a:b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физическим лицам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22"/>
          <p:cNvSpPr/>
          <p:nvPr/>
        </p:nvSpPr>
        <p:spPr>
          <a:xfrm>
            <a:off x="5390973" y="254201"/>
            <a:ext cx="45110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ВЫЧЕТ ПРИ ПРОДАЖЕ ИМУЩЕСТВА</a:t>
            </a:r>
            <a:endParaRPr b="1" sz="1800">
              <a:solidFill>
                <a:srgbClr val="3161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22"/>
          <p:cNvSpPr/>
          <p:nvPr/>
        </p:nvSpPr>
        <p:spPr>
          <a:xfrm>
            <a:off x="433547" y="1124550"/>
            <a:ext cx="11220794" cy="3570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052763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продается имущество, которым налогоплательщик владел </a:t>
            </a: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меньше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установленного законом срока (3-5 лет), то необходимо подать декларацию на доходы и уплатить подоходный налог. Вместе с тем, продавец имеет имущественный налоговый вычет:</a:t>
            </a:r>
            <a:endParaRPr/>
          </a:p>
          <a:p>
            <a:pPr indent="-152400" lvl="0" marL="3052763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130 тыс. руб. (13% от 1 млн. руб.) – при продаже квартир, комнат, жилых и садовых домов, дач, земельных участков;</a:t>
            </a:r>
            <a:endParaRPr/>
          </a:p>
          <a:p>
            <a:pPr indent="-152400" lvl="0" marL="0" marR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32,5 тыс. руб. (13% от 250 тыс. руб.) – при продаже нежилых помещений, гаражей, автомобилей и прочего имущества.</a:t>
            </a:r>
            <a:endParaRPr/>
          </a:p>
        </p:txBody>
      </p:sp>
      <p:pic>
        <p:nvPicPr>
          <p:cNvPr id="362" name="Google Shape;36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692" y="1274202"/>
            <a:ext cx="2963787" cy="245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23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369" name="Google Shape;369;p23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3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1" name="Google Shape;371;p23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2" name="Google Shape;372;p23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73" name="Google Shape;373;p23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11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23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75" name="Google Shape;375;p23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23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380" name="Google Shape;380;p23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13599" y="940173"/>
              <a:ext cx="2149082" cy="69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Налоговые вычеты </a:t>
              </a:r>
              <a:b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физическим лицам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4" name="Google Shape;384;p23"/>
          <p:cNvSpPr/>
          <p:nvPr/>
        </p:nvSpPr>
        <p:spPr>
          <a:xfrm>
            <a:off x="4782672" y="269303"/>
            <a:ext cx="57123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ПРОФЕССИОНАЛЬНЫЕ НАЛОГОВЫЕ ВЫЧЕТЫ</a:t>
            </a:r>
            <a:endParaRPr b="1" sz="1800">
              <a:solidFill>
                <a:srgbClr val="3161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5" name="Google Shape;385;p23"/>
          <p:cNvGrpSpPr/>
          <p:nvPr/>
        </p:nvGrpSpPr>
        <p:grpSpPr>
          <a:xfrm>
            <a:off x="154940" y="1154291"/>
            <a:ext cx="11161572" cy="3751948"/>
            <a:chOff x="0" y="0"/>
            <a:chExt cx="11161572" cy="3751948"/>
          </a:xfrm>
        </p:grpSpPr>
        <p:sp>
          <p:nvSpPr>
            <p:cNvPr id="386" name="Google Shape;386;p23"/>
            <p:cNvSpPr/>
            <p:nvPr/>
          </p:nvSpPr>
          <p:spPr>
            <a:xfrm>
              <a:off x="0" y="0"/>
              <a:ext cx="3751948" cy="3751948"/>
            </a:xfrm>
            <a:prstGeom prst="pie">
              <a:avLst>
                <a:gd fmla="val 5400000" name="adj1"/>
                <a:gd fmla="val 16200000" name="adj2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1875974" y="0"/>
              <a:ext cx="9285598" cy="375194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3"/>
            <p:cNvSpPr txBox="1"/>
            <p:nvPr/>
          </p:nvSpPr>
          <p:spPr>
            <a:xfrm>
              <a:off x="1875974" y="0"/>
              <a:ext cx="9285598" cy="797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индивидуальных предпринимателей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492443" y="797288"/>
              <a:ext cx="2767061" cy="2767061"/>
            </a:xfrm>
            <a:prstGeom prst="pie">
              <a:avLst>
                <a:gd fmla="val 5400000" name="adj1"/>
                <a:gd fmla="val 16200000" name="adj2"/>
              </a:avLst>
            </a:prstGeom>
            <a:gradFill>
              <a:gsLst>
                <a:gs pos="0">
                  <a:srgbClr val="5EC3BF"/>
                </a:gs>
                <a:gs pos="50000">
                  <a:srgbClr val="3BC2BC"/>
                </a:gs>
                <a:gs pos="100000">
                  <a:srgbClr val="30B0A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1875974" y="725981"/>
              <a:ext cx="9285598" cy="290967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BCB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3"/>
            <p:cNvSpPr txBox="1"/>
            <p:nvPr/>
          </p:nvSpPr>
          <p:spPr>
            <a:xfrm>
              <a:off x="1875974" y="725981"/>
              <a:ext cx="9285598" cy="838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нотариусов и адвокатов, занятых частной практикой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984886" y="1594577"/>
              <a:ext cx="1782175" cy="1782175"/>
            </a:xfrm>
            <a:prstGeom prst="pie">
              <a:avLst>
                <a:gd fmla="val 5400000" name="adj1"/>
                <a:gd fmla="val 16200000" name="adj2"/>
              </a:avLst>
            </a:prstGeom>
            <a:gradFill>
              <a:gsLst>
                <a:gs pos="0">
                  <a:srgbClr val="5EBC74"/>
                </a:gs>
                <a:gs pos="50000">
                  <a:srgbClr val="3EB85F"/>
                </a:gs>
                <a:gs pos="100000">
                  <a:srgbClr val="32A75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1875974" y="1419737"/>
              <a:ext cx="9285598" cy="213185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5B36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3"/>
            <p:cNvSpPr txBox="1"/>
            <p:nvPr/>
          </p:nvSpPr>
          <p:spPr>
            <a:xfrm>
              <a:off x="1875974" y="1419737"/>
              <a:ext cx="9285598" cy="953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от оказания и выполнения работ в гражданско-правовом порядке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1477329" y="2391866"/>
              <a:ext cx="797288" cy="797288"/>
            </a:xfrm>
            <a:prstGeom prst="pie">
              <a:avLst>
                <a:gd fmla="val 5400000" name="adj1"/>
                <a:gd fmla="val 16200000" name="adj2"/>
              </a:avLst>
            </a:prstGeom>
            <a:gradFill>
              <a:gsLst>
                <a:gs pos="0">
                  <a:srgbClr val="7EB45F"/>
                </a:gs>
                <a:gs pos="50000">
                  <a:srgbClr val="6EAE41"/>
                </a:gs>
                <a:gs pos="100000">
                  <a:srgbClr val="5F9E3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1875974" y="2342913"/>
              <a:ext cx="9285598" cy="89519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3"/>
            <p:cNvSpPr txBox="1"/>
            <p:nvPr/>
          </p:nvSpPr>
          <p:spPr>
            <a:xfrm>
              <a:off x="1875974" y="2342913"/>
              <a:ext cx="9285598" cy="895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 виде гонораров и авторских вознаграждений, полученных за создание произведений искусства, открытия, изобретения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98" name="Google Shape;398;p23"/>
          <p:cNvSpPr/>
          <p:nvPr/>
        </p:nvSpPr>
        <p:spPr>
          <a:xfrm>
            <a:off x="1911508" y="723142"/>
            <a:ext cx="107894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Профессиональные налоговые вычеты распространяются на доходы: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362795" y="4843738"/>
            <a:ext cx="1095371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4958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 вычеты позволяют уменьшить налоговую базу на сумму подтвержденных расходов, в некоторых случаях можно просто вычесть 20% из дохода.</a:t>
            </a:r>
            <a:endParaRPr/>
          </a:p>
          <a:p>
            <a:pPr indent="44958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получения вычета подается заявление  работодателю; при отсутствии налогового агента вычеты применяются в момент подачи налоговой декларации.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24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406" name="Google Shape;406;p24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4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8" name="Google Shape;408;p24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9" name="Google Shape;409;p24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10" name="Google Shape;410;p24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24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12" name="Google Shape;412;p24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24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417" name="Google Shape;417;p24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513599" y="940173"/>
              <a:ext cx="2149082" cy="69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Налоговые вычеты </a:t>
              </a:r>
              <a:b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физическим лицам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24"/>
          <p:cNvSpPr/>
          <p:nvPr/>
        </p:nvSpPr>
        <p:spPr>
          <a:xfrm>
            <a:off x="5543002" y="51577"/>
            <a:ext cx="420698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ОТКРЫТИЕ ИНДИВИДУАЛЬНОГО </a:t>
            </a:r>
            <a:br>
              <a:rPr b="1" lang="ru-RU" sz="22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2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ИНВЕСТИЦИОННОГО СЧЕТА</a:t>
            </a:r>
            <a:endParaRPr/>
          </a:p>
        </p:txBody>
      </p:sp>
      <p:pic>
        <p:nvPicPr>
          <p:cNvPr id="422" name="Google Shape;42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1722" y="3101579"/>
            <a:ext cx="4758398" cy="317226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4"/>
          <p:cNvSpPr/>
          <p:nvPr/>
        </p:nvSpPr>
        <p:spPr>
          <a:xfrm>
            <a:off x="412861" y="899503"/>
            <a:ext cx="11281736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Максимальная сумма вычета – </a:t>
            </a: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более 52 тыс. руб.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(13% от 400 тыс. руб.).</a:t>
            </a:r>
            <a:endParaRPr/>
          </a:p>
          <a:p>
            <a:pPr indent="-365125" lvl="0" marL="365125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Одно физическое лицо может иметь </a:t>
            </a: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более одного счета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при этом договор должен быть подписан на срок не менее три года.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Вычет можно получить по декларациям за </a:t>
            </a: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2015 год и позднее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66700" lvl="0" marL="2667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Получать вычет можно по взносам (ежегодно), 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прибыли (при расторжении или продлении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договора, но </a:t>
            </a: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ранее трех лет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момента 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заключения).</a:t>
            </a:r>
            <a:endParaRPr/>
          </a:p>
          <a:p>
            <a:pPr indent="-266700" lvl="0" marL="2667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В случае расторжения договора  до истечения 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трехлетнего периода, если налогоплательщик 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получил вычет по взносам, то он обязан 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возместить государству  сумму вычета и пени за 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нарушение условия.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25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430" name="Google Shape;430;p25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5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2" name="Google Shape;432;p25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3" name="Google Shape;433;p25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34" name="Google Shape;434;p25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13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25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36" name="Google Shape;436;p25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25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441" name="Google Shape;441;p25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513599" y="940173"/>
              <a:ext cx="2149082" cy="69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Налоговые вычеты </a:t>
              </a:r>
              <a:b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физическим лицам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25"/>
          <p:cNvSpPr/>
          <p:nvPr/>
        </p:nvSpPr>
        <p:spPr>
          <a:xfrm>
            <a:off x="5173900" y="181876"/>
            <a:ext cx="492987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ОПЕРАЦИИ НА ФИНАНСОВЫХ РЫНКАХ</a:t>
            </a:r>
            <a:endParaRPr/>
          </a:p>
        </p:txBody>
      </p:sp>
      <p:grpSp>
        <p:nvGrpSpPr>
          <p:cNvPr id="446" name="Google Shape;446;p25"/>
          <p:cNvGrpSpPr/>
          <p:nvPr/>
        </p:nvGrpSpPr>
        <p:grpSpPr>
          <a:xfrm>
            <a:off x="349923" y="977409"/>
            <a:ext cx="11161573" cy="5209858"/>
            <a:chOff x="0" y="30900"/>
            <a:chExt cx="11161573" cy="5209858"/>
          </a:xfrm>
        </p:grpSpPr>
        <p:sp>
          <p:nvSpPr>
            <p:cNvPr id="447" name="Google Shape;447;p25"/>
            <p:cNvSpPr/>
            <p:nvPr/>
          </p:nvSpPr>
          <p:spPr>
            <a:xfrm>
              <a:off x="0" y="701222"/>
              <a:ext cx="11161573" cy="453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558078" y="30900"/>
              <a:ext cx="10440021" cy="936001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5"/>
            <p:cNvSpPr txBox="1"/>
            <p:nvPr/>
          </p:nvSpPr>
          <p:spPr>
            <a:xfrm>
              <a:off x="603770" y="76592"/>
              <a:ext cx="10348637" cy="844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95300" spcFirstLastPara="1" rIns="295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При совершении сделок с ценными бумагами, финансовыми инструментами можно переносить убытки текущего налогового периода на последующие периоды.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0" y="1722706"/>
              <a:ext cx="11161573" cy="453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AE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558078" y="1252022"/>
              <a:ext cx="10440021" cy="736364"/>
            </a:xfrm>
            <a:prstGeom prst="roundRect">
              <a:avLst>
                <a:gd fmla="val 16667" name="adj"/>
              </a:avLst>
            </a:prstGeom>
            <a:solidFill>
              <a:srgbClr val="43AEB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5"/>
            <p:cNvSpPr txBox="1"/>
            <p:nvPr/>
          </p:nvSpPr>
          <p:spPr>
            <a:xfrm>
              <a:off x="594024" y="1287968"/>
              <a:ext cx="10368129" cy="664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95300" spcFirstLastPara="1" rIns="295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Делать это можно в течение следующих 10 лет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0" y="2744190"/>
              <a:ext cx="11161573" cy="453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558078" y="2273506"/>
              <a:ext cx="10440021" cy="736364"/>
            </a:xfrm>
            <a:prstGeom prst="roundRect">
              <a:avLst>
                <a:gd fmla="val 16667" name="adj"/>
              </a:avLst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5"/>
            <p:cNvSpPr txBox="1"/>
            <p:nvPr/>
          </p:nvSpPr>
          <p:spPr>
            <a:xfrm>
              <a:off x="594024" y="2309452"/>
              <a:ext cx="10368129" cy="664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95300" spcFirstLastPara="1" rIns="295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При непрерывных убытках в течение двух или нескольких лет убыток переносится в порядке очереди  от более раннего к более позднему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0" y="3765674"/>
              <a:ext cx="11161573" cy="453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5B1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558078" y="3294990"/>
              <a:ext cx="10440021" cy="736364"/>
            </a:xfrm>
            <a:prstGeom prst="roundRect">
              <a:avLst>
                <a:gd fmla="val 16667" name="adj"/>
              </a:avLst>
            </a:prstGeom>
            <a:solidFill>
              <a:srgbClr val="45B15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5"/>
            <p:cNvSpPr txBox="1"/>
            <p:nvPr/>
          </p:nvSpPr>
          <p:spPr>
            <a:xfrm>
              <a:off x="594024" y="3330936"/>
              <a:ext cx="10368129" cy="664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95300" spcFirstLastPara="1" rIns="295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Учет убытков в текущем году или их перенос отражается в налоговой декларации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0" y="4787158"/>
              <a:ext cx="11161573" cy="453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558078" y="4316474"/>
              <a:ext cx="10440021" cy="736364"/>
            </a:xfrm>
            <a:prstGeom prst="roundRect">
              <a:avLst>
                <a:gd fmla="val 16667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5"/>
            <p:cNvSpPr txBox="1"/>
            <p:nvPr/>
          </p:nvSpPr>
          <p:spPr>
            <a:xfrm>
              <a:off x="594024" y="4352420"/>
              <a:ext cx="10368129" cy="664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95300" spcFirstLastPara="1" rIns="295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Документы, подтверждающие расходы необходимо хранить  в течение всего срока применения налогового вычета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6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468" name="Google Shape;468;p26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6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0" name="Google Shape;470;p26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1" name="Google Shape;471;p26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72" name="Google Shape;472;p26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14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26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74" name="Google Shape;474;p26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26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479" name="Google Shape;479;p26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513599" y="940173"/>
              <a:ext cx="2149082" cy="69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Налоговые вычеты </a:t>
              </a:r>
              <a:b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физическим лицам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483" name="Google Shape;483;p26"/>
          <p:cNvGraphicFramePr/>
          <p:nvPr/>
        </p:nvGraphicFramePr>
        <p:xfrm>
          <a:off x="259917" y="859267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{F947184B-A06C-447F-880E-12BFE4083B9E}</a:tableStyleId>
              </a:tblPr>
              <a:tblGrid>
                <a:gridCol w="2345550"/>
                <a:gridCol w="8999125"/>
              </a:tblGrid>
              <a:tr h="409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Вид вычета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8950" marL="48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Перечень документов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8950" marL="48950" anchor="ctr"/>
                </a:tc>
              </a:tr>
              <a:tr h="8702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Стандартный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8950" marL="489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копия свидетельства о рождении, усыновлении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справка об инвалидности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справка с места учебы для детей 18-24 лет (только дневная форма обучения)</a:t>
                      </a:r>
                      <a:endParaRPr b="0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8950" marL="48950"/>
                </a:tc>
              </a:tr>
              <a:tr h="1305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Социальный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8950" marL="489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копия лицензии учреждения;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договор с учреждением;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справка из медучреждения, подтверждающая оплату и получение услуги;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копии платежных документов;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-справка по форме 2-НДФЛ</a:t>
                      </a:r>
                      <a:endParaRPr b="0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8950" marL="48950"/>
                </a:tc>
              </a:tr>
              <a:tr h="19581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Имущественный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8950" marL="489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 оформлении через налоговый орган: справка, подтверждающая доходы (берется у работодателя).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-паспорт; договор, подтверждающий факт приобретения жилья, земли; свидетельство о государственной регистрации; документы, подтверждающие факт оплаты; заявление на получение выплат из бюджета (с реквизитами банка и счетом получателя).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 оформлении через работодателя, помимо указанного перечня, предоставить уведомление из ФНС о праве получения имущественного вычета </a:t>
                      </a:r>
                      <a:endParaRPr b="0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8950" marL="489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27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490" name="Google Shape;490;p27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7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2" name="Google Shape;492;p27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3" name="Google Shape;493;p27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94" name="Google Shape;494;p27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15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27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96" name="Google Shape;496;p27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27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501" name="Google Shape;501;p27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513599" y="940173"/>
              <a:ext cx="2149082" cy="69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Налоговые вычеты </a:t>
              </a:r>
              <a:b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физическим лицам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5" name="Google Shape;505;p27"/>
          <p:cNvSpPr/>
          <p:nvPr/>
        </p:nvSpPr>
        <p:spPr>
          <a:xfrm>
            <a:off x="5717511" y="220854"/>
            <a:ext cx="384265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ОФОРМИТЬ ВЫЧЕТ?</a:t>
            </a:r>
            <a:endParaRPr/>
          </a:p>
        </p:txBody>
      </p:sp>
      <p:grpSp>
        <p:nvGrpSpPr>
          <p:cNvPr id="506" name="Google Shape;506;p27"/>
          <p:cNvGrpSpPr/>
          <p:nvPr/>
        </p:nvGrpSpPr>
        <p:grpSpPr>
          <a:xfrm>
            <a:off x="349923" y="1047542"/>
            <a:ext cx="11344673" cy="5201664"/>
            <a:chOff x="0" y="0"/>
            <a:chExt cx="11344673" cy="5201664"/>
          </a:xfrm>
        </p:grpSpPr>
        <p:sp>
          <p:nvSpPr>
            <p:cNvPr id="507" name="Google Shape;507;p27"/>
            <p:cNvSpPr/>
            <p:nvPr/>
          </p:nvSpPr>
          <p:spPr>
            <a:xfrm>
              <a:off x="0" y="0"/>
              <a:ext cx="9642972" cy="1572059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7"/>
            <p:cNvSpPr txBox="1"/>
            <p:nvPr/>
          </p:nvSpPr>
          <p:spPr>
            <a:xfrm>
              <a:off x="46044" y="46044"/>
              <a:ext cx="7946598" cy="14799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Оформление вычета зависит от его категории. Допускается подача декларации через работодателя, либо самостоятельное обращение в налоговый орган.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887204" y="1831883"/>
              <a:ext cx="9642972" cy="2300048"/>
            </a:xfrm>
            <a:prstGeom prst="roundRect">
              <a:avLst>
                <a:gd fmla="val 10000" name="adj"/>
              </a:avLst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7"/>
            <p:cNvSpPr txBox="1"/>
            <p:nvPr/>
          </p:nvSpPr>
          <p:spPr>
            <a:xfrm>
              <a:off x="954570" y="1899249"/>
              <a:ext cx="7635551" cy="21653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Формируется пакет документов и составляется декларация. Налогоплательщик самостоятельно передает бумаги в налоговый орган по месту жительства. Это делается по всем видам налоговых вычетов, кроме стандартного. Он оформляется при условии, если работодатель его не предоставил.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1701701" y="4352187"/>
              <a:ext cx="9642972" cy="849477"/>
            </a:xfrm>
            <a:prstGeom prst="roundRect">
              <a:avLst>
                <a:gd fmla="val 10000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7"/>
            <p:cNvSpPr txBox="1"/>
            <p:nvPr/>
          </p:nvSpPr>
          <p:spPr>
            <a:xfrm>
              <a:off x="1726581" y="4377067"/>
              <a:ext cx="7720523" cy="799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Стандартные и имущественные вычеты можно оформить у работодателя.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8621134" y="1192144"/>
              <a:ext cx="1021838" cy="102183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7"/>
            <p:cNvSpPr txBox="1"/>
            <p:nvPr/>
          </p:nvSpPr>
          <p:spPr>
            <a:xfrm>
              <a:off x="8851048" y="1192144"/>
              <a:ext cx="562010" cy="7689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9506267" y="3749208"/>
              <a:ext cx="1021838" cy="1021838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2E2CB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7"/>
            <p:cNvSpPr txBox="1"/>
            <p:nvPr/>
          </p:nvSpPr>
          <p:spPr>
            <a:xfrm>
              <a:off x="9736181" y="3749208"/>
              <a:ext cx="562010" cy="7689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28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523" name="Google Shape;523;p28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8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5" name="Google Shape;525;p28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6" name="Google Shape;526;p28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27" name="Google Shape;527;p28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16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28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529" name="Google Shape;529;p28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28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534" name="Google Shape;534;p28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513599" y="940173"/>
              <a:ext cx="2149082" cy="69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Налоговые вычеты </a:t>
              </a:r>
              <a:b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физическим лицам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8" name="Google Shape;538;p28"/>
          <p:cNvSpPr/>
          <p:nvPr/>
        </p:nvSpPr>
        <p:spPr>
          <a:xfrm>
            <a:off x="5717511" y="220854"/>
            <a:ext cx="384265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ОФОРМИТЬ ВЫЧЕТ?</a:t>
            </a:r>
            <a:endParaRPr/>
          </a:p>
        </p:txBody>
      </p:sp>
      <p:grpSp>
        <p:nvGrpSpPr>
          <p:cNvPr id="539" name="Google Shape;539;p28"/>
          <p:cNvGrpSpPr/>
          <p:nvPr/>
        </p:nvGrpSpPr>
        <p:grpSpPr>
          <a:xfrm>
            <a:off x="349923" y="1159168"/>
            <a:ext cx="11344673" cy="5029394"/>
            <a:chOff x="0" y="111626"/>
            <a:chExt cx="11344673" cy="5029394"/>
          </a:xfrm>
        </p:grpSpPr>
        <p:sp>
          <p:nvSpPr>
            <p:cNvPr id="540" name="Google Shape;540;p28"/>
            <p:cNvSpPr/>
            <p:nvPr/>
          </p:nvSpPr>
          <p:spPr>
            <a:xfrm>
              <a:off x="0" y="111626"/>
              <a:ext cx="9642972" cy="3053088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8"/>
            <p:cNvSpPr txBox="1"/>
            <p:nvPr/>
          </p:nvSpPr>
          <p:spPr>
            <a:xfrm>
              <a:off x="89422" y="201048"/>
              <a:ext cx="7164992" cy="2874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Декларации для получения налоговых вычетов можно подавать  за прошедшие три года, но есть исключения: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имущественный вычет не обладает сроком давности, его можно оформить за любой период времени, но будут учитываться доходы за последние три года;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стандартные вычеты можно оформлять в любой период календарного года.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1701701" y="3849260"/>
              <a:ext cx="9642972" cy="1291760"/>
            </a:xfrm>
            <a:prstGeom prst="roundRect">
              <a:avLst>
                <a:gd fmla="val 10000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8"/>
            <p:cNvSpPr txBox="1"/>
            <p:nvPr/>
          </p:nvSpPr>
          <p:spPr>
            <a:xfrm>
              <a:off x="1739535" y="3887094"/>
              <a:ext cx="6332846" cy="1216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В зависимости от категории налогового вычета подаются разные пакеты документов.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8096573" y="2655271"/>
              <a:ext cx="1532757" cy="1532757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8"/>
            <p:cNvSpPr txBox="1"/>
            <p:nvPr/>
          </p:nvSpPr>
          <p:spPr>
            <a:xfrm>
              <a:off x="8441443" y="2655271"/>
              <a:ext cx="843017" cy="11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9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552" name="Google Shape;552;p29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9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4" name="Google Shape;554;p29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55" name="Google Shape;555;p29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56" name="Google Shape;556;p29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17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29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558" name="Google Shape;558;p29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29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563" name="Google Shape;563;p29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513599" y="940173"/>
              <a:ext cx="2149082" cy="69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Налоговые вычеты </a:t>
              </a:r>
              <a:b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физическим лицам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7" name="Google Shape;567;p29"/>
          <p:cNvSpPr/>
          <p:nvPr/>
        </p:nvSpPr>
        <p:spPr>
          <a:xfrm>
            <a:off x="5717511" y="220854"/>
            <a:ext cx="384265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ОФОРМИТЬ ВЫЧЕТ?</a:t>
            </a:r>
            <a:endParaRPr/>
          </a:p>
        </p:txBody>
      </p:sp>
      <p:grpSp>
        <p:nvGrpSpPr>
          <p:cNvPr id="568" name="Google Shape;568;p29"/>
          <p:cNvGrpSpPr/>
          <p:nvPr/>
        </p:nvGrpSpPr>
        <p:grpSpPr>
          <a:xfrm>
            <a:off x="349923" y="1198636"/>
            <a:ext cx="11344673" cy="5109546"/>
            <a:chOff x="0" y="151094"/>
            <a:chExt cx="11344673" cy="5109546"/>
          </a:xfrm>
        </p:grpSpPr>
        <p:sp>
          <p:nvSpPr>
            <p:cNvPr id="569" name="Google Shape;569;p29"/>
            <p:cNvSpPr/>
            <p:nvPr/>
          </p:nvSpPr>
          <p:spPr>
            <a:xfrm>
              <a:off x="0" y="151094"/>
              <a:ext cx="9642972" cy="1694687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9"/>
            <p:cNvSpPr txBox="1"/>
            <p:nvPr/>
          </p:nvSpPr>
          <p:spPr>
            <a:xfrm>
              <a:off x="49636" y="200730"/>
              <a:ext cx="7244564" cy="1595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При обращении в налоговый орган оформляется дополнительная декларация: самостоятельно, с использованием программ с портала ФНС, через сторонние фирмы.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1701701" y="2180128"/>
              <a:ext cx="9642972" cy="3080512"/>
            </a:xfrm>
            <a:prstGeom prst="roundRect">
              <a:avLst>
                <a:gd fmla="val 10000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9"/>
            <p:cNvSpPr txBox="1"/>
            <p:nvPr/>
          </p:nvSpPr>
          <p:spPr>
            <a:xfrm>
              <a:off x="1791926" y="2270353"/>
              <a:ext cx="6228064" cy="29000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7. На сайте ФНС можно: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открыть личный кабинет;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задать вопрос;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скачать необходимую информацию;</a:t>
              </a:r>
              <a:endParaRPr/>
            </a:p>
            <a:p>
              <a:pPr indent="-177800" lvl="0" marL="177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узнать перечень документов в зависимости от категории налогового вычета;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ознакомиться с необходимыми образцами;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отправить комментарий.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8330051" y="1673113"/>
              <a:ext cx="1093086" cy="1532757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9"/>
            <p:cNvSpPr txBox="1"/>
            <p:nvPr/>
          </p:nvSpPr>
          <p:spPr>
            <a:xfrm>
              <a:off x="8575995" y="1673113"/>
              <a:ext cx="601198" cy="1262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0"/>
          <p:cNvSpPr/>
          <p:nvPr/>
        </p:nvSpPr>
        <p:spPr>
          <a:xfrm>
            <a:off x="-12032" y="-15617"/>
            <a:ext cx="12204032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0"/>
          <p:cNvSpPr/>
          <p:nvPr/>
        </p:nvSpPr>
        <p:spPr>
          <a:xfrm>
            <a:off x="0" y="4901366"/>
            <a:ext cx="12192000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0"/>
          <p:cNvSpPr txBox="1"/>
          <p:nvPr/>
        </p:nvSpPr>
        <p:spPr>
          <a:xfrm>
            <a:off x="3342709" y="5656832"/>
            <a:ext cx="9538299" cy="640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«Содействие повышению уровня финансовой грамотности населения </a:t>
            </a:r>
            <a:b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развитию финансового образования в Российской Федерации»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5/5b/Minfin.png" id="582" name="Google Shape;58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0939" y="383345"/>
            <a:ext cx="932080" cy="113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molencev.v\Desktop\Обменник\ФОТОБАНКА Кубанского ГАУ\Logotype KubSAU\Значок КубГАУ.png" id="583" name="Google Shape;583;p30"/>
          <p:cNvPicPr preferRelativeResize="0"/>
          <p:nvPr/>
        </p:nvPicPr>
        <p:blipFill rotWithShape="1">
          <a:blip r:embed="rId4">
            <a:alphaModFix/>
          </a:blip>
          <a:srcRect b="41014" l="38446" r="38635" t="0"/>
          <a:stretch/>
        </p:blipFill>
        <p:spPr>
          <a:xfrm>
            <a:off x="335133" y="307781"/>
            <a:ext cx="869334" cy="1269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4" name="Google Shape;584;p30"/>
          <p:cNvGrpSpPr/>
          <p:nvPr/>
        </p:nvGrpSpPr>
        <p:grpSpPr>
          <a:xfrm>
            <a:off x="476760" y="5420652"/>
            <a:ext cx="2820844" cy="861774"/>
            <a:chOff x="5072330" y="5321976"/>
            <a:chExt cx="2820844" cy="861774"/>
          </a:xfrm>
        </p:grpSpPr>
        <p:sp>
          <p:nvSpPr>
            <p:cNvPr id="585" name="Google Shape;585;p30"/>
            <p:cNvSpPr/>
            <p:nvPr/>
          </p:nvSpPr>
          <p:spPr>
            <a:xfrm>
              <a:off x="5135099" y="5321976"/>
              <a:ext cx="718466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0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П</a:t>
              </a:r>
              <a:endParaRPr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5072330" y="5321976"/>
              <a:ext cx="828000" cy="794152"/>
            </a:xfrm>
            <a:prstGeom prst="rect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5925868" y="5515026"/>
              <a:ext cx="1967306" cy="630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РОЕКТ</a:t>
              </a:r>
              <a:endParaRPr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8" name="Google Shape;588;p30"/>
            <p:cNvCxnSpPr/>
            <p:nvPr/>
          </p:nvCxnSpPr>
          <p:spPr>
            <a:xfrm>
              <a:off x="6051318" y="6124830"/>
              <a:ext cx="1620000" cy="0"/>
            </a:xfrm>
            <a:prstGeom prst="straightConnector1">
              <a:avLst/>
            </a:prstGeom>
            <a:noFill/>
            <a:ln cap="flat" cmpd="sng" w="222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89" name="Google Shape;589;p30"/>
          <p:cNvSpPr txBox="1"/>
          <p:nvPr/>
        </p:nvSpPr>
        <p:spPr>
          <a:xfrm>
            <a:off x="2313951" y="2676719"/>
            <a:ext cx="9116252" cy="1463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5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БЛАГОДАРИМ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5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ЗА ВНИМАНИЕ!</a:t>
            </a:r>
            <a:endParaRPr b="1" sz="55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http://invest-reshenie.ru/assets/images/uslugi/13.png" id="590" name="Google Shape;590;p30"/>
          <p:cNvPicPr preferRelativeResize="0"/>
          <p:nvPr/>
        </p:nvPicPr>
        <p:blipFill rotWithShape="1">
          <a:blip r:embed="rId5">
            <a:alphaModFix/>
          </a:blip>
          <a:srcRect b="0" l="0" r="75775" t="0"/>
          <a:stretch/>
        </p:blipFill>
        <p:spPr>
          <a:xfrm>
            <a:off x="2743813" y="433068"/>
            <a:ext cx="1226332" cy="10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4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106" name="Google Shape;106;p14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p14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9" name="Google Shape;109;p14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0" name="Google Shape;110;p14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4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12" name="Google Shape;112;p14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117" name="Google Shape;117;p14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13599" y="940173"/>
              <a:ext cx="2149082" cy="69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Налоговые вычеты </a:t>
              </a:r>
              <a:b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физическим лицам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14"/>
          <p:cNvGrpSpPr/>
          <p:nvPr/>
        </p:nvGrpSpPr>
        <p:grpSpPr>
          <a:xfrm>
            <a:off x="182573" y="1217262"/>
            <a:ext cx="11590225" cy="4819339"/>
            <a:chOff x="11888" y="291507"/>
            <a:chExt cx="11590225" cy="4819339"/>
          </a:xfrm>
        </p:grpSpPr>
        <p:sp>
          <p:nvSpPr>
            <p:cNvPr id="122" name="Google Shape;122;p14"/>
            <p:cNvSpPr/>
            <p:nvPr/>
          </p:nvSpPr>
          <p:spPr>
            <a:xfrm>
              <a:off x="3541507" y="1858668"/>
              <a:ext cx="4584338" cy="16256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3620862" y="1938023"/>
              <a:ext cx="4425628" cy="1466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600" lIns="101600" spcFirstLastPara="1" rIns="101600" wrap="square" tIns="101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Налоговый вычет</a:t>
              </a:r>
              <a:br>
                <a:rPr lang="ru-RU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 ставке 13%</a:t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 rot="-5461091">
              <a:off x="5575940" y="1619664"/>
              <a:ext cx="478084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25" name="Google Shape;125;p14"/>
            <p:cNvSpPr/>
            <p:nvPr/>
          </p:nvSpPr>
          <p:spPr>
            <a:xfrm>
              <a:off x="3101054" y="291507"/>
              <a:ext cx="5400005" cy="1089152"/>
            </a:xfrm>
            <a:prstGeom prst="roundRect">
              <a:avLst>
                <a:gd fmla="val 16667" name="adj"/>
              </a:avLst>
            </a:prstGeom>
            <a:solidFill>
              <a:srgbClr val="43BCB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3154222" y="344675"/>
              <a:ext cx="5293669" cy="982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Приобретение жилья – граждане впервые купившие или построившие жилье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 rot="1901755">
              <a:off x="7073640" y="3752981"/>
              <a:ext cx="1022867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28" name="Google Shape;128;p14"/>
            <p:cNvSpPr/>
            <p:nvPr/>
          </p:nvSpPr>
          <p:spPr>
            <a:xfrm>
              <a:off x="6202108" y="4021694"/>
              <a:ext cx="5400005" cy="1089152"/>
            </a:xfrm>
            <a:prstGeom prst="roundRect">
              <a:avLst>
                <a:gd fmla="val 16667" name="adj"/>
              </a:avLst>
            </a:prstGeom>
            <a:solidFill>
              <a:srgbClr val="45B36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6255276" y="4074862"/>
              <a:ext cx="5293669" cy="982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Расходы на образование – для студентов, их родителей, опекунов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 rot="8925714">
              <a:off x="3534810" y="3752310"/>
              <a:ext cx="1033719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1" name="Google Shape;131;p14"/>
            <p:cNvSpPr/>
            <p:nvPr/>
          </p:nvSpPr>
          <p:spPr>
            <a:xfrm>
              <a:off x="11888" y="4020351"/>
              <a:ext cx="5400005" cy="1089152"/>
            </a:xfrm>
            <a:prstGeom prst="roundRect">
              <a:avLst>
                <a:gd fmla="val 16667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 txBox="1"/>
            <p:nvPr/>
          </p:nvSpPr>
          <p:spPr>
            <a:xfrm>
              <a:off x="65056" y="4073519"/>
              <a:ext cx="5293669" cy="982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Расходы на лечение – для граждан, получивших медицинские услуги в медицинских учреждениях России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5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139" name="Google Shape;139;p15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5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1" name="Google Shape;141;p15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" name="Google Shape;142;p15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3" name="Google Shape;143;p15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5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45" name="Google Shape;145;p15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5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150" name="Google Shape;150;p15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513599" y="940173"/>
              <a:ext cx="2149082" cy="69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Налоговые вычеты </a:t>
              </a:r>
              <a:b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физическим лицам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15"/>
          <p:cNvGrpSpPr/>
          <p:nvPr/>
        </p:nvGrpSpPr>
        <p:grpSpPr>
          <a:xfrm>
            <a:off x="349923" y="1274801"/>
            <a:ext cx="11496333" cy="4902861"/>
            <a:chOff x="0" y="150251"/>
            <a:chExt cx="11496333" cy="4902861"/>
          </a:xfrm>
        </p:grpSpPr>
        <p:sp>
          <p:nvSpPr>
            <p:cNvPr id="155" name="Google Shape;155;p15"/>
            <p:cNvSpPr/>
            <p:nvPr/>
          </p:nvSpPr>
          <p:spPr>
            <a:xfrm>
              <a:off x="0" y="150251"/>
              <a:ext cx="11496333" cy="960005"/>
            </a:xfrm>
            <a:prstGeom prst="rect">
              <a:avLst/>
            </a:prstGeom>
            <a:solidFill>
              <a:srgbClr val="406C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 txBox="1"/>
            <p:nvPr/>
          </p:nvSpPr>
          <p:spPr>
            <a:xfrm>
              <a:off x="0" y="150251"/>
              <a:ext cx="11496333" cy="960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0000" lIns="160000" spcFirstLastPara="1" rIns="160000" wrap="square" tIns="16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Налоговые вычеты для физических лиц в России</a:t>
              </a:r>
              <a:endParaRPr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5613" y="1410758"/>
              <a:ext cx="1914184" cy="3278119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 txBox="1"/>
            <p:nvPr/>
          </p:nvSpPr>
          <p:spPr>
            <a:xfrm>
              <a:off x="5613" y="1410758"/>
              <a:ext cx="1914184" cy="3278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Стандартные налоговые вычеты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1919797" y="1410758"/>
              <a:ext cx="1914184" cy="3278119"/>
            </a:xfrm>
            <a:prstGeom prst="rect">
              <a:avLst/>
            </a:prstGeom>
            <a:solidFill>
              <a:srgbClr val="43A2B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 txBox="1"/>
            <p:nvPr/>
          </p:nvSpPr>
          <p:spPr>
            <a:xfrm>
              <a:off x="1919797" y="1410758"/>
              <a:ext cx="1914184" cy="3278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Имуществен-ные вычеты:</a:t>
              </a:r>
              <a:b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при покупке жилья;</a:t>
              </a:r>
              <a:b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при продаже имущества.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3833982" y="1410758"/>
              <a:ext cx="1914184" cy="3278119"/>
            </a:xfrm>
            <a:prstGeom prst="rect">
              <a:avLst/>
            </a:prstGeom>
            <a:solidFill>
              <a:srgbClr val="43BA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5"/>
            <p:cNvSpPr txBox="1"/>
            <p:nvPr/>
          </p:nvSpPr>
          <p:spPr>
            <a:xfrm>
              <a:off x="3833982" y="1410758"/>
              <a:ext cx="1914184" cy="3278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Открытие индиви-дуального инвести-ционного счета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5748166" y="1410758"/>
              <a:ext cx="1914184" cy="3278119"/>
            </a:xfrm>
            <a:prstGeom prst="rect">
              <a:avLst/>
            </a:prstGeom>
            <a:solidFill>
              <a:srgbClr val="44B57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 txBox="1"/>
            <p:nvPr/>
          </p:nvSpPr>
          <p:spPr>
            <a:xfrm>
              <a:off x="5748166" y="1410758"/>
              <a:ext cx="1914184" cy="3278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Социальные вычеты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7662350" y="1410758"/>
              <a:ext cx="1914184" cy="3278119"/>
            </a:xfrm>
            <a:prstGeom prst="rect">
              <a:avLst/>
            </a:prstGeom>
            <a:solidFill>
              <a:srgbClr val="46AF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 txBox="1"/>
            <p:nvPr/>
          </p:nvSpPr>
          <p:spPr>
            <a:xfrm>
              <a:off x="7662350" y="1410758"/>
              <a:ext cx="1914184" cy="3278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Профес-сиональные налоговые вычеты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9576535" y="1410758"/>
              <a:ext cx="1914184" cy="3278119"/>
            </a:xfrm>
            <a:prstGeom prst="rect">
              <a:avLst/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5"/>
            <p:cNvSpPr txBox="1"/>
            <p:nvPr/>
          </p:nvSpPr>
          <p:spPr>
            <a:xfrm>
              <a:off x="9576535" y="1410758"/>
              <a:ext cx="1914184" cy="3278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Операции на финансовых рынках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0" y="4688877"/>
              <a:ext cx="11496333" cy="364235"/>
            </a:xfrm>
            <a:prstGeom prst="rect">
              <a:avLst/>
            </a:prstGeom>
            <a:solidFill>
              <a:srgbClr val="406C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6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176" name="Google Shape;176;p16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6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8" name="Google Shape;178;p16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9" name="Google Shape;179;p16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80" name="Google Shape;180;p16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16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82" name="Google Shape;182;p16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6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187" name="Google Shape;187;p16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13599" y="940173"/>
              <a:ext cx="2149082" cy="69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Налоговые вычеты </a:t>
              </a:r>
              <a:b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физическим лицам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1" name="Google Shape;191;p16"/>
          <p:cNvPicPr preferRelativeResize="0"/>
          <p:nvPr/>
        </p:nvPicPr>
        <p:blipFill rotWithShape="1">
          <a:blip r:embed="rId3">
            <a:alphaModFix/>
          </a:blip>
          <a:srcRect b="0" l="13844" r="0" t="0"/>
          <a:stretch/>
        </p:blipFill>
        <p:spPr>
          <a:xfrm>
            <a:off x="177420" y="3401513"/>
            <a:ext cx="4416241" cy="287832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6"/>
          <p:cNvSpPr/>
          <p:nvPr/>
        </p:nvSpPr>
        <p:spPr>
          <a:xfrm>
            <a:off x="177419" y="874640"/>
            <a:ext cx="11153785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НАЛОГОВЫЙ ВЫЧЕТ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сумма, которая уменьшает размер дохода, с которого уплачивается налог.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России эта возможность распространяется на доходы, облагаемые по ставке 13%.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Физическое лицо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налогоплательщик имеет право на предусмотренные 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законом налоговые вычеты, только если он официально трудоустроен.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30704" y="2013856"/>
            <a:ext cx="1240084" cy="162740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6"/>
          <p:cNvSpPr/>
          <p:nvPr/>
        </p:nvSpPr>
        <p:spPr>
          <a:xfrm>
            <a:off x="4426424" y="3048529"/>
            <a:ext cx="570428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 на имущественные, стандартные,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социальные налоговые вычеты имеют только </a:t>
            </a: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резиденты Российской Федерации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95" name="Google Shape;195;p16"/>
          <p:cNvSpPr/>
          <p:nvPr/>
        </p:nvSpPr>
        <p:spPr>
          <a:xfrm>
            <a:off x="4426423" y="4326553"/>
            <a:ext cx="694436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Физическим лицам, претендующим на более чем один налоговый вычет, предоставляется максимальный из них. Это правило не касается стандартных вычетов на детей, они применяются </a:t>
            </a: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независимо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наличия  других налоговых вычетов.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7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202" name="Google Shape;202;p17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4" name="Google Shape;204;p17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5" name="Google Shape;205;p17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06" name="Google Shape;206;p17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17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08" name="Google Shape;208;p17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17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213" name="Google Shape;213;p17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513599" y="940173"/>
              <a:ext cx="2149082" cy="69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Налоговые вычеты </a:t>
              </a:r>
              <a:b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физическим лицам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17"/>
          <p:cNvSpPr/>
          <p:nvPr/>
        </p:nvSpPr>
        <p:spPr>
          <a:xfrm>
            <a:off x="4548974" y="220854"/>
            <a:ext cx="579357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СТАНДАРТНЫЕ НАЛОГОВЫЕ ВЫЧЕТЫ</a:t>
            </a:r>
            <a:endParaRPr/>
          </a:p>
        </p:txBody>
      </p:sp>
      <p:pic>
        <p:nvPicPr>
          <p:cNvPr id="218" name="Google Shape;2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920" y="1632585"/>
            <a:ext cx="2161415" cy="216141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7"/>
          <p:cNvSpPr/>
          <p:nvPr/>
        </p:nvSpPr>
        <p:spPr>
          <a:xfrm>
            <a:off x="412862" y="801588"/>
            <a:ext cx="963189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Предоставляются работающим гражданам по их письменному заявлению. Вычеты предоставляет работодатель.</a:t>
            </a:r>
            <a:endParaRPr/>
          </a:p>
        </p:txBody>
      </p:sp>
      <p:sp>
        <p:nvSpPr>
          <p:cNvPr id="220" name="Google Shape;220;p17"/>
          <p:cNvSpPr/>
          <p:nvPr/>
        </p:nvSpPr>
        <p:spPr>
          <a:xfrm>
            <a:off x="412862" y="1543321"/>
            <a:ext cx="11567337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детей налогоплательщика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450850" lvl="0" marL="268922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на первых двух  – 1,4 тыс. руб.</a:t>
            </a:r>
            <a:endParaRPr/>
          </a:p>
          <a:p>
            <a:pPr indent="-450850" lvl="0" marL="2689225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на третьего и каждого последующего – по 3,0 тыс.  руб.</a:t>
            </a:r>
            <a:endParaRPr/>
          </a:p>
          <a:p>
            <a:pPr indent="-450850" lvl="0" marL="2689225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на детей-инвалидов до 18 лет, студентов-инвалидов 1 и 2 групп очной формы обучения до 24 лет – по 12 тыс. руб. родителям и усыновителям (6,0 тыс. руб. – попечителям и опекунам).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у супружеской пары  кроме общего ребенка есть дети от предыдущих браков, то совместный ребенок будет считаться третьим или следующим по порядку. Вычет применяется с начала года и до месяца, в котором совокупный доход превысит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350 тыс. руб.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Также стандартные вычеты предоставляются:</a:t>
            </a:r>
            <a:endParaRPr/>
          </a:p>
          <a:p>
            <a:pPr indent="-107950" lvl="0" marL="450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чернобыльцам, инвалидам-военнослужащим – по 3 тыс. руб.;</a:t>
            </a:r>
            <a:endParaRPr/>
          </a:p>
          <a:p>
            <a:pPr indent="-107950" lvl="0" marL="450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Героям России и СССР, инвалидам с детства, инвалидам 1 и 2 групп – 500 руб.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8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227" name="Google Shape;227;p18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8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9" name="Google Shape;229;p18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0" name="Google Shape;230;p18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1" name="Google Shape;231;p18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18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33" name="Google Shape;233;p18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18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238" name="Google Shape;238;p18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513599" y="940173"/>
              <a:ext cx="2149082" cy="69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Налоговые вычеты </a:t>
              </a:r>
              <a:b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физическим лицам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18"/>
          <p:cNvSpPr/>
          <p:nvPr/>
        </p:nvSpPr>
        <p:spPr>
          <a:xfrm>
            <a:off x="5940241" y="237654"/>
            <a:ext cx="305308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СОЦИАЛЬНЫЕ ВЫЧЕТЫ</a:t>
            </a:r>
            <a:endParaRPr/>
          </a:p>
        </p:txBody>
      </p:sp>
      <p:grpSp>
        <p:nvGrpSpPr>
          <p:cNvPr id="243" name="Google Shape;243;p18"/>
          <p:cNvGrpSpPr/>
          <p:nvPr/>
        </p:nvGrpSpPr>
        <p:grpSpPr>
          <a:xfrm>
            <a:off x="443626" y="958351"/>
            <a:ext cx="11250970" cy="5417668"/>
            <a:chOff x="4517" y="0"/>
            <a:chExt cx="11250970" cy="5417668"/>
          </a:xfrm>
        </p:grpSpPr>
        <p:sp>
          <p:nvSpPr>
            <p:cNvPr id="244" name="Google Shape;244;p18"/>
            <p:cNvSpPr/>
            <p:nvPr/>
          </p:nvSpPr>
          <p:spPr>
            <a:xfrm>
              <a:off x="9035" y="0"/>
              <a:ext cx="11246452" cy="785425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8"/>
            <p:cNvSpPr txBox="1"/>
            <p:nvPr/>
          </p:nvSpPr>
          <p:spPr>
            <a:xfrm>
              <a:off x="32039" y="23004"/>
              <a:ext cx="11200444" cy="739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 России применяется пять категорий таких вычетов на: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4517" y="1269002"/>
              <a:ext cx="2107656" cy="4148666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8"/>
            <p:cNvSpPr txBox="1"/>
            <p:nvPr/>
          </p:nvSpPr>
          <p:spPr>
            <a:xfrm>
              <a:off x="66248" y="1330733"/>
              <a:ext cx="1984194" cy="4025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Благотвори-тельность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2289216" y="1269002"/>
              <a:ext cx="2107656" cy="4148666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8"/>
            <p:cNvSpPr txBox="1"/>
            <p:nvPr/>
          </p:nvSpPr>
          <p:spPr>
            <a:xfrm>
              <a:off x="2350947" y="1330733"/>
              <a:ext cx="1984194" cy="4025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Обучение – собственное или ближайших родствен-ников (детей, братьев, сестер)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4573915" y="1269002"/>
              <a:ext cx="2107656" cy="4148666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8"/>
            <p:cNvSpPr txBox="1"/>
            <p:nvPr/>
          </p:nvSpPr>
          <p:spPr>
            <a:xfrm>
              <a:off x="4635646" y="1330733"/>
              <a:ext cx="1984194" cy="4025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Лечение и медицинские препараты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6858615" y="1269002"/>
              <a:ext cx="2107656" cy="4148666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8"/>
            <p:cNvSpPr txBox="1"/>
            <p:nvPr/>
          </p:nvSpPr>
          <p:spPr>
            <a:xfrm>
              <a:off x="6920346" y="1330733"/>
              <a:ext cx="1984194" cy="4025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Добровольное пенсионное страхование, негосударст-венное пенсионное обеспечение и добровольное страхование жизни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9143314" y="1269002"/>
              <a:ext cx="2107656" cy="4148666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8"/>
            <p:cNvSpPr txBox="1"/>
            <p:nvPr/>
          </p:nvSpPr>
          <p:spPr>
            <a:xfrm>
              <a:off x="9205045" y="1330733"/>
              <a:ext cx="1984194" cy="4025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Накопитель-ную часть пенсии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9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262" name="Google Shape;262;p19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9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4" name="Google Shape;264;p19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" name="Google Shape;265;p19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6" name="Google Shape;266;p19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9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68" name="Google Shape;268;p19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9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273" name="Google Shape;273;p19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513599" y="940173"/>
              <a:ext cx="2149082" cy="69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Налоговые вычеты </a:t>
              </a:r>
              <a:b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физическим лицам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19"/>
          <p:cNvSpPr/>
          <p:nvPr/>
        </p:nvSpPr>
        <p:spPr>
          <a:xfrm>
            <a:off x="598085" y="1031936"/>
            <a:ext cx="104458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 </a:t>
            </a: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получить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социальный налоговый вычет нужно:</a:t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473803" y="2003486"/>
            <a:ext cx="487611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истечении года подать деклара-цию в территориальную налоговую инспекцию с приложением копий документов, подтверждающие ука-занные расходы</a:t>
            </a:r>
            <a:endParaRPr/>
          </a:p>
        </p:txBody>
      </p:sp>
      <p:sp>
        <p:nvSpPr>
          <p:cNvPr id="279" name="Google Shape;279;p19"/>
          <p:cNvSpPr/>
          <p:nvPr/>
        </p:nvSpPr>
        <p:spPr>
          <a:xfrm>
            <a:off x="6752610" y="1961259"/>
            <a:ext cx="452127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текущем году собрать под-тверждающие документы и об-ратиться с заявлением к рабо-тодателю (кроме расходов на благотворительность)</a:t>
            </a:r>
            <a:endParaRPr/>
          </a:p>
        </p:txBody>
      </p:sp>
      <p:cxnSp>
        <p:nvCxnSpPr>
          <p:cNvPr id="280" name="Google Shape;280;p19"/>
          <p:cNvCxnSpPr>
            <a:stCxn id="277" idx="2"/>
          </p:cNvCxnSpPr>
          <p:nvPr/>
        </p:nvCxnSpPr>
        <p:spPr>
          <a:xfrm flipH="1">
            <a:off x="2882489" y="1493601"/>
            <a:ext cx="2938500" cy="510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81" name="Google Shape;281;p19"/>
          <p:cNvCxnSpPr>
            <a:stCxn id="277" idx="2"/>
            <a:endCxn id="279" idx="0"/>
          </p:cNvCxnSpPr>
          <p:nvPr/>
        </p:nvCxnSpPr>
        <p:spPr>
          <a:xfrm>
            <a:off x="5820989" y="1493601"/>
            <a:ext cx="3192300" cy="467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2" name="Google Shape;282;p19"/>
          <p:cNvSpPr/>
          <p:nvPr/>
        </p:nvSpPr>
        <p:spPr>
          <a:xfrm>
            <a:off x="598084" y="4217510"/>
            <a:ext cx="10626101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Совокупный размер  социальный налоговых вычетов </a:t>
            </a: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может превышать </a:t>
            </a:r>
            <a:b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120 тыс. руб.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течение налогового периода (без учета расходов на дорогостоящее лечение  и обучение детей).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Использовать социальный налоговый вычет можно только в течение </a:t>
            </a: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3-х лет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момента совершения расходов.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0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289" name="Google Shape;289;p20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0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1" name="Google Shape;291;p20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2" name="Google Shape;292;p20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3" name="Google Shape;293;p20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20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95" name="Google Shape;295;p20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20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300" name="Google Shape;300;p20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513599" y="940173"/>
              <a:ext cx="2149082" cy="69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Налоговые вычеты </a:t>
              </a:r>
              <a:b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физическим лицам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p20"/>
          <p:cNvSpPr/>
          <p:nvPr/>
        </p:nvSpPr>
        <p:spPr>
          <a:xfrm>
            <a:off x="5419320" y="250229"/>
            <a:ext cx="443903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ИМУЩЕСТВЕННЫЕ ВЫЧЕТЫ</a:t>
            </a:r>
            <a:endParaRPr/>
          </a:p>
        </p:txBody>
      </p:sp>
      <p:sp>
        <p:nvSpPr>
          <p:cNvPr id="305" name="Google Shape;305;p20"/>
          <p:cNvSpPr/>
          <p:nvPr/>
        </p:nvSpPr>
        <p:spPr>
          <a:xfrm>
            <a:off x="349923" y="1047542"/>
            <a:ext cx="113446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Имущественные вычеты могут быть предоставлены по следующим операциям:</a:t>
            </a: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779059" y="1603543"/>
            <a:ext cx="45329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Покупка жилой недвижимости</a:t>
            </a:r>
            <a:endParaRPr/>
          </a:p>
        </p:txBody>
      </p:sp>
      <p:pic>
        <p:nvPicPr>
          <p:cNvPr id="307" name="Google Shape;30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2259" y="1535325"/>
            <a:ext cx="2034234" cy="15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0"/>
          <p:cNvSpPr/>
          <p:nvPr/>
        </p:nvSpPr>
        <p:spPr>
          <a:xfrm>
            <a:off x="3502715" y="3044156"/>
            <a:ext cx="772920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Строительство жилья, включая приобретение земли под застройку</a:t>
            </a:r>
            <a:endParaRPr/>
          </a:p>
        </p:txBody>
      </p:sp>
      <p:pic>
        <p:nvPicPr>
          <p:cNvPr id="309" name="Google Shape;30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0760" y="2334942"/>
            <a:ext cx="2235975" cy="14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0"/>
          <p:cNvSpPr/>
          <p:nvPr/>
        </p:nvSpPr>
        <p:spPr>
          <a:xfrm>
            <a:off x="874800" y="3990769"/>
            <a:ext cx="31786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Продажа имущества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2259" y="3724184"/>
            <a:ext cx="1908273" cy="125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8396" y="4817303"/>
            <a:ext cx="2328339" cy="130969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0"/>
          <p:cNvSpPr/>
          <p:nvPr/>
        </p:nvSpPr>
        <p:spPr>
          <a:xfrm>
            <a:off x="3502716" y="5107651"/>
            <a:ext cx="77214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Выкуп имущества у налогоплательщика для муници-пальных и государственных нужд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21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320" name="Google Shape;320;p21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1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2" name="Google Shape;322;p21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3" name="Google Shape;323;p21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4" name="Google Shape;324;p21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17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21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26" name="Google Shape;326;p21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21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331" name="Google Shape;331;p21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513599" y="940173"/>
              <a:ext cx="2149082" cy="698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Налоговые вычеты </a:t>
              </a:r>
              <a:b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физическим лицам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1"/>
          <p:cNvSpPr/>
          <p:nvPr/>
        </p:nvSpPr>
        <p:spPr>
          <a:xfrm>
            <a:off x="4449063" y="281007"/>
            <a:ext cx="60354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ВЫЧЕТ ПРИ ПОКУПКЕ ЖИЛОЙ НЕДВИЖИМОСТИ</a:t>
            </a:r>
            <a:endParaRPr b="1" sz="1800">
              <a:solidFill>
                <a:srgbClr val="3161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21"/>
          <p:cNvSpPr/>
          <p:nvPr/>
        </p:nvSpPr>
        <p:spPr>
          <a:xfrm>
            <a:off x="485603" y="937461"/>
            <a:ext cx="11220794" cy="4016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Применяется при расходах:</a:t>
            </a:r>
            <a:endParaRPr/>
          </a:p>
          <a:p>
            <a:pPr indent="-450850" lvl="0" marL="45085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Приобретение жилой недвижимости, новое строительство жилья, покупка земельного участка под него – максимальная сумма вычета 260 тыс. руб. (13% от 2 млн. руб.)</a:t>
            </a:r>
            <a:endParaRPr/>
          </a:p>
          <a:p>
            <a:pPr indent="-450850" lvl="0" marL="45085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Погашение процентов по кредитным договорам, которые были выданы на строительство или покупку жилой недвижимости в России – сумма вычета до 390 тыс. руб. (13% от 3 млн. руб.)</a:t>
            </a:r>
            <a:endParaRPr/>
          </a:p>
          <a:p>
            <a:pPr indent="-450850" lvl="0" marL="45085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Погашение процентов по договорам рефинансирования ранее взятых кредитов и займов на покупку и строительство жилья в России – максимальная сумма 390 тыс. руб.</a:t>
            </a:r>
            <a:endParaRPr/>
          </a:p>
        </p:txBody>
      </p:sp>
      <p:sp>
        <p:nvSpPr>
          <p:cNvPr id="337" name="Google Shape;337;p21"/>
          <p:cNvSpPr/>
          <p:nvPr/>
        </p:nvSpPr>
        <p:spPr>
          <a:xfrm>
            <a:off x="412862" y="4898583"/>
            <a:ext cx="112817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Вычет </a:t>
            </a: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распространяется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случаи: оплаты расходов за счет работодателя и прочих лиц, из государственного бюджета, средств материнского капитала; сделок купли-продажи между супругами, родственниками, прочими взаимозависимыми лицами.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