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Arial Black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952">
          <p15:clr>
            <a:srgbClr val="A4A3A4"/>
          </p15:clr>
        </p15:guide>
        <p15:guide id="2" pos="3840">
          <p15:clr>
            <a:srgbClr val="A4A3A4"/>
          </p15:clr>
        </p15:guide>
        <p15:guide id="3" pos="6108">
          <p15:clr>
            <a:srgbClr val="A4A3A4"/>
          </p15:clr>
        </p15:guide>
        <p15:guide id="4" pos="1572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2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52" orient="horz"/>
        <p:guide pos="3840"/>
        <p:guide pos="6108"/>
        <p:guide pos="1572"/>
        <p:guide pos="2160" orient="horz"/>
        <p:guide pos="2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12032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342709" y="5656832"/>
            <a:ext cx="95382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«Содействие повышению уровня финансовой грамотности населения </a:t>
            </a:r>
            <a:br>
              <a:rPr b="0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развитию финансового образования в Российской Федерации»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upload.wikimedia.org/wikipedia/commons/5/5b/Minfin.png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molencev.v\Desktop\Обменник\ФОТОБАНКА Кубанского ГАУ\Logotype KubSAU\Значок КубГАУ.png" id="92" name="Google Shape;92;p13"/>
          <p:cNvPicPr preferRelativeResize="0"/>
          <p:nvPr/>
        </p:nvPicPr>
        <p:blipFill rotWithShape="1">
          <a:blip r:embed="rId4">
            <a:alphaModFix/>
          </a:blip>
          <a:srcRect b="41014" l="38446" r="38635" t="0"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94" name="Google Shape;94;p13"/>
            <p:cNvSpPr/>
            <p:nvPr/>
          </p:nvSpPr>
          <p:spPr>
            <a:xfrm>
              <a:off x="5135099" y="5321976"/>
              <a:ext cx="646331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5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</a:t>
              </a:r>
              <a:endParaRPr sz="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РОЕКТ</a:t>
              </a: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" name="Google Shape;97;p13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cap="flat" cmpd="sng" w="222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8" name="Google Shape;98;p13"/>
          <p:cNvSpPr txBox="1"/>
          <p:nvPr/>
        </p:nvSpPr>
        <p:spPr>
          <a:xfrm>
            <a:off x="481047" y="2857132"/>
            <a:ext cx="11710953" cy="634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Тема 8. Особенности трудоустройства</a:t>
            </a:r>
            <a:endParaRPr b="1" sz="4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nvest-reshenie.ru/assets/images/uslugi/13.png" id="99" name="Google Shape;99;p13"/>
          <p:cNvPicPr preferRelativeResize="0"/>
          <p:nvPr/>
        </p:nvPicPr>
        <p:blipFill rotWithShape="1">
          <a:blip r:embed="rId5">
            <a:alphaModFix/>
          </a:blip>
          <a:srcRect b="0" l="0" r="75775" t="0"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2"/>
          <p:cNvGrpSpPr/>
          <p:nvPr/>
        </p:nvGrpSpPr>
        <p:grpSpPr>
          <a:xfrm>
            <a:off x="-59241" y="6383119"/>
            <a:ext cx="12218217" cy="508640"/>
            <a:chOff x="-26217" y="6400800"/>
            <a:chExt cx="12218217" cy="508640"/>
          </a:xfrm>
        </p:grpSpPr>
        <p:sp>
          <p:nvSpPr>
            <p:cNvPr id="354" name="Google Shape;354;p22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2"/>
            <p:cNvSpPr txBox="1"/>
            <p:nvPr/>
          </p:nvSpPr>
          <p:spPr>
            <a:xfrm>
              <a:off x="1815554" y="6468101"/>
              <a:ext cx="7813939" cy="441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Финансовая грамотность для населения  Краснодарского края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с сезонным графиком  работы</a:t>
              </a:r>
              <a:endParaRPr/>
            </a:p>
          </p:txBody>
        </p:sp>
        <p:cxnSp>
          <p:nvCxnSpPr>
            <p:cNvPr id="356" name="Google Shape;356;p22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7" name="Google Shape;357;p22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58" name="Google Shape;358;p22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22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60" name="Google Shape;360;p22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22"/>
          <p:cNvGrpSpPr/>
          <p:nvPr/>
        </p:nvGrpSpPr>
        <p:grpSpPr>
          <a:xfrm>
            <a:off x="-18460" y="126096"/>
            <a:ext cx="3601981" cy="635821"/>
            <a:chOff x="0" y="816634"/>
            <a:chExt cx="3601981" cy="848264"/>
          </a:xfrm>
        </p:grpSpPr>
        <p:sp>
          <p:nvSpPr>
            <p:cNvPr id="365" name="Google Shape;365;p22"/>
            <p:cNvSpPr/>
            <p:nvPr/>
          </p:nvSpPr>
          <p:spPr>
            <a:xfrm>
              <a:off x="0" y="816634"/>
              <a:ext cx="3601981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440779" y="841914"/>
              <a:ext cx="1847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471915" y="868880"/>
              <a:ext cx="2294859" cy="418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/>
            </a:p>
          </p:txBody>
        </p:sp>
      </p:grpSp>
      <p:sp>
        <p:nvSpPr>
          <p:cNvPr id="369" name="Google Shape;369;p22"/>
          <p:cNvSpPr txBox="1"/>
          <p:nvPr/>
        </p:nvSpPr>
        <p:spPr>
          <a:xfrm>
            <a:off x="4397829" y="268252"/>
            <a:ext cx="62026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УСЛОВИЯ ВОЗМОЖНОСТИ ОТПУСКА</a:t>
            </a:r>
            <a:endParaRPr b="1" i="1" sz="2000" u="none" cap="none" strike="noStrike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22"/>
          <p:cNvGrpSpPr/>
          <p:nvPr/>
        </p:nvGrpSpPr>
        <p:grpSpPr>
          <a:xfrm>
            <a:off x="386334" y="947021"/>
            <a:ext cx="11308263" cy="5264553"/>
            <a:chOff x="-1" y="0"/>
            <a:chExt cx="11308263" cy="5264553"/>
          </a:xfrm>
        </p:grpSpPr>
        <p:sp>
          <p:nvSpPr>
            <p:cNvPr id="371" name="Google Shape;371;p22"/>
            <p:cNvSpPr/>
            <p:nvPr/>
          </p:nvSpPr>
          <p:spPr>
            <a:xfrm rot="-5400000">
              <a:off x="1510927" y="-1510927"/>
              <a:ext cx="2632276" cy="5654131"/>
            </a:xfrm>
            <a:prstGeom prst="round1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2"/>
            <p:cNvSpPr txBox="1"/>
            <p:nvPr/>
          </p:nvSpPr>
          <p:spPr>
            <a:xfrm>
              <a:off x="-1" y="1"/>
              <a:ext cx="5654131" cy="1974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обоснование для ухода в отпуск – заявление работника, подписанное руководителем (замещающим лицом)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5654131" y="0"/>
              <a:ext cx="5654131" cy="2632276"/>
            </a:xfrm>
            <a:prstGeom prst="round1Rect">
              <a:avLst>
                <a:gd fmla="val 16667" name="adj"/>
              </a:avLst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2"/>
            <p:cNvSpPr txBox="1"/>
            <p:nvPr/>
          </p:nvSpPr>
          <p:spPr>
            <a:xfrm>
              <a:off x="5654131" y="0"/>
              <a:ext cx="5654131" cy="1974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справка медико-социальной экспертизы, удостоверяющая группу нетрудоспособности и отмечающая ограничения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 rot="10800000">
              <a:off x="0" y="2632276"/>
              <a:ext cx="5654131" cy="2632276"/>
            </a:xfrm>
            <a:prstGeom prst="round1Rect">
              <a:avLst>
                <a:gd fmla="val 16667" name="adj"/>
              </a:avLst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2"/>
            <p:cNvSpPr txBox="1"/>
            <p:nvPr/>
          </p:nvSpPr>
          <p:spPr>
            <a:xfrm>
              <a:off x="0" y="3290345"/>
              <a:ext cx="5654131" cy="1974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персональная программа реабилитации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 rot="5400000">
              <a:off x="7165058" y="1121349"/>
              <a:ext cx="2632276" cy="5654131"/>
            </a:xfrm>
            <a:prstGeom prst="round1Rect">
              <a:avLst>
                <a:gd fmla="val 16667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5654130" y="3290345"/>
              <a:ext cx="5654131" cy="1974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третья группа инвалидности назначается временно, ежегодно нужно фиксировать свой статус, для этого вместе с заявлением на отпуск предоставляются</a:t>
              </a: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1819832" y="1900832"/>
              <a:ext cx="7668596" cy="1462887"/>
            </a:xfrm>
            <a:prstGeom prst="roundRect">
              <a:avLst>
                <a:gd fmla="val 16667" name="adj"/>
              </a:avLst>
            </a:prstGeom>
            <a:solidFill>
              <a:srgbClr val="CCD3E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2"/>
            <p:cNvSpPr txBox="1"/>
            <p:nvPr/>
          </p:nvSpPr>
          <p:spPr>
            <a:xfrm>
              <a:off x="1891244" y="1972244"/>
              <a:ext cx="7525772" cy="1320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если в утвержденном графике отпусков указывается конкретный день – писать заявление не обязательно. Здесь руководство уведомляет работника за 2 недели до указанной даты, оформляет приказ, с которым работник знакомится под подпись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3"/>
          <p:cNvGrpSpPr/>
          <p:nvPr/>
        </p:nvGrpSpPr>
        <p:grpSpPr>
          <a:xfrm>
            <a:off x="-59241" y="6383119"/>
            <a:ext cx="12218217" cy="474881"/>
            <a:chOff x="-26217" y="6400800"/>
            <a:chExt cx="12218217" cy="474881"/>
          </a:xfrm>
        </p:grpSpPr>
        <p:sp>
          <p:nvSpPr>
            <p:cNvPr id="387" name="Google Shape;387;p23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8" name="Google Shape;388;p23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9" name="Google Shape;389;p23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90" name="Google Shape;390;p23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11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92" name="Google Shape;392;p23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3"/>
          <p:cNvGrpSpPr/>
          <p:nvPr/>
        </p:nvGrpSpPr>
        <p:grpSpPr>
          <a:xfrm>
            <a:off x="-18460" y="126096"/>
            <a:ext cx="3601981" cy="635821"/>
            <a:chOff x="0" y="816634"/>
            <a:chExt cx="3601981" cy="848264"/>
          </a:xfrm>
        </p:grpSpPr>
        <p:sp>
          <p:nvSpPr>
            <p:cNvPr id="397" name="Google Shape;397;p23"/>
            <p:cNvSpPr/>
            <p:nvPr/>
          </p:nvSpPr>
          <p:spPr>
            <a:xfrm>
              <a:off x="0" y="816634"/>
              <a:ext cx="3601981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440779" y="841914"/>
              <a:ext cx="1847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471915" y="868880"/>
              <a:ext cx="2294859" cy="418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/>
            </a:p>
          </p:txBody>
        </p:sp>
      </p:grpSp>
      <p:sp>
        <p:nvSpPr>
          <p:cNvPr id="401" name="Google Shape;401;p23"/>
          <p:cNvSpPr txBox="1"/>
          <p:nvPr/>
        </p:nvSpPr>
        <p:spPr>
          <a:xfrm>
            <a:off x="4186317" y="14219"/>
            <a:ext cx="62026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ОТПУСК ПО УХОДУ ЗА РЕБЕНКОМ С ОГРАНИЧЕННЫМИ ФИЗИЧЕСКИМИ ВОЗМОЖНОСТЯМИ</a:t>
            </a:r>
            <a:endParaRPr b="1" i="1" sz="2000" u="none" cap="none" strike="noStrike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23"/>
          <p:cNvGrpSpPr/>
          <p:nvPr/>
        </p:nvGrpSpPr>
        <p:grpSpPr>
          <a:xfrm>
            <a:off x="607049" y="1331798"/>
            <a:ext cx="11087547" cy="4837741"/>
            <a:chOff x="0" y="1624"/>
            <a:chExt cx="11087547" cy="4837741"/>
          </a:xfrm>
        </p:grpSpPr>
        <p:sp>
          <p:nvSpPr>
            <p:cNvPr id="403" name="Google Shape;403;p23"/>
            <p:cNvSpPr/>
            <p:nvPr/>
          </p:nvSpPr>
          <p:spPr>
            <a:xfrm>
              <a:off x="0" y="545530"/>
              <a:ext cx="11087547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554377" y="1624"/>
              <a:ext cx="10351999" cy="85386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3"/>
            <p:cNvSpPr txBox="1"/>
            <p:nvPr/>
          </p:nvSpPr>
          <p:spPr>
            <a:xfrm>
              <a:off x="596059" y="43306"/>
              <a:ext cx="10268635" cy="77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3350" spcFirstLastPara="1" rIns="2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дополнительный отпуск может быть использован любым из родителей, который занимается воспитанием ребенка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0" y="1732035"/>
              <a:ext cx="11087547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BC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554377" y="1188130"/>
              <a:ext cx="10351999" cy="853865"/>
            </a:xfrm>
            <a:prstGeom prst="roundRect">
              <a:avLst>
                <a:gd fmla="val 16667" name="adj"/>
              </a:avLst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3"/>
            <p:cNvSpPr txBox="1"/>
            <p:nvPr/>
          </p:nvSpPr>
          <p:spPr>
            <a:xfrm>
              <a:off x="596059" y="1229812"/>
              <a:ext cx="10268635" cy="77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3350" spcFirstLastPara="1" rIns="2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предоставляется на основании написанного заявления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0" y="2918540"/>
              <a:ext cx="11087547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5B3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554377" y="2374635"/>
              <a:ext cx="10351999" cy="853865"/>
            </a:xfrm>
            <a:prstGeom prst="roundRect">
              <a:avLst>
                <a:gd fmla="val 16667" name="adj"/>
              </a:avLst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3"/>
            <p:cNvSpPr txBox="1"/>
            <p:nvPr/>
          </p:nvSpPr>
          <p:spPr>
            <a:xfrm>
              <a:off x="596059" y="2416317"/>
              <a:ext cx="10268635" cy="77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3350" spcFirstLastPara="1" rIns="2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помимо этого родителям полагается 4 выделенных дня отдыха ежемесячно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0" y="4310165"/>
              <a:ext cx="11087547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54377" y="3561140"/>
              <a:ext cx="10351999" cy="1058984"/>
            </a:xfrm>
            <a:prstGeom prst="roundRect">
              <a:avLst>
                <a:gd fmla="val 16667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3"/>
            <p:cNvSpPr txBox="1"/>
            <p:nvPr/>
          </p:nvSpPr>
          <p:spPr>
            <a:xfrm>
              <a:off x="606072" y="3612835"/>
              <a:ext cx="10248609" cy="955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3350" spcFirstLastPara="1" rIns="2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период ухода за ребенком оплачивается в полном объеме исходя из среднедневного заработка, это распространяется и на дополнительные выходные дни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4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421" name="Google Shape;421;p2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2" name="Google Shape;422;p2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3" name="Google Shape;423;p2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4" name="Google Shape;424;p24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12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26" name="Google Shape;426;p2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24"/>
          <p:cNvGrpSpPr/>
          <p:nvPr/>
        </p:nvGrpSpPr>
        <p:grpSpPr>
          <a:xfrm>
            <a:off x="1" y="133382"/>
            <a:ext cx="3756296" cy="635821"/>
            <a:chOff x="1" y="816634"/>
            <a:chExt cx="3474416" cy="848264"/>
          </a:xfrm>
        </p:grpSpPr>
        <p:sp>
          <p:nvSpPr>
            <p:cNvPr id="431" name="Google Shape;431;p24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585740" y="837290"/>
              <a:ext cx="1708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438248" y="987667"/>
              <a:ext cx="2122648" cy="418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/>
            </a:p>
          </p:txBody>
        </p:sp>
      </p:grpSp>
      <p:sp>
        <p:nvSpPr>
          <p:cNvPr id="435" name="Google Shape;435;p24"/>
          <p:cNvSpPr txBox="1"/>
          <p:nvPr/>
        </p:nvSpPr>
        <p:spPr>
          <a:xfrm>
            <a:off x="2563987" y="1090937"/>
            <a:ext cx="8771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неиспользованные дни отпуска сохраняются в полном объеме и переносятся на следующий год</a:t>
            </a:r>
            <a:endParaRPr b="1" i="1" sz="20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4"/>
          <p:cNvSpPr txBox="1"/>
          <p:nvPr/>
        </p:nvSpPr>
        <p:spPr>
          <a:xfrm>
            <a:off x="6474606" y="208972"/>
            <a:ext cx="21736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ВАЖНО ЗНАТЬ:</a:t>
            </a:r>
            <a:endParaRPr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4"/>
          <p:cNvSpPr txBox="1"/>
          <p:nvPr/>
        </p:nvSpPr>
        <p:spPr>
          <a:xfrm>
            <a:off x="4426143" y="2918285"/>
            <a:ext cx="708535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дополнительный отпуск без содержания не может быть заменен денежной компенсацией независимо от его продолжительности</a:t>
            </a:r>
            <a:endParaRPr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4"/>
          <p:cNvSpPr/>
          <p:nvPr/>
        </p:nvSpPr>
        <p:spPr>
          <a:xfrm>
            <a:off x="1946185" y="1260008"/>
            <a:ext cx="457200" cy="455440"/>
          </a:xfrm>
          <a:prstGeom prst="star4">
            <a:avLst>
              <a:gd fmla="val 12500" name="adj"/>
            </a:avLst>
          </a:prstGeom>
          <a:solidFill>
            <a:srgbClr val="55A587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/>
          <p:nvPr/>
        </p:nvSpPr>
        <p:spPr>
          <a:xfrm>
            <a:off x="4426143" y="4192312"/>
            <a:ext cx="457200" cy="450833"/>
          </a:xfrm>
          <a:prstGeom prst="star4">
            <a:avLst>
              <a:gd fmla="val 12500" name="adj"/>
            </a:avLst>
          </a:prstGeom>
          <a:solidFill>
            <a:srgbClr val="55A587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 txBox="1"/>
          <p:nvPr/>
        </p:nvSpPr>
        <p:spPr>
          <a:xfrm>
            <a:off x="5187184" y="4079175"/>
            <a:ext cx="632431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работодатель не может отказать в дополнительном отпуске без содержания</a:t>
            </a:r>
            <a:endParaRPr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4"/>
          <p:cNvSpPr/>
          <p:nvPr/>
        </p:nvSpPr>
        <p:spPr>
          <a:xfrm>
            <a:off x="5500497" y="5322270"/>
            <a:ext cx="457200" cy="450833"/>
          </a:xfrm>
          <a:prstGeom prst="star4">
            <a:avLst>
              <a:gd fmla="val 12500" name="adj"/>
            </a:avLst>
          </a:prstGeom>
          <a:solidFill>
            <a:srgbClr val="55A587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6074986" y="4932211"/>
            <a:ext cx="594700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для работающих пенсионеров с группой инвалидности, дополнительный отпуск устанавливается продолжительностью 60 дней</a:t>
            </a:r>
            <a:endParaRPr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274" y="2208133"/>
            <a:ext cx="3745753" cy="3745753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4"/>
          <p:cNvSpPr txBox="1"/>
          <p:nvPr/>
        </p:nvSpPr>
        <p:spPr>
          <a:xfrm>
            <a:off x="3636175" y="1890343"/>
            <a:ext cx="76994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отпуск можно частично заменить денежной компенсацией (ту часть, которая превышает 28 календарных дней)</a:t>
            </a:r>
            <a:endParaRPr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2882586" y="2155222"/>
            <a:ext cx="457200" cy="455440"/>
          </a:xfrm>
          <a:prstGeom prst="star4">
            <a:avLst>
              <a:gd fmla="val 12500" name="adj"/>
            </a:avLst>
          </a:prstGeom>
          <a:solidFill>
            <a:srgbClr val="55A587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3713478" y="3111252"/>
            <a:ext cx="457200" cy="498543"/>
          </a:xfrm>
          <a:prstGeom prst="star4">
            <a:avLst>
              <a:gd fmla="val 12500" name="adj"/>
            </a:avLst>
          </a:prstGeom>
          <a:solidFill>
            <a:srgbClr val="55A587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5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453" name="Google Shape;453;p2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4" name="Google Shape;454;p2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5" name="Google Shape;455;p2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56" name="Google Shape;456;p2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13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2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58" name="Google Shape;458;p2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25"/>
          <p:cNvGrpSpPr/>
          <p:nvPr/>
        </p:nvGrpSpPr>
        <p:grpSpPr>
          <a:xfrm>
            <a:off x="1" y="133382"/>
            <a:ext cx="3756296" cy="635821"/>
            <a:chOff x="1" y="816634"/>
            <a:chExt cx="3474416" cy="848264"/>
          </a:xfrm>
        </p:grpSpPr>
        <p:sp>
          <p:nvSpPr>
            <p:cNvPr id="463" name="Google Shape;463;p25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585740" y="837290"/>
              <a:ext cx="1708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438248" y="987667"/>
              <a:ext cx="2122648" cy="418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/>
            </a:p>
          </p:txBody>
        </p:sp>
      </p:grpSp>
      <p:sp>
        <p:nvSpPr>
          <p:cNvPr id="467" name="Google Shape;467;p25"/>
          <p:cNvSpPr txBox="1"/>
          <p:nvPr/>
        </p:nvSpPr>
        <p:spPr>
          <a:xfrm>
            <a:off x="5674329" y="203927"/>
            <a:ext cx="38038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БОЛЬНИЧНЫЙ В  ОТПУСКЕ:</a:t>
            </a:r>
            <a:endParaRPr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8" name="Google Shape;468;p25"/>
          <p:cNvGrpSpPr/>
          <p:nvPr/>
        </p:nvGrpSpPr>
        <p:grpSpPr>
          <a:xfrm>
            <a:off x="813405" y="1369874"/>
            <a:ext cx="10788087" cy="4618950"/>
            <a:chOff x="3096" y="43438"/>
            <a:chExt cx="10788087" cy="4618950"/>
          </a:xfrm>
        </p:grpSpPr>
        <p:sp>
          <p:nvSpPr>
            <p:cNvPr id="469" name="Google Shape;469;p25"/>
            <p:cNvSpPr/>
            <p:nvPr/>
          </p:nvSpPr>
          <p:spPr>
            <a:xfrm>
              <a:off x="100932" y="43438"/>
              <a:ext cx="5044007" cy="1886908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5"/>
            <p:cNvSpPr txBox="1"/>
            <p:nvPr/>
          </p:nvSpPr>
          <p:spPr>
            <a:xfrm>
              <a:off x="156198" y="98704"/>
              <a:ext cx="4933475" cy="1776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68575" spcFirstLastPara="1" rIns="6857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Если сотрудник заболел во время основного отпуска, то он может: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3096" y="2678148"/>
              <a:ext cx="941084" cy="583874"/>
            </a:xfrm>
            <a:prstGeom prst="roundRect">
              <a:avLst>
                <a:gd fmla="val 16670" name="adj"/>
              </a:avLst>
            </a:prstGeom>
            <a:blipFill rotWithShape="1">
              <a:blip r:embed="rId3">
                <a:alphaModFix/>
              </a:blip>
              <a:stretch>
                <a:fillRect b="-14997" l="0" r="0" t="-14999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781494" y="2029300"/>
              <a:ext cx="4461281" cy="1881570"/>
            </a:xfrm>
            <a:prstGeom prst="roundRect">
              <a:avLst>
                <a:gd fmla="val 1667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5"/>
            <p:cNvSpPr txBox="1"/>
            <p:nvPr/>
          </p:nvSpPr>
          <p:spPr>
            <a:xfrm>
              <a:off x="873361" y="2121167"/>
              <a:ext cx="4277547" cy="1697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продлить отпуск на указанное в листке нетрудоспособности количество дней или перенести их на выгодное для себя время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49286" y="3981485"/>
              <a:ext cx="848706" cy="637792"/>
            </a:xfrm>
            <a:prstGeom prst="roundRect">
              <a:avLst>
                <a:gd fmla="val 16670" name="adj"/>
              </a:avLst>
            </a:prstGeom>
            <a:blipFill rotWithShape="1">
              <a:blip r:embed="rId4">
                <a:alphaModFix/>
              </a:blip>
              <a:stretch>
                <a:fillRect b="0" l="-16997" r="-16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781494" y="3976840"/>
              <a:ext cx="4461281" cy="647083"/>
            </a:xfrm>
            <a:prstGeom prst="roundRect">
              <a:avLst>
                <a:gd fmla="val 1667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5"/>
            <p:cNvSpPr txBox="1"/>
            <p:nvPr/>
          </p:nvSpPr>
          <p:spPr>
            <a:xfrm>
              <a:off x="813088" y="4008434"/>
              <a:ext cx="4398093" cy="583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получить денежную компенсацию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5747176" y="43438"/>
              <a:ext cx="5044007" cy="461895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5"/>
            <p:cNvSpPr txBox="1"/>
            <p:nvPr/>
          </p:nvSpPr>
          <p:spPr>
            <a:xfrm>
              <a:off x="5882460" y="178722"/>
              <a:ext cx="4773439" cy="4348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60950" spcFirstLastPara="1" rIns="60950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Если работник болеет не сам, а ухаживает за ребенком, либо нетрудоспособным родственником, оплата больничного и продление отпуска (перенос отпуска) не полагаются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26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485" name="Google Shape;485;p2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6" name="Google Shape;486;p2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7" name="Google Shape;487;p2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8" name="Google Shape;488;p26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14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2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90" name="Google Shape;490;p2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1" y="133382"/>
            <a:ext cx="3756296" cy="635821"/>
            <a:chOff x="1" y="816634"/>
            <a:chExt cx="3474416" cy="848264"/>
          </a:xfrm>
        </p:grpSpPr>
        <p:sp>
          <p:nvSpPr>
            <p:cNvPr id="495" name="Google Shape;495;p26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585740" y="837290"/>
              <a:ext cx="1708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438248" y="987667"/>
              <a:ext cx="2122648" cy="418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/>
            </a:p>
          </p:txBody>
        </p:sp>
      </p:grpSp>
      <p:sp>
        <p:nvSpPr>
          <p:cNvPr id="499" name="Google Shape;499;p26"/>
          <p:cNvSpPr txBox="1"/>
          <p:nvPr/>
        </p:nvSpPr>
        <p:spPr>
          <a:xfrm>
            <a:off x="4886689" y="261581"/>
            <a:ext cx="53498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РАСТОРЖЕНИЕ ТРУДОВОГО ДОГОВОРА</a:t>
            </a:r>
            <a:endParaRPr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6731" y="2870455"/>
            <a:ext cx="4699661" cy="3131683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6"/>
          <p:cNvSpPr txBox="1"/>
          <p:nvPr/>
        </p:nvSpPr>
        <p:spPr>
          <a:xfrm>
            <a:off x="379255" y="912927"/>
            <a:ext cx="683927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400"/>
              <a:buFont typeface="Noto Sans Symbols"/>
              <a:buChar char="✔"/>
            </a:pPr>
            <a:r>
              <a:rPr b="1" i="1" lang="ru-RU" sz="24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По инициативе работника 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работник пишет заявление об увольнении с определенной даты. Работодатель вправе назначить отработку до двух недель включительно. По истечении этого времени в последний рабочий день сотрудник получает трудовую книжку и все положенные по закону выплаты.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400"/>
              <a:buFont typeface="Noto Sans Symbols"/>
              <a:buChar char="✔"/>
            </a:pPr>
            <a:r>
              <a:rPr b="1" i="1" lang="ru-RU" sz="24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При выходе на пенсию 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или поступлении в образовательное учреждение – работодатель не имеет права требовать отработки.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7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508" name="Google Shape;508;p27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9" name="Google Shape;509;p2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0" name="Google Shape;510;p2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11" name="Google Shape;511;p2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15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2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13" name="Google Shape;513;p2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27"/>
          <p:cNvGrpSpPr/>
          <p:nvPr/>
        </p:nvGrpSpPr>
        <p:grpSpPr>
          <a:xfrm>
            <a:off x="1" y="133382"/>
            <a:ext cx="3756296" cy="635821"/>
            <a:chOff x="1" y="816634"/>
            <a:chExt cx="3474416" cy="848264"/>
          </a:xfrm>
        </p:grpSpPr>
        <p:sp>
          <p:nvSpPr>
            <p:cNvPr id="518" name="Google Shape;518;p27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585740" y="837290"/>
              <a:ext cx="1708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438248" y="987667"/>
              <a:ext cx="2122648" cy="418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/>
            </a:p>
          </p:txBody>
        </p:sp>
      </p:grpSp>
      <p:sp>
        <p:nvSpPr>
          <p:cNvPr id="522" name="Google Shape;522;p27"/>
          <p:cNvSpPr txBox="1"/>
          <p:nvPr/>
        </p:nvSpPr>
        <p:spPr>
          <a:xfrm>
            <a:off x="4886689" y="261581"/>
            <a:ext cx="53498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РАСТОРЖЕНИЕ ТРУДОВОГО ДОГОВОРА</a:t>
            </a:r>
            <a:endParaRPr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7"/>
          <p:cNvSpPr txBox="1"/>
          <p:nvPr/>
        </p:nvSpPr>
        <p:spPr>
          <a:xfrm>
            <a:off x="320874" y="468869"/>
            <a:ext cx="11479240" cy="615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По инициативе работодателя 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закон устанавливает ограниченный список причин: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ликвидация организации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сокращение штата</a:t>
            </a:r>
            <a:r>
              <a:rPr lang="ru-RU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этом работнику обязательно нужно предложить другую должность. Если в организации существует обязательная квота для лиц с ограниченными физическими возможностями, то после сокращения штата их количество не должно быть меньше установленного минимума. В противном случае работник может обратиться в суд, а на организацию будут наложены санкции. Если инвалидность возникла в результате выполнения профессиональных обязанностей, то такой работник подлежит сокращению в последнюю очередь;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нарушение трудовой дисциплины;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неудовлетворительные результаты аттестации;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совершение аморального поступка педагогическим работником и пр.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8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530" name="Google Shape;530;p28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1" name="Google Shape;531;p2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2" name="Google Shape;532;p2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33" name="Google Shape;533;p2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16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2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35" name="Google Shape;535;p2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28"/>
          <p:cNvGrpSpPr/>
          <p:nvPr/>
        </p:nvGrpSpPr>
        <p:grpSpPr>
          <a:xfrm>
            <a:off x="1" y="133382"/>
            <a:ext cx="3756296" cy="635821"/>
            <a:chOff x="1" y="816634"/>
            <a:chExt cx="3474416" cy="848264"/>
          </a:xfrm>
        </p:grpSpPr>
        <p:sp>
          <p:nvSpPr>
            <p:cNvPr id="540" name="Google Shape;540;p28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585740" y="837290"/>
              <a:ext cx="1708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438248" y="987667"/>
              <a:ext cx="2122648" cy="418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/>
            </a:p>
          </p:txBody>
        </p:sp>
      </p:grpSp>
      <p:sp>
        <p:nvSpPr>
          <p:cNvPr id="544" name="Google Shape;544;p28"/>
          <p:cNvSpPr txBox="1"/>
          <p:nvPr/>
        </p:nvSpPr>
        <p:spPr>
          <a:xfrm>
            <a:off x="4079734" y="-105852"/>
            <a:ext cx="669790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УВОЛЬНЕНИЕ ПО НЕЗАВИСЯЩИМ ОТ СТОРОН ПРИЧИНАМ</a:t>
            </a:r>
            <a:endParaRPr/>
          </a:p>
        </p:txBody>
      </p:sp>
      <p:sp>
        <p:nvSpPr>
          <p:cNvPr id="545" name="Google Shape;545;p28"/>
          <p:cNvSpPr txBox="1"/>
          <p:nvPr/>
        </p:nvSpPr>
        <p:spPr>
          <a:xfrm>
            <a:off x="4125975" y="677924"/>
            <a:ext cx="6740269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 не согласен продолжать работу в изменившихся условиях (например, нужно переехать в другой город);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решению суда или трудовой инспекции в должности был восстановлен человек, занимавший данную должность ранее;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окончание срочного рудового договора;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форс-мажор;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лишение свободы или иной приговор суда, препятствующий дальнейшему выполнению трудовых обязанностей.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8"/>
          <p:cNvSpPr/>
          <p:nvPr/>
        </p:nvSpPr>
        <p:spPr>
          <a:xfrm>
            <a:off x="253165" y="4607378"/>
            <a:ext cx="11696955" cy="1683603"/>
          </a:xfrm>
          <a:prstGeom prst="flowChartPunchedTape">
            <a:avLst/>
          </a:prstGeom>
          <a:solidFill>
            <a:srgbClr val="B1D7C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Отдельно</a:t>
            </a:r>
            <a:r>
              <a:rPr i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отметим причины, связанные  с состоянием здоровья: если медицинская комиссия установила, что работник стал нетрудоспособным или ему требуются специальные условия труда, это также может стать основанием для расторжения трудового договора.</a:t>
            </a:r>
            <a:endParaRPr i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849" y="1620752"/>
            <a:ext cx="3657443" cy="1906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9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9"/>
          <p:cNvSpPr/>
          <p:nvPr/>
        </p:nvSpPr>
        <p:spPr>
          <a:xfrm>
            <a:off x="0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9"/>
          <p:cNvSpPr txBox="1"/>
          <p:nvPr/>
        </p:nvSpPr>
        <p:spPr>
          <a:xfrm>
            <a:off x="3342709" y="5656832"/>
            <a:ext cx="9538299" cy="640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«Содействие повышению уровня финансовой грамотности населения </a:t>
            </a:r>
            <a:b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развитию финансового образования в Российской Федерации»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5/5b/Minfin.png" id="555" name="Google Shape;5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molencev.v\Desktop\Обменник\ФОТОБАНКА Кубанского ГАУ\Logotype KubSAU\Значок КубГАУ.png" id="556" name="Google Shape;556;p29"/>
          <p:cNvPicPr preferRelativeResize="0"/>
          <p:nvPr/>
        </p:nvPicPr>
        <p:blipFill rotWithShape="1">
          <a:blip r:embed="rId4">
            <a:alphaModFix/>
          </a:blip>
          <a:srcRect b="41014" l="38446" r="38635" t="0"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7" name="Google Shape;557;p29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558" name="Google Shape;558;p29"/>
            <p:cNvSpPr/>
            <p:nvPr/>
          </p:nvSpPr>
          <p:spPr>
            <a:xfrm>
              <a:off x="5135099" y="5321976"/>
              <a:ext cx="718466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П</a:t>
              </a:r>
              <a:endParaRPr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РОЕКТ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1" name="Google Shape;561;p29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cap="flat" cmpd="sng" w="222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62" name="Google Shape;562;p29"/>
          <p:cNvSpPr txBox="1"/>
          <p:nvPr/>
        </p:nvSpPr>
        <p:spPr>
          <a:xfrm>
            <a:off x="2313951" y="2676719"/>
            <a:ext cx="9116252" cy="1463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5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БЛАГОДАРИМ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5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ЗА ВНИМАНИЕ!</a:t>
            </a:r>
            <a:endParaRPr b="1" sz="55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http://invest-reshenie.ru/assets/images/uslugi/13.png" id="563" name="Google Shape;563;p29"/>
          <p:cNvPicPr preferRelativeResize="0"/>
          <p:nvPr/>
        </p:nvPicPr>
        <p:blipFill rotWithShape="1">
          <a:blip r:embed="rId5">
            <a:alphaModFix/>
          </a:blip>
          <a:srcRect b="0" l="0" r="75775" t="0"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4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1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" name="Google Shape;109;p1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0" name="Google Shape;110;p14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12" name="Google Shape;112;p1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117" name="Google Shape;117;p14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13599" y="940173"/>
              <a:ext cx="2023979" cy="409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 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4"/>
          <p:cNvSpPr txBox="1"/>
          <p:nvPr/>
        </p:nvSpPr>
        <p:spPr>
          <a:xfrm>
            <a:off x="253689" y="970644"/>
            <a:ext cx="1044615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Трудовой договор 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это письменный документ в виде соглашения между работником и работодателем, который устанавливает  их взаимные права и обязанности.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553590" y="2535387"/>
            <a:ext cx="49597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Наличие инвалидности не мешает осуществлять трудовую деятельность.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253689" y="3884685"/>
            <a:ext cx="555955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Лица с ограниченными физическими возможностями при трудоустройстве имеют дополнительные льготы, права и гарантии.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1031" y="2163319"/>
            <a:ext cx="5460466" cy="326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5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3" name="Google Shape;133;p1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" name="Google Shape;134;p1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5" name="Google Shape;135;p1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37" name="Google Shape;137;p1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5"/>
          <p:cNvGrpSpPr/>
          <p:nvPr/>
        </p:nvGrpSpPr>
        <p:grpSpPr>
          <a:xfrm>
            <a:off x="0" y="107283"/>
            <a:ext cx="4049485" cy="658030"/>
            <a:chOff x="14803" y="410271"/>
            <a:chExt cx="3474416" cy="857750"/>
          </a:xfrm>
        </p:grpSpPr>
        <p:sp>
          <p:nvSpPr>
            <p:cNvPr id="142" name="Google Shape;142;p15"/>
            <p:cNvSpPr/>
            <p:nvPr/>
          </p:nvSpPr>
          <p:spPr>
            <a:xfrm>
              <a:off x="14803" y="410271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323050" y="423124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64988" y="528910"/>
              <a:ext cx="1968965" cy="409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5"/>
          <p:cNvSpPr txBox="1"/>
          <p:nvPr/>
        </p:nvSpPr>
        <p:spPr>
          <a:xfrm>
            <a:off x="128886" y="1344004"/>
            <a:ext cx="58351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Работодатели-организации, трудоустраивающие граждан с группой инвалидности, получают от государства социальные льготы</a:t>
            </a:r>
            <a:r>
              <a:rPr b="1" i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757801" y="4836276"/>
            <a:ext cx="1092549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Дополнительные права и гарантии лиц с ограниченными физическими возможностями должны соблюдаться  </a:t>
            </a:r>
            <a:r>
              <a:rPr b="1" i="1" lang="ru-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полном объеме и неукоснительно</a:t>
            </a:r>
            <a:r>
              <a:rPr b="1" i="1" lang="ru-RU" sz="24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740972" y="3130684"/>
            <a:ext cx="461099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трудоустройстве работника следует обязательно соблюдать законодательство</a:t>
            </a: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1" sz="20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2657" y="1290831"/>
            <a:ext cx="5003337" cy="332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6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156" name="Google Shape;156;p1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8" name="Google Shape;158;p1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9" name="Google Shape;159;p1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0" name="Google Shape;160;p16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62" name="Google Shape;162;p1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6"/>
          <p:cNvGrpSpPr/>
          <p:nvPr/>
        </p:nvGrpSpPr>
        <p:grpSpPr>
          <a:xfrm>
            <a:off x="0" y="107283"/>
            <a:ext cx="4049485" cy="658030"/>
            <a:chOff x="14803" y="410271"/>
            <a:chExt cx="3474416" cy="857750"/>
          </a:xfrm>
        </p:grpSpPr>
        <p:sp>
          <p:nvSpPr>
            <p:cNvPr id="167" name="Google Shape;167;p16"/>
            <p:cNvSpPr/>
            <p:nvPr/>
          </p:nvSpPr>
          <p:spPr>
            <a:xfrm>
              <a:off x="14803" y="410271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323050" y="423124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664988" y="528910"/>
              <a:ext cx="1968965" cy="409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6"/>
          <p:cNvSpPr txBox="1"/>
          <p:nvPr/>
        </p:nvSpPr>
        <p:spPr>
          <a:xfrm>
            <a:off x="4864816" y="298417"/>
            <a:ext cx="53625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ОСОБЕННОСТИ ЗАКЛЮЧЕНИЯ ТРУДОВОГО ДОГОВОРА:</a:t>
            </a:r>
            <a:endParaRPr b="1" i="1" sz="20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757801" y="1463041"/>
            <a:ext cx="8640000" cy="900000"/>
          </a:xfrm>
          <a:prstGeom prst="chevron">
            <a:avLst>
              <a:gd fmla="val 50000" name="adj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1. Бюро медико-социальной экспертизы выдает справку с указанием группы инвалидности</a:t>
            </a:r>
            <a:endParaRPr b="1" i="1" sz="1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1402310" y="2555064"/>
            <a:ext cx="8640000" cy="900000"/>
          </a:xfrm>
          <a:prstGeom prst="chevron">
            <a:avLst>
              <a:gd fmla="val 50000" name="adj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2. Бюро медико-социальной экспертизы выдает программу реабилитации, на основании которой разрабатывается индивидуальная должностная инструкция.</a:t>
            </a:r>
            <a:endParaRPr b="1" i="1" sz="1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2048815" y="3647087"/>
            <a:ext cx="8640000" cy="900000"/>
          </a:xfrm>
          <a:prstGeom prst="chevron">
            <a:avLst>
              <a:gd fmla="val 50000" name="adj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3. Работодатель обязательно учитывает указанные противопоказания по нагрузкам и прописывает в трудовом договоре  особые условия труда и льготы.</a:t>
            </a:r>
            <a:endParaRPr b="1" i="1" sz="1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2688652" y="4748341"/>
            <a:ext cx="8640000" cy="900000"/>
          </a:xfrm>
          <a:prstGeom prst="chevron">
            <a:avLst>
              <a:gd fmla="val 50000" name="adj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4. В данном случае ежегодный отпуск длиннее и   составляет 30 дней.</a:t>
            </a:r>
            <a:endParaRPr b="1" i="1" sz="1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7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182" name="Google Shape;182;p17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4" name="Google Shape;184;p1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1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6" name="Google Shape;186;p1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88" name="Google Shape;188;p1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7"/>
          <p:cNvGrpSpPr/>
          <p:nvPr/>
        </p:nvGrpSpPr>
        <p:grpSpPr>
          <a:xfrm>
            <a:off x="0" y="107283"/>
            <a:ext cx="4049485" cy="658030"/>
            <a:chOff x="14803" y="410271"/>
            <a:chExt cx="3474416" cy="857750"/>
          </a:xfrm>
        </p:grpSpPr>
        <p:sp>
          <p:nvSpPr>
            <p:cNvPr id="193" name="Google Shape;193;p17"/>
            <p:cNvSpPr/>
            <p:nvPr/>
          </p:nvSpPr>
          <p:spPr>
            <a:xfrm>
              <a:off x="14803" y="410271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323050" y="423124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664988" y="528910"/>
              <a:ext cx="1968965" cy="409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17"/>
          <p:cNvSpPr txBox="1"/>
          <p:nvPr/>
        </p:nvSpPr>
        <p:spPr>
          <a:xfrm>
            <a:off x="4864816" y="298417"/>
            <a:ext cx="53625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ОСОБЕННОСТИ ЗАКЛЮЧЕНИЯ ТРУДОВОГО ДОГОВОРА:</a:t>
            </a:r>
            <a:endParaRPr b="1" i="1" sz="20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665436" y="1126762"/>
            <a:ext cx="8280000" cy="720000"/>
          </a:xfrm>
          <a:prstGeom prst="chevron">
            <a:avLst>
              <a:gd fmla="val 50000" name="adj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5. При приеме на работу и заключении трудового договора устанавливаются единые правила.</a:t>
            </a:r>
            <a:endParaRPr b="1" i="1" sz="1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289768" y="2055353"/>
            <a:ext cx="8280000" cy="792000"/>
          </a:xfrm>
          <a:prstGeom prst="chevron">
            <a:avLst>
              <a:gd fmla="val 50000" name="adj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6. Работодатель не может устанавливать ограничения  даже при наличии явных физических особенностей работника.</a:t>
            </a:r>
            <a:endParaRPr b="1" i="1" sz="1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1918807" y="3034127"/>
            <a:ext cx="8280000" cy="864000"/>
          </a:xfrm>
          <a:prstGeom prst="chevron">
            <a:avLst>
              <a:gd fmla="val 50000" name="adj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7. При наличии вакансии организация обязана принять на работу работника с ограниченными физическими возможностями.</a:t>
            </a:r>
            <a:endParaRPr b="1" i="1" sz="1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2547846" y="4084901"/>
            <a:ext cx="8280000" cy="1044000"/>
          </a:xfrm>
          <a:prstGeom prst="chevron">
            <a:avLst>
              <a:gd fmla="val 50000" name="adj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8. При подаче заявления работник обязан проверить соответствие должностных обязанностей его квалификации и возможность их осуществления по состоянию здоровья.</a:t>
            </a:r>
            <a:endParaRPr b="1" i="1" sz="1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3176885" y="5316783"/>
            <a:ext cx="8280000" cy="936000"/>
          </a:xfrm>
          <a:prstGeom prst="chevron">
            <a:avLst>
              <a:gd fmla="val 50000" name="adj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9. При оформлении на работу работника с 2 или 3 группой инвалидности в трудовом договоре прописывается срок действия медицинского заключения (не менее 1 года).</a:t>
            </a:r>
            <a:endParaRPr b="1" i="1" sz="1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8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209" name="Google Shape;209;p18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1" name="Google Shape;211;p1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2" name="Google Shape;212;p1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3" name="Google Shape;213;p1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15" name="Google Shape;215;p1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8"/>
          <p:cNvGrpSpPr/>
          <p:nvPr/>
        </p:nvGrpSpPr>
        <p:grpSpPr>
          <a:xfrm>
            <a:off x="0" y="107283"/>
            <a:ext cx="4049485" cy="658030"/>
            <a:chOff x="14803" y="410271"/>
            <a:chExt cx="3474416" cy="857750"/>
          </a:xfrm>
        </p:grpSpPr>
        <p:sp>
          <p:nvSpPr>
            <p:cNvPr id="220" name="Google Shape;220;p18"/>
            <p:cNvSpPr/>
            <p:nvPr/>
          </p:nvSpPr>
          <p:spPr>
            <a:xfrm>
              <a:off x="14803" y="410271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323050" y="423124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664988" y="528910"/>
              <a:ext cx="1968965" cy="409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18"/>
          <p:cNvSpPr txBox="1"/>
          <p:nvPr/>
        </p:nvSpPr>
        <p:spPr>
          <a:xfrm>
            <a:off x="4864816" y="298417"/>
            <a:ext cx="53625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УСЛОВИЯ ТРУДА</a:t>
            </a:r>
            <a:endParaRPr b="1" i="1" sz="20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18"/>
          <p:cNvGrpSpPr/>
          <p:nvPr/>
        </p:nvGrpSpPr>
        <p:grpSpPr>
          <a:xfrm>
            <a:off x="849823" y="1141459"/>
            <a:ext cx="10881706" cy="4549790"/>
            <a:chOff x="4705" y="1590"/>
            <a:chExt cx="6766" cy="3292"/>
          </a:xfrm>
        </p:grpSpPr>
        <p:sp>
          <p:nvSpPr>
            <p:cNvPr id="227" name="Google Shape;227;p18"/>
            <p:cNvSpPr/>
            <p:nvPr/>
          </p:nvSpPr>
          <p:spPr>
            <a:xfrm>
              <a:off x="5462" y="1590"/>
              <a:ext cx="5372" cy="491"/>
            </a:xfrm>
            <a:prstGeom prst="rect">
              <a:avLst/>
            </a:prstGeom>
            <a:solidFill>
              <a:srgbClr val="B1D7C9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Базовые нормы ст.23 ФЗ от 24.11.1995 № 181-ФЗ (ред. от 02.12.2019) «О социальной защите инвалидов в Российской Федерации»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4705" y="2322"/>
              <a:ext cx="2910" cy="810"/>
            </a:xfrm>
            <a:prstGeom prst="rect">
              <a:avLst/>
            </a:prstGeom>
            <a:solidFill>
              <a:srgbClr val="B1D7C9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Создаются  необходимые условия труда в соответствии  с индивидуальной программой реабилитации или абилитации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8545" y="2324"/>
              <a:ext cx="2910" cy="810"/>
            </a:xfrm>
            <a:prstGeom prst="rect">
              <a:avLst/>
            </a:prstGeom>
            <a:solidFill>
              <a:srgbClr val="B1D7C9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Не допускается установление условий труда, ухудшающих положение по сравнению с другими работниками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4705" y="3326"/>
              <a:ext cx="2910" cy="1119"/>
            </a:xfrm>
            <a:prstGeom prst="rect">
              <a:avLst/>
            </a:prstGeom>
            <a:solidFill>
              <a:srgbClr val="B1D7C9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Для инвалидов 1 и 2 групп – сокращенная продолжительность рабочего времени не более 35 час. В неделю с сохранением полной оплаты труда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8561" y="3326"/>
              <a:ext cx="2910" cy="1119"/>
            </a:xfrm>
            <a:prstGeom prst="rect">
              <a:avLst/>
            </a:prstGeom>
            <a:solidFill>
              <a:srgbClr val="B1D7C9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Привлечение  к сверхурочным работам, работе в выходные дни и ночное время – только с согласия физического лица и при условии, что такие работы не запрещены по состоянию здоровья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6140" y="4582"/>
              <a:ext cx="4029" cy="300"/>
            </a:xfrm>
            <a:prstGeom prst="rect">
              <a:avLst/>
            </a:prstGeom>
            <a:solidFill>
              <a:srgbClr val="B1D7C9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Ежегодный отпуск – не менее 30 календарных дней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3" name="Google Shape;233;p18"/>
          <p:cNvCxnSpPr>
            <a:stCxn id="227" idx="2"/>
            <a:endCxn id="228" idx="3"/>
          </p:cNvCxnSpPr>
          <p:nvPr/>
        </p:nvCxnSpPr>
        <p:spPr>
          <a:xfrm rot="5400000">
            <a:off x="5512224" y="1837908"/>
            <a:ext cx="892800" cy="857100"/>
          </a:xfrm>
          <a:prstGeom prst="bentConnector2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4" name="Google Shape;234;p18"/>
          <p:cNvCxnSpPr>
            <a:stCxn id="227" idx="2"/>
            <a:endCxn id="229" idx="1"/>
          </p:cNvCxnSpPr>
          <p:nvPr/>
        </p:nvCxnSpPr>
        <p:spPr>
          <a:xfrm flipH="1" rot="-5400000">
            <a:off x="6258624" y="1948608"/>
            <a:ext cx="895500" cy="638400"/>
          </a:xfrm>
          <a:prstGeom prst="bentConnector2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5" name="Google Shape;235;p18"/>
          <p:cNvCxnSpPr>
            <a:stCxn id="227" idx="2"/>
            <a:endCxn id="232" idx="0"/>
          </p:cNvCxnSpPr>
          <p:nvPr/>
        </p:nvCxnSpPr>
        <p:spPr>
          <a:xfrm>
            <a:off x="6387174" y="1820058"/>
            <a:ext cx="10500" cy="345660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6" name="Google Shape;236;p18"/>
          <p:cNvCxnSpPr>
            <a:stCxn id="227" idx="2"/>
            <a:endCxn id="230" idx="3"/>
          </p:cNvCxnSpPr>
          <p:nvPr/>
        </p:nvCxnSpPr>
        <p:spPr>
          <a:xfrm rot="5400000">
            <a:off x="4711674" y="2638458"/>
            <a:ext cx="2493900" cy="857100"/>
          </a:xfrm>
          <a:prstGeom prst="bentConnector2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7" name="Google Shape;237;p18"/>
          <p:cNvCxnSpPr>
            <a:stCxn id="227" idx="2"/>
            <a:endCxn id="231" idx="1"/>
          </p:cNvCxnSpPr>
          <p:nvPr/>
        </p:nvCxnSpPr>
        <p:spPr>
          <a:xfrm flipH="1" rot="-5400000">
            <a:off x="5472324" y="2734908"/>
            <a:ext cx="2493900" cy="664200"/>
          </a:xfrm>
          <a:prstGeom prst="bentConnector2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9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6" name="Google Shape;246;p19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7" name="Google Shape;247;p19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8" name="Google Shape;248;p19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9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50" name="Google Shape;250;p19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9"/>
          <p:cNvGrpSpPr/>
          <p:nvPr/>
        </p:nvGrpSpPr>
        <p:grpSpPr>
          <a:xfrm>
            <a:off x="0" y="107283"/>
            <a:ext cx="4049485" cy="658030"/>
            <a:chOff x="14803" y="410271"/>
            <a:chExt cx="3474416" cy="857750"/>
          </a:xfrm>
        </p:grpSpPr>
        <p:sp>
          <p:nvSpPr>
            <p:cNvPr id="255" name="Google Shape;255;p19"/>
            <p:cNvSpPr/>
            <p:nvPr/>
          </p:nvSpPr>
          <p:spPr>
            <a:xfrm>
              <a:off x="14803" y="410271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323050" y="423124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664988" y="528910"/>
              <a:ext cx="1968965" cy="409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9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9"/>
          <p:cNvGrpSpPr/>
          <p:nvPr/>
        </p:nvGrpSpPr>
        <p:grpSpPr>
          <a:xfrm>
            <a:off x="849823" y="828302"/>
            <a:ext cx="10862406" cy="3395872"/>
            <a:chOff x="4705" y="1598"/>
            <a:chExt cx="6754" cy="2434"/>
          </a:xfrm>
        </p:grpSpPr>
        <p:sp>
          <p:nvSpPr>
            <p:cNvPr id="261" name="Google Shape;261;p19"/>
            <p:cNvSpPr/>
            <p:nvPr/>
          </p:nvSpPr>
          <p:spPr>
            <a:xfrm>
              <a:off x="5281" y="1598"/>
              <a:ext cx="5372" cy="491"/>
            </a:xfrm>
            <a:prstGeom prst="rect">
              <a:avLst/>
            </a:prstGeom>
            <a:solidFill>
              <a:srgbClr val="B1D7C9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Источники права по регулированию трудовых прав лиц с ограниченными физическими возможностями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4705" y="2238"/>
              <a:ext cx="2910" cy="810"/>
            </a:xfrm>
            <a:prstGeom prst="rect">
              <a:avLst/>
            </a:prstGeom>
            <a:solidFill>
              <a:srgbClr val="B1D7C9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Конвенция о правах инвалидов (принята резолюцией Генеральной Ассамблеи ООН от 13.12.2006 № 61/106, ратифицирована ФЗ от 03.05.2012 № 46)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8324" y="2206"/>
              <a:ext cx="3134" cy="495"/>
            </a:xfrm>
            <a:prstGeom prst="rect">
              <a:avLst/>
            </a:prstGeom>
            <a:solidFill>
              <a:srgbClr val="B1D7C9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ФЗ от 24.11.1995 № 181 « О социальной защите инвалидов в Российской Федерации»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4706" y="3260"/>
              <a:ext cx="2910" cy="703"/>
            </a:xfrm>
            <a:prstGeom prst="rect">
              <a:avLst/>
            </a:prstGeom>
            <a:solidFill>
              <a:srgbClr val="B1D7C9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Трудовой Кодекс РФ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8325" y="2777"/>
              <a:ext cx="3134" cy="1255"/>
            </a:xfrm>
            <a:prstGeom prst="rect">
              <a:avLst/>
            </a:prstGeom>
            <a:solidFill>
              <a:srgbClr val="B1D7C9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Постановление главного гос. санитарного врача РФ от 18.05.2009 № 30 «Об утверждении СП 2.2.9.2510-09 (вместе с СП 2.2.9.2510-09. Гигиенические требования к условиям труда инвалидов. Санитарные правила» (Требования))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19"/>
          <p:cNvSpPr/>
          <p:nvPr/>
        </p:nvSpPr>
        <p:spPr>
          <a:xfrm>
            <a:off x="849823" y="4390055"/>
            <a:ext cx="4680131" cy="968046"/>
          </a:xfrm>
          <a:prstGeom prst="rect">
            <a:avLst/>
          </a:prstGeom>
          <a:solidFill>
            <a:srgbClr val="B1D7C9"/>
          </a:soli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Постановление Правительства РФ от 20.02.2006 № 95 «О порядке и условиях признания лица инвалидом»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6669862" y="4311213"/>
            <a:ext cx="5040000" cy="1962632"/>
          </a:xfrm>
          <a:prstGeom prst="rect">
            <a:avLst/>
          </a:prstGeom>
          <a:solidFill>
            <a:srgbClr val="B1D7C9"/>
          </a:soli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Приказ Минтруда России от 19.11.2013 № 685-н «Об утверждении основных требований к оснащению (оборудованию) специальных рабочих мест для трудоустройства инвалидов с учетом нарушений функций и ограничений их жизнедеятельности»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19"/>
          <p:cNvCxnSpPr>
            <a:stCxn id="261" idx="2"/>
            <a:endCxn id="263" idx="1"/>
          </p:cNvCxnSpPr>
          <p:nvPr/>
        </p:nvCxnSpPr>
        <p:spPr>
          <a:xfrm flipH="1" rot="-5400000">
            <a:off x="6128922" y="1480486"/>
            <a:ext cx="508500" cy="574200"/>
          </a:xfrm>
          <a:prstGeom prst="bentConnector2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9" name="Google Shape;269;p19"/>
          <p:cNvCxnSpPr>
            <a:stCxn id="261" idx="2"/>
            <a:endCxn id="262" idx="3"/>
          </p:cNvCxnSpPr>
          <p:nvPr/>
        </p:nvCxnSpPr>
        <p:spPr>
          <a:xfrm rot="5400000">
            <a:off x="5426622" y="1616686"/>
            <a:ext cx="772800" cy="566100"/>
          </a:xfrm>
          <a:prstGeom prst="bentConnector2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0" name="Google Shape;270;p19"/>
          <p:cNvCxnSpPr>
            <a:stCxn id="261" idx="2"/>
            <a:endCxn id="264" idx="3"/>
          </p:cNvCxnSpPr>
          <p:nvPr/>
        </p:nvCxnSpPr>
        <p:spPr>
          <a:xfrm rot="5400000">
            <a:off x="4751622" y="2293186"/>
            <a:ext cx="2124300" cy="564600"/>
          </a:xfrm>
          <a:prstGeom prst="bentConnector2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1" name="Google Shape;271;p19"/>
          <p:cNvCxnSpPr>
            <a:stCxn id="261" idx="2"/>
            <a:endCxn id="266" idx="3"/>
          </p:cNvCxnSpPr>
          <p:nvPr/>
        </p:nvCxnSpPr>
        <p:spPr>
          <a:xfrm rot="5400000">
            <a:off x="4132722" y="2910586"/>
            <a:ext cx="3360600" cy="566100"/>
          </a:xfrm>
          <a:prstGeom prst="bentConnector2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2" name="Google Shape;272;p19"/>
          <p:cNvCxnSpPr>
            <a:stCxn id="261" idx="2"/>
            <a:endCxn id="265" idx="1"/>
          </p:cNvCxnSpPr>
          <p:nvPr/>
        </p:nvCxnSpPr>
        <p:spPr>
          <a:xfrm flipH="1" rot="-5400000">
            <a:off x="5466222" y="2143186"/>
            <a:ext cx="1835400" cy="575700"/>
          </a:xfrm>
          <a:prstGeom prst="bentConnector2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3" name="Google Shape;273;p19"/>
          <p:cNvCxnSpPr>
            <a:stCxn id="261" idx="2"/>
            <a:endCxn id="267" idx="1"/>
          </p:cNvCxnSpPr>
          <p:nvPr/>
        </p:nvCxnSpPr>
        <p:spPr>
          <a:xfrm flipH="1" rot="-5400000">
            <a:off x="4493472" y="3115936"/>
            <a:ext cx="3779100" cy="573900"/>
          </a:xfrm>
          <a:prstGeom prst="bentConnector2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20"/>
          <p:cNvGrpSpPr/>
          <p:nvPr/>
        </p:nvGrpSpPr>
        <p:grpSpPr>
          <a:xfrm>
            <a:off x="-59241" y="6383119"/>
            <a:ext cx="12218217" cy="474881"/>
            <a:chOff x="-26217" y="6400800"/>
            <a:chExt cx="12218217" cy="474881"/>
          </a:xfrm>
        </p:grpSpPr>
        <p:sp>
          <p:nvSpPr>
            <p:cNvPr id="280" name="Google Shape;280;p20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1" name="Google Shape;281;p20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2" name="Google Shape;282;p20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3" name="Google Shape;283;p20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20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85" name="Google Shape;285;p20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20"/>
          <p:cNvGrpSpPr/>
          <p:nvPr/>
        </p:nvGrpSpPr>
        <p:grpSpPr>
          <a:xfrm>
            <a:off x="-18460" y="126096"/>
            <a:ext cx="3601981" cy="635821"/>
            <a:chOff x="0" y="816634"/>
            <a:chExt cx="3601981" cy="848264"/>
          </a:xfrm>
        </p:grpSpPr>
        <p:sp>
          <p:nvSpPr>
            <p:cNvPr id="290" name="Google Shape;290;p20"/>
            <p:cNvSpPr/>
            <p:nvPr/>
          </p:nvSpPr>
          <p:spPr>
            <a:xfrm>
              <a:off x="0" y="816634"/>
              <a:ext cx="3601981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440779" y="841914"/>
              <a:ext cx="1847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471915" y="868880"/>
              <a:ext cx="2294859" cy="418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/>
            </a:p>
          </p:txBody>
        </p:sp>
      </p:grpSp>
      <p:sp>
        <p:nvSpPr>
          <p:cNvPr id="294" name="Google Shape;294;p20"/>
          <p:cNvSpPr txBox="1"/>
          <p:nvPr/>
        </p:nvSpPr>
        <p:spPr>
          <a:xfrm>
            <a:off x="4397830" y="147244"/>
            <a:ext cx="62026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ВАЖНОСТЬ ИНДИВИДУАЛЬНОЙ ПРОГРАММЫ РЕАБИЛИТАЦИИ</a:t>
            </a:r>
            <a:endParaRPr b="1" i="1" sz="2000" u="none" cap="none" strike="noStrike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20"/>
          <p:cNvGrpSpPr/>
          <p:nvPr/>
        </p:nvGrpSpPr>
        <p:grpSpPr>
          <a:xfrm>
            <a:off x="480833" y="965731"/>
            <a:ext cx="11125160" cy="5036885"/>
            <a:chOff x="0" y="897"/>
            <a:chExt cx="11125160" cy="5036885"/>
          </a:xfrm>
        </p:grpSpPr>
        <p:sp>
          <p:nvSpPr>
            <p:cNvPr id="296" name="Google Shape;296;p20"/>
            <p:cNvSpPr/>
            <p:nvPr/>
          </p:nvSpPr>
          <p:spPr>
            <a:xfrm>
              <a:off x="0" y="897"/>
              <a:ext cx="11125160" cy="61707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30123" y="31020"/>
              <a:ext cx="11064914" cy="556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перечисляет мероприятия, которые требуются для  восстановления утраченных ранее, частично нарушенных функций, компенсацию, возврат способностей для осуществления поддержания достойной жизни, улучшению ее качества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0" y="632299"/>
              <a:ext cx="11125160" cy="617072"/>
            </a:xfrm>
            <a:prstGeom prst="roundRect">
              <a:avLst>
                <a:gd fmla="val 16667" name="adj"/>
              </a:avLst>
            </a:prstGeom>
            <a:solidFill>
              <a:srgbClr val="4294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0"/>
            <p:cNvSpPr txBox="1"/>
            <p:nvPr/>
          </p:nvSpPr>
          <p:spPr>
            <a:xfrm>
              <a:off x="30123" y="662422"/>
              <a:ext cx="11064914" cy="556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по каждому мероприятию, процедуре прописаны точные сроки реализации, ответственные лица, учреждения, положенный объем мер;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0" y="1263701"/>
              <a:ext cx="11125160" cy="617072"/>
            </a:xfrm>
            <a:prstGeom prst="roundRect">
              <a:avLst>
                <a:gd fmla="val 16667" name="adj"/>
              </a:avLst>
            </a:prstGeom>
            <a:solidFill>
              <a:srgbClr val="42B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0"/>
            <p:cNvSpPr txBox="1"/>
            <p:nvPr/>
          </p:nvSpPr>
          <p:spPr>
            <a:xfrm>
              <a:off x="30123" y="1293824"/>
              <a:ext cx="11064914" cy="556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содержит анкетные данные, разделы медицинской, социальной реабилитации, профессиональное реабилитационное приспособление;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0" y="1895103"/>
              <a:ext cx="11125160" cy="617072"/>
            </a:xfrm>
            <a:prstGeom prst="roundRect">
              <a:avLst>
                <a:gd fmla="val 16667" name="adj"/>
              </a:avLst>
            </a:prstGeom>
            <a:solidFill>
              <a:srgbClr val="43B9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0"/>
            <p:cNvSpPr txBox="1"/>
            <p:nvPr/>
          </p:nvSpPr>
          <p:spPr>
            <a:xfrm>
              <a:off x="30123" y="1925226"/>
              <a:ext cx="11064914" cy="556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для детей предусмотрен дополнительный раздел по психолого-педагогической реабилитации;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0" y="2526505"/>
              <a:ext cx="11125160" cy="617072"/>
            </a:xfrm>
            <a:prstGeom prst="roundRect">
              <a:avLst>
                <a:gd fmla="val 16667" name="adj"/>
              </a:avLst>
            </a:prstGeom>
            <a:solidFill>
              <a:srgbClr val="44B5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0"/>
            <p:cNvSpPr txBox="1"/>
            <p:nvPr/>
          </p:nvSpPr>
          <p:spPr>
            <a:xfrm>
              <a:off x="30123" y="2556628"/>
              <a:ext cx="11064914" cy="556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отдельно планируется работа с логопедами, коррекционные занятия, определяются технические устройства и приспособления, используемые в процессе обучения;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0" y="3157907"/>
              <a:ext cx="11125160" cy="617072"/>
            </a:xfrm>
            <a:prstGeom prst="roundRect">
              <a:avLst>
                <a:gd fmla="val 16667" name="adj"/>
              </a:avLst>
            </a:prstGeom>
            <a:solidFill>
              <a:srgbClr val="45B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0"/>
            <p:cNvSpPr txBox="1"/>
            <p:nvPr/>
          </p:nvSpPr>
          <p:spPr>
            <a:xfrm>
              <a:off x="30123" y="3188030"/>
              <a:ext cx="11064914" cy="556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данный документ дает ряд дополнительных возможностей и социальных гарантий от государства;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0" y="3789309"/>
              <a:ext cx="11125160" cy="617072"/>
            </a:xfrm>
            <a:prstGeom prst="roundRect">
              <a:avLst>
                <a:gd fmla="val 16667" name="adj"/>
              </a:avLst>
            </a:prstGeom>
            <a:solidFill>
              <a:srgbClr val="51A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0"/>
            <p:cNvSpPr txBox="1"/>
            <p:nvPr/>
          </p:nvSpPr>
          <p:spPr>
            <a:xfrm>
              <a:off x="30123" y="3819432"/>
              <a:ext cx="11064914" cy="556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документ обязателен при: поступлении в учебные заведения, постановке на бирже на учет в качестве безработного, получении средств реабилитации в специализированных пунктах продажи;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0" y="4420710"/>
              <a:ext cx="11125160" cy="617072"/>
            </a:xfrm>
            <a:prstGeom prst="roundRect">
              <a:avLst>
                <a:gd fmla="val 16667" name="adj"/>
              </a:avLst>
            </a:prstGeom>
            <a:solidFill>
              <a:srgbClr val="6FA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0"/>
            <p:cNvSpPr txBox="1"/>
            <p:nvPr/>
          </p:nvSpPr>
          <p:spPr>
            <a:xfrm>
              <a:off x="30123" y="4450833"/>
              <a:ext cx="11064914" cy="556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если государственное учреждение отказывается предоставить услугу по данному документу – необходимо получить письменный отказ и далее обращаться в вышестоящие инстанции.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1"/>
          <p:cNvGrpSpPr/>
          <p:nvPr/>
        </p:nvGrpSpPr>
        <p:grpSpPr>
          <a:xfrm>
            <a:off x="-59241" y="6383119"/>
            <a:ext cx="12218217" cy="474881"/>
            <a:chOff x="-26217" y="6400800"/>
            <a:chExt cx="12218217" cy="47488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9" name="Google Shape;319;p21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0" name="Google Shape;320;p21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1" name="Google Shape;321;p21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15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21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23" name="Google Shape;323;p21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1"/>
          <p:cNvGrpSpPr/>
          <p:nvPr/>
        </p:nvGrpSpPr>
        <p:grpSpPr>
          <a:xfrm>
            <a:off x="-18460" y="126096"/>
            <a:ext cx="3601981" cy="635821"/>
            <a:chOff x="0" y="816634"/>
            <a:chExt cx="3601981" cy="848264"/>
          </a:xfrm>
        </p:grpSpPr>
        <p:sp>
          <p:nvSpPr>
            <p:cNvPr id="328" name="Google Shape;328;p21"/>
            <p:cNvSpPr/>
            <p:nvPr/>
          </p:nvSpPr>
          <p:spPr>
            <a:xfrm>
              <a:off x="0" y="816634"/>
              <a:ext cx="3601981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440779" y="841914"/>
              <a:ext cx="18473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471915" y="868880"/>
              <a:ext cx="2294859" cy="418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Трудовой договор</a:t>
              </a:r>
              <a:endParaRPr/>
            </a:p>
          </p:txBody>
        </p:sp>
      </p:grpSp>
      <p:sp>
        <p:nvSpPr>
          <p:cNvPr id="332" name="Google Shape;332;p21"/>
          <p:cNvSpPr txBox="1"/>
          <p:nvPr/>
        </p:nvSpPr>
        <p:spPr>
          <a:xfrm>
            <a:off x="4397829" y="268252"/>
            <a:ext cx="62026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ПРЕДОСТАВЛЕНИЕ ОТПУСКА</a:t>
            </a:r>
            <a:endParaRPr b="1" i="1" sz="2000" u="none" cap="none" strike="noStrike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21"/>
          <p:cNvGrpSpPr/>
          <p:nvPr/>
        </p:nvGrpSpPr>
        <p:grpSpPr>
          <a:xfrm>
            <a:off x="412636" y="1161823"/>
            <a:ext cx="11275408" cy="4652204"/>
            <a:chOff x="6551" y="383231"/>
            <a:chExt cx="11275408" cy="4652204"/>
          </a:xfrm>
        </p:grpSpPr>
        <p:sp>
          <p:nvSpPr>
            <p:cNvPr id="334" name="Google Shape;334;p21"/>
            <p:cNvSpPr/>
            <p:nvPr/>
          </p:nvSpPr>
          <p:spPr>
            <a:xfrm>
              <a:off x="6551" y="383231"/>
              <a:ext cx="2657833" cy="2218756"/>
            </a:xfrm>
            <a:prstGeom prst="rect">
              <a:avLst/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1"/>
            <p:cNvSpPr txBox="1"/>
            <p:nvPr/>
          </p:nvSpPr>
          <p:spPr>
            <a:xfrm>
              <a:off x="6551" y="383231"/>
              <a:ext cx="2657833" cy="221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ежегодный оплачиваемый отпуск </a:t>
              </a:r>
              <a:r>
                <a:rPr b="1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НЕ МЕНЕЕ 30 </a:t>
              </a: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календарных дней положен абсолютно всем работникам, независимо от группы инвалидности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2879076" y="383231"/>
              <a:ext cx="2657833" cy="2218756"/>
            </a:xfrm>
            <a:prstGeom prst="rect">
              <a:avLst/>
            </a:prstGeom>
            <a:solidFill>
              <a:srgbClr val="439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1"/>
            <p:cNvSpPr txBox="1"/>
            <p:nvPr/>
          </p:nvSpPr>
          <p:spPr>
            <a:xfrm>
              <a:off x="2879076" y="383231"/>
              <a:ext cx="2657833" cy="221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условие об удлиненном отпуске в обязательном порядке включается в трудовой договор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751601" y="383231"/>
              <a:ext cx="2657833" cy="2218756"/>
            </a:xfrm>
            <a:prstGeom prst="rect">
              <a:avLst/>
            </a:prstGeom>
            <a:solidFill>
              <a:srgbClr val="43BC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1"/>
            <p:cNvSpPr txBox="1"/>
            <p:nvPr/>
          </p:nvSpPr>
          <p:spPr>
            <a:xfrm>
              <a:off x="5751601" y="383231"/>
              <a:ext cx="2657833" cy="221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можно оформить дополнительный отпуск без  сохранения денежного содержания </a:t>
              </a:r>
              <a:r>
                <a:rPr b="1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 60 ДНЕЙ</a:t>
              </a: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в совокупности можно отдыхать </a:t>
              </a:r>
              <a:r>
                <a:rPr b="1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НЕ МЕНЕЕ 90 ДНЕЙ</a:t>
              </a: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в году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8624126" y="383231"/>
              <a:ext cx="2657833" cy="2218756"/>
            </a:xfrm>
            <a:prstGeom prst="rect">
              <a:avLst/>
            </a:prstGeom>
            <a:solidFill>
              <a:srgbClr val="44B7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8624126" y="383231"/>
              <a:ext cx="2657833" cy="221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дополнительный отпуск по просьбе сотрудника и с согласия работодателя  может продлеваться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1442813" y="2816679"/>
              <a:ext cx="2657833" cy="2218756"/>
            </a:xfrm>
            <a:prstGeom prst="rect">
              <a:avLst/>
            </a:prstGeom>
            <a:solidFill>
              <a:srgbClr val="45B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 txBox="1"/>
            <p:nvPr/>
          </p:nvSpPr>
          <p:spPr>
            <a:xfrm>
              <a:off x="1442813" y="2816679"/>
              <a:ext cx="2657833" cy="221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этот порядок охватывает всех без исключения, назначенная группа нетрудоспособности на продолжительность отпуска не влияет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4315339" y="2816679"/>
              <a:ext cx="2657833" cy="2218756"/>
            </a:xfrm>
            <a:prstGeom prst="rect">
              <a:avLst/>
            </a:prstGeom>
            <a:solidFill>
              <a:srgbClr val="4CAF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 txBox="1"/>
            <p:nvPr/>
          </p:nvSpPr>
          <p:spPr>
            <a:xfrm>
              <a:off x="4315339" y="2816679"/>
              <a:ext cx="2657833" cy="221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для получения отпуска работник включается в общий табель, пишет заявление установленного образца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7187864" y="2816679"/>
              <a:ext cx="2657833" cy="2218756"/>
            </a:xfrm>
            <a:prstGeom prst="rect">
              <a:avLst/>
            </a:prstGeom>
            <a:solidFill>
              <a:srgbClr val="6FA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7187864" y="2816679"/>
              <a:ext cx="2657833" cy="221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руководитель обязан уведомить работника за 2 недели до ухода в отпуск, начислить отпускные в полном объеме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