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6858000" cx="12192000"/>
  <p:notesSz cx="6858000" cy="9144000"/>
  <p:embeddedFontLst>
    <p:embeddedFont>
      <p:font typeface="Arial Black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952">
          <p15:clr>
            <a:srgbClr val="A4A3A4"/>
          </p15:clr>
        </p15:guide>
        <p15:guide id="2" pos="3840">
          <p15:clr>
            <a:srgbClr val="A4A3A4"/>
          </p15:clr>
        </p15:guide>
        <p15:guide id="3" pos="6108">
          <p15:clr>
            <a:srgbClr val="A4A3A4"/>
          </p15:clr>
        </p15:guide>
        <p15:guide id="4" pos="1572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pos="2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169EDB-207A-4028-84CD-6E2E43F5AF19}">
  <a:tblStyle styleId="{9A169EDB-207A-4028-84CD-6E2E43F5AF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52" orient="horz"/>
        <p:guide pos="3840"/>
        <p:guide pos="6108"/>
        <p:guide pos="1572"/>
        <p:guide pos="2160" orient="horz"/>
        <p:guide pos="29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ArialBlack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" name="Google Shape;73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7" name="Google Shape;75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3" name="Google Shape;91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9" name="Google Shape;93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5" name="Google Shape;96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1" name="Google Shape;99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hyperlink" Target="http://www.voi.ru/" TargetMode="External"/><Relationship Id="rId6" Type="http://schemas.openxmlformats.org/officeDocument/2006/relationships/hyperlink" Target="http://www.rfpi.ru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invalid.ru/" TargetMode="External"/><Relationship Id="rId4" Type="http://schemas.openxmlformats.org/officeDocument/2006/relationships/hyperlink" Target="http://www.inva-life.ru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inva.tv/" TargetMode="External"/><Relationship Id="rId4" Type="http://schemas.openxmlformats.org/officeDocument/2006/relationships/hyperlink" Target="http://www.dislife.ru/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disability.ru/news/" TargetMode="External"/><Relationship Id="rId4" Type="http://schemas.openxmlformats.org/officeDocument/2006/relationships/hyperlink" Target="http://www.invaforum.ru/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oorinworld.ru/" TargetMode="External"/><Relationship Id="rId4" Type="http://schemas.openxmlformats.org/officeDocument/2006/relationships/hyperlink" Target="http://www.invalirus.ru/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nashput.com/sajte.html" TargetMode="External"/><Relationship Id="rId4" Type="http://schemas.openxmlformats.org/officeDocument/2006/relationships/hyperlink" Target="http://disability-people.com/index.php?l=ru" TargetMode="External"/><Relationship Id="rId5" Type="http://schemas.openxmlformats.org/officeDocument/2006/relationships/image" Target="../media/image34.png"/><Relationship Id="rId6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neinvalid.ru/" TargetMode="External"/><Relationship Id="rId4" Type="http://schemas.openxmlformats.org/officeDocument/2006/relationships/hyperlink" Target="http://inva.info/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voginfo.ru/" TargetMode="External"/><Relationship Id="rId4" Type="http://schemas.openxmlformats.org/officeDocument/2006/relationships/hyperlink" Target="http://www.deafworld.ru/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istok-audio.com/" TargetMode="External"/><Relationship Id="rId4" Type="http://schemas.openxmlformats.org/officeDocument/2006/relationships/hyperlink" Target="http://www.deafnet.ru/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vos.org.ru/" TargetMode="External"/><Relationship Id="rId4" Type="http://schemas.openxmlformats.org/officeDocument/2006/relationships/hyperlink" Target="http://www.rgbs.ru/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tiflocomp.ru/" TargetMode="External"/><Relationship Id="rId4" Type="http://schemas.openxmlformats.org/officeDocument/2006/relationships/hyperlink" Target="http://www.integr.org/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miopatia.ru/" TargetMode="External"/><Relationship Id="rId4" Type="http://schemas.openxmlformats.org/officeDocument/2006/relationships/hyperlink" Target="http://www.paralife.narod.ru/" TargetMode="External"/><Relationship Id="rId5" Type="http://schemas.openxmlformats.org/officeDocument/2006/relationships/image" Target="../media/image47.png"/><Relationship Id="rId6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dikul.ru/" TargetMode="External"/><Relationship Id="rId4" Type="http://schemas.openxmlformats.org/officeDocument/2006/relationships/hyperlink" Target="http://www.diotima.narod.ru/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-12032" y="-15617"/>
            <a:ext cx="12204032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-12032" y="4901366"/>
            <a:ext cx="12192000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3342709" y="5656832"/>
            <a:ext cx="953829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«Содействие повышению уровня финансовой грамотности населения </a:t>
            </a:r>
            <a:b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развитию финансового образования в Российской Федерации»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5/5b/Minfin.png" id="91" name="Google Shape;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939" y="383345"/>
            <a:ext cx="932080" cy="113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molencev.v\Desktop\Обменник\ФОТОБАНКА Кубанского ГАУ\Logotype KubSAU\Значок КубГАУ.png" id="92" name="Google Shape;92;p13"/>
          <p:cNvPicPr preferRelativeResize="0"/>
          <p:nvPr/>
        </p:nvPicPr>
        <p:blipFill rotWithShape="1">
          <a:blip r:embed="rId4">
            <a:alphaModFix/>
          </a:blip>
          <a:srcRect b="41014" l="38446" r="38635" t="0"/>
          <a:stretch/>
        </p:blipFill>
        <p:spPr>
          <a:xfrm>
            <a:off x="335133" y="307781"/>
            <a:ext cx="869334" cy="1269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3"/>
          <p:cNvGrpSpPr/>
          <p:nvPr/>
        </p:nvGrpSpPr>
        <p:grpSpPr>
          <a:xfrm>
            <a:off x="476760" y="5420652"/>
            <a:ext cx="2820844" cy="861774"/>
            <a:chOff x="5072330" y="5321976"/>
            <a:chExt cx="2820844" cy="861774"/>
          </a:xfrm>
        </p:grpSpPr>
        <p:sp>
          <p:nvSpPr>
            <p:cNvPr id="94" name="Google Shape;94;p13"/>
            <p:cNvSpPr/>
            <p:nvPr/>
          </p:nvSpPr>
          <p:spPr>
            <a:xfrm>
              <a:off x="5135099" y="5321976"/>
              <a:ext cx="646331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5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</a:t>
              </a:r>
              <a:endParaRPr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5072330" y="5321976"/>
              <a:ext cx="828000" cy="794152"/>
            </a:xfrm>
            <a:prstGeom prst="rect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5925868" y="5515026"/>
              <a:ext cx="1967306" cy="630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РОЕКТ</a:t>
              </a:r>
              <a:endParaRPr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" name="Google Shape;97;p13"/>
            <p:cNvCxnSpPr/>
            <p:nvPr/>
          </p:nvCxnSpPr>
          <p:spPr>
            <a:xfrm>
              <a:off x="6051318" y="6124830"/>
              <a:ext cx="1620000" cy="0"/>
            </a:xfrm>
            <a:prstGeom prst="straightConnector1">
              <a:avLst/>
            </a:prstGeom>
            <a:noFill/>
            <a:ln cap="flat" cmpd="sng" w="222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8" name="Google Shape;98;p13"/>
          <p:cNvSpPr txBox="1"/>
          <p:nvPr/>
        </p:nvSpPr>
        <p:spPr>
          <a:xfrm>
            <a:off x="481047" y="2857132"/>
            <a:ext cx="11710953" cy="2259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Тема 9. Защита прав лиц с ограниченными финансовыми возможностями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nvest-reshenie.ru/assets/images/uslugi/13.png" id="99" name="Google Shape;99;p13"/>
          <p:cNvPicPr preferRelativeResize="0"/>
          <p:nvPr/>
        </p:nvPicPr>
        <p:blipFill rotWithShape="1">
          <a:blip r:embed="rId5">
            <a:alphaModFix/>
          </a:blip>
          <a:srcRect b="0" l="0" r="75775" t="0"/>
          <a:stretch/>
        </p:blipFill>
        <p:spPr>
          <a:xfrm>
            <a:off x="2743813" y="433068"/>
            <a:ext cx="1226332" cy="10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2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326" name="Google Shape;326;p22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2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8" name="Google Shape;328;p22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9" name="Google Shape;329;p22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30" name="Google Shape;330;p22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22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32" name="Google Shape;332;p22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2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337" name="Google Shape;337;p22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22"/>
          <p:cNvSpPr/>
          <p:nvPr/>
        </p:nvSpPr>
        <p:spPr>
          <a:xfrm>
            <a:off x="278055" y="960491"/>
            <a:ext cx="11233441" cy="557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5318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Финансовый уполномоченный вправе по ходатайству сторон либо по своей инициативе принять решение об очном рассмотрении обращения, в том числе путем использования систем видео-конференц-связи. </a:t>
            </a:r>
            <a:endParaRPr/>
          </a:p>
          <a:p>
            <a:pPr indent="531813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дате, времени и месте очного рассмотрения обращения стороны уведомят не позднее, чем за пять рабочих дней до дня рассмотрения обращения любым способом, позволяющим подтвердить факт получения уведомления. </a:t>
            </a:r>
            <a:endParaRPr/>
          </a:p>
          <a:p>
            <a:pPr indent="531813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Очное рассмотрение обращения не допускается, если отсутствует подтверждение факта получения сторонами уведомления. </a:t>
            </a:r>
            <a:endParaRPr/>
          </a:p>
          <a:p>
            <a:pPr indent="531813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Неявка на рассмотрение какой-либо стороны в случае наличия подтверждения факта получения ею уведомления не препятствует рассмотрению обращения по существу. </a:t>
            </a:r>
            <a:endParaRPr/>
          </a:p>
          <a:p>
            <a:pPr indent="531813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Течение срока, установленного для рассмотрения обращения, приостанавливается со дня направления сторонам и до дня получения ими уведомления об очном рассмотрении обращения.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3"/>
          <p:cNvPicPr preferRelativeResize="0"/>
          <p:nvPr/>
        </p:nvPicPr>
        <p:blipFill rotWithShape="1">
          <a:blip r:embed="rId3">
            <a:alphaModFix/>
          </a:blip>
          <a:srcRect b="9908" l="13268" r="13454" t="2180"/>
          <a:stretch/>
        </p:blipFill>
        <p:spPr>
          <a:xfrm>
            <a:off x="-28866" y="3121481"/>
            <a:ext cx="844062" cy="928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23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349" name="Google Shape;349;p23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3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1" name="Google Shape;351;p23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52" name="Google Shape;352;p23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53" name="Google Shape;353;p23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23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55" name="Google Shape;355;p23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3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360" name="Google Shape;360;p23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23"/>
          <p:cNvSpPr/>
          <p:nvPr/>
        </p:nvSpPr>
        <p:spPr>
          <a:xfrm>
            <a:off x="4725565" y="276608"/>
            <a:ext cx="564154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СРОКИ РАССМОТРЕНИЯ ОБРАЩЕНИЯ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5" name="Google Shape;36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61"/>
            <a:ext cx="3088817" cy="188918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/>
          <p:nvPr/>
        </p:nvSpPr>
        <p:spPr>
          <a:xfrm>
            <a:off x="3047999" y="1477901"/>
            <a:ext cx="84634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Финансовый уполномоченный рассматривает обращение и принимает по нему решение в следующие сроки:</a:t>
            </a:r>
            <a:endParaRPr/>
          </a:p>
        </p:txBody>
      </p:sp>
      <p:sp>
        <p:nvSpPr>
          <p:cNvPr id="367" name="Google Shape;367;p23"/>
          <p:cNvSpPr/>
          <p:nvPr/>
        </p:nvSpPr>
        <p:spPr>
          <a:xfrm>
            <a:off x="686694" y="3032578"/>
            <a:ext cx="472936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течение 15 рабочих дней со дня, следующего за днем передачи ему обращения, - в случае направ-ления обращения потребителем финансовых услуг</a:t>
            </a:r>
            <a:endParaRPr/>
          </a:p>
        </p:txBody>
      </p:sp>
      <p:sp>
        <p:nvSpPr>
          <p:cNvPr id="368" name="Google Shape;368;p23"/>
          <p:cNvSpPr/>
          <p:nvPr/>
        </p:nvSpPr>
        <p:spPr>
          <a:xfrm>
            <a:off x="6153634" y="3030133"/>
            <a:ext cx="521715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течение 30 рабочих дней со дня, следующего за днем передачи ему обращения, - если обращение подало лицо, которому уступлено право требования потребителя к финан-совой организации</a:t>
            </a:r>
            <a:endParaRPr/>
          </a:p>
        </p:txBody>
      </p:sp>
      <p:pic>
        <p:nvPicPr>
          <p:cNvPr id="369" name="Google Shape;369;p23"/>
          <p:cNvPicPr preferRelativeResize="0"/>
          <p:nvPr/>
        </p:nvPicPr>
        <p:blipFill rotWithShape="1">
          <a:blip r:embed="rId3">
            <a:alphaModFix/>
          </a:blip>
          <a:srcRect b="9908" l="13268" r="13454" t="2180"/>
          <a:stretch/>
        </p:blipFill>
        <p:spPr>
          <a:xfrm>
            <a:off x="5416465" y="3037184"/>
            <a:ext cx="844062" cy="928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24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376" name="Google Shape;376;p24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4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8" name="Google Shape;378;p24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9" name="Google Shape;379;p24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80" name="Google Shape;380;p24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4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82" name="Google Shape;382;p24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4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387" name="Google Shape;387;p24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24"/>
          <p:cNvSpPr/>
          <p:nvPr/>
        </p:nvSpPr>
        <p:spPr>
          <a:xfrm>
            <a:off x="3902658" y="949700"/>
            <a:ext cx="529779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Решение финансового уполномоченного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2" name="Google Shape;3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49924" y="1380587"/>
            <a:ext cx="1956172" cy="282733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4"/>
          <p:cNvSpPr/>
          <p:nvPr/>
        </p:nvSpPr>
        <p:spPr>
          <a:xfrm>
            <a:off x="2526542" y="1407057"/>
            <a:ext cx="9168055" cy="3016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результатам рассмотрения обращения финансовый уполномоченный принимает решение о его полном или частичном удовлетворении или об отказе в его удовлетворении.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Решение в течение одного рабочего дня со дня его принятия направляется потребителю финансовых услуг в форме электронного документа. Также потребитель может ходатайствовать о вручении ему решения на бумажном носителе.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Решение вступает в силу по истечении десяти рабочих дней после даты его подписания финансовым уполномоченным.</a:t>
            </a:r>
            <a:endParaRPr/>
          </a:p>
        </p:txBody>
      </p:sp>
      <p:pic>
        <p:nvPicPr>
          <p:cNvPr id="394" name="Google Shape;39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9809" y="4449737"/>
            <a:ext cx="2995097" cy="187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4"/>
          <p:cNvSpPr/>
          <p:nvPr/>
        </p:nvSpPr>
        <p:spPr>
          <a:xfrm>
            <a:off x="1812772" y="4371721"/>
            <a:ext cx="541494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Обжалование решения уполномоченного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49924" y="4818119"/>
            <a:ext cx="869247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случае несогласия с решением уполномоченного финансовая организация вправе в течение десяти рабочих дней после дня его вступления в силу обратиться в суд.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Потребителю на обжалование предоставлено 30 дней.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25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03" name="Google Shape;403;p25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5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5" name="Google Shape;405;p25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6" name="Google Shape;406;p25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07" name="Google Shape;407;p25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25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09" name="Google Shape;409;p25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5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414" name="Google Shape;414;p25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p25"/>
          <p:cNvSpPr/>
          <p:nvPr/>
        </p:nvSpPr>
        <p:spPr>
          <a:xfrm>
            <a:off x="4418366" y="141763"/>
            <a:ext cx="624536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ИСПОЛНЕНИЕ РЕШЕНИЯ ФИНАНСОВОГО</a:t>
            </a:r>
            <a:b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УПОЛНОМОЧЕННОГО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25"/>
          <p:cNvSpPr/>
          <p:nvPr/>
        </p:nvSpPr>
        <p:spPr>
          <a:xfrm>
            <a:off x="319033" y="1022521"/>
            <a:ext cx="11375564" cy="5247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Решение подлежит исполнению финансовой организацией не позднее срока, указанного в данном решении. Этот срок не может быть менее десяти рабочих дней и более 30 дней после вступления в силу решения.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Если финансовая организация не исполнит решение или условия соглашения с потребителем, то финансовый уполномоченный выдаст потребителю удостоверение, являющееся исполнительным документом. Потребитель должен обратиться за удостоверением к финансовому уполномоченному в течение трех месяцев с даты, когда должно было быть исполнено решение финансового уполномоченного, либо по истечении срока, установленного соглашением для исполнения его условий.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В случае пропуска потребителем срока по уважительной причине финансовый уполномоченный на основании ходатайства потребителя вправе восстановить этот срок.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Не позднее трехмесячного срока со дня получения удостоверения судебный пристав приведет решение финансового уполномоченного или соглашение в исполнение в принудительном порядке. Кроме того, если финансовая организация не исполнит в добровольном порядке решение финансового уполномоченного или условия соглашения с потребителем, то с нее взыщут штраф в размере 50% суммы требования потребителя.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6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26" name="Google Shape;426;p26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6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8" name="Google Shape;428;p26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9" name="Google Shape;429;p26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30" name="Google Shape;430;p26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6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32" name="Google Shape;432;p26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26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437" name="Google Shape;437;p26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" name="Google Shape;441;p26"/>
          <p:cNvSpPr/>
          <p:nvPr/>
        </p:nvSpPr>
        <p:spPr>
          <a:xfrm>
            <a:off x="4230696" y="137330"/>
            <a:ext cx="677685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ЗАЩИТА ПРАВ ПОТРЕБИТЕЛЯ ФИНАНСОВЫХ</a:t>
            </a:r>
            <a:b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УСЛУГ В СУДЕБНОМ ПОРЯДКЕ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2" name="Google Shape;442;p26"/>
          <p:cNvPicPr preferRelativeResize="0"/>
          <p:nvPr/>
        </p:nvPicPr>
        <p:blipFill rotWithShape="1">
          <a:blip r:embed="rId3">
            <a:alphaModFix/>
          </a:blip>
          <a:srcRect b="0" l="24057" r="24521" t="0"/>
          <a:stretch/>
        </p:blipFill>
        <p:spPr>
          <a:xfrm>
            <a:off x="393165" y="1529672"/>
            <a:ext cx="367262" cy="56121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6"/>
          <p:cNvSpPr/>
          <p:nvPr/>
        </p:nvSpPr>
        <p:spPr>
          <a:xfrm>
            <a:off x="327835" y="964699"/>
            <a:ext cx="100171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Потребитель финансовых услуг вправе обратиться в суд в случаях:</a:t>
            </a:r>
            <a:endParaRPr/>
          </a:p>
        </p:txBody>
      </p:sp>
      <p:sp>
        <p:nvSpPr>
          <p:cNvPr id="444" name="Google Shape;444;p26"/>
          <p:cNvSpPr/>
          <p:nvPr/>
        </p:nvSpPr>
        <p:spPr>
          <a:xfrm>
            <a:off x="966273" y="1413639"/>
            <a:ext cx="1020623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непринятия финансовым уполномоченным решения по обращению по истечении предусмотренных законом сроков рассмотрения обращения и принятия по нему решения (15 и 30 дн.);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5" name="Google Shape;44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803" y="2402525"/>
            <a:ext cx="367262" cy="48968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6"/>
          <p:cNvSpPr/>
          <p:nvPr/>
        </p:nvSpPr>
        <p:spPr>
          <a:xfrm>
            <a:off x="966273" y="2293424"/>
            <a:ext cx="1016949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прекращения рассмотрения обращения финансовым уполномоченным в соответствии с основаниями, установленными Законом (ст.27);</a:t>
            </a:r>
            <a:endParaRPr/>
          </a:p>
        </p:txBody>
      </p:sp>
      <p:sp>
        <p:nvSpPr>
          <p:cNvPr id="447" name="Google Shape;447;p26"/>
          <p:cNvSpPr/>
          <p:nvPr/>
        </p:nvSpPr>
        <p:spPr>
          <a:xfrm>
            <a:off x="957049" y="2943849"/>
            <a:ext cx="996130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несогласия с вступившим в силу решением финансового уполномоченного.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8" name="Google Shape;44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803" y="2947568"/>
            <a:ext cx="358038" cy="50250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6"/>
          <p:cNvSpPr/>
          <p:nvPr/>
        </p:nvSpPr>
        <p:spPr>
          <a:xfrm>
            <a:off x="349923" y="3505437"/>
            <a:ext cx="10822579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случае несогласия с вступившим в силу решением финансового уполномоченного потребитель финансовых услуг вправе в течение тридцати дней после дня вступления в силу указанного решения обратиться в суд и заявить требования к финансовой организации по предмету, содержащемуся в обращении, в порядке, установленном гражданским процессуальным законодательством Российской Федерации.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Потребитель финансовых услуг вправе заявлять в судебном порядке требования к финансовой организации только после получения от финансового уполномоченного решения по обращению (за исключением случаев, установленных п.1 ст. 25).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7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56" name="Google Shape;456;p27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7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8" name="Google Shape;458;p27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9" name="Google Shape;459;p27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60" name="Google Shape;460;p27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27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62" name="Google Shape;462;p27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27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467" name="Google Shape;467;p27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1" name="Google Shape;471;p27"/>
          <p:cNvPicPr preferRelativeResize="0"/>
          <p:nvPr/>
        </p:nvPicPr>
        <p:blipFill rotWithShape="1">
          <a:blip r:embed="rId3">
            <a:alphaModFix/>
          </a:blip>
          <a:srcRect b="0" l="21796" r="20873" t="16501"/>
          <a:stretch/>
        </p:blipFill>
        <p:spPr>
          <a:xfrm>
            <a:off x="187942" y="1001861"/>
            <a:ext cx="2088109" cy="228258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7"/>
          <p:cNvSpPr/>
          <p:nvPr/>
        </p:nvSpPr>
        <p:spPr>
          <a:xfrm>
            <a:off x="2276051" y="1106935"/>
            <a:ext cx="923544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Центральный Банк РФ является мегарегулятором, в функции которого входит контроль в сфере оказания различных финансовых услуг, в том числе именно он регулирует деятельность различных банков и страховых компаний.</a:t>
            </a:r>
            <a:endParaRPr/>
          </a:p>
        </p:txBody>
      </p:sp>
      <p:pic>
        <p:nvPicPr>
          <p:cNvPr id="473" name="Google Shape;47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6954" y="3066581"/>
            <a:ext cx="4043675" cy="26970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7"/>
          <p:cNvSpPr/>
          <p:nvPr/>
        </p:nvSpPr>
        <p:spPr>
          <a:xfrm>
            <a:off x="349924" y="3496048"/>
            <a:ext cx="7317820" cy="2015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права или интересы клиента финансовой организации были нарушены, то он может обратиться с жалобой в ЦБ РФ.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факты подтвердятся, то регулятор примет необходимые меры для устранения нарушений.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8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81" name="Google Shape;481;p28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8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83" name="Google Shape;483;p28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4" name="Google Shape;484;p28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5" name="Google Shape;485;p28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28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87" name="Google Shape;487;p28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491;p28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492" name="Google Shape;492;p28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p28"/>
          <p:cNvSpPr/>
          <p:nvPr/>
        </p:nvSpPr>
        <p:spPr>
          <a:xfrm>
            <a:off x="473803" y="904354"/>
            <a:ext cx="1057009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Клиент любого банка или страховой компании, столкнувшись с нарушением своих прав может направить в ЦБ РФ жалобу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7" name="Google Shape;49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109" y="1691903"/>
            <a:ext cx="2756477" cy="183765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8"/>
          <p:cNvSpPr/>
          <p:nvPr/>
        </p:nvSpPr>
        <p:spPr>
          <a:xfrm>
            <a:off x="2950931" y="2025127"/>
            <a:ext cx="874366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она находится в  компетенции Банка России, то по ней будут проведены необходимые проверки, и приняты соответствующие меры по их результатам.</a:t>
            </a:r>
            <a:endParaRPr/>
          </a:p>
        </p:txBody>
      </p:sp>
      <p:pic>
        <p:nvPicPr>
          <p:cNvPr id="499" name="Google Shape;499;p28"/>
          <p:cNvPicPr preferRelativeResize="0"/>
          <p:nvPr/>
        </p:nvPicPr>
        <p:blipFill rotWithShape="1">
          <a:blip r:embed="rId4">
            <a:alphaModFix/>
          </a:blip>
          <a:srcRect b="0" l="0" r="21234" t="0"/>
          <a:stretch/>
        </p:blipFill>
        <p:spPr>
          <a:xfrm>
            <a:off x="8658532" y="3594508"/>
            <a:ext cx="2946058" cy="245444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8"/>
          <p:cNvSpPr/>
          <p:nvPr/>
        </p:nvSpPr>
        <p:spPr>
          <a:xfrm>
            <a:off x="349924" y="3594508"/>
            <a:ext cx="8698542" cy="2877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соответствии с ФЗ «О порядке рассмотрения обращений граждан» каждую жалобу, поступившую в ЦБ РФ, обязательно регистрируют и рассматривают, а о принятом решении заявителю отправляется соответствующий ответ.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практике, жалобы являются одним из главных орудий в борьбе с различными нарушениями договоров и законодательства в ситуации, когда отправка в страховую компанию или кредитную организацию претензии не принесла желаемых результатов.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9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507" name="Google Shape;507;p29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9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9" name="Google Shape;509;p29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0" name="Google Shape;510;p29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11" name="Google Shape;511;p29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29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13" name="Google Shape;513;p29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29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518" name="Google Shape;518;p29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2" name="Google Shape;5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76650" y="1303174"/>
            <a:ext cx="1748760" cy="15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9"/>
          <p:cNvSpPr/>
          <p:nvPr/>
        </p:nvSpPr>
        <p:spPr>
          <a:xfrm>
            <a:off x="2025410" y="1456752"/>
            <a:ext cx="93283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Несмотря на то, что ЦБ РФ часто предпочитает не вмешиваться в оперативную деятельность контролируемых организаций, обращения в него имеют довольно высокую эффективность.</a:t>
            </a:r>
            <a:endParaRPr/>
          </a:p>
        </p:txBody>
      </p:sp>
      <p:sp>
        <p:nvSpPr>
          <p:cNvPr id="524" name="Google Shape;524;p29"/>
          <p:cNvSpPr/>
          <p:nvPr/>
        </p:nvSpPr>
        <p:spPr>
          <a:xfrm>
            <a:off x="349924" y="3098043"/>
            <a:ext cx="11003876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Даже ответ о том, что жалоба переслана руководителю банка или страховой компании, уже дает свои результаты, ведь сообщение, о котором известно регулятору просто нельзя оставить без внимания.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Полученные от ЦБ РФ ответы могут также в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дальнейшем использоваться для защиты своих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интересов в суде.</a:t>
            </a:r>
            <a:endParaRPr/>
          </a:p>
        </p:txBody>
      </p:sp>
      <p:pic>
        <p:nvPicPr>
          <p:cNvPr id="525" name="Google Shape;52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0575" y="3921795"/>
            <a:ext cx="3555419" cy="2369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30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532" name="Google Shape;532;p30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0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4" name="Google Shape;534;p30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5" name="Google Shape;535;p30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36" name="Google Shape;536;p30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30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38" name="Google Shape;538;p30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2" name="Google Shape;542;p30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543" name="Google Shape;543;p30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30"/>
          <p:cNvSpPr/>
          <p:nvPr/>
        </p:nvSpPr>
        <p:spPr>
          <a:xfrm>
            <a:off x="4463715" y="116804"/>
            <a:ext cx="600613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КАКИМ ПРИЧИНАМ ИМЕЕТ СМЫСЛ </a:t>
            </a:r>
            <a:b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ОБРАЩАТЬСЯ В ЦБ РФ: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48" name="Google Shape;548;p30"/>
          <p:cNvGrpSpPr/>
          <p:nvPr/>
        </p:nvGrpSpPr>
        <p:grpSpPr>
          <a:xfrm>
            <a:off x="-4719768" y="175926"/>
            <a:ext cx="16441232" cy="6114765"/>
            <a:chOff x="-5132630" y="-786562"/>
            <a:chExt cx="16441232" cy="6114765"/>
          </a:xfrm>
        </p:grpSpPr>
        <p:sp>
          <p:nvSpPr>
            <p:cNvPr id="549" name="Google Shape;549;p30"/>
            <p:cNvSpPr/>
            <p:nvPr/>
          </p:nvSpPr>
          <p:spPr>
            <a:xfrm>
              <a:off x="-5132630" y="-786562"/>
              <a:ext cx="6114765" cy="6114765"/>
            </a:xfrm>
            <a:prstGeom prst="blockArc">
              <a:avLst>
                <a:gd fmla="val 18900000" name="adj1"/>
                <a:gd fmla="val 2700000" name="adj2"/>
                <a:gd fmla="val 353" name="adj3"/>
              </a:avLst>
            </a:pr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318596" y="206462"/>
              <a:ext cx="10990006" cy="412744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0"/>
            <p:cNvSpPr txBox="1"/>
            <p:nvPr/>
          </p:nvSpPr>
          <p:spPr>
            <a:xfrm>
              <a:off x="318596" y="206462"/>
              <a:ext cx="10990006" cy="412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навязывание различных платных услуг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0630" y="154869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92373" y="825942"/>
              <a:ext cx="10616229" cy="412744"/>
            </a:xfrm>
            <a:prstGeom prst="rect">
              <a:avLst/>
            </a:prstGeom>
            <a:solidFill>
              <a:srgbClr val="439AB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0"/>
            <p:cNvSpPr txBox="1"/>
            <p:nvPr/>
          </p:nvSpPr>
          <p:spPr>
            <a:xfrm>
              <a:off x="692373" y="825942"/>
              <a:ext cx="10616229" cy="412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незаконные действия в отношении заложенного имущества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434407" y="774349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9A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897201" y="1328091"/>
              <a:ext cx="10411401" cy="646497"/>
            </a:xfrm>
            <a:prstGeom prst="rect">
              <a:avLst/>
            </a:prstGeom>
            <a:solidFill>
              <a:srgbClr val="43BCB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0"/>
            <p:cNvSpPr txBox="1"/>
            <p:nvPr/>
          </p:nvSpPr>
          <p:spPr>
            <a:xfrm>
              <a:off x="897201" y="1328091"/>
              <a:ext cx="10411401" cy="646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перевод денежных средств при отсутствии на действия распоряжения клиента и других законных оснований (например, исполнительного листа)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639235" y="1393375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BCB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62600" y="2064448"/>
              <a:ext cx="10346002" cy="412744"/>
            </a:xfrm>
            <a:prstGeom prst="rect">
              <a:avLst/>
            </a:prstGeom>
            <a:solidFill>
              <a:srgbClr val="44B7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0"/>
            <p:cNvSpPr txBox="1"/>
            <p:nvPr/>
          </p:nvSpPr>
          <p:spPr>
            <a:xfrm>
              <a:off x="962600" y="2064448"/>
              <a:ext cx="10346002" cy="412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скрытые комиссии, штрафы и т. д., существенно увеличивающие стоимость услуг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704635" y="2012855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4B7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897201" y="2683928"/>
              <a:ext cx="10411401" cy="412744"/>
            </a:xfrm>
            <a:prstGeom prst="rect">
              <a:avLst/>
            </a:prstGeom>
            <a:solidFill>
              <a:srgbClr val="45B36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0"/>
            <p:cNvSpPr txBox="1"/>
            <p:nvPr/>
          </p:nvSpPr>
          <p:spPr>
            <a:xfrm>
              <a:off x="897201" y="2683928"/>
              <a:ext cx="10411401" cy="412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предоставление преимуществ страховым компаниям со стороны банка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639235" y="2632335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5B36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692373" y="3302953"/>
              <a:ext cx="10616229" cy="412744"/>
            </a:xfrm>
            <a:prstGeom prst="rect">
              <a:avLst/>
            </a:prstGeom>
            <a:solidFill>
              <a:srgbClr val="4CAF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0"/>
            <p:cNvSpPr txBox="1"/>
            <p:nvPr/>
          </p:nvSpPr>
          <p:spPr>
            <a:xfrm>
              <a:off x="692373" y="3302953"/>
              <a:ext cx="10616229" cy="412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некорректное, незаконное и т. п. начисление и списание комиссий за различные услуги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34407" y="3251360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CAF4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18596" y="3922433"/>
              <a:ext cx="10990006" cy="412744"/>
            </a:xfrm>
            <a:prstGeom prst="rect">
              <a:avLst/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0"/>
            <p:cNvSpPr txBox="1"/>
            <p:nvPr/>
          </p:nvSpPr>
          <p:spPr>
            <a:xfrm>
              <a:off x="318596" y="3922433"/>
              <a:ext cx="10990006" cy="412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276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отказы в обслуживании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60630" y="3870840"/>
              <a:ext cx="515930" cy="51593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6FAA4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1" name="Google Shape;571;p30"/>
          <p:cNvSpPr/>
          <p:nvPr/>
        </p:nvSpPr>
        <p:spPr>
          <a:xfrm>
            <a:off x="349924" y="5411833"/>
            <a:ext cx="1143217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Этот список не является исчерпывающим, клиенту банка или страховой компании предоставлена возможность отправлять жалобы в ЦБ РФ и по другим поводам, в законодательстве не содержится каких-либо ограничений.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1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578" name="Google Shape;578;p31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1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0" name="Google Shape;580;p31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81" name="Google Shape;581;p31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82" name="Google Shape;582;p31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19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3" name="Google Shape;583;p31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84" name="Google Shape;584;p31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31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589" name="Google Shape;589;p31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3" name="Google Shape;593;p31"/>
          <p:cNvSpPr/>
          <p:nvPr/>
        </p:nvSpPr>
        <p:spPr>
          <a:xfrm>
            <a:off x="5410151" y="306607"/>
            <a:ext cx="44573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ПРАВИЛЬНО ОФОРМИТЬ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4" name="Google Shape;5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939" y="1109995"/>
            <a:ext cx="1341163" cy="134116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1"/>
          <p:cNvSpPr/>
          <p:nvPr/>
        </p:nvSpPr>
        <p:spPr>
          <a:xfrm>
            <a:off x="2220874" y="1124550"/>
            <a:ext cx="907095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Жалоба оформляется в письменной форме. К ней обязательно должны прилагаться документы и другие доказательства, имеющие значение для разрешения возникшей ситуации.</a:t>
            </a:r>
            <a:endParaRPr/>
          </a:p>
        </p:txBody>
      </p:sp>
      <p:sp>
        <p:nvSpPr>
          <p:cNvPr id="596" name="Google Shape;596;p31"/>
          <p:cNvSpPr/>
          <p:nvPr/>
        </p:nvSpPr>
        <p:spPr>
          <a:xfrm>
            <a:off x="1512175" y="2371110"/>
            <a:ext cx="97120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заявлении обязательно должна быть указана следующая информация:</a:t>
            </a:r>
            <a:endParaRPr/>
          </a:p>
        </p:txBody>
      </p:sp>
      <p:graphicFrame>
        <p:nvGraphicFramePr>
          <p:cNvPr id="597" name="Google Shape;597;p31"/>
          <p:cNvGraphicFramePr/>
          <p:nvPr/>
        </p:nvGraphicFramePr>
        <p:xfrm>
          <a:off x="540393" y="2941267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{9A169EDB-207A-4028-84CD-6E2E43F5AF19}</a:tableStyleId>
              </a:tblPr>
              <a:tblGrid>
                <a:gridCol w="3622650"/>
                <a:gridCol w="7348450"/>
              </a:tblGrid>
              <a:tr h="25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Данные заявителя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Ф.И.О., адрес или наименование и реквизиты организации 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Данные получателя жалобы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например, наименование территориального отделения ЦБ РФ 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Информация об организации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в отношении которой подается жалоба 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Причины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основания обращения 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Конкретные требования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устранить нарушения, провести проверку и т.д.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</a:tbl>
          </a:graphicData>
        </a:graphic>
      </p:graphicFrame>
      <p:sp>
        <p:nvSpPr>
          <p:cNvPr id="598" name="Google Shape;598;p31"/>
          <p:cNvSpPr/>
          <p:nvPr/>
        </p:nvSpPr>
        <p:spPr>
          <a:xfrm>
            <a:off x="540392" y="5469635"/>
            <a:ext cx="1115420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возможности надо указывать и прикладывать копию договора, которым регулируются взаимоотношения между клиентом и банком или страховой компанией, и другие важные документы.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4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p14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" name="Google Shape;109;p14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0" name="Google Shape;110;p14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4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12" name="Google Shape;112;p14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4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117" name="Google Shape;117;p14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https://sudakonline.info/media/k2/items/cache/ede36c0c0668adb972e7a4fd9edd6ad1_L.jpg?t=-62169984000" id="121" name="Google Shape;1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892" y="1215545"/>
            <a:ext cx="3464317" cy="47403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/>
          <p:nvPr/>
        </p:nvSpPr>
        <p:spPr>
          <a:xfrm>
            <a:off x="4271109" y="906738"/>
            <a:ext cx="6960808" cy="54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3 сентября 2018 г.  вступил в силу нормативный акт от 04.06.2018 № 123-ФЗ «Об уполномоченном по правам потребителей финансовых услуг» и связанные с ним изменения в законодательство, в частности, поправки в п.1 ст. 17 ФЗ «О защите прав потребителей».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этом устанавливается порядок досудебного урегулирования споров между финансовыми организациями и их клиентами, а также правовые основы взаимодействия финансового уполномоченного с данными организациями.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Документ направлен на создание на безвозмездной для граждан основе системы досудебного урегулирования споров с финансовыми организациями в ситуациях, когда потребитель и организация не смогли урегулировать спор в претензионном порядке.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2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605" name="Google Shape;605;p32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2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07" name="Google Shape;607;p32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8" name="Google Shape;608;p32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09" name="Google Shape;609;p32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0" name="Google Shape;610;p32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611" name="Google Shape;611;p32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2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616" name="Google Shape;616;p32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0" name="Google Shape;620;p32"/>
          <p:cNvSpPr/>
          <p:nvPr/>
        </p:nvSpPr>
        <p:spPr>
          <a:xfrm>
            <a:off x="6089005" y="223712"/>
            <a:ext cx="299421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СПОСОБЫ ПОДАЧИ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1" name="Google Shape;6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719" y="1106740"/>
            <a:ext cx="3345507" cy="284916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2"/>
          <p:cNvSpPr/>
          <p:nvPr/>
        </p:nvSpPr>
        <p:spPr>
          <a:xfrm>
            <a:off x="3874604" y="1007830"/>
            <a:ext cx="763689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Наиболее быстро и просто написать жалобу в Банк России по Интернету, используя официальный сайт.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подачи обращения необходимо выбрать его тематику и указать максимально подробно в специальной форме всю запрашиваемую информацию. Такие обращения регистрируются автоматически и сразу поступают в работу.</a:t>
            </a:r>
            <a:endParaRPr/>
          </a:p>
        </p:txBody>
      </p:sp>
      <p:sp>
        <p:nvSpPr>
          <p:cNvPr id="623" name="Google Shape;623;p32"/>
          <p:cNvSpPr/>
          <p:nvPr/>
        </p:nvSpPr>
        <p:spPr>
          <a:xfrm>
            <a:off x="457718" y="4112804"/>
            <a:ext cx="111596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 ИСПОЛЬЗОВАТЬ ДЛЯ ПОДАЧИ ЖАЛОБЫ И ДРУГИЕ СПОСОБЫ, В ЧАСТНОСТИ:</a:t>
            </a:r>
            <a:endParaRPr b="1" sz="1800">
              <a:solidFill>
                <a:srgbClr val="3161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624" name="Google Shape;624;p32"/>
          <p:cNvGraphicFramePr/>
          <p:nvPr/>
        </p:nvGraphicFramePr>
        <p:xfrm>
          <a:off x="457717" y="458506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{9A169EDB-207A-4028-84CD-6E2E43F5AF19}</a:tableStyleId>
              </a:tblPr>
              <a:tblGrid>
                <a:gridCol w="3561525"/>
                <a:gridCol w="7492250"/>
              </a:tblGrid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Отправка</a:t>
                      </a:r>
                      <a:endParaRPr/>
                    </a:p>
                  </a:txBody>
                  <a:tcPr marT="76200" marB="76200" marR="76200" marL="7620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заявления по почте </a:t>
                      </a:r>
                      <a:endParaRPr/>
                    </a:p>
                  </a:txBody>
                  <a:tcPr marT="76200" marB="76200" marR="76200" marL="76200" anchor="ctr">
                    <a:solidFill>
                      <a:schemeClr val="lt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/>
                        <a:t> -«-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2400" u="none" cap="none" strike="noStrike"/>
                        <a:t>по факсу </a:t>
                      </a:r>
                      <a:endParaRPr b="0"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30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/>
                        <a:t> Личная передача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2400" u="none" cap="none" strike="noStrike"/>
                        <a:t>в отдел по работе с корреспонденцией</a:t>
                      </a:r>
                      <a:endParaRPr b="0"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33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631" name="Google Shape;631;p33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3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3" name="Google Shape;633;p33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4" name="Google Shape;634;p33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35" name="Google Shape;635;p33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21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6" name="Google Shape;636;p33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637" name="Google Shape;637;p33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33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642" name="Google Shape;642;p33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" name="Google Shape;646;p33"/>
          <p:cNvSpPr/>
          <p:nvPr/>
        </p:nvSpPr>
        <p:spPr>
          <a:xfrm>
            <a:off x="5218588" y="336075"/>
            <a:ext cx="485581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ДОЛГО РАССМАТРИВАЕТСЯ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7" name="Google Shape;64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964" y="1092962"/>
            <a:ext cx="1872488" cy="152711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3"/>
          <p:cNvSpPr/>
          <p:nvPr/>
        </p:nvSpPr>
        <p:spPr>
          <a:xfrm>
            <a:off x="2190346" y="994087"/>
            <a:ext cx="9321151" cy="1523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Законодательство устанавливает сроки, в течение которых должны производиться соответствующие действия с заявлением.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необходимости проведения дополнительных проверок или получения различных документов их допускается продлевать на период до 30 дней.</a:t>
            </a:r>
            <a:endParaRPr/>
          </a:p>
        </p:txBody>
      </p:sp>
      <p:sp>
        <p:nvSpPr>
          <p:cNvPr id="649" name="Google Shape;649;p33"/>
          <p:cNvSpPr/>
          <p:nvPr/>
        </p:nvSpPr>
        <p:spPr>
          <a:xfrm>
            <a:off x="311964" y="2633197"/>
            <a:ext cx="1088199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ПРИВЕДЕМ В ТАБЛИЦЕ ИНФОРМАЦИЮ ПО СРОКАМ, УСТАНОВЛЕННЫМ ДЛЯ РАЗЛИЧНЫХ ОПЕРАЦИЙ ПРИ ОБРАБОТКЕ ЖАЛОБЫ:</a:t>
            </a:r>
            <a:endParaRPr sz="2400">
              <a:solidFill>
                <a:srgbClr val="3161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650" name="Google Shape;650;p33"/>
          <p:cNvGraphicFramePr/>
          <p:nvPr/>
        </p:nvGraphicFramePr>
        <p:xfrm>
          <a:off x="393165" y="347731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{9A169EDB-207A-4028-84CD-6E2E43F5AF19}</a:tableStyleId>
              </a:tblPr>
              <a:tblGrid>
                <a:gridCol w="6730975"/>
                <a:gridCol w="4387375"/>
              </a:tblGrid>
              <a:tr h="25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Действие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Отведенный законом срок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76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Регистрация заявления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3 дня, регистрация происходит автоматически при подаче электронной жалобы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7664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Передача в другие органы или должностным лицам, если решение вопроса находится в их компетенции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7 дней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Рассмотрение заявления и дача по нему ответа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/>
                        <a:t> 30 дней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200" marB="76200" marR="76200" marL="7620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4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657" name="Google Shape;657;p34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4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9" name="Google Shape;659;p34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0" name="Google Shape;660;p34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61" name="Google Shape;661;p34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22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2" name="Google Shape;662;p34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663" name="Google Shape;663;p34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34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668" name="Google Shape;668;p34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2" name="Google Shape;672;p34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3" name="Google Shape;67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803" y="1101477"/>
            <a:ext cx="2861759" cy="243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803" y="3713247"/>
            <a:ext cx="2861760" cy="243719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4"/>
          <p:cNvSpPr/>
          <p:nvPr/>
        </p:nvSpPr>
        <p:spPr>
          <a:xfrm>
            <a:off x="3512767" y="1046675"/>
            <a:ext cx="8319842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«Всероссийского общества инвалидов»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http://www.voi.ru/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Всероссийское общество инвалидов было создано 17 августа 1988 года. Целями ВОИ являются: защита прав и интересов инвалидов, обеспечение инвалидам равными с другими гражданами возможностей участия во всех сферах жизни общества, интеграция инвалидов в общество. Сегодня ВОИ это более 1,6 млн. человек, 24,3 тыс. первичных организаций, 2100 районных и городских и 81 региональных организации.</a:t>
            </a: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3512767" y="3599437"/>
            <a:ext cx="831984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Фонд поддержки инвалидов "Единая страна".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http://www.rfpi.ru/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Целью Фонда поддержки инвалидов "Единая страна" является интеграция инвалидов в общество на правовой основе Конвенции о правах инвалидов: достоинство и справедливость для всех. Фонд реализует социальный проект «Единая страна – Доступная среда», проводит фестиваль социальных интернет - ресурсов «Мир равных возможностей», освещает информацию о спортивных достижениях людей с ограниченными возможностями.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35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683" name="Google Shape;683;p35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5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85" name="Google Shape;685;p35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6" name="Google Shape;686;p35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87" name="Google Shape;687;p35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23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35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689" name="Google Shape;689;p35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3" name="Google Shape;693;p35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694" name="Google Shape;694;p35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35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9" name="Google Shape;699;p35"/>
          <p:cNvSpPr/>
          <p:nvPr/>
        </p:nvSpPr>
        <p:spPr>
          <a:xfrm>
            <a:off x="3512767" y="1046675"/>
            <a:ext cx="8319842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Инвалид.ru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http://www.invalid.ru/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для инвалидов, ценный своей законодательной подборкой. Здесь размещены законы: "Закон о социальной защите инвалидов", "Закон об обязательном социальном страховании от несчастных случаев", "Постановление о льготах инвалидам и семьям, имеющим детей-инвалидов", "Закон о благотворительной деятельности и благотворительных организациях". Подробно излагаются правила получения листка нетрудоспособности.</a:t>
            </a:r>
            <a:endParaRPr/>
          </a:p>
        </p:txBody>
      </p:sp>
      <p:sp>
        <p:nvSpPr>
          <p:cNvPr id="700" name="Google Shape;700;p35"/>
          <p:cNvSpPr/>
          <p:nvPr/>
        </p:nvSpPr>
        <p:spPr>
          <a:xfrm>
            <a:off x="3512767" y="3599437"/>
            <a:ext cx="8319842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для инвалидов и тех, кто рядом с ними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http://www.inva-life.ru/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Здоровье, лечение, туризм для инвалидов. Люди и судьбы – статьи об инвалидах, чья сила воли вдохновляет здоровых людей. Болезнь, Вера, Духовность – взгляд на проблему с религиозной точки зрения. Права, льготы, законы. Позитивный раздел – видео-истории сильных духом, позитивные видеоролики, музыка для души, авторские слайды, притчи, афоризмы, истории, цитаты.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1" name="Google Shape;70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803" y="1082937"/>
            <a:ext cx="2857565" cy="2433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803" y="3703806"/>
            <a:ext cx="2857565" cy="2433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36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709" name="Google Shape;709;p36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6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1" name="Google Shape;711;p36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2" name="Google Shape;712;p36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13" name="Google Shape;713;p36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24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36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715" name="Google Shape;715;p36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36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720" name="Google Shape;720;p36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36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5" name="Google Shape;725;p36"/>
          <p:cNvSpPr/>
          <p:nvPr/>
        </p:nvSpPr>
        <p:spPr>
          <a:xfrm>
            <a:off x="3512767" y="1046675"/>
            <a:ext cx="8319842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Информационный портал для инвалидов</a:t>
            </a:r>
            <a:endParaRPr/>
          </a:p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http://inva.tv/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сайте представлены рубрики, которые помогут инвалидам адаптироваться в социальной сфере. Фактор жизни - информационный телевизионный журнал, посвященный проблемам людей с ограниченными возможностями. Авторская программа депутата Государственной Думы Владимира Крупенникова – "Стратегия жизни". "Восхождение" - это цикл из ряда документальных фильмов, созданный РООИ "Стратегия". Герои этих фильмов - люди с инвалидностью. Общение; Знакомства; Работа; Дискуссионный клуб; Законы и др.</a:t>
            </a:r>
            <a:endParaRPr/>
          </a:p>
        </p:txBody>
      </p:sp>
      <p:sp>
        <p:nvSpPr>
          <p:cNvPr id="726" name="Google Shape;726;p36"/>
          <p:cNvSpPr/>
          <p:nvPr/>
        </p:nvSpPr>
        <p:spPr>
          <a:xfrm>
            <a:off x="3512767" y="3802252"/>
            <a:ext cx="8319842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Портал для людей с ограниченными возможностями здоровья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http://www.dislife.ru/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Публикуются главные новости и ключевые темы здравоохранения в России. Представлена информация о социальных выплатах и льготах, пенсиях и пособиях. Освещается общественная жизнь и социальная политика в России. Спецпроекты: Трудоустройство. Уникальный центр для соискателей с инвалидностью и работодателей. Бесплатные знакомства, форум, бюро справедливости (реальная помощь в затруднительных ситуациях).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7" name="Google Shape;72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802" y="1105226"/>
            <a:ext cx="2857565" cy="243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802" y="3912859"/>
            <a:ext cx="2857565" cy="2433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37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735" name="Google Shape;735;p37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7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7" name="Google Shape;737;p37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8" name="Google Shape;738;p37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39" name="Google Shape;739;p37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25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37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741" name="Google Shape;741;p37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745;p37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746" name="Google Shape;746;p37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7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7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0" name="Google Shape;750;p37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1" name="Google Shape;751;p37"/>
          <p:cNvSpPr/>
          <p:nvPr/>
        </p:nvSpPr>
        <p:spPr>
          <a:xfrm>
            <a:off x="3512767" y="1046675"/>
            <a:ext cx="831984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Ты можешь все: российский интернет-портал для инвалидов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http://www.disability.ru/news/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сайте накоплена большая база знаний в форуме. Огромное число счастливых браков заключено по объявлениям в службе знакомств, многие нашли работу с помощью биржи труда на портале, воспользовались популярным разделом товары-услуги или с интересом ведут общение и делятся своим настроением в дневниках.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Google Shape;752;p37"/>
          <p:cNvSpPr/>
          <p:nvPr/>
        </p:nvSpPr>
        <p:spPr>
          <a:xfrm>
            <a:off x="3512767" y="3802252"/>
            <a:ext cx="8319842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Сообщество людей с ограниченными возможностями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http://www.invaforum.ru/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открыт не только для людей с ДЦП, но и для всех, кто знает про инвалидность не понаслышке. Он задуман, чтобы увеличивать круг общения, находить новых друзей, открывать новые увлечения, решать сложные жизненные задачи и помогать другим. Это возможность избавиться от одиночества, измениться и жить интересной, наполненной и плодотворной жизнью, принося любовь и радость своим близким.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3" name="Google Shape;75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517" y="1124549"/>
            <a:ext cx="2862850" cy="243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800" y="3804138"/>
            <a:ext cx="2855567" cy="2431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Google Shape;760;p38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761" name="Google Shape;761;p38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38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63" name="Google Shape;763;p38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4" name="Google Shape;764;p38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65" name="Google Shape;765;p38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26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38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767" name="Google Shape;767;p38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38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772" name="Google Shape;772;p38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6" name="Google Shape;776;p38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7" name="Google Shape;777;p38"/>
          <p:cNvSpPr/>
          <p:nvPr/>
        </p:nvSpPr>
        <p:spPr>
          <a:xfrm>
            <a:off x="3512767" y="961087"/>
            <a:ext cx="831984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Дверь в мир: сайт для людей с ограниченными возможностями здоровья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http://doorinworld.ru/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Бесплатная юридическая помощь – юрист консультирует по любым вопросам. Права и льготы ребенка-инвалида: представлена информация о льготах, сложных жизненных ситуациях, статьи о детях-инвалидах. Знакомства для инвалидов. Скидки на высшее образование – дистанционное обучение инвалидов в Межрегиональном Открытом Социальном институте.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8" name="Google Shape;778;p38"/>
          <p:cNvSpPr/>
          <p:nvPr/>
        </p:nvSpPr>
        <p:spPr>
          <a:xfrm>
            <a:off x="3512767" y="3803092"/>
            <a:ext cx="831984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инвалидов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http://www.invalirus.ru/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Форум людей с ограниченными возможностями, где можно поделиться проблемами и получить дельный совет. На сайте предоставлена площадка для знакомств, а также, чат, новости, различная информация, статьи.</a:t>
            </a:r>
            <a:endParaRPr/>
          </a:p>
        </p:txBody>
      </p:sp>
      <p:pic>
        <p:nvPicPr>
          <p:cNvPr id="779" name="Google Shape;77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165" y="1159171"/>
            <a:ext cx="2960036" cy="252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3165" y="3785273"/>
            <a:ext cx="2983285" cy="254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9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787" name="Google Shape;787;p39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39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9" name="Google Shape;789;p39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0" name="Google Shape;790;p39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91" name="Google Shape;791;p39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27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39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793" name="Google Shape;793;p39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7" name="Google Shape;797;p39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798" name="Google Shape;798;p39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2" name="Google Shape;802;p39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3" name="Google Shape;803;p39"/>
          <p:cNvSpPr/>
          <p:nvPr/>
        </p:nvSpPr>
        <p:spPr>
          <a:xfrm>
            <a:off x="3512767" y="961087"/>
            <a:ext cx="8319842" cy="2913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Наш путь: сайт для инвалидов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http://nashput.com/sajte.html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Неудачи и трудности в жизни бывают у каждого человека, на сайте собрано множество историй преодоления самых тяжелых обстоятельств. В них рассказывается о людях, о знаменитых и обычных людях – живущих среди нас с вами. О людях, которые, несмотря на все сложности, выпавшие на их жизненный «Путь», не опустили рук, и продолжают идти по своему пути – сквозь трудности, боль, непонимание и безразличие со стороны таких же людей. И если этот сайт заставит задуматься хоть одного человека о том: «А правильно ли я живу; а то ли я делаю в своей жизни», то значит он создан не зря».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Google Shape;804;p39"/>
          <p:cNvSpPr/>
          <p:nvPr/>
        </p:nvSpPr>
        <p:spPr>
          <a:xfrm>
            <a:off x="3512767" y="3803092"/>
            <a:ext cx="831984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Надежда: сайт знакомств для людей с ограниченными возможностями здоровья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http://disability-people.com/index.php?l=ru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знакомств «Надежда», поможет людям с ограниченными возможностями здоровья найти друзей по переписке или создать семью, основанную на дружбе, уважении и любви.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5" name="Google Shape;80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165" y="1001861"/>
            <a:ext cx="2990506" cy="254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862" y="3796225"/>
            <a:ext cx="2970809" cy="2530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40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813" name="Google Shape;813;p40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40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15" name="Google Shape;815;p40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6" name="Google Shape;816;p40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17" name="Google Shape;817;p40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28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818;p40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819" name="Google Shape;819;p40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40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824" name="Google Shape;824;p40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8" name="Google Shape;828;p40"/>
          <p:cNvSpPr/>
          <p:nvPr/>
        </p:nvSpPr>
        <p:spPr>
          <a:xfrm>
            <a:off x="4096731" y="43847"/>
            <a:ext cx="67833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 ТЕХНОЛОГИИ ДЛЯ ЗАЩИТЫ ПРАВ ЛИЦ С ОГРАНИЧЕННЫМИ ФИНАНСОВЫМИ ВОЗМОЖНОСТЯМИ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9" name="Google Shape;829;p40"/>
          <p:cNvSpPr/>
          <p:nvPr/>
        </p:nvSpPr>
        <p:spPr>
          <a:xfrm>
            <a:off x="3512767" y="961087"/>
            <a:ext cx="831984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Энциклопедия мужества "Не инвалид"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http://neinvalid.ru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Эксклюзивные интервью и откровенные истории жизни, репортажи с мероприятий, колонки лучших социальных журналистов, психологов, врачей, блогеров, общественных деятелей, а также ранее никому не известных людей, биографии и истории мужества людей с инвалидностью со всего мира.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0" name="Google Shape;830;p40"/>
          <p:cNvSpPr/>
          <p:nvPr/>
        </p:nvSpPr>
        <p:spPr>
          <a:xfrm>
            <a:off x="3512767" y="3803092"/>
            <a:ext cx="831984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Каталог сайтов для инвалидов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http://inva.info/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каталоге собрано более 5000 ссылок на сайты, страницы и группы в социальных сетях по теме инвалидность и реабилитация.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1" name="Google Shape;83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862" y="1124550"/>
            <a:ext cx="2919612" cy="248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863" y="3840659"/>
            <a:ext cx="2919612" cy="2486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41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839" name="Google Shape;839;p41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41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41" name="Google Shape;841;p41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2" name="Google Shape;842;p41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43" name="Google Shape;843;p41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29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p41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845" name="Google Shape;845;p41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9" name="Google Shape;849;p41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850" name="Google Shape;850;p41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4" name="Google Shape;854;p41"/>
          <p:cNvSpPr/>
          <p:nvPr/>
        </p:nvSpPr>
        <p:spPr>
          <a:xfrm>
            <a:off x="4008128" y="67739"/>
            <a:ext cx="67833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САЙТЫ ДЛЯ ЛЮДЕЙ С НАРУШЕНИЯМИ СЛУХА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5" name="Google Shape;855;p41"/>
          <p:cNvSpPr/>
          <p:nvPr/>
        </p:nvSpPr>
        <p:spPr>
          <a:xfrm>
            <a:off x="3512766" y="961087"/>
            <a:ext cx="8469967" cy="2913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«Всероссийского общества глухих»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http://www.voginfo.ru/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 создана в 1926 году. Главной задачей ВОГ является выражение и защита прав и законных интересов граждан РФ с нарушениями слуха, их социальная реабилитация и интеграция в общество. В центре внимания ВОГ - вопросы реализации гражданских прав, доступности информации и различных услуг, получения образования и профессиональной подготовки, занятости и трудоустройства, качественного медицинского обслуживания и социального обеспечения, доступности объектов социальной и транспортной инфраструктуры, а также учреждений культуры.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p41"/>
          <p:cNvSpPr/>
          <p:nvPr/>
        </p:nvSpPr>
        <p:spPr>
          <a:xfrm>
            <a:off x="3512767" y="3803092"/>
            <a:ext cx="8469966" cy="26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«Страна глухих»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http://www.deafworld.ru/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Интернет-общество "Страна глухих" - некоммерческий социальный проект, основными задачами которого являются информационная и юридическая поддержка инвалидов по слуху, формирование у них активной гражданской позиции, предоставление возможностей для общения, знакомства, помощь в получении образования, реабилитации, а также создание Фонда взаимопомощи. На сайте можно найти информацию по законодательству, информацию о слуховых аппаратах, информацию для родителей слабослышащих детей.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7" name="Google Shape;85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863" y="3804953"/>
            <a:ext cx="2906024" cy="247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379" y="1053561"/>
            <a:ext cx="2914631" cy="2560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5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29" name="Google Shape;129;p15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1" name="Google Shape;131;p15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2" name="Google Shape;132;p15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3" name="Google Shape;133;p15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5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35" name="Google Shape;135;p15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5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140" name="Google Shape;140;p15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15"/>
          <p:cNvSpPr/>
          <p:nvPr/>
        </p:nvSpPr>
        <p:spPr>
          <a:xfrm>
            <a:off x="4668997" y="326457"/>
            <a:ext cx="5055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ГОСУДАРСТВЕННЫЕ ЛЬГОТЫ ДЛЯ ЛИЦ 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73803" y="1001861"/>
            <a:ext cx="10570090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5365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городе Краснодаре и регионе необходимая информация размещена на сайте Роспотребнадзора (Управление Федеральной службы по надзору в сфере защиты прав потребителей и благополучия человека по Краснодарскому краю) с версией для слабовидящих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Вопрос можно задать круглосуточно по телефону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(800) 100 29 26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Горячая линия по вопросам нарушений прав потребителей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(861) 226 40 74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Консультационный центр для потребителей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(861) 267 34 91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 (861) 267 34 93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798" y="3015723"/>
            <a:ext cx="804130" cy="47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798" y="3827894"/>
            <a:ext cx="804130" cy="47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798" y="5026929"/>
            <a:ext cx="804130" cy="47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42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865" name="Google Shape;865;p42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42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67" name="Google Shape;867;p42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8" name="Google Shape;868;p42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69" name="Google Shape;869;p42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30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42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871" name="Google Shape;871;p42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5" name="Google Shape;875;p42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876" name="Google Shape;876;p42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42"/>
          <p:cNvSpPr/>
          <p:nvPr/>
        </p:nvSpPr>
        <p:spPr>
          <a:xfrm>
            <a:off x="4008128" y="67739"/>
            <a:ext cx="67833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САЙТЫ ДЛЯ ЛЮДЕЙ С НАРУШЕНИЯМИ СЛУХА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1" name="Google Shape;881;p42"/>
          <p:cNvSpPr/>
          <p:nvPr/>
        </p:nvSpPr>
        <p:spPr>
          <a:xfrm>
            <a:off x="3512766" y="961087"/>
            <a:ext cx="8469967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слуховых аппаратов "Радуга звуков"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http://www.istok-audio.com/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Миссия "Исток-Аудио" - профессиональная квалифицированная помощь слабослышащим и глухим людям. Фирма "Исток - Аудио" реализует уникальный проект под торговой маркой "Радуга звуков". Сеть центров хорошего слуха по всей России.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2" name="Google Shape;882;p42"/>
          <p:cNvSpPr/>
          <p:nvPr/>
        </p:nvSpPr>
        <p:spPr>
          <a:xfrm>
            <a:off x="3512767" y="3803092"/>
            <a:ext cx="8469966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DeafNet.ru Цель сайта DeafNet.ru (ДН)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http://www.deafnet.ru/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Раскрытие и практическое применение возможностей и ресурсов Интернета для преодоления информационно – коммуникативных барьеров, вызванных нарушениями слуха и речи, а также другими заболеваниями, создания комфортной информационной среды для раскрытия творческих потенциалов участников и посетителей сайта, оперативного информационного обеспечения.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3" name="Google Shape;88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803" y="1080111"/>
            <a:ext cx="2845084" cy="249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803" y="3803092"/>
            <a:ext cx="2845084" cy="249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43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891" name="Google Shape;891;p43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43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3" name="Google Shape;893;p43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94" name="Google Shape;894;p43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95" name="Google Shape;895;p43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31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6" name="Google Shape;896;p43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897" name="Google Shape;897;p43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43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902" name="Google Shape;902;p43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6" name="Google Shape;906;p43"/>
          <p:cNvSpPr/>
          <p:nvPr/>
        </p:nvSpPr>
        <p:spPr>
          <a:xfrm>
            <a:off x="4008128" y="67739"/>
            <a:ext cx="67833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САЙТЫ ДЛЯ ЛЮДЕЙ С НАРУШЕНИЯМИ ЗРЕНИЯ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7" name="Google Shape;907;p43"/>
          <p:cNvSpPr/>
          <p:nvPr/>
        </p:nvSpPr>
        <p:spPr>
          <a:xfrm>
            <a:off x="3512766" y="961087"/>
            <a:ext cx="8469967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для людей с нарушениями зрения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http://www.vos.org.ru/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Официальный сайт Общероссийской общественной организации инвалидов "Всероссийское ордена Трудового Красного Знамени общество слепых". На сайте представлены следующие рубрики: страницы истории ВОС; региональные организации ВОС; предприятия ВОС; продукция ВОС; обзор СМИ; общественный диалог; новости ВОС и другие.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8" name="Google Shape;908;p43"/>
          <p:cNvSpPr/>
          <p:nvPr/>
        </p:nvSpPr>
        <p:spPr>
          <a:xfrm>
            <a:off x="3512767" y="3803092"/>
            <a:ext cx="8469966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Российской государственной библиотеки для слепых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http://www.rgbs.ru/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Российская государственная библиотека для слепых (РГБС) – крупнейшая в стране специализированная библиотека универсального профиля, обслуживающая инвалидов по зрению, уникальное книгохранилище всех видов и жанров литературы как на обычных, так и на специальных носителях, центр взаимодействия специальных библиотек для слепых России, член ИФЛА (ИФЛА – International Federation of Library Associations and Institutions - независимая международная неправительственная организация, объединяющая сегодня ассоциации библиотек, библиотекарей и служб информации, библиотеки, библиотечные и информационные организации из более 140 стран).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9" name="Google Shape;90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803" y="1007207"/>
            <a:ext cx="2816053" cy="24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803" y="3836734"/>
            <a:ext cx="2816053" cy="247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44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917" name="Google Shape;917;p44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44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19" name="Google Shape;919;p44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20" name="Google Shape;920;p44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21" name="Google Shape;921;p44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32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2" name="Google Shape;922;p44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923" name="Google Shape;923;p44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44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44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44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7" name="Google Shape;927;p44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928" name="Google Shape;928;p44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44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2" name="Google Shape;932;p44"/>
          <p:cNvSpPr/>
          <p:nvPr/>
        </p:nvSpPr>
        <p:spPr>
          <a:xfrm>
            <a:off x="4008128" y="67739"/>
            <a:ext cx="67833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САЙТЫ ДЛЯ ЛЮДЕЙ С НАРУШЕНИЯМИ ЗРЕНИЯ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3" name="Google Shape;933;p44"/>
          <p:cNvSpPr/>
          <p:nvPr/>
        </p:nvSpPr>
        <p:spPr>
          <a:xfrm>
            <a:off x="3512766" y="961087"/>
            <a:ext cx="829254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Официальный портал "Компьютерные технологии для незрячих и слабовидящих"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http://www.tiflocomp.ru/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сайте представлены различные по объему, уровню сложности и способу изложения публикации, связанные общей тематикой: какие современные технические средства могут помочь незрячим и слабовидящим и что следует делать, чтобы техника и программы работали так, как нужно пользователю.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4" name="Google Shape;934;p44"/>
          <p:cNvSpPr/>
          <p:nvPr/>
        </p:nvSpPr>
        <p:spPr>
          <a:xfrm>
            <a:off x="3512767" y="3803092"/>
            <a:ext cx="8292546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незрячих пользователей компьютерной техники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http://www.integr.org/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"Интеграция". Сайт создан для повышения компьютерной грамотности и содействия доступа, незрячих к информационным ресурсам Интернет, повышения уровня их реабилитации путем использования компьютерных и телекоммуникационных технологий. Есть ссылка на специальный чат для незрячих.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5" name="Google Shape;93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059" y="1026657"/>
            <a:ext cx="2848797" cy="250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800" y="3768051"/>
            <a:ext cx="2848797" cy="2503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45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943" name="Google Shape;943;p45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45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5" name="Google Shape;945;p45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6" name="Google Shape;946;p45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47" name="Google Shape;947;p45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33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8" name="Google Shape;948;p45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949" name="Google Shape;949;p45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45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45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45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3" name="Google Shape;953;p45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954" name="Google Shape;954;p45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45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45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5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45"/>
          <p:cNvSpPr/>
          <p:nvPr/>
        </p:nvSpPr>
        <p:spPr>
          <a:xfrm>
            <a:off x="4008127" y="67739"/>
            <a:ext cx="6871943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САЙТЫ ДЛЯ ЛЮДЕЙ С ЗАБОЛЕВАНИЯМИ ОПОРНО-ДВИГАТЕЛЬНОГО АППАРАТА И НЕРВНО-МЫШЕЧНЫМИ ЗАБОЛЕВАНИЯМИ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9" name="Google Shape;959;p45"/>
          <p:cNvSpPr/>
          <p:nvPr/>
        </p:nvSpPr>
        <p:spPr>
          <a:xfrm>
            <a:off x="3512766" y="961087"/>
            <a:ext cx="829254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"Движение это жизнь"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http://www.miopatia.ru/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по нервно-мышечным заболеваниям, предназначен для общения и поддержки. Хорошая подборка законов и документов.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0" name="Google Shape;960;p45"/>
          <p:cNvSpPr/>
          <p:nvPr/>
        </p:nvSpPr>
        <p:spPr>
          <a:xfrm>
            <a:off x="3512767" y="3803092"/>
            <a:ext cx="8292546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для инвалидов колясочников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http://www.paralife.narod.ru/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имеет несколько разделов: библиотека, здоровье, упражнения, консультации и другие. Широкий спектр информации по разным жизненным вопросам.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1" name="Google Shape;96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111" y="1051955"/>
            <a:ext cx="2832486" cy="248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803" y="3860284"/>
            <a:ext cx="2850794" cy="2504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46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969" name="Google Shape;969;p46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46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71" name="Google Shape;971;p46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72" name="Google Shape;972;p46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73" name="Google Shape;973;p46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34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4" name="Google Shape;974;p46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975" name="Google Shape;975;p46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46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46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46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9" name="Google Shape;979;p46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980" name="Google Shape;980;p46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46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46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6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4" name="Google Shape;984;p46"/>
          <p:cNvSpPr/>
          <p:nvPr/>
        </p:nvSpPr>
        <p:spPr>
          <a:xfrm>
            <a:off x="4008127" y="67739"/>
            <a:ext cx="6871943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САЙТЫ ДЛЯ ЛЮДЕЙ С ЗАБОЛЕВАНИЯМИ ОПОРНО-ДВИГАТЕЛЬНОГО АППАРАТА И НЕРВНО-МЫШЕЧНЫМИ ЗАБОЛЕВАНИЯМИ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5" name="Google Shape;985;p46"/>
          <p:cNvSpPr/>
          <p:nvPr/>
        </p:nvSpPr>
        <p:spPr>
          <a:xfrm>
            <a:off x="3512766" y="961087"/>
            <a:ext cx="8292547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Центра реабилитации последствий травм позвоночника по методу Валентина Дикуля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http://www.dikul.ru/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сайте можно найти информацию как о самом центре реабилитации, так и о других центрах. Можно пообщаться в форуме и чате, задать вопрос.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6" name="Google Shape;986;p46"/>
          <p:cNvSpPr/>
          <p:nvPr/>
        </p:nvSpPr>
        <p:spPr>
          <a:xfrm>
            <a:off x="3512767" y="3803092"/>
            <a:ext cx="8292546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Региональной общественной организации инвалидов Диотима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http://www.diotima.narod.ru/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 организации: помощь инвалидам с нарушениями опорно - двигательных функций и другими заболеваниями, содействие социальной реабилитации, оказание гуманитарной помощи, содействие в трудоустройстве, приобретении инвалидной техники. На сайте можно задать вопросы священнику, пообщаться в гостевой книге и форуме, посетить виртуальную выставку творчества инвалидов.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7" name="Google Shape;98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862" y="1067875"/>
            <a:ext cx="2919611" cy="256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862" y="3820934"/>
            <a:ext cx="2919611" cy="2565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oogle Shape;994;p47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995" name="Google Shape;995;p47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47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97" name="Google Shape;997;p47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98" name="Google Shape;998;p47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99" name="Google Shape;999;p47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35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0" name="Google Shape;1000;p47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001" name="Google Shape;1001;p47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5" name="Google Shape;1005;p47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1006" name="Google Shape;1006;p47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0" name="Google Shape;1010;p47"/>
          <p:cNvSpPr/>
          <p:nvPr/>
        </p:nvSpPr>
        <p:spPr>
          <a:xfrm>
            <a:off x="4096731" y="43847"/>
            <a:ext cx="67833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НЕ ПОПАСТЬ В ЛОВУШКИ ЛЖЕЮРИСТОВ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1" name="Google Shape;1011;p47"/>
          <p:cNvSpPr/>
          <p:nvPr/>
        </p:nvSpPr>
        <p:spPr>
          <a:xfrm>
            <a:off x="412861" y="1051592"/>
            <a:ext cx="11098635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355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Квалифицированную юридическую помощь могут оказывать только профессионалы, прошедшие квалификационный отбор. Смотрите соответствующее удостоверение.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Включайте житейскую мудрость.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Не взаимодействуйте с адвокатом, дающим гарантии раньше, чем он ознакомился с Вашим делом.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Ищите хорошего адвоката по знакомым и не соблазняйтесь на низкий гонорар.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За хорошим адвокатом должно стоять профессиональное сообщество.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Ловушка «слепой веры» нередко таит опасность.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Читайте документы, которые подписываете.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Не бойтесь отстаивать свои права.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Будьте всегда осмотрительны при общении.</a:t>
            </a:r>
            <a:endParaRPr/>
          </a:p>
          <a:p>
            <a:pPr indent="-355600" lvl="0" marL="3556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 Не приходите на первую встречу в одиночку.</a:t>
            </a:r>
            <a:endParaRPr sz="2400">
              <a:solidFill>
                <a:srgbClr val="3161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48"/>
          <p:cNvSpPr/>
          <p:nvPr/>
        </p:nvSpPr>
        <p:spPr>
          <a:xfrm>
            <a:off x="-12032" y="-15617"/>
            <a:ext cx="12204032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48"/>
          <p:cNvSpPr/>
          <p:nvPr/>
        </p:nvSpPr>
        <p:spPr>
          <a:xfrm>
            <a:off x="0" y="4901366"/>
            <a:ext cx="12192000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48"/>
          <p:cNvSpPr txBox="1"/>
          <p:nvPr/>
        </p:nvSpPr>
        <p:spPr>
          <a:xfrm>
            <a:off x="3342709" y="5656832"/>
            <a:ext cx="9538299" cy="640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«Содействие повышению уровня финансовой грамотности населения </a:t>
            </a:r>
            <a:b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развитию финансового образования в Российской Федерации»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5/5b/Minfin.png" id="1019" name="Google Shape;101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939" y="383345"/>
            <a:ext cx="932080" cy="113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molencev.v\Desktop\Обменник\ФОТОБАНКА Кубанского ГАУ\Logotype KubSAU\Значок КубГАУ.png" id="1020" name="Google Shape;1020;p48"/>
          <p:cNvPicPr preferRelativeResize="0"/>
          <p:nvPr/>
        </p:nvPicPr>
        <p:blipFill rotWithShape="1">
          <a:blip r:embed="rId4">
            <a:alphaModFix/>
          </a:blip>
          <a:srcRect b="41014" l="38446" r="38635" t="0"/>
          <a:stretch/>
        </p:blipFill>
        <p:spPr>
          <a:xfrm>
            <a:off x="335133" y="307781"/>
            <a:ext cx="869334" cy="1269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1" name="Google Shape;1021;p48"/>
          <p:cNvGrpSpPr/>
          <p:nvPr/>
        </p:nvGrpSpPr>
        <p:grpSpPr>
          <a:xfrm>
            <a:off x="476760" y="5420652"/>
            <a:ext cx="2820844" cy="861774"/>
            <a:chOff x="5072330" y="5321976"/>
            <a:chExt cx="2820844" cy="861774"/>
          </a:xfrm>
        </p:grpSpPr>
        <p:sp>
          <p:nvSpPr>
            <p:cNvPr id="1022" name="Google Shape;1022;p48"/>
            <p:cNvSpPr/>
            <p:nvPr/>
          </p:nvSpPr>
          <p:spPr>
            <a:xfrm>
              <a:off x="5135099" y="5321976"/>
              <a:ext cx="718466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50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П</a:t>
              </a:r>
              <a:endParaRPr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48"/>
            <p:cNvSpPr/>
            <p:nvPr/>
          </p:nvSpPr>
          <p:spPr>
            <a:xfrm>
              <a:off x="5072330" y="5321976"/>
              <a:ext cx="828000" cy="794152"/>
            </a:xfrm>
            <a:prstGeom prst="rect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48"/>
            <p:cNvSpPr/>
            <p:nvPr/>
          </p:nvSpPr>
          <p:spPr>
            <a:xfrm>
              <a:off x="5925868" y="5515026"/>
              <a:ext cx="1967306" cy="630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РОЕКТ</a:t>
              </a:r>
              <a:endParaRPr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25" name="Google Shape;1025;p48"/>
            <p:cNvCxnSpPr/>
            <p:nvPr/>
          </p:nvCxnSpPr>
          <p:spPr>
            <a:xfrm>
              <a:off x="6051318" y="6124830"/>
              <a:ext cx="1620000" cy="0"/>
            </a:xfrm>
            <a:prstGeom prst="straightConnector1">
              <a:avLst/>
            </a:prstGeom>
            <a:noFill/>
            <a:ln cap="flat" cmpd="sng" w="222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26" name="Google Shape;1026;p48"/>
          <p:cNvSpPr txBox="1"/>
          <p:nvPr/>
        </p:nvSpPr>
        <p:spPr>
          <a:xfrm>
            <a:off x="2313951" y="2676719"/>
            <a:ext cx="9116252" cy="1463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5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БЛАГОДАРИМ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5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ЗА ВНИМАНИЕ!</a:t>
            </a:r>
            <a:endParaRPr b="1" sz="550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http://invest-reshenie.ru/assets/images/uslugi/13.png" id="1027" name="Google Shape;1027;p48"/>
          <p:cNvPicPr preferRelativeResize="0"/>
          <p:nvPr/>
        </p:nvPicPr>
        <p:blipFill rotWithShape="1">
          <a:blip r:embed="rId5">
            <a:alphaModFix/>
          </a:blip>
          <a:srcRect b="0" l="0" r="75775" t="0"/>
          <a:stretch/>
        </p:blipFill>
        <p:spPr>
          <a:xfrm>
            <a:off x="2743813" y="433068"/>
            <a:ext cx="1226332" cy="10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6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55" name="Google Shape;155;p16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6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7" name="Google Shape;157;p16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" name="Google Shape;158;p16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9" name="Google Shape;159;p16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16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61" name="Google Shape;161;p16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6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166" name="Google Shape;166;p16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16"/>
          <p:cNvSpPr/>
          <p:nvPr/>
        </p:nvSpPr>
        <p:spPr>
          <a:xfrm>
            <a:off x="4668997" y="326457"/>
            <a:ext cx="5055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ГОСУДАРСТВЕННЫЕ ЛЬГОТЫ ДЛЯ ЛИЦ 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531" y="1001862"/>
            <a:ext cx="2381498" cy="157960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/>
          <p:nvPr/>
        </p:nvSpPr>
        <p:spPr>
          <a:xfrm>
            <a:off x="2569029" y="1028840"/>
            <a:ext cx="89424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Финансовый уполномоченный рассматривает обращения потребителей в отношении финансовых организаций, включенных в реестр, размещение которого осуществляется на официальном сайте ЦБ РФ, в следующих случаях: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393164" y="2610438"/>
            <a:ext cx="110005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 если размер требований потребителя о взыскании денежных сумм не превышает 500 тыс. руб.;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 если требования потребителя вытекают из нарушения страховщиком порядка осуществления страхового возмещения по ОСАГО.</a:t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349923" y="3596286"/>
            <a:ext cx="11043789" cy="2569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обоих случаев предусмотрено общее требование: со дня, когда потребитель финансовых услуг узнал или должен был узнать о нарушении своего права, не должно пройти более трех лет (финансовый уполномоченный вправе восстановить срок подачи обращения на основании заявления потребителя финансовых услуг, в котором должны быть указаны причины пропуска указанного срока и к которому должны быть приложены документы, подтверждающие уважительность этих причин).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иных случаях по-прежнему можно обращаться в суд.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7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81" name="Google Shape;181;p17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7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3" name="Google Shape;183;p17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4" name="Google Shape;184;p17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85" name="Google Shape;185;p17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7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87" name="Google Shape;187;p17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7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192" name="Google Shape;192;p17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17"/>
          <p:cNvSpPr/>
          <p:nvPr/>
        </p:nvSpPr>
        <p:spPr>
          <a:xfrm>
            <a:off x="4668997" y="326457"/>
            <a:ext cx="5055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ГОСУДАРСТВЕННЫЕ ЛЬГОТЫ ДЛЯ ЛИЦ 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349923" y="934093"/>
            <a:ext cx="11522763" cy="578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5365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Финансовый уполномоченный рассматривает обращения потребителей услуг кредитных, страховых, микрофинансовых организаций, НПФ, ломбардов и кредитных потребительских кооперативов. Эти организации обязаны взаимодействовать с финансовыми уполномоченными. Иные финансовые организации смогут взаимодействовать с финансовыми уполномоченными на добровольной основе.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Обращение к финансовому уполномоченному - обязательная стадия перед обращением в суд (за исключением ряда случаев).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Необходимо иметь в виду, что вводится институт финансового уполномоченного постепенно: с </a:t>
            </a:r>
            <a:r>
              <a:rPr lang="ru-RU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01.06.2019 </a:t>
            </a: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для страховых организаций (осуществляющие деятельность по ОСАГО, ДСАГО, страхованию средств наземного транспорта (кроме железнодорожного).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отношении страховщиков по иным видам страхования - </a:t>
            </a:r>
            <a:r>
              <a:rPr lang="ru-RU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28.11.2019 г., с 2020 г. </a:t>
            </a: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для микрофинансовых организаций,  </a:t>
            </a:r>
            <a:r>
              <a:rPr lang="ru-RU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2021 г. </a:t>
            </a:r>
            <a:r>
              <a:rPr lang="ru-RU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для всех остальных (кредитные потребительские кооперативы, ломбарды, кредитные организации, негосударственные пенсионные фонды).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8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04" name="Google Shape;204;p18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8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6" name="Google Shape;206;p18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7" name="Google Shape;207;p18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8" name="Google Shape;208;p18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8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210" name="Google Shape;210;p18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8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215" name="Google Shape;215;p18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18"/>
          <p:cNvSpPr/>
          <p:nvPr/>
        </p:nvSpPr>
        <p:spPr>
          <a:xfrm>
            <a:off x="4563342" y="137330"/>
            <a:ext cx="591232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ПОРЯДОК НАПРАВЛЕНИЯ ОБРАЩЕНИЙ </a:t>
            </a:r>
            <a:b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ПОТРЕБИТЕЛЕЙ ФИНАНСОВЫХ УСЛУГ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20" name="Google Shape;220;p18"/>
          <p:cNvGrpSpPr/>
          <p:nvPr/>
        </p:nvGrpSpPr>
        <p:grpSpPr>
          <a:xfrm>
            <a:off x="297139" y="1090572"/>
            <a:ext cx="11397457" cy="5094512"/>
            <a:chOff x="0" y="140873"/>
            <a:chExt cx="11397457" cy="5094512"/>
          </a:xfrm>
        </p:grpSpPr>
        <p:sp>
          <p:nvSpPr>
            <p:cNvPr id="221" name="Google Shape;221;p18"/>
            <p:cNvSpPr/>
            <p:nvPr/>
          </p:nvSpPr>
          <p:spPr>
            <a:xfrm>
              <a:off x="0" y="140873"/>
              <a:ext cx="11397457" cy="883368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43122" y="183995"/>
              <a:ext cx="11311213" cy="797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До направления финансовому уполномоченному обращения потребитель финансовых услуг должен направить в финансовую организацию заявление в письменной или электронной форме.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0" y="1208561"/>
              <a:ext cx="11397457" cy="745493"/>
            </a:xfrm>
            <a:prstGeom prst="roundRect">
              <a:avLst>
                <a:gd fmla="val 16667" name="adj"/>
              </a:avLst>
            </a:prstGeom>
            <a:solidFill>
              <a:srgbClr val="44B7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>
              <a:off x="36392" y="1244953"/>
              <a:ext cx="11324673" cy="672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 Финансовая организация обязана рассмотреть заявление потребителя и направить ему мотивированный ответ: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0" y="1954055"/>
              <a:ext cx="11397457" cy="19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0" y="1954055"/>
              <a:ext cx="11397457" cy="19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925" lIns="361850" spcFirstLastPara="1" rIns="156450" wrap="square" tIns="27925">
              <a:noAutofit/>
            </a:bodyPr>
            <a:lstStyle/>
            <a:p>
              <a:pPr indent="-228600" lvl="1" marL="22860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течение 15 рабочих дней со дня получения заявления, если оно направлено в электронном виде по утвержденной форме и если со дня нарушения прав потребителя финансовых услуг прошло не более 180 дней;</a:t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течение 30 дней со дня получения заявления потребителя финансовых услуг в иных случаях.</a:t>
              </a:r>
              <a:br>
                <a:rPr b="0" i="0" lang="ru-RU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ru-RU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Только после истечения этих сроков можно обратиться к финансовому омбудсмену.</a:t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0" y="3941255"/>
              <a:ext cx="11397457" cy="1294130"/>
            </a:xfrm>
            <a:prstGeom prst="roundRect">
              <a:avLst>
                <a:gd fmla="val 16667" name="adj"/>
              </a:avLst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8"/>
            <p:cNvSpPr txBox="1"/>
            <p:nvPr/>
          </p:nvSpPr>
          <p:spPr>
            <a:xfrm>
              <a:off x="63174" y="4004429"/>
              <a:ext cx="11271109" cy="1167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 Финансовые уполномоченные рассматривают обращения бесплатно. Исключение - если их подали не потребители, а лица, которым уступлено право требования потребителя финансовых услуг к финансовой организации. За рассмотрение таких обращений придется заплатить. Размер платы устанавливает совет службы финансового уполномоченного.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9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35" name="Google Shape;235;p19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9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7" name="Google Shape;237;p19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8" name="Google Shape;238;p19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9" name="Google Shape;239;p19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9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241" name="Google Shape;241;p19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9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246" name="Google Shape;246;p19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19"/>
          <p:cNvSpPr/>
          <p:nvPr/>
        </p:nvSpPr>
        <p:spPr>
          <a:xfrm>
            <a:off x="5096662" y="116804"/>
            <a:ext cx="48456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ТРЕБОВАНИЯ К ОФОРМЛЕНИЮ </a:t>
            </a:r>
            <a:b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3161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ОБРАЩЕНИЯ ПОТРЕБИТЕЛЕЙ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6396" y="874805"/>
            <a:ext cx="991689" cy="102367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/>
          <p:nvPr/>
        </p:nvSpPr>
        <p:spPr>
          <a:xfrm>
            <a:off x="324434" y="935853"/>
            <a:ext cx="806238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Обращение к финансовому омбудсмену можно направить в письменной или электронной форме.</a:t>
            </a:r>
            <a:endParaRPr/>
          </a:p>
        </p:txBody>
      </p:sp>
      <p:pic>
        <p:nvPicPr>
          <p:cNvPr id="253" name="Google Shape;25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388" y="1794191"/>
            <a:ext cx="2223490" cy="297615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9"/>
          <p:cNvSpPr/>
          <p:nvPr/>
        </p:nvSpPr>
        <p:spPr>
          <a:xfrm>
            <a:off x="2696043" y="1794190"/>
            <a:ext cx="899855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В электронной форме это можно сделать через личный кабинет на сайте финансового уполномоченного или через портал госуслуг. Также существует возможность подать обращение через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многофункциональный центр предоставления государст-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венных и муниципальных услуг, заключивший соглаше-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ние о взаимодействии со службой обеспечения деятель-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ности финансового уполномоченного.</a:t>
            </a:r>
            <a:endParaRPr/>
          </a:p>
        </p:txBody>
      </p:sp>
      <p:pic>
        <p:nvPicPr>
          <p:cNvPr id="255" name="Google Shape;25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82716" y="4633339"/>
            <a:ext cx="1946235" cy="155698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9"/>
          <p:cNvSpPr/>
          <p:nvPr/>
        </p:nvSpPr>
        <p:spPr>
          <a:xfrm>
            <a:off x="287705" y="4800741"/>
            <a:ext cx="961791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К обращению нужно приложить копии заявления в финансовую организацию и ее ответа (при наличии), а также имеющиеся у потребителя копии договора с финансовой организацией и иных документов по существу спора.</a:t>
            </a:r>
            <a:endParaRPr/>
          </a:p>
        </p:txBody>
      </p:sp>
      <p:pic>
        <p:nvPicPr>
          <p:cNvPr id="257" name="Google Shape;25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60007" y="2655965"/>
            <a:ext cx="1494907" cy="1494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20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64" name="Google Shape;264;p20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0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6" name="Google Shape;266;p20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7" name="Google Shape;267;p20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8" name="Google Shape;268;p20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20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270" name="Google Shape;270;p20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20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275" name="Google Shape;275;p20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0"/>
          <p:cNvSpPr/>
          <p:nvPr/>
        </p:nvSpPr>
        <p:spPr>
          <a:xfrm>
            <a:off x="4470672" y="296018"/>
            <a:ext cx="599221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ПОРЯДОК РАССМОТРЕНИЯ ОБРАЩЕНИЙ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0" name="Google Shape;280;p20"/>
          <p:cNvGrpSpPr/>
          <p:nvPr/>
        </p:nvGrpSpPr>
        <p:grpSpPr>
          <a:xfrm>
            <a:off x="473803" y="1052197"/>
            <a:ext cx="10711859" cy="5073287"/>
            <a:chOff x="0" y="2390"/>
            <a:chExt cx="10711859" cy="5073287"/>
          </a:xfrm>
        </p:grpSpPr>
        <p:sp>
          <p:nvSpPr>
            <p:cNvPr id="281" name="Google Shape;281;p20"/>
            <p:cNvSpPr/>
            <p:nvPr/>
          </p:nvSpPr>
          <p:spPr>
            <a:xfrm rot="5400000">
              <a:off x="-401683" y="404073"/>
              <a:ext cx="2677887" cy="1874521"/>
            </a:xfrm>
            <a:prstGeom prst="chevron">
              <a:avLst>
                <a:gd fmla="val 50000" name="adj"/>
              </a:avLst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0"/>
            <p:cNvSpPr txBox="1"/>
            <p:nvPr/>
          </p:nvSpPr>
          <p:spPr>
            <a:xfrm>
              <a:off x="1" y="939651"/>
              <a:ext cx="1874521" cy="803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 rot="5400000">
              <a:off x="5422877" y="-3545965"/>
              <a:ext cx="1740626" cy="8837338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0"/>
            <p:cNvSpPr txBox="1"/>
            <p:nvPr/>
          </p:nvSpPr>
          <p:spPr>
            <a:xfrm>
              <a:off x="1874521" y="87361"/>
              <a:ext cx="8752368" cy="1570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56450" spcFirstLastPara="1" rIns="13950" wrap="square" tIns="139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Обращения принимает служба обеспечения деятельности финансового уполномоченного. Если обращение не соответствует требованиям, то работники этой службы обязаны разъяснить потребителю, что именно неправильно, и оказать содействие в оформлении обращения.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 rot="5400000">
              <a:off x="-401683" y="2799473"/>
              <a:ext cx="2677887" cy="1874521"/>
            </a:xfrm>
            <a:prstGeom prst="chevron">
              <a:avLst>
                <a:gd fmla="val 50000" name="adj"/>
              </a:avLst>
            </a:prstGeom>
            <a:solidFill>
              <a:srgbClr val="6FAA47"/>
            </a:solidFill>
            <a:ln cap="flat" cmpd="sng" w="12700">
              <a:solidFill>
                <a:srgbClr val="6FAA4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0"/>
            <p:cNvSpPr txBox="1"/>
            <p:nvPr/>
          </p:nvSpPr>
          <p:spPr>
            <a:xfrm>
              <a:off x="1" y="3335051"/>
              <a:ext cx="1874521" cy="803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 rot="5400000">
              <a:off x="5422877" y="-1150565"/>
              <a:ext cx="1740626" cy="8837338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6FAA4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0"/>
            <p:cNvSpPr txBox="1"/>
            <p:nvPr/>
          </p:nvSpPr>
          <p:spPr>
            <a:xfrm>
              <a:off x="1874521" y="2482761"/>
              <a:ext cx="8752368" cy="1570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56450" spcFirstLastPara="1" rIns="13950" wrap="square" tIns="139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Обращения распределяются между финансовыми уполномоченными, которые в течение трех рабочих дней со дня поступления обращения в службу должны уведомить потребителя о принятии его обращения к рассмотрению либо об отказе.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1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95" name="Google Shape;295;p21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7" name="Google Shape;297;p21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8" name="Google Shape;298;p21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99" name="Google Shape;299;p21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35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1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01" name="Google Shape;301;p21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21"/>
          <p:cNvGrpSpPr/>
          <p:nvPr/>
        </p:nvGrpSpPr>
        <p:grpSpPr>
          <a:xfrm>
            <a:off x="4006" y="141763"/>
            <a:ext cx="4154932" cy="744483"/>
            <a:chOff x="1" y="815702"/>
            <a:chExt cx="3564889" cy="849196"/>
          </a:xfrm>
        </p:grpSpPr>
        <p:sp>
          <p:nvSpPr>
            <p:cNvPr id="306" name="Google Shape;306;p21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333895" y="815702"/>
              <a:ext cx="3230995" cy="63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Защита прав лиц с </a:t>
              </a:r>
              <a:b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ограниченными финансовыми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возможностями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1"/>
          <p:cNvSpPr/>
          <p:nvPr/>
        </p:nvSpPr>
        <p:spPr>
          <a:xfrm>
            <a:off x="4470672" y="296018"/>
            <a:ext cx="599221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ПОРЯДОК РАССМОТРЕНИЯ ОБРАЩЕНИЙ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21"/>
          <p:cNvGrpSpPr/>
          <p:nvPr/>
        </p:nvGrpSpPr>
        <p:grpSpPr>
          <a:xfrm>
            <a:off x="168212" y="1088374"/>
            <a:ext cx="10711858" cy="5073688"/>
            <a:chOff x="1" y="2190"/>
            <a:chExt cx="10711858" cy="5073688"/>
          </a:xfrm>
        </p:grpSpPr>
        <p:sp>
          <p:nvSpPr>
            <p:cNvPr id="312" name="Google Shape;312;p21"/>
            <p:cNvSpPr/>
            <p:nvPr/>
          </p:nvSpPr>
          <p:spPr>
            <a:xfrm rot="5400000">
              <a:off x="-362992" y="1530112"/>
              <a:ext cx="1724483" cy="885061"/>
            </a:xfrm>
            <a:prstGeom prst="chevron">
              <a:avLst>
                <a:gd fmla="val 50000" name="adj"/>
              </a:avLst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1"/>
            <p:cNvSpPr txBox="1"/>
            <p:nvPr/>
          </p:nvSpPr>
          <p:spPr>
            <a:xfrm>
              <a:off x="56720" y="1552932"/>
              <a:ext cx="885061" cy="83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 rot="5400000">
              <a:off x="3890901" y="-2934349"/>
              <a:ext cx="3815117" cy="968819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1"/>
            <p:cNvSpPr txBox="1"/>
            <p:nvPr/>
          </p:nvSpPr>
          <p:spPr>
            <a:xfrm>
              <a:off x="954363" y="188428"/>
              <a:ext cx="9501955" cy="34426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56450" spcFirstLastPara="1" rIns="13950" wrap="square" tIns="13950">
              <a:noAutofit/>
            </a:bodyPr>
            <a:lstStyle/>
            <a:p>
              <a:pPr indent="-228600" lvl="1" marL="2286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Обращения не рассматриваются, если: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8600" lvl="2" marL="4572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они не подведомственно финансовому уполномоченному;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8600" lvl="2" marL="4572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потребитель предварительно не обратился в финансовую организацию;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8600" lvl="2" marL="4572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если в суде, третейском суде имеется либо рассмотрено дело по спору между теми же сторонами, о том же предмете и по тем же основаниям;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8600" lvl="2" marL="4572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находящиеся в процессе урегулирования с помощью процедуры медиации;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8600" lvl="2" marL="4572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 которым имеется решение финансового уполномоченного или соглашение, принятое по спору между теми же сторонами (в том числе при уступке права требования), о том же предмете и по тем же основаниям;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8600" lvl="2" marL="4572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 отношении финансовых организаций, у которых отозвана лицензия, которые исключены из реестра финансовых организаций соответствующего вида или которые находятся в процессе ликвидации, ликвидированы, прекратили свое существование или были признаны фактически прекратившими свою деятельность.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 rot="5400000">
              <a:off x="-236446" y="3905330"/>
              <a:ext cx="1406995" cy="934101"/>
            </a:xfrm>
            <a:prstGeom prst="chevron">
              <a:avLst>
                <a:gd fmla="val 50000" name="adj"/>
              </a:avLst>
            </a:prstGeom>
            <a:solidFill>
              <a:srgbClr val="6FAA47"/>
            </a:solidFill>
            <a:ln cap="flat" cmpd="sng" w="12700">
              <a:solidFill>
                <a:srgbClr val="6FAA4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1"/>
            <p:cNvSpPr txBox="1"/>
            <p:nvPr/>
          </p:nvSpPr>
          <p:spPr>
            <a:xfrm>
              <a:off x="2" y="4135934"/>
              <a:ext cx="934101" cy="472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endParaRPr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8" name="Google Shape;318;p21"/>
            <p:cNvSpPr/>
            <p:nvPr/>
          </p:nvSpPr>
          <p:spPr>
            <a:xfrm rot="5400000">
              <a:off x="5520139" y="-596817"/>
              <a:ext cx="605683" cy="9777758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6FAA4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1"/>
            <p:cNvSpPr txBox="1"/>
            <p:nvPr/>
          </p:nvSpPr>
          <p:spPr>
            <a:xfrm>
              <a:off x="934102" y="4018787"/>
              <a:ext cx="9748191" cy="54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56450" spcFirstLastPara="1" rIns="13950" wrap="square" tIns="13950">
              <a:noAutofit/>
            </a:bodyPr>
            <a:lstStyle/>
            <a:p>
              <a:pPr indent="-228600" lvl="1" marL="228600" marR="0" rtl="0" algn="l">
                <a:lnSpc>
                  <a:spcPct val="818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imes New Roman"/>
                <a:buChar char="•"/>
              </a:pPr>
              <a:r>
                <a:rPr b="0" i="0" lang="ru-RU" sz="22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Обращения рассматриваются в заочной форме на основании предоставленных документов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