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51"/>
  </p:normalViewPr>
  <p:slideViewPr>
    <p:cSldViewPr snapToGrid="0">
      <p:cViewPr varScale="1">
        <p:scale>
          <a:sx n="110" d="100"/>
          <a:sy n="110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44" name="Google Shape;144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ru-RU"/>
              <a:t>Рассказываем о легенде игры и о том, что в итоге будут оцениваться только ответы в бланке ответов.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ru-RU"/>
              <a:t>Необходимо заполнить все пропуски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ru-RU"/>
              <a:t>Сфотографироваться около всех учреждений</a:t>
            </a:r>
            <a:endParaRPr/>
          </a:p>
        </p:txBody>
      </p:sp>
      <p:sp>
        <p:nvSpPr>
          <p:cNvPr id="157" name="Google Shape;157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615" y="2200960"/>
            <a:ext cx="9954955" cy="465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0" y="6184604"/>
            <a:ext cx="2142616" cy="67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3801" y="1171520"/>
            <a:ext cx="7752986" cy="277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F4C5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1703349" y="748517"/>
            <a:ext cx="954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dirty="0">
                <a:solidFill>
                  <a:srgbClr val="F4C545"/>
                </a:solidFill>
                <a:latin typeface="Calibri"/>
                <a:ea typeface="Calibri"/>
                <a:cs typeface="Calibri"/>
                <a:sym typeface="Calibri"/>
              </a:rPr>
              <a:t>ПОДВЕДЕНИЕ ИТОГО</a:t>
            </a:r>
            <a:r>
              <a:rPr lang="ru-RU" sz="4000" b="1" i="0" u="none" strike="noStrike" cap="none" dirty="0">
                <a:solidFill>
                  <a:srgbClr val="F4C545"/>
                </a:solidFill>
                <a:latin typeface="Calibri"/>
                <a:ea typeface="Calibri"/>
                <a:cs typeface="Calibri"/>
                <a:sym typeface="Calibri"/>
              </a:rPr>
              <a:t>В:</a:t>
            </a:r>
            <a:endParaRPr sz="2400" b="0" i="0" u="none" strike="noStrike" cap="none" dirty="0">
              <a:solidFill>
                <a:srgbClr val="F4C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5"/>
          <p:cNvSpPr/>
          <p:nvPr/>
        </p:nvSpPr>
        <p:spPr>
          <a:xfrm>
            <a:off x="1262744" y="1892941"/>
            <a:ext cx="10427811" cy="3603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 того как все задания выполнены, участники проходят станцию </a:t>
            </a: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«Кто мне поможет?»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Счётная комиссия проверяет ответы и подводит итоги. 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Награждаются 3 команды, получивши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</a:t>
            </a: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наибольшее количеств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баллов.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участники игры награждаются сертификатами об участии в мероприятии.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F4C5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1955623" y="375650"/>
            <a:ext cx="5401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Финансовый регулятор</a:t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5790320" y="1109475"/>
            <a:ext cx="292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F4C545"/>
                </a:solidFill>
                <a:latin typeface="Calibri"/>
                <a:ea typeface="Calibri"/>
                <a:cs typeface="Calibri"/>
                <a:sym typeface="Calibri"/>
              </a:rPr>
              <a:t>ЦЕЛЬ ИГРЫ</a:t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5882400" y="1661000"/>
            <a:ext cx="60240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Познакомить участников с основными аспектами личной финансовой грамотности, связанными со взаимодействием с государственными органами</a:t>
            </a: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5790321" y="3124475"/>
            <a:ext cx="602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F4C545"/>
                </a:solidFill>
                <a:latin typeface="Calibri"/>
                <a:ea typeface="Calibri"/>
                <a:cs typeface="Calibri"/>
                <a:sym typeface="Calibri"/>
              </a:rPr>
              <a:t>ИГРОВАЯ ЦЕЛЬ УЧАСТНИКОВ:</a:t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5790334" y="3697493"/>
            <a:ext cx="60960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Н</a:t>
            </a: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айти, в какой государственный орган обратиться с проблемой героев, решить 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её</a:t>
            </a: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на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соответствующ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ей</a:t>
            </a: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станци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а также 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выполнить</a:t>
            </a: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дополнительные задания модераторов станций.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Награждаются 3 команды, получившие наибольшее количества баллов.</a:t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5790317" y="5716875"/>
            <a:ext cx="540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4C545"/>
                </a:solidFill>
                <a:latin typeface="Calibri"/>
                <a:ea typeface="Calibri"/>
                <a:cs typeface="Calibri"/>
                <a:sym typeface="Calibri"/>
              </a:rPr>
              <a:t>ПРОДОЛЖИТЕЛЬНОСТЬ: </a:t>
            </a:r>
            <a:r>
              <a:rPr lang="ru-RU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180 минут</a:t>
            </a:r>
            <a:endParaRPr sz="1400" b="1" i="0" u="none" strike="noStrike" cap="none">
              <a:solidFill>
                <a:srgbClr val="F4C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5790316" y="6093950"/>
            <a:ext cx="439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4C545"/>
                </a:solidFill>
                <a:latin typeface="Calibri"/>
                <a:ea typeface="Calibri"/>
                <a:cs typeface="Calibri"/>
                <a:sym typeface="Calibri"/>
              </a:rPr>
              <a:t>КОЛИЧЕСТВО СТАНЦИЙ: </a:t>
            </a:r>
            <a:r>
              <a:rPr lang="ru-RU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t="-460"/>
          <a:stretch/>
        </p:blipFill>
        <p:spPr>
          <a:xfrm>
            <a:off x="1062182" y="1170683"/>
            <a:ext cx="4557632" cy="256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2182" y="3838086"/>
            <a:ext cx="4557634" cy="256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878" y="165039"/>
            <a:ext cx="946206" cy="944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F4C5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966114" y="370420"/>
            <a:ext cx="597278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>
                <a:solidFill>
                  <a:srgbClr val="F4C545"/>
                </a:solidFill>
                <a:latin typeface="Calibri"/>
                <a:ea typeface="Calibri"/>
                <a:cs typeface="Calibri"/>
                <a:sym typeface="Calibri"/>
              </a:rPr>
              <a:t>Краткое описание игры</a:t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5167075" y="1368725"/>
            <a:ext cx="6739200" cy="48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Команды – эксперты в сфере знаний о регулировании сферы личных финансов в Российской Федерации.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Б</a:t>
            </a: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ланк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заданий соде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ржат</a:t>
            </a: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обращ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ения</a:t>
            </a: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геро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ев</a:t>
            </a: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которые недавно вступили во взрослую жизнь и просят поддержку и помощь в решении непростых вопросов 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для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выполнения своих обязанностей перед государством и получения законных прав и выгод.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Каждая станция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консультационный центр государственного органа, который занимается обращениями граждан и помогает им найти ответы на возникающие вопросы.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lang="ru-RU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танция работает только с обращениями, которые находятся в компетенции данного государственного органа/службы</a:t>
            </a:r>
            <a:r>
              <a:rPr lang="ru-RU" sz="1800" b="1">
                <a:latin typeface="Calibri"/>
                <a:ea typeface="Calibri"/>
                <a:cs typeface="Calibri"/>
                <a:sym typeface="Calibri"/>
              </a:rPr>
              <a:t>!</a:t>
            </a:r>
            <a:endParaRPr b="1"/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194" y="1368723"/>
            <a:ext cx="4020589" cy="2261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194" y="3942586"/>
            <a:ext cx="4020591" cy="2261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F4C5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995611" y="182597"/>
            <a:ext cx="435247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cap="none">
                <a:solidFill>
                  <a:srgbClr val="F4C545"/>
                </a:solidFill>
                <a:latin typeface="Calibri"/>
                <a:ea typeface="Calibri"/>
                <a:cs typeface="Calibri"/>
                <a:sym typeface="Calibri"/>
              </a:rPr>
              <a:t>Станции игры</a:t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5509629" y="1242850"/>
            <a:ext cx="6431970" cy="500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Пенсионный фонд России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Роспотребнадзор №1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Банк России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Федеральная налоговая служба России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Фонд социального страхования России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Минфин России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Роспотребнадзор №2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Агентство по страхованию вкладов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Кто мне поможет?</a:t>
            </a:r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914" y="3814635"/>
            <a:ext cx="4401861" cy="247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8914" y="1242850"/>
            <a:ext cx="4410715" cy="2481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5513074" y="5476574"/>
            <a:ext cx="6563700" cy="939000"/>
          </a:xfrm>
          <a:prstGeom prst="rect">
            <a:avLst/>
          </a:prstGeom>
          <a:solidFill>
            <a:srgbClr val="F4C54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Финиш с </a:t>
            </a:r>
            <a:r>
              <a:rPr lang="ru-RU" sz="2000" b="1">
                <a:latin typeface="Calibri"/>
                <a:ea typeface="Calibri"/>
                <a:cs typeface="Calibri"/>
                <a:sym typeface="Calibri"/>
              </a:rPr>
              <a:t>ХХ</a:t>
            </a: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ru-RU" sz="2000" b="1">
                <a:latin typeface="Calibri"/>
                <a:ea typeface="Calibri"/>
                <a:cs typeface="Calibri"/>
                <a:sym typeface="Calibri"/>
              </a:rPr>
              <a:t>ХХ </a:t>
            </a: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 </a:t>
            </a:r>
            <a:r>
              <a:rPr lang="ru-RU" sz="2000" b="1">
                <a:latin typeface="Calibri"/>
                <a:ea typeface="Calibri"/>
                <a:cs typeface="Calibri"/>
                <a:sym typeface="Calibri"/>
              </a:rPr>
              <a:t>ХХ</a:t>
            </a: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ru-RU" sz="2000" b="1">
                <a:latin typeface="Calibri"/>
                <a:ea typeface="Calibri"/>
                <a:cs typeface="Calibri"/>
                <a:sym typeface="Calibri"/>
              </a:rPr>
              <a:t>ХХ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</a:t>
            </a: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>
                <a:latin typeface="Calibri"/>
                <a:ea typeface="Calibri"/>
                <a:cs typeface="Calibri"/>
                <a:sym typeface="Calibri"/>
              </a:rPr>
              <a:t>ХХ</a:t>
            </a: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ru-RU" sz="2000" b="1">
                <a:latin typeface="Calibri"/>
                <a:ea typeface="Calibri"/>
                <a:cs typeface="Calibri"/>
                <a:sym typeface="Calibri"/>
              </a:rPr>
              <a:t>ХХ</a:t>
            </a: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все станции, включая финиш, перестают работать, </a:t>
            </a: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 ответы не засчитываются.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3561750" y="1348425"/>
            <a:ext cx="8217900" cy="3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4013" marR="0" lvl="0" indent="-354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Внимательно изучить текст героя.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013" marR="0" lvl="0" indent="-354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013" marR="0" lvl="0" indent="-354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Правильно определить государственный орган, куда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необходимо обратиться </a:t>
            </a: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геро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ю</a:t>
            </a: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прийти на заданную точку.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013" marR="0" lvl="0" indent="-354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013" marR="0" lvl="0" indent="-354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Получить от модератора станции консультацию.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013" marR="0" lvl="0" indent="-354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013" marR="0" lvl="0" indent="-354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</a:t>
            </a: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Решить финансовую задачу, внести в бланк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ответ.</a:t>
            </a:r>
            <a:b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013" marR="0" lvl="0" indent="-354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Сдайте бланк ответов не позднее  </a:t>
            </a:r>
            <a:r>
              <a:rPr lang="ru-RU" sz="2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ХХ:Х</a:t>
            </a:r>
            <a:r>
              <a:rPr lang="ru-RU"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Х</a:t>
            </a:r>
            <a:endParaRPr sz="24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3646513" y="241300"/>
            <a:ext cx="68850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ПРАВИЛА КВЕСТА: 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F4C5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201" y="2475000"/>
            <a:ext cx="1751745" cy="19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1688" y="283590"/>
            <a:ext cx="1769977" cy="19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3311" y="4565811"/>
            <a:ext cx="1566732" cy="19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48;p20">
            <a:extLst>
              <a:ext uri="{FF2B5EF4-FFF2-40B4-BE49-F238E27FC236}">
                <a16:creationId xmlns:a16="http://schemas.microsoft.com/office/drawing/2014/main" id="{E957D7C8-7A84-4BC2-9882-CE1C1EB8E710}"/>
              </a:ext>
            </a:extLst>
          </p:cNvPr>
          <p:cNvSpPr/>
          <p:nvPr/>
        </p:nvSpPr>
        <p:spPr>
          <a:xfrm>
            <a:off x="3342575" y="5476574"/>
            <a:ext cx="21705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ВАЖНО!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/>
          <p:nvPr/>
        </p:nvSpPr>
        <p:spPr>
          <a:xfrm>
            <a:off x="1628221" y="3863122"/>
            <a:ext cx="2720361" cy="70051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5E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1305231" y="1428599"/>
            <a:ext cx="3661200" cy="1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Каждому участнику выдаётся маршрутный лист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 t="2651"/>
          <a:stretch/>
        </p:blipFill>
        <p:spPr>
          <a:xfrm>
            <a:off x="5218679" y="1359093"/>
            <a:ext cx="5970431" cy="413981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2" name="Google Shape;162;p21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F4C5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F4C5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AAF62E-B5CD-4079-9828-5B4044B36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544" y="0"/>
            <a:ext cx="96949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F4C5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3"/>
          <p:cNvSpPr/>
          <p:nvPr/>
        </p:nvSpPr>
        <p:spPr>
          <a:xfrm>
            <a:off x="1152832" y="528786"/>
            <a:ext cx="1071126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 каждого героя командам предлагается для решения финансовая задача</a:t>
            </a:r>
            <a:endParaRPr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4810" y="2662173"/>
            <a:ext cx="2165584" cy="216152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/>
          <p:nvPr/>
        </p:nvSpPr>
        <p:spPr>
          <a:xfrm>
            <a:off x="6683449" y="3505475"/>
            <a:ext cx="2334187" cy="47491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5E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6248915" y="2580590"/>
            <a:ext cx="294760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Правильно определить государственный орган, куда 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необходимо обратиться герою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6651431" y="4113184"/>
            <a:ext cx="22044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прийти на заданную точку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05F797-D74A-404D-93D3-308910E39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592" y="3018933"/>
            <a:ext cx="5001323" cy="14480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/>
        </p:nvSpPr>
        <p:spPr>
          <a:xfrm>
            <a:off x="1381042" y="1226976"/>
            <a:ext cx="9945719" cy="440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 Начать квест </a:t>
            </a:r>
            <a:r>
              <a:rPr lang="ru-RU" sz="3200" dirty="0">
                <a:latin typeface="Calibri"/>
                <a:ea typeface="Calibri"/>
                <a:cs typeface="Calibri"/>
                <a:sym typeface="Calibri"/>
              </a:rPr>
              <a:t>со знакомства с маршрутным листом.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Посетить все станции.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3) Заполнить все ответы качественно и вдумчиво (!). </a:t>
            </a:r>
            <a:b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2438" marR="0" lvl="0" indent="-452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4) Получить максимальное число баллов за      правильные ответы.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F4C5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1381042" y="133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Arial"/>
              <a:buNone/>
            </a:pPr>
            <a:r>
              <a:rPr lang="ru-RU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Как победить?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414</Words>
  <Application>Microsoft Macintosh PowerPoint</Application>
  <PresentationFormat>Широкоэкранный</PresentationFormat>
  <Paragraphs>64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победить?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 User</cp:lastModifiedBy>
  <cp:revision>6</cp:revision>
  <dcterms:modified xsi:type="dcterms:W3CDTF">2022-05-04T08:00:21Z</dcterms:modified>
</cp:coreProperties>
</file>