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1"/>
  </p:normalViewPr>
  <p:slideViewPr>
    <p:cSldViewPr snapToGrid="0">
      <p:cViewPr varScale="1">
        <p:scale>
          <a:sx n="110" d="100"/>
          <a:sy n="110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ru-RU"/>
              <a:t>Рассказываем о легенде игры и о том, что в итоге будут оцениваться только ответы в бланке ответов. 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ru-RU"/>
              <a:t>Необходимо заполнить все пропуски.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ru-RU"/>
              <a:t>Сфотографироваться около всех организаций.</a:t>
            </a:r>
            <a:endParaRPr/>
          </a:p>
        </p:txBody>
      </p:sp>
      <p:sp>
        <p:nvSpPr>
          <p:cNvPr id="120" name="Google Shape;120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ru-RU"/>
              <a:t>Цвет точки организации на карте соответствует определенному кейсу. Посетите их все и составьте совет. </a:t>
            </a:r>
            <a:endParaRPr/>
          </a:p>
        </p:txBody>
      </p:sp>
      <p:sp>
        <p:nvSpPr>
          <p:cNvPr id="128" name="Google Shape;128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ru-RU"/>
              <a:t>6 кейсов-ситуаций делятся по цветам.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ru-RU"/>
              <a:t>Что соответствует цвету точек организаций, которые вам нужно посетить для подготовки ответа? </a:t>
            </a:r>
            <a:endParaRPr/>
          </a:p>
        </p:txBody>
      </p:sp>
      <p:sp>
        <p:nvSpPr>
          <p:cNvPr id="147" name="Google Shape;147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69" name="Google Shape;169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04850" y="1792266"/>
            <a:ext cx="699172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 sz="2759"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97149" y="2715230"/>
            <a:ext cx="10797703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092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inquest.tilda.ws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615" y="2200960"/>
            <a:ext cx="9954955" cy="465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555" y="1221090"/>
            <a:ext cx="8302665" cy="2971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00" y="6184604"/>
            <a:ext cx="2142616" cy="673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/>
        </p:nvSpPr>
        <p:spPr>
          <a:xfrm>
            <a:off x="3472873" y="1249500"/>
            <a:ext cx="8081749" cy="56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Начать квест в  определ</a:t>
            </a:r>
            <a:r>
              <a:rPr lang="ru-RU" sz="2800"/>
              <a:t>ё</a:t>
            </a:r>
            <a:r>
              <a:rPr lang="ru-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нной точке.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Посетить все станции.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Заполнить все пропуски в буклете «Бланк ответов».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4) Получить максимальное число баллов за правильные ответы: заполнить качественно и вдумчиво</a:t>
            </a:r>
            <a:r>
              <a:rPr lang="ru-RU" sz="2800"/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2DB0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1381042" y="13327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Arial"/>
              <a:buNone/>
            </a:pPr>
            <a:r>
              <a:rPr lang="ru-RU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Как победить? </a:t>
            </a:r>
            <a:endParaRPr/>
          </a:p>
        </p:txBody>
      </p:sp>
      <p:pic>
        <p:nvPicPr>
          <p:cNvPr id="192" name="Google Shape;19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1042" y="1551203"/>
            <a:ext cx="1566118" cy="427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987" y="0"/>
            <a:ext cx="249381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/>
          <p:nvPr/>
        </p:nvSpPr>
        <p:spPr>
          <a:xfrm>
            <a:off x="2932376" y="1012950"/>
            <a:ext cx="8571000" cy="4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того как все задания выполнены, участники возвращаются в базовое учреждение, вносят свои ответы в бланк и сдают его ведущим.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Счётная комиссия проверяет ответы и подводит итоги.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Награждаются 3 команды, получивши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наибольшее количеств</a:t>
            </a: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баллов.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участники игры награждаются сертификатами об участии в мероприятии.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965" y="303690"/>
            <a:ext cx="2507505" cy="709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287" y="6113476"/>
            <a:ext cx="2142616" cy="67339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/>
          <p:nvPr/>
        </p:nvSpPr>
        <p:spPr>
          <a:xfrm>
            <a:off x="5710297" y="2471165"/>
            <a:ext cx="30110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ru-RU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finquestrf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8935702" y="6250118"/>
            <a:ext cx="30957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vashyfinancy@gmail.com</a:t>
            </a:r>
            <a:endParaRPr sz="20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9682244" y="5382204"/>
            <a:ext cx="232146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F4C545"/>
                </a:solidFill>
                <a:latin typeface="Arial"/>
                <a:ea typeface="Arial"/>
                <a:cs typeface="Arial"/>
                <a:sym typeface="Arial"/>
              </a:rPr>
              <a:t>#Финквесты</a:t>
            </a:r>
            <a:br>
              <a:rPr lang="ru-RU" sz="1800" b="0" i="0" u="none" strike="noStrike" cap="none">
                <a:solidFill>
                  <a:srgbClr val="F4C54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0" i="0" u="none" strike="noStrike" cap="none">
                <a:solidFill>
                  <a:srgbClr val="F4C545"/>
                </a:solidFill>
                <a:latin typeface="Arial"/>
                <a:ea typeface="Arial"/>
                <a:cs typeface="Arial"/>
                <a:sym typeface="Arial"/>
              </a:rPr>
              <a:t>#МинфинРоссии</a:t>
            </a:r>
            <a:br>
              <a:rPr lang="ru-RU" sz="1800" b="0" i="0" u="none" strike="noStrike" cap="none">
                <a:solidFill>
                  <a:srgbClr val="F4C54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0" i="0" u="none" strike="noStrike" cap="none">
                <a:solidFill>
                  <a:srgbClr val="F4C545"/>
                </a:solidFill>
                <a:latin typeface="Arial"/>
                <a:ea typeface="Arial"/>
                <a:cs typeface="Arial"/>
                <a:sym typeface="Arial"/>
              </a:rPr>
              <a:t>#дружисфинансами</a:t>
            </a:r>
            <a:endParaRPr sz="1800" b="0" i="0" u="none" strike="noStrike" cap="none">
              <a:solidFill>
                <a:srgbClr val="F4C5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6201" y="2331251"/>
            <a:ext cx="2189433" cy="98771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/>
          <p:nvPr/>
        </p:nvSpPr>
        <p:spPr>
          <a:xfrm>
            <a:off x="5710296" y="3552580"/>
            <a:ext cx="35861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sng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finquest.tilda.ws</a:t>
            </a:r>
            <a:endParaRPr sz="3200" b="0" i="0" u="none" strike="noStrike" cap="none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7"/>
          <p:cNvSpPr/>
          <p:nvPr/>
        </p:nvSpPr>
        <p:spPr>
          <a:xfrm>
            <a:off x="3325400" y="3737245"/>
            <a:ext cx="22602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САЙТ ПРОЕКТА: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92470" y="144489"/>
            <a:ext cx="2871333" cy="102770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7"/>
          <p:cNvSpPr/>
          <p:nvPr/>
        </p:nvSpPr>
        <p:spPr>
          <a:xfrm>
            <a:off x="360439" y="2487644"/>
            <a:ext cx="29369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1" u="none" strike="noStrike" cap="none">
                <a:solidFill>
                  <a:srgbClr val="2DB091"/>
                </a:solidFill>
                <a:latin typeface="Calibri"/>
                <a:ea typeface="Calibri"/>
                <a:cs typeface="Calibri"/>
                <a:sym typeface="Calibri"/>
              </a:rPr>
              <a:t>Подпишись на наши группы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1" u="none" strike="noStrike" cap="none">
                <a:solidFill>
                  <a:srgbClr val="2DB091"/>
                </a:solidFill>
                <a:latin typeface="Calibri"/>
                <a:ea typeface="Calibri"/>
                <a:cs typeface="Calibri"/>
                <a:sym typeface="Calibri"/>
              </a:rPr>
              <a:t>в социальных сетях </a:t>
            </a:r>
            <a:endParaRPr sz="1800" b="0" i="1" u="none" strike="noStrike" cap="none">
              <a:solidFill>
                <a:srgbClr val="2DB0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1557662" y="4524402"/>
            <a:ext cx="5095322" cy="202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ru-RU"/>
              <a:t>Участники выступают в роли главного героя комикса – консультанта по финансовому благополучию.</a:t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2DB0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6288790" y="526104"/>
            <a:ext cx="519143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Сити-квест «Финансовый навигатор» - командная игра, участники которой самостоятельно планируют свой маршрут, исходя из обозначенных станций на карте. 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780" y="2660"/>
            <a:ext cx="5618842" cy="410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b="20731"/>
          <a:stretch/>
        </p:blipFill>
        <p:spPr>
          <a:xfrm>
            <a:off x="7164261" y="3281718"/>
            <a:ext cx="5027739" cy="3576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9228" y="588307"/>
            <a:ext cx="4490392" cy="584008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3" name="Google Shape;123;p18"/>
          <p:cNvSpPr/>
          <p:nvPr/>
        </p:nvSpPr>
        <p:spPr>
          <a:xfrm>
            <a:off x="1942853" y="3882230"/>
            <a:ext cx="2720361" cy="70051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5E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1472380" y="2096775"/>
            <a:ext cx="3661308" cy="113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Каждому участнику выдаётся маршрутный лист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19"/>
          <p:cNvCxnSpPr/>
          <p:nvPr/>
        </p:nvCxnSpPr>
        <p:spPr>
          <a:xfrm>
            <a:off x="6016106" y="2944220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1" name="Google Shape;131;p19"/>
          <p:cNvSpPr txBox="1"/>
          <p:nvPr/>
        </p:nvSpPr>
        <p:spPr>
          <a:xfrm>
            <a:off x="6497455" y="298675"/>
            <a:ext cx="5308500" cy="29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Карта квеста</a:t>
            </a:r>
            <a:r>
              <a:rPr lang="ru-R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arenR"/>
            </a:pPr>
            <a:r>
              <a:rPr lang="ru-R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Начало квеста определено, адрес первой точки выдаётся на старте на листе.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arenR"/>
            </a:pPr>
            <a:r>
              <a:rPr lang="ru-RU" sz="1600">
                <a:latin typeface="Calibri"/>
                <a:ea typeface="Calibri"/>
                <a:cs typeface="Calibri"/>
                <a:sym typeface="Calibri"/>
              </a:rPr>
              <a:t>Далее все точки вы можете посещать в любой последовательности.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>
                <a:latin typeface="Calibri"/>
                <a:ea typeface="Calibri"/>
                <a:cs typeface="Calibri"/>
                <a:sym typeface="Calibri"/>
              </a:rPr>
              <a:t>3) Цвет точки организации на карте соответствует определённому кейсу.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СОВЕТ!    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Постройте маршрут заранее, разберитесь, какие организации вам следует посетить.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345055" cy="5807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 r="30938"/>
          <a:stretch/>
        </p:blipFill>
        <p:spPr>
          <a:xfrm>
            <a:off x="6602052" y="3781196"/>
            <a:ext cx="4567394" cy="29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2DB0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2DB0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887116" y="473147"/>
            <a:ext cx="615278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 sz="4400" b="1" i="0" u="none" strike="noStrike" cap="none" dirty="0">
                <a:solidFill>
                  <a:srgbClr val="2DB09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СТАНЦИИ ИГРЫ: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4951977" y="1685066"/>
            <a:ext cx="6911019" cy="4674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Продуктовых магазина.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Банка.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Пункта обмена валюты.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Центр занятости населения.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Инспекция Федеральной налоговой службы. </a:t>
            </a:r>
            <a:endParaRPr/>
          </a:p>
          <a:p>
            <a:pPr marL="285750" marR="0" lvl="0" indent="-2857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Страховая компания.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 t="-460"/>
          <a:stretch/>
        </p:blipFill>
        <p:spPr>
          <a:xfrm>
            <a:off x="1005443" y="1685066"/>
            <a:ext cx="3779385" cy="2125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443" y="3926486"/>
            <a:ext cx="3779385" cy="2125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/>
        </p:nvSpPr>
        <p:spPr>
          <a:xfrm>
            <a:off x="948277" y="389475"/>
            <a:ext cx="1083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Итог: вам нужно подготовить </a:t>
            </a: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решений</a:t>
            </a:r>
            <a:r>
              <a:rPr lang="ru-RU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по </a:t>
            </a: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ru-RU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кейсам-ситуациям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 flipH="1">
            <a:off x="633178" y="5822194"/>
            <a:ext cx="89532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5E5D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EF5E5D"/>
                </a:solidFill>
                <a:latin typeface="Arial"/>
                <a:ea typeface="Arial"/>
                <a:cs typeface="Arial"/>
                <a:sym typeface="Arial"/>
              </a:rPr>
              <a:t>!Оцениваться 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будут все заполненные страницы буклета </a:t>
            </a:r>
            <a:r>
              <a:rPr lang="ru-RU" sz="1800" b="1" i="0" u="none" strike="noStrike" cap="none" dirty="0">
                <a:solidFill>
                  <a:srgbClr val="EF5E5D"/>
                </a:solidFill>
                <a:latin typeface="Arial"/>
                <a:ea typeface="Arial"/>
                <a:cs typeface="Arial"/>
                <a:sym typeface="Arial"/>
              </a:rPr>
              <a:t>«Бланк ответа»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5935580" y="3946358"/>
            <a:ext cx="3783038" cy="5454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2" y="1003575"/>
            <a:ext cx="2965793" cy="420208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153" name="Google Shape;15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7011" y="1327950"/>
            <a:ext cx="3082805" cy="42021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154" name="Google Shape;15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04053" y="1003575"/>
            <a:ext cx="2833385" cy="42021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155" name="Google Shape;15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37438" y="1362722"/>
            <a:ext cx="2965800" cy="413255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6228" y="3090642"/>
            <a:ext cx="4139543" cy="67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6440" y="191990"/>
            <a:ext cx="4825168" cy="644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7553" y="2965262"/>
            <a:ext cx="4139543" cy="67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2959" y="3488565"/>
            <a:ext cx="2717864" cy="67671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/>
          <p:nvPr/>
        </p:nvSpPr>
        <p:spPr>
          <a:xfrm>
            <a:off x="838199" y="1934768"/>
            <a:ext cx="4406181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Команда вносит ответы в Бланк ответов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123891" y="4651371"/>
            <a:ext cx="6096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Хранится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советника</a:t>
            </a:r>
            <a:r>
              <a:rPr lang="ru-RU" sz="3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-RU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команды</a:t>
            </a:r>
            <a:endParaRPr sz="3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/>
        </p:nvSpPr>
        <p:spPr>
          <a:xfrm>
            <a:off x="7433187" y="5189834"/>
            <a:ext cx="4758813" cy="1668166"/>
          </a:xfrm>
          <a:prstGeom prst="rect">
            <a:avLst/>
          </a:prstGeom>
          <a:solidFill>
            <a:srgbClr val="F27D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62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Финиш с 14:30 до 15:00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62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621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15:00 все станции, включая финиш, перестают работать, а ответы не засчитываются.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3066410" y="1029973"/>
            <a:ext cx="7211412" cy="62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Внимательно изучите текстовые задания для главного героя нашего комикса. </a:t>
            </a:r>
            <a:r>
              <a:rPr lang="ru-RU" sz="2000" b="1" i="0" u="none" strike="noStrike" cap="none">
                <a:solidFill>
                  <a:srgbClr val="EF5E5D"/>
                </a:solidFill>
                <a:latin typeface="Calibri"/>
                <a:ea typeface="Calibri"/>
                <a:cs typeface="Calibri"/>
                <a:sym typeface="Calibri"/>
              </a:rPr>
              <a:t>Они состоят из 4 кейсов-ситуаций.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Подумайте, где найти информацию, чтобы выполнить задания. </a:t>
            </a:r>
            <a:r>
              <a:rPr lang="ru-RU" sz="2000" b="1" i="0" u="none" strike="noStrike" cap="none">
                <a:solidFill>
                  <a:srgbClr val="EF5E5D"/>
                </a:solidFill>
                <a:latin typeface="Calibri"/>
                <a:ea typeface="Calibri"/>
                <a:cs typeface="Calibri"/>
                <a:sym typeface="Calibri"/>
              </a:rPr>
              <a:t>Часть информации вы найд</a:t>
            </a:r>
            <a:r>
              <a:rPr lang="ru-RU" sz="2000" b="1">
                <a:solidFill>
                  <a:srgbClr val="EF5E5D"/>
                </a:solidFill>
                <a:latin typeface="Calibri"/>
                <a:ea typeface="Calibri"/>
                <a:cs typeface="Calibri"/>
                <a:sym typeface="Calibri"/>
              </a:rPr>
              <a:t>ё</a:t>
            </a:r>
            <a:r>
              <a:rPr lang="ru-RU" sz="2000" b="1" i="0" u="none" strike="noStrike" cap="none">
                <a:solidFill>
                  <a:srgbClr val="EF5E5D"/>
                </a:solidFill>
                <a:latin typeface="Calibri"/>
                <a:ea typeface="Calibri"/>
                <a:cs typeface="Calibri"/>
                <a:sym typeface="Calibri"/>
              </a:rPr>
              <a:t>те в </a:t>
            </a:r>
            <a:r>
              <a:rPr lang="ru-RU" sz="2000" b="1">
                <a:solidFill>
                  <a:srgbClr val="EF5E5D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lang="ru-RU" sz="2000" b="1" i="0" u="none" strike="noStrike" cap="none">
                <a:solidFill>
                  <a:srgbClr val="EF5E5D"/>
                </a:solidFill>
                <a:latin typeface="Calibri"/>
                <a:ea typeface="Calibri"/>
                <a:cs typeface="Calibri"/>
                <a:sym typeface="Calibri"/>
              </a:rPr>
              <a:t>нтернете. </a:t>
            </a: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Остальную информацию вы узнаете, побывав в </a:t>
            </a:r>
            <a:r>
              <a:rPr lang="ru-RU" sz="2000">
                <a:latin typeface="Calibri"/>
                <a:ea typeface="Calibri"/>
                <a:cs typeface="Calibri"/>
                <a:sym typeface="Calibri"/>
              </a:rPr>
              <a:t>учреждениях</a:t>
            </a: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отмеченных на карте.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ru-RU" sz="2000" b="1" i="0" u="none" strike="noStrike" cap="none">
                <a:solidFill>
                  <a:srgbClr val="EF5E5D"/>
                </a:solidFill>
                <a:latin typeface="Calibri"/>
                <a:ea typeface="Calibri"/>
                <a:cs typeface="Calibri"/>
                <a:sym typeface="Calibri"/>
              </a:rPr>
              <a:t>Спланируйте оптимальный маршрут</a:t>
            </a: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Побывайте в каждом учреждении, отмеченном на карте, и получите информацию у консультанта. Задания можно выполнять в любом порядке. Кроме первого, отмечено отдельно в бланке ответов.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ru-RU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Все ответы внесите в бланк.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5) </a:t>
            </a:r>
            <a:r>
              <a:rPr lang="ru-RU" sz="2000" b="1" i="0" u="none" strike="noStrike" cap="none">
                <a:solidFill>
                  <a:srgbClr val="EF5E5D"/>
                </a:solidFill>
                <a:latin typeface="Calibri"/>
                <a:ea typeface="Calibri"/>
                <a:cs typeface="Calibri"/>
                <a:sym typeface="Calibri"/>
              </a:rPr>
              <a:t>Сдайте бланк ответов </a:t>
            </a:r>
            <a:br>
              <a:rPr lang="ru-RU" sz="2000" b="1" i="0" u="none" strike="noStrike" cap="none">
                <a:solidFill>
                  <a:srgbClr val="EF5E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i="0" u="none" strike="noStrike" cap="none">
                <a:solidFill>
                  <a:srgbClr val="EF5E5D"/>
                </a:solidFill>
                <a:latin typeface="Calibri"/>
                <a:ea typeface="Calibri"/>
                <a:cs typeface="Calibri"/>
                <a:sym typeface="Calibri"/>
              </a:rPr>
              <a:t>и покажите фото организаторам </a:t>
            </a:r>
            <a:br>
              <a:rPr lang="ru-RU" sz="2000" b="1" i="0" u="none" strike="noStrike" cap="none">
                <a:solidFill>
                  <a:srgbClr val="EF5E5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b="1" i="0" u="none" strike="noStrike" cap="none">
                <a:solidFill>
                  <a:srgbClr val="EF5E5D"/>
                </a:solidFill>
                <a:latin typeface="Calibri"/>
                <a:ea typeface="Calibri"/>
                <a:cs typeface="Calibri"/>
                <a:sym typeface="Calibri"/>
              </a:rPr>
              <a:t>не позднее  ХХ:ХХ.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850" y="-10507"/>
            <a:ext cx="2770326" cy="686850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/>
          <p:nvPr/>
        </p:nvSpPr>
        <p:spPr>
          <a:xfrm>
            <a:off x="8829699" y="4820502"/>
            <a:ext cx="12023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ВАЖНО!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2820604" y="241301"/>
            <a:ext cx="68850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ПРАВИЛА КВЕСТА: 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/>
          <p:nvPr/>
        </p:nvSpPr>
        <p:spPr>
          <a:xfrm>
            <a:off x="167361" y="0"/>
            <a:ext cx="504275" cy="6858000"/>
          </a:xfrm>
          <a:prstGeom prst="rect">
            <a:avLst/>
          </a:prstGeom>
          <a:solidFill>
            <a:srgbClr val="2DB0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794" y="1218914"/>
            <a:ext cx="5893036" cy="452789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/>
          <p:nvPr/>
        </p:nvSpPr>
        <p:spPr>
          <a:xfrm>
            <a:off x="6493505" y="1240135"/>
            <a:ext cx="52953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F4C545"/>
                </a:solidFill>
                <a:latin typeface="Arial"/>
                <a:ea typeface="Arial"/>
                <a:cs typeface="Arial"/>
                <a:sym typeface="Arial"/>
              </a:rPr>
              <a:t>ИГРОВАЯ ЦЕЛЬ УЧАСТНИКОВ: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6617" y="1973999"/>
            <a:ext cx="5648022" cy="366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919" y="92575"/>
            <a:ext cx="4496043" cy="160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Macintosh PowerPoint</Application>
  <PresentationFormat>Широкоэкранный</PresentationFormat>
  <Paragraphs>72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Times New Roman</vt:lpstr>
      <vt:lpstr>Calibri</vt:lpstr>
      <vt:lpstr>Arial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победить?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3</cp:revision>
  <dcterms:modified xsi:type="dcterms:W3CDTF">2022-05-11T11:16:45Z</dcterms:modified>
</cp:coreProperties>
</file>