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3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5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5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5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7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8.xml" ContentType="application/vnd.openxmlformats-officedocument.drawingml.chartshape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0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886" r:id="rId2"/>
    <p:sldMasterId id="2147483898" r:id="rId3"/>
    <p:sldMasterId id="2147483910" r:id="rId4"/>
    <p:sldMasterId id="2147483922" r:id="rId5"/>
    <p:sldMasterId id="2147483934" r:id="rId6"/>
    <p:sldMasterId id="2147483946" r:id="rId7"/>
    <p:sldMasterId id="2147483958" r:id="rId8"/>
    <p:sldMasterId id="2147483970" r:id="rId9"/>
    <p:sldMasterId id="2147483982" r:id="rId10"/>
    <p:sldMasterId id="2147483994" r:id="rId11"/>
  </p:sldMasterIdLst>
  <p:notesMasterIdLst>
    <p:notesMasterId r:id="rId48"/>
  </p:notesMasterIdLst>
  <p:handoutMasterIdLst>
    <p:handoutMasterId r:id="rId49"/>
  </p:handoutMasterIdLst>
  <p:sldIdLst>
    <p:sldId id="377" r:id="rId12"/>
    <p:sldId id="393" r:id="rId13"/>
    <p:sldId id="407" r:id="rId14"/>
    <p:sldId id="395" r:id="rId15"/>
    <p:sldId id="402" r:id="rId16"/>
    <p:sldId id="370" r:id="rId17"/>
    <p:sldId id="371" r:id="rId18"/>
    <p:sldId id="358" r:id="rId19"/>
    <p:sldId id="359" r:id="rId20"/>
    <p:sldId id="357" r:id="rId21"/>
    <p:sldId id="396" r:id="rId22"/>
    <p:sldId id="401" r:id="rId23"/>
    <p:sldId id="404" r:id="rId24"/>
    <p:sldId id="400" r:id="rId25"/>
    <p:sldId id="406" r:id="rId26"/>
    <p:sldId id="373" r:id="rId27"/>
    <p:sldId id="378" r:id="rId28"/>
    <p:sldId id="391" r:id="rId29"/>
    <p:sldId id="403" r:id="rId30"/>
    <p:sldId id="375" r:id="rId31"/>
    <p:sldId id="397" r:id="rId32"/>
    <p:sldId id="379" r:id="rId33"/>
    <p:sldId id="390" r:id="rId34"/>
    <p:sldId id="380" r:id="rId35"/>
    <p:sldId id="381" r:id="rId36"/>
    <p:sldId id="382" r:id="rId37"/>
    <p:sldId id="388" r:id="rId38"/>
    <p:sldId id="383" r:id="rId39"/>
    <p:sldId id="386" r:id="rId40"/>
    <p:sldId id="384" r:id="rId41"/>
    <p:sldId id="385" r:id="rId42"/>
    <p:sldId id="387" r:id="rId43"/>
    <p:sldId id="389" r:id="rId44"/>
    <p:sldId id="392" r:id="rId45"/>
    <p:sldId id="399" r:id="rId46"/>
    <p:sldId id="398" r:id="rId4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B8379"/>
    <a:srgbClr val="EFEC78"/>
    <a:srgbClr val="E0E290"/>
    <a:srgbClr val="DBD7BF"/>
    <a:srgbClr val="F9966F"/>
    <a:srgbClr val="00264C"/>
    <a:srgbClr val="F8A15A"/>
    <a:srgbClr val="003366"/>
    <a:srgbClr val="178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1583" autoAdjust="0"/>
  </p:normalViewPr>
  <p:slideViewPr>
    <p:cSldViewPr>
      <p:cViewPr varScale="1">
        <p:scale>
          <a:sx n="107" d="100"/>
          <a:sy n="107" d="100"/>
        </p:scale>
        <p:origin x="872" y="160"/>
      </p:cViewPr>
      <p:guideLst>
        <p:guide orient="horz" pos="2160"/>
        <p:guide pos="3840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7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package" Target="../embeddings/_____Microsoft_Excel14.xlsx"/><Relationship Id="rId4" Type="http://schemas.openxmlformats.org/officeDocument/2006/relationships/image" Target="../media/image17.jpg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package" Target="../embeddings/_____Microsoft_Excel16.xlsx"/><Relationship Id="rId4" Type="http://schemas.openxmlformats.org/officeDocument/2006/relationships/image" Target="../media/image17.jpg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package" Target="../embeddings/_____Microsoft_Excel17.xlsx"/><Relationship Id="rId4" Type="http://schemas.openxmlformats.org/officeDocument/2006/relationships/image" Target="../media/image17.jpg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package" Target="../embeddings/_____Microsoft_Excel18.xlsx"/><Relationship Id="rId4" Type="http://schemas.openxmlformats.org/officeDocument/2006/relationships/image" Target="../media/image17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package" Target="../embeddings/_____Microsoft_Excel26.xlsx"/><Relationship Id="rId4" Type="http://schemas.openxmlformats.org/officeDocument/2006/relationships/image" Target="../media/image17.jpg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5.xml"/><Relationship Id="rId1" Type="http://schemas.microsoft.com/office/2011/relationships/chartStyle" Target="style35.xml"/><Relationship Id="rId5" Type="http://schemas.openxmlformats.org/officeDocument/2006/relationships/package" Target="../embeddings/_____Microsoft_Excel34.xlsx"/><Relationship Id="rId4" Type="http://schemas.openxmlformats.org/officeDocument/2006/relationships/image" Target="../media/image17.jpg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8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Оборот розничной торговли </a:t>
            </a:r>
          </a:p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(млрд</a:t>
            </a:r>
            <a:r>
              <a:rPr lang="ru-RU" sz="1400" b="0" baseline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 руб.)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0552168133692165E-3"/>
          <c:y val="0.26676481436933686"/>
          <c:w val="0.94615992938613314"/>
          <c:h val="0.5238411206442771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tx2">
                  <a:lumMod val="10000"/>
                  <a:lumOff val="9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0158166791215041"/>
                  <c:y val="0.100433966802982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84-4F9C-97A3-8BD4562D0E16}"/>
                </c:ext>
              </c:extLst>
            </c:dLbl>
            <c:dLbl>
              <c:idx val="1"/>
              <c:layout>
                <c:manualLayout>
                  <c:x val="-8.1478609643350797E-2"/>
                  <c:y val="-9.7980915724480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84-4F9C-97A3-8BD4562D0E16}"/>
                </c:ext>
              </c:extLst>
            </c:dLbl>
            <c:dLbl>
              <c:idx val="2"/>
              <c:layout>
                <c:manualLayout>
                  <c:x val="-4.9843598103337675E-2"/>
                  <c:y val="-0.111252024697297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84-4F9C-97A3-8BD4562D0E16}"/>
                </c:ext>
              </c:extLst>
            </c:dLbl>
            <c:dLbl>
              <c:idx val="3"/>
              <c:layout>
                <c:manualLayout>
                  <c:x val="-5.924200677822869E-2"/>
                  <c:y val="-0.116308088220142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84-4F9C-97A3-8BD4562D0E16}"/>
                </c:ext>
              </c:extLst>
            </c:dLbl>
            <c:dLbl>
              <c:idx val="4"/>
              <c:layout>
                <c:manualLayout>
                  <c:x val="-4.5566589752839004E-2"/>
                  <c:y val="-0.138115854761419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84-4F9C-97A3-8BD4562D0E16}"/>
                </c:ext>
              </c:extLst>
            </c:dLbl>
            <c:dLbl>
              <c:idx val="5"/>
              <c:layout>
                <c:manualLayout>
                  <c:x val="-4.1653371403252461E-2"/>
                  <c:y val="-0.122203512148183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84-4F9C-97A3-8BD4562D0E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184.3</c:v>
                </c:pt>
                <c:pt idx="1">
                  <c:v>200.9</c:v>
                </c:pt>
                <c:pt idx="2">
                  <c:v>195.4</c:v>
                </c:pt>
                <c:pt idx="3">
                  <c:v>214.9</c:v>
                </c:pt>
                <c:pt idx="4">
                  <c:v>226.7</c:v>
                </c:pt>
                <c:pt idx="5">
                  <c:v>240.4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484-4F9C-97A3-8BD4562D0E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2355416"/>
        <c:axId val="502371880"/>
      </c:lineChart>
      <c:catAx>
        <c:axId val="50235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71880"/>
        <c:crosses val="autoZero"/>
        <c:auto val="1"/>
        <c:lblAlgn val="ctr"/>
        <c:lblOffset val="100"/>
        <c:noMultiLvlLbl val="0"/>
      </c:catAx>
      <c:valAx>
        <c:axId val="502371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235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>
        <a:lumMod val="50000"/>
      </a:schemeClr>
    </a:solidFill>
    <a:ln w="57150">
      <a:solidFill>
        <a:schemeClr val="tx2">
          <a:lumMod val="10000"/>
          <a:lumOff val="9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44481593628241961"/>
                  <c:y val="9.0806048461669134E-3"/>
                </c:manualLayout>
              </c:layout>
              <c:numFmt formatCode="#,##0.0" sourceLinked="0"/>
              <c:spPr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7718032980441"/>
                      <c:h val="0.13977344007687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D5A-419B-A0C7-BF409763D068}"/>
                </c:ext>
              </c:extLst>
            </c:dLbl>
            <c:dLbl>
              <c:idx val="1"/>
              <c:layout>
                <c:manualLayout>
                  <c:x val="-0.34575552297742262"/>
                  <c:y val="-3.2631263858515901E-3"/>
                </c:manualLayout>
              </c:layout>
              <c:numFmt formatCode="#,##0.0" sourceLinked="0"/>
              <c:spPr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7718032980441"/>
                      <c:h val="0.13372002127752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5A-419B-A0C7-BF409763D068}"/>
                </c:ext>
              </c:extLst>
            </c:dLbl>
            <c:dLbl>
              <c:idx val="2"/>
              <c:layout>
                <c:manualLayout>
                  <c:x val="-0.23844241541710942"/>
                  <c:y val="6.761239816433705E-3"/>
                </c:manualLayout>
              </c:layout>
              <c:numFmt formatCode="#,##0.0" sourceLinked="0"/>
              <c:spPr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7718032980441"/>
                      <c:h val="0.13977344007687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D5A-419B-A0C7-BF409763D068}"/>
                </c:ext>
              </c:extLst>
            </c:dLbl>
            <c:dLbl>
              <c:idx val="3"/>
              <c:layout>
                <c:manualLayout>
                  <c:x val="-0.17456327930117346"/>
                  <c:y val="5.1096574432265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5A-419B-A0C7-BF409763D068}"/>
                </c:ext>
              </c:extLst>
            </c:dLbl>
            <c:dLbl>
              <c:idx val="4"/>
              <c:layout>
                <c:manualLayout>
                  <c:x val="-9.6646286061465039E-2"/>
                  <c:y val="1.11625995954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5A-419B-A0C7-BF409763D068}"/>
                </c:ext>
              </c:extLst>
            </c:dLbl>
            <c:dLbl>
              <c:idx val="5"/>
              <c:layout>
                <c:manualLayout>
                  <c:x val="-3.9629294473741694E-2"/>
                  <c:y val="-1.2106599275115029E-2"/>
                </c:manualLayout>
              </c:layout>
              <c:numFmt formatCode="#,##0.0" sourceLinked="0"/>
              <c:spPr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74858434027964"/>
                      <c:h val="0.109506346080149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5A-419B-A0C7-BF409763D068}"/>
                </c:ext>
              </c:extLst>
            </c:dLbl>
            <c:numFmt formatCode="#,##0.0" sourceLinked="0"/>
            <c:spPr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35966.800000000003</c:v>
                </c:pt>
                <c:pt idx="1">
                  <c:v>38029.699999999997</c:v>
                </c:pt>
                <c:pt idx="2">
                  <c:v>38707.300000000003</c:v>
                </c:pt>
                <c:pt idx="3">
                  <c:v>41227.599999999999</c:v>
                </c:pt>
                <c:pt idx="4">
                  <c:v>43947.4</c:v>
                </c:pt>
                <c:pt idx="5">
                  <c:v>46949.599999999999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5A-419B-A0C7-BF409763D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2362864"/>
        <c:axId val="502363256"/>
        <c:axId val="0"/>
      </c:bar3DChart>
      <c:catAx>
        <c:axId val="50236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63256"/>
        <c:crosses val="autoZero"/>
        <c:auto val="1"/>
        <c:lblAlgn val="ctr"/>
        <c:lblOffset val="100"/>
        <c:noMultiLvlLbl val="0"/>
      </c:catAx>
      <c:valAx>
        <c:axId val="50236325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236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50000"/>
      </a:schemeClr>
    </a:solidFill>
    <a:ln w="38100"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727867179891478"/>
          <c:y val="3.5951069840164704E-2"/>
          <c:w val="0.73779236037038753"/>
          <c:h val="0.80845618256051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доходов, собранных на территории города Сочи (млрд.руб.)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3.9264789995207845E-3"/>
                  <c:y val="3.9939169065280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983461911810955E-2"/>
                      <c:h val="9.80555507959082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460-4690-8417-8583F9A1F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2011-2013 гг. </c:v>
                </c:pt>
                <c:pt idx="2">
                  <c:v>2014-2016 гг.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10 мес.2020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21.3</c:v>
                </c:pt>
                <c:pt idx="1">
                  <c:v>25.8</c:v>
                </c:pt>
                <c:pt idx="2">
                  <c:v>25.2</c:v>
                </c:pt>
                <c:pt idx="3">
                  <c:v>35.6</c:v>
                </c:pt>
                <c:pt idx="4">
                  <c:v>41.4</c:v>
                </c:pt>
                <c:pt idx="5">
                  <c:v>47.6</c:v>
                </c:pt>
                <c:pt idx="6" formatCode="0.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0-4690-8417-8583F9A1F5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Доходы, формирующие бюджет города Сочи  без учета поступлений, имеющих разовый характер (млрд.руб.)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705915998083065E-2"/>
                  <c:y val="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60-4690-8417-8583F9A1F587}"/>
                </c:ext>
              </c:extLst>
            </c:dLbl>
            <c:dLbl>
              <c:idx val="1"/>
              <c:layout>
                <c:manualLayout>
                  <c:x val="2.269077652948729E-2"/>
                  <c:y val="-9.22756635424341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91039279513077E-2"/>
                      <c:h val="5.88855571357584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460-4690-8417-8583F9A1F587}"/>
                </c:ext>
              </c:extLst>
            </c:dLbl>
            <c:dLbl>
              <c:idx val="2"/>
              <c:layout>
                <c:manualLayout>
                  <c:x val="5.9193330076923361E-3"/>
                  <c:y val="-4.3522215177944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60-4690-8417-8583F9A1F587}"/>
                </c:ext>
              </c:extLst>
            </c:dLbl>
            <c:dLbl>
              <c:idx val="6"/>
              <c:layout>
                <c:manualLayout>
                  <c:x val="1.5705915998082992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60-4690-8417-8583F9A1F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2011-2013 гг. </c:v>
                </c:pt>
                <c:pt idx="2">
                  <c:v>2014-2016 гг.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10 мес.2020 года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 formatCode="General">
                  <c:v>6.1</c:v>
                </c:pt>
                <c:pt idx="1">
                  <c:v>6.9</c:v>
                </c:pt>
                <c:pt idx="2" formatCode="General">
                  <c:v>6.1</c:v>
                </c:pt>
                <c:pt idx="3" formatCode="General">
                  <c:v>6.5</c:v>
                </c:pt>
                <c:pt idx="4" formatCode="General">
                  <c:v>7.2</c:v>
                </c:pt>
                <c:pt idx="5">
                  <c:v>7.7</c:v>
                </c:pt>
                <c:pt idx="6" formatCode="General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60-4690-8417-8583F9A1F5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77762896"/>
        <c:axId val="377763680"/>
        <c:axId val="0"/>
      </c:bar3DChart>
      <c:catAx>
        <c:axId val="37776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763680"/>
        <c:crosses val="autoZero"/>
        <c:auto val="1"/>
        <c:lblAlgn val="ctr"/>
        <c:lblOffset val="100"/>
        <c:noMultiLvlLbl val="0"/>
      </c:catAx>
      <c:valAx>
        <c:axId val="3777636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7762896"/>
        <c:crossesAt val="1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3811777017948786E-2"/>
          <c:y val="3.515625E-2"/>
          <c:w val="0.24260987184838226"/>
          <c:h val="0.92231483759842536"/>
        </c:manualLayout>
      </c:layout>
      <c:overlay val="0"/>
      <c:sp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ln w="28575"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3"/>
      <a:stretch>
        <a:fillRect/>
      </a:stretch>
    </a:blip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tx2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7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158085277663739"/>
          <c:y val="3.4699800510066707E-2"/>
          <c:w val="0.55841914722336261"/>
          <c:h val="0.9354935202871298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9641897865689448E-3"/>
                  <c:y val="2.6923721070249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5-4B19-9DED-87018A616A1A}"/>
                </c:ext>
              </c:extLst>
            </c:dLbl>
            <c:dLbl>
              <c:idx val="1"/>
              <c:layout>
                <c:manualLayout>
                  <c:x val="1.0874837819433483E-2"/>
                  <c:y val="5.3847442140498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5-4B19-9DED-87018A616A1A}"/>
                </c:ext>
              </c:extLst>
            </c:dLbl>
            <c:dLbl>
              <c:idx val="2"/>
              <c:layout>
                <c:manualLayout>
                  <c:x val="8.892569359706998E-3"/>
                  <c:y val="-9.8719170178637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5-4B19-9DED-87018A616A1A}"/>
                </c:ext>
              </c:extLst>
            </c:dLbl>
            <c:dLbl>
              <c:idx val="3"/>
              <c:layout>
                <c:manualLayout>
                  <c:x val="1.0374664252991389E-2"/>
                  <c:y val="-9.8719170178637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5-4B19-9DED-87018A616A1A}"/>
                </c:ext>
              </c:extLst>
            </c:dLbl>
            <c:dLbl>
              <c:idx val="4"/>
              <c:layout>
                <c:manualLayout>
                  <c:x val="1.0374664252991389E-2"/>
                  <c:y val="-2.6923721070249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45-4B19-9DED-87018A616A1A}"/>
                </c:ext>
              </c:extLst>
            </c:dLbl>
            <c:dLbl>
              <c:idx val="5"/>
              <c:layout>
                <c:manualLayout>
                  <c:x val="4.0733881856643353E-3"/>
                  <c:y val="-5.3847442140499448E-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95000"/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19471162805747E-2"/>
                      <c:h val="4.87050114160817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45-4B19-9DED-87018A616A1A}"/>
                </c:ext>
              </c:extLst>
            </c:dLbl>
            <c:dLbl>
              <c:idx val="6"/>
              <c:layout>
                <c:manualLayout>
                  <c:x val="1.0374664252991389E-2"/>
                  <c:y val="-8.0771163210749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45-4B19-9DED-87018A616A1A}"/>
                </c:ext>
              </c:extLst>
            </c:dLbl>
            <c:dLbl>
              <c:idx val="7"/>
              <c:layout>
                <c:manualLayout>
                  <c:x val="9.2499715019260342E-6"/>
                  <c:y val="-5.3847442140499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45-4B19-9DED-87018A616A1A}"/>
                </c:ext>
              </c:extLst>
            </c:dLbl>
            <c:dLbl>
              <c:idx val="8"/>
              <c:layout>
                <c:manualLayout>
                  <c:x val="-1.0868570329434433E-16"/>
                  <c:y val="-1.076948842809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45-4B19-9DED-87018A616A1A}"/>
                </c:ext>
              </c:extLst>
            </c:dLbl>
            <c:dLbl>
              <c:idx val="9"/>
              <c:layout>
                <c:manualLayout>
                  <c:x val="1.1856759146275889E-2"/>
                  <c:y val="-1.3461860535124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45-4B19-9DED-87018A616A1A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95000"/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Прочие налоговые и неналоговые доходы</c:v>
                </c:pt>
                <c:pt idx="1">
                  <c:v>Штрафные санкции</c:v>
                </c:pt>
                <c:pt idx="2">
                  <c:v>Доходы от сдачи в аренду имущества</c:v>
                </c:pt>
                <c:pt idx="3">
                  <c:v>Единый налог на вмененный доход</c:v>
                </c:pt>
                <c:pt idx="4">
                  <c:v>Госпошлина</c:v>
                </c:pt>
                <c:pt idx="5">
                  <c:v>Доходы от продажи земельных участков</c:v>
                </c:pt>
                <c:pt idx="6">
                  <c:v>Налог на прибыль</c:v>
                </c:pt>
                <c:pt idx="7">
                  <c:v>Налог на имущество организаций</c:v>
                </c:pt>
                <c:pt idx="8">
                  <c:v>Налог на имущество физических лиц</c:v>
                </c:pt>
                <c:pt idx="9">
                  <c:v>Земельный налог</c:v>
                </c:pt>
                <c:pt idx="10">
                  <c:v>Упрощенная система налогообложения</c:v>
                </c:pt>
                <c:pt idx="11">
                  <c:v>Арендная плата за землю</c:v>
                </c:pt>
                <c:pt idx="12">
                  <c:v>Налог на доходы физических лиц</c:v>
                </c:pt>
              </c:strCache>
            </c:strRef>
          </c:cat>
          <c:val>
            <c:numRef>
              <c:f>Лист1!$B$2:$B$14</c:f>
              <c:numCache>
                <c:formatCode>#,##0</c:formatCode>
                <c:ptCount val="13"/>
                <c:pt idx="0">
                  <c:v>401</c:v>
                </c:pt>
                <c:pt idx="1">
                  <c:v>44</c:v>
                </c:pt>
                <c:pt idx="2">
                  <c:v>52</c:v>
                </c:pt>
                <c:pt idx="3">
                  <c:v>84</c:v>
                </c:pt>
                <c:pt idx="4">
                  <c:v>104</c:v>
                </c:pt>
                <c:pt idx="5">
                  <c:v>150</c:v>
                </c:pt>
                <c:pt idx="6">
                  <c:v>235</c:v>
                </c:pt>
                <c:pt idx="7">
                  <c:v>300</c:v>
                </c:pt>
                <c:pt idx="8">
                  <c:v>370</c:v>
                </c:pt>
                <c:pt idx="9">
                  <c:v>520</c:v>
                </c:pt>
                <c:pt idx="10">
                  <c:v>893</c:v>
                </c:pt>
                <c:pt idx="11">
                  <c:v>1875</c:v>
                </c:pt>
                <c:pt idx="12">
                  <c:v>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45-4B19-9DED-87018A616A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377758976"/>
        <c:axId val="377759760"/>
        <c:axId val="0"/>
      </c:bar3DChart>
      <c:catAx>
        <c:axId val="37775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50" baseline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759760"/>
        <c:crosses val="autoZero"/>
        <c:auto val="1"/>
        <c:lblAlgn val="ctr"/>
        <c:lblOffset val="100"/>
        <c:noMultiLvlLbl val="0"/>
      </c:catAx>
      <c:valAx>
        <c:axId val="3777597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7775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stretch>
        <a:fillRect/>
      </a:stretch>
    </a:blipFill>
    <a:ln w="57150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sng" strike="noStrike" kern="1200" cap="none" spc="50" baseline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  <a:ea typeface="+mn-ea"/>
                <a:cs typeface="+mn-cs"/>
              </a:defRPr>
            </a:pPr>
            <a:r>
              <a:rPr lang="ru-RU" sz="1700" b="1" u="sng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Сравнительные</a:t>
            </a:r>
            <a:r>
              <a:rPr lang="ru-RU" sz="1700" b="1" u="sng" cap="none" spc="50" baseline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 показатели планируемых поступлений на 2021 год относительно показателей, утвержденных в текущем 2020 году, </a:t>
            </a:r>
          </a:p>
          <a:p>
            <a:pPr>
              <a:defRPr sz="1700" b="1" i="0" u="sng" strike="noStrike" kern="1200" cap="none" spc="50" baseline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  <a:ea typeface="+mn-ea"/>
                <a:cs typeface="+mn-cs"/>
              </a:defRPr>
            </a:pPr>
            <a:r>
              <a:rPr lang="ru-RU" sz="1700" b="1" u="sng" cap="none" spc="50" baseline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(в млн руб.)</a:t>
            </a:r>
            <a:endParaRPr lang="ru-RU" sz="1700" b="1" u="sng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Light" panose="020B0502040204020203" pitchFamily="34" charset="0"/>
            </a:endParaRPr>
          </a:p>
        </c:rich>
      </c:tx>
      <c:layout>
        <c:manualLayout>
          <c:xMode val="edge"/>
          <c:yMode val="edge"/>
          <c:x val="0.24217968836795911"/>
          <c:y val="2.209075534817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sng" strike="noStrike" kern="1200" cap="none" spc="50" baseline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Light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922979227290824"/>
          <c:y val="0.18922557987384117"/>
          <c:w val="0.50807978165200329"/>
          <c:h val="0.809852917577059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70-42C1-8B9F-2D757314CC97}"/>
              </c:ext>
            </c:extLst>
          </c:dPt>
          <c:dLbls>
            <c:dLbl>
              <c:idx val="5"/>
              <c:layout>
                <c:manualLayout>
                  <c:x val="1.09546144286245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70-42C1-8B9F-2D757314C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налог на доходы физических лиц</c:v>
                </c:pt>
                <c:pt idx="1">
                  <c:v>доходы, получаемые в виде арендной платы за земли 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земельный налог</c:v>
                </c:pt>
                <c:pt idx="4">
                  <c:v>единый налог на вмененный доход для отдельных видов деятельности</c:v>
                </c:pt>
                <c:pt idx="5">
                  <c:v>налог на имущество физических лиц</c:v>
                </c:pt>
                <c:pt idx="6">
                  <c:v>налог на имущество организаций</c:v>
                </c:pt>
                <c:pt idx="7">
                  <c:v>прочие налоговые и неналоговые доходы</c:v>
                </c:pt>
                <c:pt idx="8">
                  <c:v>налог на прибыль организаций</c:v>
                </c:pt>
                <c:pt idx="9">
                  <c:v>доходы от продажи земельных участков</c:v>
                </c:pt>
                <c:pt idx="10">
                  <c:v>доходы от уплаты акцизов на нефтепродукты</c:v>
                </c:pt>
                <c:pt idx="11">
                  <c:v>государственная пошлина</c:v>
                </c:pt>
                <c:pt idx="12">
                  <c:v>доходы от сдачи в аренду имущества</c:v>
                </c:pt>
                <c:pt idx="13">
                  <c:v>штрафы, санкции, возмещение ущерба</c:v>
                </c:pt>
                <c:pt idx="14">
                  <c:v>налог, взимаемый в связи с применением патентной системы налогообложения</c:v>
                </c:pt>
              </c:strCache>
            </c:strRef>
          </c:cat>
          <c:val>
            <c:numRef>
              <c:f>Лист1!$B$2:$B$16</c:f>
              <c:numCache>
                <c:formatCode>#\ ##0.0</c:formatCode>
                <c:ptCount val="15"/>
                <c:pt idx="0">
                  <c:v>2472.6</c:v>
                </c:pt>
                <c:pt idx="1">
                  <c:v>1875</c:v>
                </c:pt>
                <c:pt idx="2">
                  <c:v>893</c:v>
                </c:pt>
                <c:pt idx="3">
                  <c:v>520</c:v>
                </c:pt>
                <c:pt idx="4">
                  <c:v>84.6</c:v>
                </c:pt>
                <c:pt idx="5">
                  <c:v>370</c:v>
                </c:pt>
                <c:pt idx="6">
                  <c:v>300</c:v>
                </c:pt>
                <c:pt idx="7">
                  <c:v>260.70000000000073</c:v>
                </c:pt>
                <c:pt idx="8">
                  <c:v>235</c:v>
                </c:pt>
                <c:pt idx="9">
                  <c:v>150</c:v>
                </c:pt>
                <c:pt idx="10">
                  <c:v>107</c:v>
                </c:pt>
                <c:pt idx="11">
                  <c:v>104</c:v>
                </c:pt>
                <c:pt idx="12">
                  <c:v>52</c:v>
                </c:pt>
                <c:pt idx="13">
                  <c:v>44</c:v>
                </c:pt>
                <c:pt idx="14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70-42C1-8B9F-2D757314CC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3"/>
              <c:layout>
                <c:manualLayout>
                  <c:x val="-4.3818457714499054E-3"/>
                  <c:y val="-8.39853772861216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70-42C1-8B9F-2D757314CC97}"/>
                </c:ext>
              </c:extLst>
            </c:dLbl>
            <c:dLbl>
              <c:idx val="5"/>
              <c:layout>
                <c:manualLayout>
                  <c:x val="-5.4773072143122813E-3"/>
                  <c:y val="7.69857065001605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70-42C1-8B9F-2D757314C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налог на доходы физических лиц</c:v>
                </c:pt>
                <c:pt idx="1">
                  <c:v>доходы, получаемые в виде арендной платы за земли 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земельный налог</c:v>
                </c:pt>
                <c:pt idx="4">
                  <c:v>единый налог на вмененный доход для отдельных видов деятельности</c:v>
                </c:pt>
                <c:pt idx="5">
                  <c:v>налог на имущество физических лиц</c:v>
                </c:pt>
                <c:pt idx="6">
                  <c:v>налог на имущество организаций</c:v>
                </c:pt>
                <c:pt idx="7">
                  <c:v>прочие налоговые и неналоговые доходы</c:v>
                </c:pt>
                <c:pt idx="8">
                  <c:v>налог на прибыль организаций</c:v>
                </c:pt>
                <c:pt idx="9">
                  <c:v>доходы от продажи земельных участков</c:v>
                </c:pt>
                <c:pt idx="10">
                  <c:v>доходы от уплаты акцизов на нефтепродукты</c:v>
                </c:pt>
                <c:pt idx="11">
                  <c:v>государственная пошлина</c:v>
                </c:pt>
                <c:pt idx="12">
                  <c:v>доходы от сдачи в аренду имущества</c:v>
                </c:pt>
                <c:pt idx="13">
                  <c:v>штрафы, санкции, возмещение ущерба</c:v>
                </c:pt>
                <c:pt idx="14">
                  <c:v>налог, взимаемый в связи с применением патентной системы налогообложения</c:v>
                </c:pt>
              </c:strCache>
            </c:strRef>
          </c:cat>
          <c:val>
            <c:numRef>
              <c:f>Лист1!$C$2:$C$16</c:f>
              <c:numCache>
                <c:formatCode>#\ ##0.0</c:formatCode>
                <c:ptCount val="15"/>
                <c:pt idx="0">
                  <c:v>2208</c:v>
                </c:pt>
                <c:pt idx="1">
                  <c:v>1585.1</c:v>
                </c:pt>
                <c:pt idx="2">
                  <c:v>462.8</c:v>
                </c:pt>
                <c:pt idx="3">
                  <c:v>495</c:v>
                </c:pt>
                <c:pt idx="4">
                  <c:v>410</c:v>
                </c:pt>
                <c:pt idx="5">
                  <c:v>360</c:v>
                </c:pt>
                <c:pt idx="6">
                  <c:v>230</c:v>
                </c:pt>
                <c:pt idx="7">
                  <c:v>243.5</c:v>
                </c:pt>
                <c:pt idx="8">
                  <c:v>197</c:v>
                </c:pt>
                <c:pt idx="9">
                  <c:v>278.39999999999998</c:v>
                </c:pt>
                <c:pt idx="10">
                  <c:v>107</c:v>
                </c:pt>
                <c:pt idx="11">
                  <c:v>95</c:v>
                </c:pt>
                <c:pt idx="12">
                  <c:v>51</c:v>
                </c:pt>
                <c:pt idx="13">
                  <c:v>60</c:v>
                </c:pt>
                <c:pt idx="1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70-42C1-8B9F-2D757314CC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77760152"/>
        <c:axId val="377762112"/>
      </c:barChart>
      <c:catAx>
        <c:axId val="377760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762112"/>
        <c:crosses val="autoZero"/>
        <c:auto val="1"/>
        <c:lblAlgn val="ctr"/>
        <c:lblOffset val="100"/>
        <c:noMultiLvlLbl val="0"/>
      </c:catAx>
      <c:valAx>
        <c:axId val="37776211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377760152"/>
        <c:crosses val="autoZero"/>
        <c:crossBetween val="between"/>
      </c:valAx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/>
        </a:scene3d>
        <a:sp3d prstMaterial="softEdge">
          <a:bevelT w="127000" prst="artDeco"/>
        </a:sp3d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424675389924828"/>
          <c:y val="0.71075729239960994"/>
          <c:w val="0.14182191009208461"/>
          <c:h val="0.14463439247491017"/>
        </c:manualLayout>
      </c:layout>
      <c:overlay val="0"/>
      <c:spPr>
        <a:solidFill>
          <a:schemeClr val="tx2">
            <a:lumMod val="75000"/>
          </a:schemeClr>
        </a:solidFill>
        <a:ln w="28575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410988511504013E-2"/>
          <c:y val="4.7833415774847614E-2"/>
          <c:w val="0.93543400718943848"/>
          <c:h val="0.793476849597737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Горячий Ключ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503686101487538E-4"/>
                  <c:y val="0.27499706424806758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52400" h="50800" prst="softRound"/>
                  <a:bevelB w="139700" h="139700" prst="divot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514267791528821E-2"/>
                      <c:h val="7.90302754961882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462-4AC8-B1F1-20D102B01F4D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  <a:bevelB w="139700" h="139700" prst="divot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1-го жителя ( в рублях)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2-4AC8-B1F1-20D102B01F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Анапа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9408054342552159E-3"/>
                  <c:y val="0.28199595565370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62-4AC8-B1F1-20D102B01F4D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  <a:bevelB prst="angle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1-го жителя ( в рублях)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12046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62-4AC8-B1F1-20D102B01F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Сочи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408054342552159E-3"/>
                  <c:y val="0.29774916860008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62-4AC8-B1F1-20D102B01F4D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  <a:bevelB w="101600" prst="riblet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1-го жителя ( в рублях)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14140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62-4AC8-B1F1-20D102B01F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Новороссийск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8816108685104317E-3"/>
                  <c:y val="0.29350558425162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62-4AC8-B1F1-20D102B01F4D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1-го жителя ( в рублях)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15009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62-4AC8-B1F1-20D102B01F4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Геленджик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1992688643062367E-3"/>
                  <c:y val="0.31478574699547629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62-4AC8-B1F1-20D102B01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1-го жителя ( в рублях)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16840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462-4AC8-B1F1-20D102B01F4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Краснодар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27350237034033187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62-4AC8-B1F1-20D102B01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1-го жителя ( в рублях)</c:v>
                </c:pt>
              </c:strCache>
            </c:strRef>
          </c:cat>
          <c:val>
            <c:numRef>
              <c:f>Лист1!$G$2</c:f>
              <c:numCache>
                <c:formatCode>#,##0</c:formatCode>
                <c:ptCount val="1"/>
                <c:pt idx="0">
                  <c:v>16959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462-4AC8-B1F1-20D102B01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gapDepth val="127"/>
        <c:shape val="box"/>
        <c:axId val="377763288"/>
        <c:axId val="377765248"/>
        <c:axId val="0"/>
      </c:bar3DChart>
      <c:catAx>
        <c:axId val="37776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765248"/>
        <c:crosses val="autoZero"/>
        <c:auto val="1"/>
        <c:lblAlgn val="ctr"/>
        <c:lblOffset val="100"/>
        <c:noMultiLvlLbl val="0"/>
      </c:catAx>
      <c:valAx>
        <c:axId val="3777652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76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noFill/>
      <a:bevel/>
    </a:ln>
    <a:effectLst/>
    <a:scene3d>
      <a:camera prst="orthographicFront"/>
      <a:lightRig rig="threePt" dir="t"/>
    </a:scene3d>
    <a:sp3d>
      <a:bevelT w="101600"/>
      <a:bevelB w="82550" prst="riblet"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9947454898280305E-2"/>
          <c:w val="0.69209679513521261"/>
          <c:h val="0.95207945000300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67E-4188-A539-5ADBAC277F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67E-4188-A539-5ADBAC277F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67E-4188-A539-5ADBAC277F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67E-4188-A539-5ADBAC277FD4}"/>
              </c:ext>
            </c:extLst>
          </c:dPt>
          <c:dPt>
            <c:idx val="4"/>
            <c:bubble3D val="0"/>
            <c:explosion val="28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67E-4188-A539-5ADBAC277F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967E-4188-A539-5ADBAC277FD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967E-4188-A539-5ADBAC277FD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967E-4188-A539-5ADBAC277FD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967E-4188-A539-5ADBAC277FD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967E-4188-A539-5ADBAC277FD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967E-4188-A539-5ADBAC277FD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967E-4188-A539-5ADBAC277FD4}"/>
              </c:ext>
            </c:extLst>
          </c:dPt>
          <c:dLbls>
            <c:dLbl>
              <c:idx val="0"/>
              <c:layout>
                <c:manualLayout>
                  <c:x val="3.1046421958030361E-2"/>
                  <c:y val="-1.29814400694388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577104551970797"/>
                      <c:h val="8.99522823327206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67E-4188-A539-5ADBAC277FD4}"/>
                </c:ext>
              </c:extLst>
            </c:dLbl>
            <c:dLbl>
              <c:idx val="1"/>
              <c:layout>
                <c:manualLayout>
                  <c:x val="2.0516848030530607E-2"/>
                  <c:y val="-3.289024984878223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7E-4188-A539-5ADBAC277FD4}"/>
                </c:ext>
              </c:extLst>
            </c:dLbl>
            <c:dLbl>
              <c:idx val="2"/>
              <c:layout>
                <c:manualLayout>
                  <c:x val="-5.4564218433561004E-2"/>
                  <c:y val="-6.76486654100840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7E-4188-A539-5ADBAC277FD4}"/>
                </c:ext>
              </c:extLst>
            </c:dLbl>
            <c:dLbl>
              <c:idx val="3"/>
              <c:layout>
                <c:manualLayout>
                  <c:x val="-4.1504021031859621E-2"/>
                  <c:y val="6.398700701662114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7E-4188-A539-5ADBAC277FD4}"/>
                </c:ext>
              </c:extLst>
            </c:dLbl>
            <c:dLbl>
              <c:idx val="4"/>
              <c:layout>
                <c:manualLayout>
                  <c:x val="0.14755052468917595"/>
                  <c:y val="0.1259930416682097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6143039673008315E-2"/>
                      <c:h val="8.99521907647510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67E-4188-A539-5ADBAC277FD4}"/>
                </c:ext>
              </c:extLst>
            </c:dLbl>
            <c:dLbl>
              <c:idx val="5"/>
              <c:layout>
                <c:manualLayout>
                  <c:x val="-4.7168857456384002E-2"/>
                  <c:y val="3.372561227764816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7E-4188-A539-5ADBAC277FD4}"/>
                </c:ext>
              </c:extLst>
            </c:dLbl>
            <c:dLbl>
              <c:idx val="6"/>
              <c:layout>
                <c:manualLayout>
                  <c:x val="-5.6075262052543033E-2"/>
                  <c:y val="-2.440463816421801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7E-4188-A539-5ADBAC277FD4}"/>
                </c:ext>
              </c:extLst>
            </c:dLbl>
            <c:dLbl>
              <c:idx val="7"/>
              <c:layout>
                <c:manualLayout>
                  <c:x val="-3.4976498712618702E-2"/>
                  <c:y val="-1.643528805441370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7E-4188-A539-5ADBAC277FD4}"/>
                </c:ext>
              </c:extLst>
            </c:dLbl>
            <c:dLbl>
              <c:idx val="8"/>
              <c:layout>
                <c:manualLayout>
                  <c:x val="1.6774155375421571E-2"/>
                  <c:y val="-1.399804972238056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67E-4188-A539-5ADBAC277FD4}"/>
                </c:ext>
              </c:extLst>
            </c:dLbl>
            <c:dLbl>
              <c:idx val="9"/>
              <c:layout>
                <c:manualLayout>
                  <c:x val="-1.2970766162884973E-2"/>
                  <c:y val="-1.278099668109192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67E-4188-A539-5ADBAC277FD4}"/>
                </c:ext>
              </c:extLst>
            </c:dLbl>
            <c:dLbl>
              <c:idx val="10"/>
              <c:layout>
                <c:manualLayout>
                  <c:x val="-1.3246854767141079E-2"/>
                  <c:y val="-1.377884609530138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1091747329839736E-2"/>
                      <c:h val="9.2790872767246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967E-4188-A539-5ADBAC277FD4}"/>
                </c:ext>
              </c:extLst>
            </c:dLbl>
            <c:dLbl>
              <c:idx val="11"/>
              <c:layout>
                <c:manualLayout>
                  <c:x val="5.5069684359033734E-2"/>
                  <c:y val="2.986268340989068E-3"/>
                </c:manualLayout>
              </c:layout>
              <c:tx>
                <c:rich>
                  <a:bodyPr/>
                  <a:lstStyle/>
                  <a:p>
                    <a:fld id="{DFE424B7-19A6-42E8-9065-C193B0B5B708}" type="VALUE">
                      <a:rPr lang="en-US" dirty="0"/>
                      <a:pPr/>
                      <a:t>[ЗНАЧЕНИЕ]</a:t>
                    </a:fld>
                    <a:r>
                      <a:rPr lang="en-US" baseline="0" dirty="0"/>
                      <a:t>
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67E-4188-A539-5ADBAC277FD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rgbClr val="44546A">
                      <a:lumMod val="75000"/>
                    </a:srgb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 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Средства массовой информации</c:v>
                </c:pt>
                <c:pt idx="6">
                  <c:v>Культура и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  <c:pt idx="11">
                  <c:v>Охрана окружающей среды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1504.9</c:v>
                </c:pt>
                <c:pt idx="1">
                  <c:v>246.2</c:v>
                </c:pt>
                <c:pt idx="2">
                  <c:v>2484.9</c:v>
                </c:pt>
                <c:pt idx="3">
                  <c:v>1221.3</c:v>
                </c:pt>
                <c:pt idx="4">
                  <c:v>7569.1</c:v>
                </c:pt>
                <c:pt idx="5">
                  <c:v>46.8</c:v>
                </c:pt>
                <c:pt idx="6">
                  <c:v>803</c:v>
                </c:pt>
                <c:pt idx="7" formatCode="General">
                  <c:v>45</c:v>
                </c:pt>
                <c:pt idx="8">
                  <c:v>419.3</c:v>
                </c:pt>
                <c:pt idx="9">
                  <c:v>623.1</c:v>
                </c:pt>
                <c:pt idx="10">
                  <c:v>58.3</c:v>
                </c:pt>
                <c:pt idx="11" formatCode="General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67E-4188-A539-5ADBAC277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994939651952993"/>
          <c:y val="3.5461202648739344E-2"/>
          <c:w val="0.27730101608522745"/>
          <c:h val="0.92663865305011228"/>
        </c:manualLayout>
      </c:layout>
      <c:overlay val="0"/>
      <c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 cap="flat" cmpd="sng" algn="ctr">
      <a:solidFill>
        <a:srgbClr val="44546A">
          <a:lumMod val="75000"/>
        </a:srgbClr>
      </a:solidFill>
      <a:prstDash val="solid"/>
    </a:ln>
    <a:effectLst/>
  </c:spPr>
  <c:txPr>
    <a:bodyPr/>
    <a:lstStyle/>
    <a:p>
      <a:pPr>
        <a:defRPr sz="1800"/>
      </a:pPr>
      <a:endParaRPr lang="ru-RU"/>
    </a:p>
  </c:txPr>
  <c:externalData r:id="rId5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75694452257173"/>
          <c:y val="0"/>
          <c:w val="0.52024305547742833"/>
          <c:h val="0.936537937980949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6"/>
              <c:layout>
                <c:manualLayout>
                  <c:x val="-9.0123755303013656E-2"/>
                  <c:y val="6.0756089308406966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cap="none" spc="50" baseline="0">
                      <a:ln w="0"/>
                      <a:solidFill>
                        <a:schemeClr val="tx2">
                          <a:lumMod val="75000"/>
                        </a:schemeClr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FC-4CE1-8E9E-4E027F269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cap="none" spc="50" baseline="0">
                    <a:ln w="0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обслуживание муниципального долга</c:v>
                </c:pt>
                <c:pt idx="1">
                  <c:v>социальное обеспечение населения</c:v>
                </c:pt>
                <c:pt idx="2">
                  <c:v>иные БА (выплаты по решениям судов, резервный фонд, субсидии юр.лицам)</c:v>
                </c:pt>
                <c:pt idx="3">
                  <c:v>капитальные вложения</c:v>
                </c:pt>
                <c:pt idx="4">
                  <c:v>расходы на выплаты персоналу ОМСУ и казенных учреждений</c:v>
                </c:pt>
                <c:pt idx="5">
                  <c:v>закупка товаров, работ и услуг для обеспечения муниципальных нужд</c:v>
                </c:pt>
                <c:pt idx="6">
                  <c:v>предоставление субсидий бюджетным, автономным учреждениям на выполнение муниципального задания (226 учреждений)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77.099999999999994</c:v>
                </c:pt>
                <c:pt idx="1">
                  <c:v>328</c:v>
                </c:pt>
                <c:pt idx="2">
                  <c:v>323.89999999999998</c:v>
                </c:pt>
                <c:pt idx="3">
                  <c:v>1415.3</c:v>
                </c:pt>
                <c:pt idx="4">
                  <c:v>1796.5</c:v>
                </c:pt>
                <c:pt idx="5">
                  <c:v>3399.2</c:v>
                </c:pt>
                <c:pt idx="6">
                  <c:v>7689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C-4CE1-8E9E-4E027F269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5637240"/>
        <c:axId val="365637632"/>
      </c:barChart>
      <c:catAx>
        <c:axId val="365637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50" baseline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637632"/>
        <c:crosses val="autoZero"/>
        <c:auto val="1"/>
        <c:lblAlgn val="ctr"/>
        <c:lblOffset val="100"/>
        <c:noMultiLvlLbl val="0"/>
      </c:catAx>
      <c:valAx>
        <c:axId val="3656376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365637240"/>
        <c:crosses val="autoZero"/>
        <c:crossBetween val="between"/>
      </c:valAx>
      <c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chemeClr val="tx2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71440854397846E-3"/>
          <c:y val="0.13768261859793357"/>
          <c:w val="0.56717007289045185"/>
          <c:h val="0.724717315360021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7859-4F3A-9F61-F8930A78A0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7859-4F3A-9F61-F8930A78A0D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58,0%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59-4F3A-9F61-F8930A78A0DD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бюджеты вышестоящих уровней</c:v>
                </c:pt>
                <c:pt idx="1">
                  <c:v>бюджет города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59-4F3A-9F61-F8930A78A0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04416417499504"/>
          <c:y val="0.16767697107728768"/>
          <c:w val="0.38655366794993795"/>
          <c:h val="0.66567449295757275"/>
        </c:manualLayout>
      </c:layout>
      <c:overlay val="0"/>
      <c:spPr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44546A">
        <a:lumMod val="75000"/>
      </a:srgbClr>
    </a:solidFill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/>
      </a:pPr>
      <a:endParaRPr lang="ru-RU"/>
    </a:p>
  </c:txPr>
  <c:externalData r:id="rId5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71440854397846E-3"/>
          <c:y val="0.13768261859793357"/>
          <c:w val="0.56717007289045185"/>
          <c:h val="0.724717315360021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9ECD-48DE-8ECB-670985A082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9ECD-48DE-8ECB-670985A082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20,4%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CD-48DE-8ECB-670985A082A1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бюджеты вышестоящих уровней</c:v>
                </c:pt>
                <c:pt idx="1">
                  <c:v>бюджет города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0.20399999999999999</c:v>
                </c:pt>
                <c:pt idx="1">
                  <c:v>0.79600000000000004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CD-48DE-8ECB-670985A082A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04416417499504"/>
          <c:y val="0.16767697107728768"/>
          <c:w val="0.38655366794993795"/>
          <c:h val="0.66567449295757275"/>
        </c:manualLayout>
      </c:layout>
      <c:overlay val="0"/>
      <c:spPr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44546A">
        <a:lumMod val="75000"/>
      </a:srgbClr>
    </a:solidFill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/>
      </a:pPr>
      <a:endParaRPr lang="ru-RU"/>
    </a:p>
  </c:txPr>
  <c:externalData r:id="rId5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71440854397846E-3"/>
          <c:y val="0.13768261859793357"/>
          <c:w val="0.56717007289045185"/>
          <c:h val="0.724717315360021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F199-45AF-9380-F99DD3B37A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F199-45AF-9380-F99DD3B37ADD}"/>
              </c:ext>
            </c:extLst>
          </c:dPt>
          <c:dLbls>
            <c:dLbl>
              <c:idx val="0"/>
              <c:layout>
                <c:manualLayout>
                  <c:x val="3.0672920400148775E-2"/>
                  <c:y val="-0.112680381192213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71,6%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199-45AF-9380-F99DD3B37ADD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бюджеты вышестоящих уровней</c:v>
                </c:pt>
                <c:pt idx="1">
                  <c:v>бюджет города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0.71599999999999997</c:v>
                </c:pt>
                <c:pt idx="1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99-45AF-9380-F99DD3B37A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04416417499504"/>
          <c:y val="0.16767697107728768"/>
          <c:w val="0.38655366794993795"/>
          <c:h val="0.66567449295757275"/>
        </c:manualLayout>
      </c:layout>
      <c:overlay val="0"/>
      <c:spPr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44546A">
        <a:lumMod val="75000"/>
      </a:srgbClr>
    </a:solidFill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/>
      </a:pPr>
      <a:endParaRPr lang="ru-RU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Оборот общественного питания (млрд руб.)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623967779843069"/>
          <c:y val="0.27831551096902218"/>
          <c:w val="0.79376032220156945"/>
          <c:h val="0.595844213112430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0.12384790674099541"/>
                  <c:y val="2.143030379388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DB-43B6-B801-6484C60EF23E}"/>
                </c:ext>
              </c:extLst>
            </c:dLbl>
            <c:dLbl>
              <c:idx val="1"/>
              <c:layout>
                <c:manualLayout>
                  <c:x val="-7.1225142655877455E-2"/>
                  <c:y val="1.0003622218372522E-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640783384303466E-2"/>
                      <c:h val="0.176728349370836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DB-43B6-B801-6484C60EF23E}"/>
                </c:ext>
              </c:extLst>
            </c:dLbl>
            <c:dLbl>
              <c:idx val="2"/>
              <c:layout>
                <c:manualLayout>
                  <c:x val="-0.18088177569034333"/>
                  <c:y val="1.221254547458935E-2"/>
                </c:manualLayout>
              </c:layout>
              <c:numFmt formatCode="#,##0.0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45143602604221E-2"/>
                      <c:h val="0.15272721545899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0DB-43B6-B801-6484C60EF23E}"/>
                </c:ext>
              </c:extLst>
            </c:dLbl>
            <c:dLbl>
              <c:idx val="3"/>
              <c:layout>
                <c:manualLayout>
                  <c:x val="-0.14200931522972465"/>
                  <c:y val="-3.2001511882451136E-2"/>
                </c:manualLayout>
              </c:layout>
              <c:numFmt formatCode="#,##0.0\ _₽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46109705172831E-2"/>
                      <c:h val="0.1927291053120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0DB-43B6-B801-6484C60EF23E}"/>
                </c:ext>
              </c:extLst>
            </c:dLbl>
            <c:dLbl>
              <c:idx val="4"/>
              <c:layout>
                <c:manualLayout>
                  <c:x val="-8.819762680472297E-2"/>
                  <c:y val="-1.535946580153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DB-43B6-B801-6484C60EF23E}"/>
                </c:ext>
              </c:extLst>
            </c:dLbl>
            <c:dLbl>
              <c:idx val="5"/>
              <c:layout>
                <c:manualLayout>
                  <c:x val="-3.6148916108174764E-2"/>
                  <c:y val="-1.6000755941225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DB-43B6-B801-6484C60EF23E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19.899999999999999</c:v>
                </c:pt>
                <c:pt idx="1">
                  <c:v>21</c:v>
                </c:pt>
                <c:pt idx="2">
                  <c:v>17.600000000000001</c:v>
                </c:pt>
                <c:pt idx="3">
                  <c:v>19</c:v>
                </c:pt>
                <c:pt idx="4">
                  <c:v>20.100000000000001</c:v>
                </c:pt>
                <c:pt idx="5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DB-43B6-B801-6484C60EF2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2365216"/>
        <c:axId val="502368352"/>
      </c:barChart>
      <c:catAx>
        <c:axId val="50236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68352"/>
        <c:crosses val="autoZero"/>
        <c:auto val="1"/>
        <c:lblAlgn val="ctr"/>
        <c:lblOffset val="100"/>
        <c:noMultiLvlLbl val="0"/>
      </c:catAx>
      <c:valAx>
        <c:axId val="502368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236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>
        <a:lumMod val="50000"/>
      </a:schemeClr>
    </a:solidFill>
    <a:ln w="57150">
      <a:solidFill>
        <a:schemeClr val="tx2">
          <a:lumMod val="10000"/>
          <a:lumOff val="9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58776482121158E-2"/>
          <c:y val="7.3995154574374222E-2"/>
          <c:w val="0.53026769421326114"/>
          <c:h val="0.902220618162260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B46F6A"/>
            </a:solidFill>
          </c:spPr>
          <c:explosion val="8"/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E5-4A9A-9E72-20DE92A15FF4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E5-4A9A-9E72-20DE92A15FF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E5-4A9A-9E72-20DE92A15FF4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E5-4A9A-9E72-20DE92A15FF4}"/>
              </c:ext>
            </c:extLst>
          </c:dPt>
          <c:dPt>
            <c:idx val="4"/>
            <c:bubble3D val="0"/>
            <c:spPr>
              <a:solidFill>
                <a:srgbClr val="B46F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E5-4A9A-9E72-20DE92A15FF4}"/>
              </c:ext>
            </c:extLst>
          </c:dPt>
          <c:dLbls>
            <c:dLbl>
              <c:idx val="0"/>
              <c:layout>
                <c:manualLayout>
                  <c:x val="0.39077344529647579"/>
                  <c:y val="-0.3613924555274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E5-4A9A-9E72-20DE92A15FF4}"/>
                </c:ext>
              </c:extLst>
            </c:dLbl>
            <c:dLbl>
              <c:idx val="1"/>
              <c:layout>
                <c:manualLayout>
                  <c:x val="0.17259217817802447"/>
                  <c:y val="-4.778049480137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E5-4A9A-9E72-20DE92A15FF4}"/>
                </c:ext>
              </c:extLst>
            </c:dLbl>
            <c:dLbl>
              <c:idx val="2"/>
              <c:layout>
                <c:manualLayout>
                  <c:x val="0.17365379664798414"/>
                  <c:y val="4.1004901760942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E5-4A9A-9E72-20DE92A15FF4}"/>
                </c:ext>
              </c:extLst>
            </c:dLbl>
            <c:dLbl>
              <c:idx val="3"/>
              <c:layout>
                <c:manualLayout>
                  <c:x val="0.19768613823242132"/>
                  <c:y val="3.690389554034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E5-4A9A-9E72-20DE92A15FF4}"/>
                </c:ext>
              </c:extLst>
            </c:dLbl>
            <c:dLbl>
              <c:idx val="4"/>
              <c:layout>
                <c:manualLayout>
                  <c:x val="0.12813571978254484"/>
                  <c:y val="0.14021193313549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E5-4A9A-9E72-20DE92A15FF4}"/>
                </c:ext>
              </c:extLst>
            </c:dLbl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83C4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9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7569.1</c:v>
                </c:pt>
                <c:pt idx="1">
                  <c:v>802.9</c:v>
                </c:pt>
                <c:pt idx="2">
                  <c:v>419.3</c:v>
                </c:pt>
                <c:pt idx="3">
                  <c:v>623.1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E5-4A9A-9E72-20DE92A15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58995402329473"/>
          <c:y val="8.6384827320785021E-2"/>
          <c:w val="0.27207954027101322"/>
          <c:h val="0.86301149485522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50000"/>
      </a:schemeClr>
    </a:solidFill>
    <a:ln w="3810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>
                <a:solidFill>
                  <a:schemeClr val="tx2">
                    <a:lumMod val="75000"/>
                  </a:schemeClr>
                </a:solidFill>
              </a:rPr>
              <a:t>Среднемесячная начисленная з/плата</a:t>
            </a:r>
          </a:p>
          <a:p>
            <a:pPr>
              <a:defRPr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>
                <a:solidFill>
                  <a:schemeClr val="tx2">
                    <a:lumMod val="75000"/>
                  </a:schemeClr>
                </a:solidFill>
              </a:rPr>
              <a:t> в наших школах ( в рублях)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8072923771755206"/>
          <c:y val="8.59600793269393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78282801593211"/>
          <c:y val="0.29070209756130572"/>
          <c:w val="0.7821718779674488"/>
          <c:h val="0.664769904496321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8F79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0.19386153915128052"/>
                  <c:y val="1.339986121935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5-43E4-B762-E27AC63FEB3B}"/>
                </c:ext>
              </c:extLst>
            </c:dLbl>
            <c:dLbl>
              <c:idx val="1"/>
              <c:layout>
                <c:manualLayout>
                  <c:x val="-0.19566535060985474"/>
                  <c:y val="-2.6229696166059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75-43E4-B762-E27AC63FEB3B}"/>
                </c:ext>
              </c:extLst>
            </c:dLbl>
            <c:dLbl>
              <c:idx val="2"/>
              <c:layout>
                <c:manualLayout>
                  <c:x val="-0.15127763926892579"/>
                  <c:y val="-3.5230341274218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75-43E4-B762-E27AC63FEB3B}"/>
                </c:ext>
              </c:extLst>
            </c:dLbl>
            <c:dLbl>
              <c:idx val="3"/>
              <c:layout>
                <c:manualLayout>
                  <c:x val="-6.6747334520415175E-2"/>
                  <c:y val="-2.5843316246899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75-43E4-B762-E27AC63FEB3B}"/>
                </c:ext>
              </c:extLst>
            </c:dLbl>
            <c:dLbl>
              <c:idx val="4"/>
              <c:layout>
                <c:manualLayout>
                  <c:x val="-1.2603173377786275E-2"/>
                  <c:y val="-6.0301071242765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E8-460A-86AC-13604536ECC0}"/>
                </c:ext>
              </c:extLst>
            </c:dLbl>
            <c:numFmt formatCode="#,##0.0\ _₽" sourceLinked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27937.1</c:v>
                </c:pt>
                <c:pt idx="1">
                  <c:v>29134.2</c:v>
                </c:pt>
                <c:pt idx="2">
                  <c:v>30265</c:v>
                </c:pt>
                <c:pt idx="3">
                  <c:v>32202.400000000001</c:v>
                </c:pt>
                <c:pt idx="4">
                  <c:v>35213.800000000003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75-43E4-B762-E27AC63FEB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70"/>
        <c:axId val="399527896"/>
        <c:axId val="399523976"/>
      </c:barChart>
      <c:catAx>
        <c:axId val="39952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9523976"/>
        <c:crosses val="autoZero"/>
        <c:auto val="1"/>
        <c:lblAlgn val="ctr"/>
        <c:lblOffset val="100"/>
        <c:noMultiLvlLbl val="0"/>
      </c:catAx>
      <c:valAx>
        <c:axId val="399523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952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smGrid">
      <a:fgClr>
        <a:schemeClr val="tx2">
          <a:lumMod val="20000"/>
          <a:lumOff val="80000"/>
        </a:schemeClr>
      </a:fgClr>
      <a:bgClr>
        <a:schemeClr val="bg1"/>
      </a:bgClr>
    </a:pattFill>
    <a:ln w="28575">
      <a:solidFill>
        <a:schemeClr val="tx2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>
                <a:solidFill>
                  <a:schemeClr val="tx2">
                    <a:lumMod val="75000"/>
                  </a:schemeClr>
                </a:solidFill>
              </a:rPr>
              <a:t>Среднемесячная начисленная з/плата в наших детских садах ( в рублях)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592246464310947"/>
          <c:y val="1.6568075920999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782807777375551"/>
          <c:y val="0.28897264380249837"/>
          <c:w val="0.7821718779674488"/>
          <c:h val="0.62824870015092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0.45904285976816822"/>
                  <c:y val="3.609816238648153E-2"/>
                </c:manualLayout>
              </c:layout>
              <c:numFmt formatCode="#,##0.0\ _₽" sourceLinked="0"/>
              <c:spPr>
                <a:blipFill dpi="0" rotWithShape="1">
                  <a:blip xmlns:r="http://schemas.openxmlformats.org/officeDocument/2006/relationships"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85419793255553"/>
                      <c:h val="0.1450279266091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59C-4926-8236-50FCC0133956}"/>
                </c:ext>
              </c:extLst>
            </c:dLbl>
            <c:dLbl>
              <c:idx val="1"/>
              <c:layout>
                <c:manualLayout>
                  <c:x val="-0.32306836719382437"/>
                  <c:y val="9.0011550113839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9C-4926-8236-50FCC0133956}"/>
                </c:ext>
              </c:extLst>
            </c:dLbl>
            <c:dLbl>
              <c:idx val="2"/>
              <c:layout>
                <c:manualLayout>
                  <c:x val="-0.19672105877589707"/>
                  <c:y val="2.5053230157236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9C-4926-8236-50FCC0133956}"/>
                </c:ext>
              </c:extLst>
            </c:dLbl>
            <c:dLbl>
              <c:idx val="3"/>
              <c:layout>
                <c:manualLayout>
                  <c:x val="-9.1430430823174702E-2"/>
                  <c:y val="2.8294088777200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9C-4926-8236-50FCC0133956}"/>
                </c:ext>
              </c:extLst>
            </c:dLbl>
            <c:dLbl>
              <c:idx val="4"/>
              <c:layout>
                <c:manualLayout>
                  <c:x val="-6.300890992027966E-2"/>
                  <c:y val="-4.5123147108565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9D-4265-8BB3-B3EF731EFA95}"/>
                </c:ext>
              </c:extLst>
            </c:dLbl>
            <c:numFmt formatCode="#,##0.0\ _₽" sourceLinked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21015.5</c:v>
                </c:pt>
                <c:pt idx="1">
                  <c:v>22847.200000000001</c:v>
                </c:pt>
                <c:pt idx="2">
                  <c:v>23506.5</c:v>
                </c:pt>
                <c:pt idx="3">
                  <c:v>25271.200000000001</c:v>
                </c:pt>
                <c:pt idx="4">
                  <c:v>26506.2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C-4926-8236-50FCC01339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70"/>
        <c:axId val="399522408"/>
        <c:axId val="399526328"/>
      </c:barChart>
      <c:catAx>
        <c:axId val="399522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9526328"/>
        <c:crosses val="autoZero"/>
        <c:auto val="1"/>
        <c:lblAlgn val="ctr"/>
        <c:lblOffset val="100"/>
        <c:noMultiLvlLbl val="0"/>
      </c:catAx>
      <c:valAx>
        <c:axId val="399526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9522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smGrid">
      <a:fgClr>
        <a:schemeClr val="tx2">
          <a:lumMod val="20000"/>
          <a:lumOff val="80000"/>
        </a:schemeClr>
      </a:fgClr>
      <a:bgClr>
        <a:schemeClr val="bg1"/>
      </a:bgClr>
    </a:pattFill>
    <a:ln w="28575">
      <a:solidFill>
        <a:schemeClr val="tx2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>
                <a:solidFill>
                  <a:schemeClr val="tx2">
                    <a:lumMod val="75000"/>
                  </a:schemeClr>
                </a:solidFill>
              </a:rPr>
              <a:t>Среднемесячная начисленная з/плата в наших учреждениях культуры и искусства ( в рублях)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160027280858067"/>
          <c:y val="8.56342496668565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78282801593211"/>
          <c:y val="0.40374464995992193"/>
          <c:w val="0.7821718779674488"/>
          <c:h val="0.52593981740546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0.27103697998811399"/>
                  <c:y val="2.8893274222937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B-4257-93FE-A792199232C9}"/>
                </c:ext>
              </c:extLst>
            </c:dLbl>
            <c:dLbl>
              <c:idx val="1"/>
              <c:layout>
                <c:manualLayout>
                  <c:x val="-0.19874837482170327"/>
                  <c:y val="2.6454008503761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85424888473837"/>
                      <c:h val="0.151106672071731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EB-4257-93FE-A792199232C9}"/>
                </c:ext>
              </c:extLst>
            </c:dLbl>
            <c:dLbl>
              <c:idx val="2"/>
              <c:layout>
                <c:manualLayout>
                  <c:x val="-0.1505183105228203"/>
                  <c:y val="-1.49585393539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EB-4257-93FE-A792199232C9}"/>
                </c:ext>
              </c:extLst>
            </c:dLbl>
            <c:dLbl>
              <c:idx val="3"/>
              <c:layout>
                <c:manualLayout>
                  <c:x val="-0.10702938137523303"/>
                  <c:y val="-1.9103245521078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EB-4257-93FE-A792199232C9}"/>
                </c:ext>
              </c:extLst>
            </c:dLbl>
            <c:dLbl>
              <c:idx val="4"/>
              <c:layout>
                <c:manualLayout>
                  <c:x val="-0.12200791937911154"/>
                  <c:y val="-3.490554888288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D9-40BB-BE5E-3DF3492103F0}"/>
                </c:ext>
              </c:extLst>
            </c:dLbl>
            <c:numFmt formatCode="#,##0.0\ _₽" sourceLinked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22270.5</c:v>
                </c:pt>
                <c:pt idx="1">
                  <c:v>25673.3</c:v>
                </c:pt>
                <c:pt idx="2">
                  <c:v>31136.2</c:v>
                </c:pt>
                <c:pt idx="3">
                  <c:v>32140.2</c:v>
                </c:pt>
                <c:pt idx="4">
                  <c:v>31521.5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EB-4257-93FE-A792199232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70"/>
        <c:axId val="399524368"/>
        <c:axId val="399525936"/>
      </c:barChart>
      <c:catAx>
        <c:axId val="39952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9525936"/>
        <c:crosses val="autoZero"/>
        <c:auto val="1"/>
        <c:lblAlgn val="ctr"/>
        <c:lblOffset val="100"/>
        <c:noMultiLvlLbl val="0"/>
      </c:catAx>
      <c:valAx>
        <c:axId val="399525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952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smGrid">
      <a:fgClr>
        <a:schemeClr val="tx2">
          <a:lumMod val="20000"/>
          <a:lumOff val="80000"/>
        </a:schemeClr>
      </a:fgClr>
      <a:bgClr>
        <a:schemeClr val="bg1"/>
      </a:bgClr>
    </a:pattFill>
    <a:ln w="28575">
      <a:solidFill>
        <a:schemeClr val="tx2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>
                <a:solidFill>
                  <a:schemeClr val="tx2">
                    <a:lumMod val="75000"/>
                  </a:schemeClr>
                </a:solidFill>
              </a:rPr>
              <a:t>Среднемесячная начисленная з/плата в наших учреждениях ФК и спорта </a:t>
            </a:r>
          </a:p>
          <a:p>
            <a:pPr>
              <a:defRPr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>
                <a:solidFill>
                  <a:schemeClr val="tx2">
                    <a:lumMod val="75000"/>
                  </a:schemeClr>
                </a:solidFill>
              </a:rPr>
              <a:t>(в рублях)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592246464310947"/>
          <c:y val="8.717558717787323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78282801593211"/>
          <c:y val="0.34269912077628945"/>
          <c:w val="0.7821718779674488"/>
          <c:h val="0.586985081087012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85C63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0.11577380801847063"/>
                  <c:y val="4.030861110969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F9-4BE2-A5A7-4BD85BC8A0BA}"/>
                </c:ext>
              </c:extLst>
            </c:dLbl>
            <c:dLbl>
              <c:idx val="1"/>
              <c:layout>
                <c:manualLayout>
                  <c:x val="-0.14394339540387521"/>
                  <c:y val="1.696634029113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9-4BE2-A5A7-4BD85BC8A0BA}"/>
                </c:ext>
              </c:extLst>
            </c:dLbl>
            <c:dLbl>
              <c:idx val="2"/>
              <c:layout>
                <c:manualLayout>
                  <c:x val="-0.16631658505321312"/>
                  <c:y val="-9.67774030440180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F9-4BE2-A5A7-4BD85BC8A0BA}"/>
                </c:ext>
              </c:extLst>
            </c:dLbl>
            <c:dLbl>
              <c:idx val="3"/>
              <c:layout>
                <c:manualLayout>
                  <c:x val="-7.5435860715155983E-2"/>
                  <c:y val="-4.43556557550879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F9-4BE2-A5A7-4BD85BC8A0BA}"/>
                </c:ext>
              </c:extLst>
            </c:dLbl>
            <c:dLbl>
              <c:idx val="4"/>
              <c:layout>
                <c:manualLayout>
                  <c:x val="-4.4430378557808375E-2"/>
                  <c:y val="-4.8599170370068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39-4CF0-816E-2F8266FB024C}"/>
                </c:ext>
              </c:extLst>
            </c:dLbl>
            <c:numFmt formatCode="#,##0.0\ _₽" sourceLinked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тгод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29990.3</c:v>
                </c:pt>
                <c:pt idx="1">
                  <c:v>28446.6</c:v>
                </c:pt>
                <c:pt idx="2">
                  <c:v>37636</c:v>
                </c:pt>
                <c:pt idx="3">
                  <c:v>40418.400000000001</c:v>
                </c:pt>
                <c:pt idx="4">
                  <c:v>41859.4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F9-4BE2-A5A7-4BD85BC8A0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70"/>
        <c:axId val="553388568"/>
        <c:axId val="553385432"/>
      </c:barChart>
      <c:catAx>
        <c:axId val="553388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85432"/>
        <c:crosses val="autoZero"/>
        <c:auto val="1"/>
        <c:lblAlgn val="ctr"/>
        <c:lblOffset val="100"/>
        <c:noMultiLvlLbl val="0"/>
      </c:catAx>
      <c:valAx>
        <c:axId val="553385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3388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smGrid">
      <a:fgClr>
        <a:schemeClr val="tx2">
          <a:lumMod val="20000"/>
          <a:lumOff val="80000"/>
        </a:schemeClr>
      </a:fgClr>
      <a:bgClr>
        <a:schemeClr val="bg1"/>
      </a:bgClr>
    </a:pattFill>
    <a:ln w="28575">
      <a:solidFill>
        <a:schemeClr val="tx2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12594352261515E-2"/>
          <c:y val="7.4116494876320965E-2"/>
          <c:w val="0.47674584359907723"/>
          <c:h val="0.862317184262246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56A2-4BDB-AB4D-6E89CA5489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56A2-4BDB-AB4D-6E89CA5489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6A2-4BDB-AB4D-6E89CA5489DE}"/>
              </c:ext>
            </c:extLst>
          </c:dPt>
          <c:dLbls>
            <c:dLbl>
              <c:idx val="0"/>
              <c:layout>
                <c:manualLayout>
                  <c:x val="-2.8981461210192332E-2"/>
                  <c:y val="3.496810368086927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54,7%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A2-4BDB-AB4D-6E89CA5489DE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краевой бюджет</c:v>
                </c:pt>
                <c:pt idx="2">
                  <c:v>бюджет города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0.54700000000000004</c:v>
                </c:pt>
                <c:pt idx="1">
                  <c:v>0.36399999999999999</c:v>
                </c:pt>
                <c:pt idx="2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A2-4BDB-AB4D-6E89CA5489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69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22858816340668"/>
          <c:y val="0.16767697107728768"/>
          <c:w val="0.40470932151329597"/>
          <c:h val="0.66567449295757275"/>
        </c:manualLayout>
      </c:layout>
      <c:overlay val="0"/>
      <c:spPr>
        <a:solidFill>
          <a:sysClr val="window" lastClr="FFFFFF"/>
        </a:solid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1F497D">
        <a:lumMod val="50000"/>
      </a:srgbClr>
    </a:solidFill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51709697519653"/>
          <c:y val="2.9621659108349189E-2"/>
          <c:w val="0.23689178757953278"/>
          <c:h val="0.970378340891650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5E-43ED-9F23-A9C7671BEC1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5E-43ED-9F23-A9C7671BEC1C}"/>
              </c:ext>
            </c:extLst>
          </c:dPt>
          <c:dLbls>
            <c:dLbl>
              <c:idx val="0"/>
              <c:layout>
                <c:manualLayout>
                  <c:x val="-0.10101809939721822"/>
                  <c:y val="0.11957058675730899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492135214896771"/>
                      <c:h val="0.347725171732112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5E-43ED-9F23-A9C7671BEC1C}"/>
                </c:ext>
              </c:extLst>
            </c:dLbl>
            <c:dLbl>
              <c:idx val="1"/>
              <c:layout>
                <c:manualLayout>
                  <c:x val="0.12052219705701876"/>
                  <c:y val="-5.364299631647075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134903437046322"/>
                      <c:h val="0.32840963501296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5E-43ED-9F23-A9C7671BEC1C}"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4897.3</c:v>
                </c:pt>
                <c:pt idx="1">
                  <c:v>2446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5E-43ED-9F23-A9C7671BE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  <c:holeSize val="49"/>
      </c:doughnutChart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826063124402255"/>
          <c:y val="5.2271732462772724E-2"/>
          <c:w val="0.47059381760986829"/>
          <c:h val="0.92532339799340058"/>
        </c:manualLayout>
      </c:layout>
      <c:overlay val="0"/>
      <c:spPr>
        <a:pattFill prst="ltHorz">
          <a:fgClr>
            <a:srgbClr val="EEECE1"/>
          </a:fgClr>
          <a:bgClr>
            <a:sysClr val="window" lastClr="FFFFFF"/>
          </a:bgClr>
        </a:patt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3810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u="sng" dirty="0">
                <a:solidFill>
                  <a:schemeClr val="bg1">
                    <a:lumMod val="95000"/>
                  </a:schemeClr>
                </a:solidFill>
              </a:rPr>
              <a:t>доля расходов </a:t>
            </a:r>
          </a:p>
          <a:p>
            <a:pPr>
              <a:defRPr sz="1200" b="0" i="0" u="sng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u="sng" dirty="0">
                <a:solidFill>
                  <a:schemeClr val="bg1">
                    <a:lumMod val="95000"/>
                  </a:schemeClr>
                </a:solidFill>
              </a:rPr>
              <a:t>в утвержденном бюджете </a:t>
            </a:r>
          </a:p>
          <a:p>
            <a:pPr>
              <a:defRPr sz="1200" b="0" i="0" u="sng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u="sng" dirty="0">
                <a:solidFill>
                  <a:schemeClr val="bg1">
                    <a:lumMod val="95000"/>
                  </a:schemeClr>
                </a:solidFill>
              </a:rPr>
              <a:t>на 2021 год</a:t>
            </a:r>
          </a:p>
        </c:rich>
      </c:tx>
      <c:layout>
        <c:manualLayout>
          <c:xMode val="edge"/>
          <c:yMode val="edge"/>
          <c:x val="0.57900755550416372"/>
          <c:y val="4.0143648496539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sng" strike="noStrike" kern="1200" spc="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53887919263451E-2"/>
          <c:y val="1.5203992832652424E-2"/>
          <c:w val="0.38696657162182496"/>
          <c:h val="0.942909522838028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CFAC-4577-B21C-319E7BF5FE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CFAC-4577-B21C-319E7BF5FECB}"/>
              </c:ext>
            </c:extLst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5-CFAC-4577-B21C-319E7BF5FEC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AC-4577-B21C-319E7BF5FECB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краевой бюджет</c:v>
                </c:pt>
                <c:pt idx="2">
                  <c:v>бюджет города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657.7</c:v>
                </c:pt>
                <c:pt idx="1">
                  <c:v>4475</c:v>
                </c:pt>
                <c:pt idx="2">
                  <c:v>2210.6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AC-4577-B21C-319E7BF5FE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4595314326686"/>
          <c:y val="0.38293450770237525"/>
          <c:w val="0.37226414138464858"/>
          <c:h val="0.556633551706882"/>
        </c:manualLayout>
      </c:layout>
      <c:overlay val="0"/>
      <c:spPr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/>
        </a:scene3d>
        <a:sp3d prstMaterial="metal">
          <a:bevelT w="88900" h="88900"/>
        </a:sp3d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/>
      </a:pPr>
      <a:endParaRPr lang="ru-RU"/>
    </a:p>
  </c:txPr>
  <c:externalData r:id="rId5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2752151381441"/>
          <c:y val="5.1931511700765522E-2"/>
          <c:w val="0.30683565417610853"/>
          <c:h val="0.933652527674103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4D9-41FC-87C6-21F4A37A686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4D9-41FC-87C6-21F4A37A686F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1A6FF5-6783-4803-9D79-2F70C73D4BA0}" type="VALUE">
                      <a:rPr lang="en-US" smtClean="0"/>
                      <a:pPr>
                        <a:defRPr sz="1100" b="1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baseline="0" dirty="0"/>
                      <a:t> </a:t>
                    </a:r>
                    <a:fld id="{B6D5DAB6-9F3E-4CDD-85BB-B5F31EB849D5}" type="PERCENTAGE">
                      <a:rPr lang="en-US" baseline="0"/>
                      <a:pPr>
                        <a:defRPr sz="1100" b="1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en-US" baseline="0" dirty="0"/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"/>
                        <a:gd name="adj2" fmla="val 1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4D9-41FC-87C6-21F4A37A686F}"/>
                </c:ext>
              </c:extLst>
            </c:dLbl>
            <c:dLbl>
              <c:idx val="1"/>
              <c:layout>
                <c:manualLayout>
                  <c:x val="2.9014107481504649E-3"/>
                  <c:y val="1.3499474902314823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B4D9-41FC-87C6-21F4A37A686F}"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851.9</c:v>
                </c:pt>
                <c:pt idx="1">
                  <c:v>173.1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9-41FC-87C6-21F4A37A6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  <c:holeSize val="49"/>
      </c:doughnutChart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5962244845289901"/>
          <c:y val="8.0398117607206002E-3"/>
          <c:w val="0.53749552838638126"/>
          <c:h val="0.98732424924445517"/>
        </c:manualLayout>
      </c:layout>
      <c:overlay val="0"/>
      <c:spPr>
        <a:solidFill>
          <a:srgbClr val="17233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10000"/>
        <a:lumOff val="90000"/>
      </a:schemeClr>
    </a:solidFill>
    <a:ln w="3810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9418534440316E-2"/>
          <c:y val="7.8768976376364944E-2"/>
          <c:w val="0.56359012798419805"/>
          <c:h val="0.921231023623635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DFE-4E23-9B18-9BB4ACFE9F8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DFE-4E23-9B18-9BB4ACFE9F86}"/>
              </c:ext>
            </c:extLst>
          </c:dPt>
          <c:dLbls>
            <c:dLbl>
              <c:idx val="0"/>
              <c:layout>
                <c:manualLayout>
                  <c:x val="0.15229431936787927"/>
                  <c:y val="3.279976787484585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2DB1C8-014A-4765-ABC7-6FBFF4C4E455}" type="VALUE">
                      <a:rPr lang="en-US" smtClean="0"/>
                      <a:pPr>
                        <a:defRPr sz="1200" b="1" i="0" u="none" strike="noStrike" kern="1200" baseline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baseline="0" dirty="0"/>
                      <a:t> </a:t>
                    </a:r>
                    <a:fld id="{49A55DA8-43AD-4267-9CFD-2DF3B45A3B8F}" type="PERCENTAGE">
                      <a:rPr lang="en-US" baseline="0"/>
                      <a:pPr>
                        <a:defRPr sz="1200" b="1" i="0" u="none" strike="noStrike" kern="1200" baseline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en-US" baseline="0" dirty="0"/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971755843563335"/>
                      <c:h val="0.200529984084797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FE-4E23-9B18-9BB4ACFE9F86}"/>
                </c:ext>
              </c:extLst>
            </c:dLbl>
            <c:dLbl>
              <c:idx val="1"/>
              <c:layout>
                <c:manualLayout>
                  <c:x val="0.10288082230327743"/>
                  <c:y val="6.8618304312262025E-3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92345592490534"/>
                      <c:h val="0.20248841639814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FE-4E23-9B18-9BB4ACFE9F86}"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410.6</c:v>
                </c:pt>
                <c:pt idx="1">
                  <c:v>199.4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FE-4E23-9B18-9BB4ACFE9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  <c:holeSize val="49"/>
      </c:doughnutChart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525358030336036"/>
          <c:y val="8.2375202072991656E-3"/>
          <c:w val="0.43337362175060501"/>
          <c:h val="0.98732424924445517"/>
        </c:manualLayout>
      </c:layout>
      <c:overlay val="0"/>
      <c:spPr>
        <a:solidFill>
          <a:schemeClr val="tx2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90000"/>
        <a:lumOff val="10000"/>
      </a:schemeClr>
    </a:solidFill>
    <a:ln w="3810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Объем работ и</a:t>
            </a:r>
            <a:r>
              <a:rPr lang="ru-RU" sz="1400" b="0" baseline="0" dirty="0">
                <a:solidFill>
                  <a:schemeClr val="bg1">
                    <a:lumMod val="95000"/>
                  </a:schemeClr>
                </a:solidFill>
              </a:rPr>
              <a:t> услуг, выполненных организациями транспорта 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(млрд</a:t>
            </a:r>
            <a:r>
              <a:rPr lang="ru-RU" sz="1400" b="0" baseline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 руб.)</a:t>
            </a:r>
          </a:p>
        </c:rich>
      </c:tx>
      <c:layout>
        <c:manualLayout>
          <c:xMode val="edge"/>
          <c:yMode val="edge"/>
          <c:x val="0.14124162197248216"/>
          <c:y val="7.3506217642071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3736199000361"/>
          <c:y val="0.382900618370066"/>
          <c:w val="0.7965642643943085"/>
          <c:h val="0.38660206665785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8.6149527870171688E-2"/>
                  <c:y val="-2.2279883648790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72-41EB-8AC0-1AD02722E141}"/>
                </c:ext>
              </c:extLst>
            </c:dLbl>
            <c:dLbl>
              <c:idx val="1"/>
              <c:layout>
                <c:manualLayout>
                  <c:x val="-8.3531587678832592E-2"/>
                  <c:y val="-9.4484505151388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72-41EB-8AC0-1AD02722E141}"/>
                </c:ext>
              </c:extLst>
            </c:dLbl>
            <c:dLbl>
              <c:idx val="2"/>
              <c:layout>
                <c:manualLayout>
                  <c:x val="2.5206600049462462E-3"/>
                  <c:y val="6.6311417470988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72-41EB-8AC0-1AD02722E141}"/>
                </c:ext>
              </c:extLst>
            </c:dLbl>
            <c:dLbl>
              <c:idx val="3"/>
              <c:layout>
                <c:manualLayout>
                  <c:x val="7.8175160096108816E-3"/>
                  <c:y val="2.4218646705246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72-41EB-8AC0-1AD02722E141}"/>
                </c:ext>
              </c:extLst>
            </c:dLbl>
            <c:dLbl>
              <c:idx val="4"/>
              <c:layout>
                <c:manualLayout>
                  <c:x val="6.0274001178193343E-2"/>
                  <c:y val="-2.8890747841298576E-3"/>
                </c:manualLayout>
              </c:layout>
              <c:numFmt formatCode="#,##0.0\ _₽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72-41EB-8AC0-1AD02722E141}"/>
                </c:ext>
              </c:extLst>
            </c:dLbl>
            <c:dLbl>
              <c:idx val="5"/>
              <c:layout>
                <c:manualLayout>
                  <c:x val="7.1325431507828663E-2"/>
                  <c:y val="-1.549294163115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72-41EB-8AC0-1AD02722E141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15.4</c:v>
                </c:pt>
                <c:pt idx="1">
                  <c:v>16.399999999999999</c:v>
                </c:pt>
                <c:pt idx="2">
                  <c:v>13.5</c:v>
                </c:pt>
                <c:pt idx="3">
                  <c:v>14.2</c:v>
                </c:pt>
                <c:pt idx="4">
                  <c:v>15</c:v>
                </c:pt>
                <c:pt idx="5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72-41EB-8AC0-1AD02722E1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2321704"/>
        <c:axId val="502371096"/>
      </c:barChart>
      <c:catAx>
        <c:axId val="50232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71096"/>
        <c:crosses val="autoZero"/>
        <c:auto val="1"/>
        <c:lblAlgn val="ctr"/>
        <c:lblOffset val="100"/>
        <c:noMultiLvlLbl val="0"/>
      </c:catAx>
      <c:valAx>
        <c:axId val="502371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232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>
        <a:lumMod val="50000"/>
      </a:schemeClr>
    </a:solidFill>
    <a:ln w="57150">
      <a:solidFill>
        <a:schemeClr val="tx2">
          <a:lumMod val="10000"/>
          <a:lumOff val="9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3386507089367"/>
          <c:y val="7.9647495704546711E-2"/>
          <c:w val="0.57785629638345615"/>
          <c:h val="0.90183570646948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7D47-4953-AA55-1A66B3CCB1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7D47-4953-AA55-1A66B3CCB1C6}"/>
              </c:ext>
            </c:extLst>
          </c:dPt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2Diag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краевой бюджет</c:v>
                </c:pt>
                <c:pt idx="1">
                  <c:v>бюджет города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8.4000000000000005E-2</c:v>
                </c:pt>
                <c:pt idx="1">
                  <c:v>0.91600000000000004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7-4953-AA55-1A66B3CCB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6454824"/>
        <c:axId val="326457960"/>
      </c:barChart>
      <c:valAx>
        <c:axId val="3264579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26454824"/>
        <c:crosses val="autoZero"/>
        <c:crossBetween val="between"/>
      </c:valAx>
      <c:catAx>
        <c:axId val="326454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457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narVert">
      <a:fgClr>
        <a:schemeClr val="accent1">
          <a:lumMod val="20000"/>
          <a:lumOff val="80000"/>
        </a:schemeClr>
      </a:fgClr>
      <a:bgClr>
        <a:schemeClr val="bg1"/>
      </a:bgClr>
    </a:pattFill>
    <a:ln w="28575">
      <a:solidFill>
        <a:srgbClr val="FFC000"/>
      </a:solidFill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900" u="sng" dirty="0">
                <a:solidFill>
                  <a:schemeClr val="tx2">
                    <a:lumMod val="50000"/>
                  </a:schemeClr>
                </a:solidFill>
              </a:rPr>
              <a:t>доля расходов </a:t>
            </a:r>
          </a:p>
          <a:p>
            <a:pPr>
              <a:defRPr sz="9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900" u="sng" dirty="0">
                <a:solidFill>
                  <a:schemeClr val="tx2">
                    <a:lumMod val="50000"/>
                  </a:schemeClr>
                </a:solidFill>
              </a:rPr>
              <a:t>в разрезе уровней бюджета</a:t>
            </a:r>
          </a:p>
        </c:rich>
      </c:tx>
      <c:layout>
        <c:manualLayout>
          <c:xMode val="edge"/>
          <c:yMode val="edge"/>
          <c:x val="0.51478499441809966"/>
          <c:y val="5.2111409578663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931793549587241E-2"/>
          <c:y val="2.3335631388614417E-2"/>
          <c:w val="0.42842070746920186"/>
          <c:h val="0.901835706469481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explosion val="1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02CD-48A8-891E-C3AC17036B03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02CD-48A8-891E-C3AC17036B03}"/>
              </c:ext>
            </c:extLst>
          </c:dPt>
          <c:dLbls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2Diag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краевой бюджет</c:v>
                </c:pt>
                <c:pt idx="1">
                  <c:v>бюджет города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</c:v>
                </c:pt>
                <c:pt idx="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CD-48A8-891E-C3AC17036B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6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16316437290344"/>
          <c:y val="0.39883441665748598"/>
          <c:w val="0.44356019055879387"/>
          <c:h val="0.54073372259557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narVert">
      <a:fgClr>
        <a:schemeClr val="accent1">
          <a:lumMod val="20000"/>
          <a:lumOff val="80000"/>
        </a:schemeClr>
      </a:fgClr>
      <a:bgClr>
        <a:schemeClr val="bg1"/>
      </a:bgClr>
    </a:pattFill>
    <a:ln w="28575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3386507089367"/>
          <c:y val="7.9647495704546711E-2"/>
          <c:w val="0.57785629638345615"/>
          <c:h val="0.90183570646948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5F36-4244-9B94-A250817895F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5F36-4244-9B94-A250817895F6}"/>
              </c:ext>
            </c:extLst>
          </c:dPt>
          <c:dLbls>
            <c:dLbl>
              <c:idx val="1"/>
              <c:layout>
                <c:manualLayout>
                  <c:x val="3.99146517886635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36-4244-9B94-A250817895F6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2Diag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краевой бюджет</c:v>
                </c:pt>
                <c:pt idx="1">
                  <c:v>бюджет города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36-4244-9B94-A25081789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7446640"/>
        <c:axId val="377449384"/>
      </c:barChart>
      <c:valAx>
        <c:axId val="377449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77446640"/>
        <c:crosses val="autoZero"/>
        <c:crossBetween val="between"/>
      </c:valAx>
      <c:catAx>
        <c:axId val="37744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449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narVert">
      <a:fgClr>
        <a:schemeClr val="accent1">
          <a:lumMod val="20000"/>
          <a:lumOff val="80000"/>
        </a:schemeClr>
      </a:fgClr>
      <a:bgClr>
        <a:schemeClr val="bg1"/>
      </a:bgClr>
    </a:pattFill>
    <a:ln w="28575">
      <a:solidFill>
        <a:srgbClr val="FFC000"/>
      </a:solidFill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47661632346519"/>
          <c:y val="7.9647495704546711E-2"/>
          <c:w val="0.40271830671649966"/>
          <c:h val="0.90183570646948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C493-4BAE-BEAA-6ADFC7F51E1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C493-4BAE-BEAA-6ADFC7F51E16}"/>
              </c:ext>
            </c:extLst>
          </c:dPt>
          <c:dLbls>
            <c:dLbl>
              <c:idx val="0"/>
              <c:layout>
                <c:manualLayout>
                  <c:x val="-7.982930357732709E-3"/>
                  <c:y val="1.3179674244114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93-4BAE-BEAA-6ADFC7F51E16}"/>
                </c:ext>
              </c:extLst>
            </c:dLbl>
            <c:dLbl>
              <c:idx val="1"/>
              <c:layout>
                <c:manualLayout>
                  <c:x val="-9.1803699113926301E-2"/>
                  <c:y val="2.635934848822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93-4BAE-BEAA-6ADFC7F51E16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2Diag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 города</c:v>
                </c:pt>
                <c:pt idx="1">
                  <c:v>краевой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0.45300000000000001</c:v>
                </c:pt>
                <c:pt idx="1">
                  <c:v>0.439</c:v>
                </c:pt>
                <c:pt idx="2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93-4BAE-BEAA-6ADFC7F51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7451736"/>
        <c:axId val="377447424"/>
      </c:barChart>
      <c:valAx>
        <c:axId val="3774474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77451736"/>
        <c:crosses val="autoZero"/>
        <c:crossBetween val="between"/>
      </c:valAx>
      <c:catAx>
        <c:axId val="377451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447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narVert">
      <a:fgClr>
        <a:schemeClr val="accent1">
          <a:lumMod val="20000"/>
          <a:lumOff val="80000"/>
        </a:schemeClr>
      </a:fgClr>
      <a:bgClr>
        <a:schemeClr val="bg1"/>
      </a:bgClr>
    </a:pattFill>
    <a:ln w="28575">
      <a:solidFill>
        <a:srgbClr val="FFC000"/>
      </a:solidFill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45084935225577"/>
          <c:y val="7.9647495704546711E-2"/>
          <c:w val="0.57274404549736935"/>
          <c:h val="0.90183570646948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19E4-40FF-BDB9-B3C3A628FF6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19E4-40FF-BDB9-B3C3A628FF60}"/>
              </c:ext>
            </c:extLst>
          </c:dPt>
          <c:dLbls>
            <c:dLbl>
              <c:idx val="0"/>
              <c:layout>
                <c:manualLayout>
                  <c:x val="-7.982930357732709E-3"/>
                  <c:y val="1.3179674244114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E4-40FF-BDB9-B3C3A628FF60}"/>
                </c:ext>
              </c:extLst>
            </c:dLbl>
            <c:dLbl>
              <c:idx val="1"/>
              <c:layout>
                <c:manualLayout>
                  <c:x val="-5.7215877719652506E-3"/>
                  <c:y val="1.317967424411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E4-40FF-BDB9-B3C3A628FF60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2Diag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краевой бюджет</c:v>
                </c:pt>
                <c:pt idx="1">
                  <c:v>бюджет города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E4-40FF-BDB9-B3C3A628F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0384016"/>
        <c:axId val="360378136"/>
      </c:barChart>
      <c:valAx>
        <c:axId val="3603781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0384016"/>
        <c:crosses val="autoZero"/>
        <c:crossBetween val="between"/>
      </c:valAx>
      <c:catAx>
        <c:axId val="360384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378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narVert">
      <a:fgClr>
        <a:schemeClr val="accent1">
          <a:lumMod val="20000"/>
          <a:lumOff val="80000"/>
        </a:schemeClr>
      </a:fgClr>
      <a:bgClr>
        <a:schemeClr val="bg1"/>
      </a:bgClr>
    </a:pattFill>
    <a:ln w="28575">
      <a:solidFill>
        <a:srgbClr val="FFC000"/>
      </a:solidFill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71440854397846E-3"/>
          <c:y val="0.13768261859793357"/>
          <c:w val="0.56717007289045185"/>
          <c:h val="0.724717315360021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B56D-491F-9C4A-9184DA896C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B56D-491F-9C4A-9184DA896C55}"/>
              </c:ext>
            </c:extLst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5-B56D-491F-9C4A-9184DA896C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краевой бюджет</c:v>
                </c:pt>
                <c:pt idx="2">
                  <c:v>бюджет города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0.47299999999999998</c:v>
                </c:pt>
                <c:pt idx="1">
                  <c:v>0.21099999999999999</c:v>
                </c:pt>
                <c:pt idx="2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6D-491F-9C4A-9184DA896C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48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04416417499504"/>
          <c:y val="0.16767697107728768"/>
          <c:w val="0.38655366794993795"/>
          <c:h val="0.66567449295757275"/>
        </c:manualLayout>
      </c:layout>
      <c:overlay val="0"/>
      <c:spPr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/>
        </a:scene3d>
        <a:sp3d prstMaterial="metal">
          <a:bevelT w="88900" h="88900"/>
        </a:sp3d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Pecita" panose="03050502000000000000" pitchFamily="66" charset="2"/>
              <a:ea typeface="Pecita" panose="03050502000000000000" pitchFamily="66" charset="2"/>
              <a:cs typeface="Pecita" panose="03050502000000000000" pitchFamily="66" charset="2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/>
      </a:pPr>
      <a:endParaRPr lang="ru-RU"/>
    </a:p>
  </c:txPr>
  <c:externalData r:id="rId5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45084935225577"/>
          <c:y val="7.9647495704546711E-2"/>
          <c:w val="0.57274404549736935"/>
          <c:h val="0.90183570646948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7047-4127-B52B-33F1DA86D9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7047-4127-B52B-33F1DA86D9D5}"/>
              </c:ext>
            </c:extLst>
          </c:dPt>
          <c:dLbls>
            <c:dLbl>
              <c:idx val="0"/>
              <c:layout>
                <c:manualLayout>
                  <c:x val="1.4690620498863336E-2"/>
                  <c:y val="1.318024319142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4425162999622"/>
                      <c:h val="0.51953878855186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47-4127-B52B-33F1DA86D9D5}"/>
                </c:ext>
              </c:extLst>
            </c:dLbl>
            <c:dLbl>
              <c:idx val="1"/>
              <c:layout>
                <c:manualLayout>
                  <c:x val="-4.9044854353678828E-2"/>
                  <c:y val="-4.4624244437971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70018781555514"/>
                      <c:h val="0.51953878855186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47-4127-B52B-33F1DA86D9D5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2Diag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краевой бюджет</c:v>
                </c:pt>
                <c:pt idx="1">
                  <c:v>бюджет города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0.317</c:v>
                </c:pt>
                <c:pt idx="1">
                  <c:v>0.68300000000000005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47-4127-B52B-33F1DA86D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5206392"/>
        <c:axId val="360378528"/>
      </c:barChart>
      <c:valAx>
        <c:axId val="360378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255206392"/>
        <c:crosses val="autoZero"/>
        <c:crossBetween val="between"/>
      </c:valAx>
      <c:catAx>
        <c:axId val="255206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378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narVert">
      <a:fgClr>
        <a:schemeClr val="accent1">
          <a:lumMod val="20000"/>
          <a:lumOff val="80000"/>
        </a:schemeClr>
      </a:fgClr>
      <a:bgClr>
        <a:schemeClr val="bg1"/>
      </a:bgClr>
    </a:pattFill>
    <a:ln w="28575">
      <a:solidFill>
        <a:srgbClr val="FFC000"/>
      </a:solidFill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dirty="0">
                <a:solidFill>
                  <a:schemeClr val="bg1">
                    <a:lumMod val="95000"/>
                  </a:schemeClr>
                </a:solidFill>
              </a:rPr>
              <a:t>Количество</a:t>
            </a:r>
            <a:r>
              <a:rPr lang="ru-RU" sz="1200" b="0" baseline="0" dirty="0">
                <a:solidFill>
                  <a:schemeClr val="bg1">
                    <a:lumMod val="95000"/>
                  </a:schemeClr>
                </a:solidFill>
              </a:rPr>
              <a:t> туристов, отдохнувших в городе Сочи, млн. человек</a:t>
            </a:r>
            <a:endParaRPr lang="ru-RU" sz="1200" b="0" dirty="0">
              <a:solidFill>
                <a:schemeClr val="bg1">
                  <a:lumMod val="95000"/>
                </a:schemeClr>
              </a:solidFill>
            </a:endParaRPr>
          </a:p>
        </c:rich>
      </c:tx>
      <c:layout>
        <c:manualLayout>
          <c:xMode val="edge"/>
          <c:yMode val="edge"/>
          <c:x val="0.11205035536102191"/>
          <c:y val="4.329442023070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264374084685394"/>
          <c:y val="0.28392115687491054"/>
          <c:w val="0.76689097129637152"/>
          <c:h val="0.63584416824048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0.29789309556705018"/>
                  <c:y val="-1.0372164297485113E-2"/>
                </c:manualLayout>
              </c:layout>
              <c:numFmt formatCode="General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28714048566274"/>
                      <c:h val="0.110007525375198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EFC-4F92-A8DF-2800297A5485}"/>
                </c:ext>
              </c:extLst>
            </c:dLbl>
            <c:dLbl>
              <c:idx val="1"/>
              <c:layout>
                <c:manualLayout>
                  <c:x val="-0.25279805663083954"/>
                  <c:y val="-2.2423803730113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891934762595315E-2"/>
                      <c:h val="0.118144719695069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FC-4F92-A8DF-2800297A5485}"/>
                </c:ext>
              </c:extLst>
            </c:dLbl>
            <c:dLbl>
              <c:idx val="2"/>
              <c:layout>
                <c:manualLayout>
                  <c:x val="-0.30442700484960861"/>
                  <c:y val="-5.8943339853074804E-3"/>
                </c:manualLayout>
              </c:layout>
              <c:numFmt formatCode="General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765962366414686E-2"/>
                      <c:h val="0.12591482254186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EFC-4F92-A8DF-2800297A5485}"/>
                </c:ext>
              </c:extLst>
            </c:dLbl>
            <c:dLbl>
              <c:idx val="3"/>
              <c:layout>
                <c:manualLayout>
                  <c:x val="-0.17554376884664319"/>
                  <c:y val="-4.076211670850604E-2"/>
                </c:manualLayout>
              </c:layout>
              <c:numFmt formatCode="General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51401757405342"/>
                      <c:h val="0.12591482254186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FC-4F92-A8DF-2800297A5485}"/>
                </c:ext>
              </c:extLst>
            </c:dLbl>
            <c:dLbl>
              <c:idx val="4"/>
              <c:layout>
                <c:manualLayout>
                  <c:x val="-6.7880265924856673E-2"/>
                  <c:y val="-5.3787482096379235E-2"/>
                </c:manualLayout>
              </c:layout>
              <c:numFmt formatCode="General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87222344019328E-2"/>
                      <c:h val="0.16283054319200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EFC-4F92-A8DF-2800297A5485}"/>
                </c:ext>
              </c:extLst>
            </c:dLbl>
            <c:numFmt formatCode="General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2011 год</c:v>
                </c:pt>
                <c:pt idx="1">
                  <c:v>2014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3.9</c:v>
                </c:pt>
                <c:pt idx="1">
                  <c:v>4.5999999999999996</c:v>
                </c:pt>
                <c:pt idx="2">
                  <c:v>6.4</c:v>
                </c:pt>
                <c:pt idx="3">
                  <c:v>6.5</c:v>
                </c:pt>
                <c:pt idx="4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FC-4F92-A8DF-2800297A54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5661832"/>
        <c:axId val="255659872"/>
      </c:barChart>
      <c:catAx>
        <c:axId val="25566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659872"/>
        <c:crosses val="autoZero"/>
        <c:auto val="1"/>
        <c:lblAlgn val="ctr"/>
        <c:lblOffset val="100"/>
        <c:noMultiLvlLbl val="0"/>
      </c:catAx>
      <c:valAx>
        <c:axId val="255659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566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rgbClr val="637A9B"/>
    </a:solidFill>
    <a:ln w="57150">
      <a:solidFill>
        <a:schemeClr val="tx2">
          <a:lumMod val="10000"/>
          <a:lumOff val="90000"/>
        </a:schemeClr>
      </a:solidFill>
    </a:ln>
    <a:effectLst/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460579582401226E-2"/>
          <c:y val="0.14465518561348012"/>
          <c:w val="0.92077082939913979"/>
          <c:h val="0.770209438454072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2.3434272309565629E-2"/>
                  <c:y val="-2.3087156378581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5"/>
              <c:layout>
                <c:manualLayout>
                  <c:x val="-4.6868544619132115E-3"/>
                  <c:y val="-4.155688148144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dLbl>
              <c:idx val="6"/>
              <c:layout>
                <c:manualLayout>
                  <c:x val="3.0464554002435321E-2"/>
                  <c:y val="-4.6174312757162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D-451D-9C3C-49205C4FB08B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2011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383</c:v>
                </c:pt>
                <c:pt idx="1">
                  <c:v>489.9</c:v>
                </c:pt>
                <c:pt idx="2">
                  <c:v>650.4</c:v>
                </c:pt>
                <c:pt idx="3">
                  <c:v>659.5</c:v>
                </c:pt>
                <c:pt idx="4">
                  <c:v>799.1</c:v>
                </c:pt>
                <c:pt idx="5">
                  <c:v>830.5</c:v>
                </c:pt>
                <c:pt idx="6">
                  <c:v>913.3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77758192"/>
        <c:axId val="390259640"/>
        <c:axId val="208418688"/>
      </c:bar3DChart>
      <c:catAx>
        <c:axId val="3777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0259640"/>
        <c:crosses val="autoZero"/>
        <c:auto val="1"/>
        <c:lblAlgn val="ctr"/>
        <c:lblOffset val="100"/>
        <c:noMultiLvlLbl val="0"/>
      </c:catAx>
      <c:valAx>
        <c:axId val="390259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7758192"/>
        <c:crosses val="autoZero"/>
        <c:crossBetween val="between"/>
      </c:valAx>
      <c:serAx>
        <c:axId val="208418688"/>
        <c:scaling>
          <c:orientation val="minMax"/>
        </c:scaling>
        <c:delete val="1"/>
        <c:axPos val="b"/>
        <c:majorTickMark val="none"/>
        <c:minorTickMark val="none"/>
        <c:tickLblPos val="nextTo"/>
        <c:crossAx val="39025964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3810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 w="571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1.10011001100110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55-4E0A-B6AA-3F4F63C19140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</c:v>
                </c:pt>
                <c:pt idx="1">
                  <c:v>II квартал</c:v>
                </c:pt>
                <c:pt idx="2">
                  <c:v>III квартал</c:v>
                </c:pt>
                <c:pt idx="3">
                  <c:v>IV квартал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0.20599999999999999</c:v>
                </c:pt>
                <c:pt idx="1">
                  <c:v>0.23499999999999999</c:v>
                </c:pt>
                <c:pt idx="2">
                  <c:v>0.24399999999999999</c:v>
                </c:pt>
                <c:pt idx="3">
                  <c:v>0.315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55-4E0A-B6AA-3F4F63C19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209528"/>
        <c:axId val="255207960"/>
      </c:lineChart>
      <c:catAx>
        <c:axId val="25520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207960"/>
        <c:crosses val="autoZero"/>
        <c:auto val="1"/>
        <c:lblAlgn val="ctr"/>
        <c:lblOffset val="100"/>
        <c:noMultiLvlLbl val="0"/>
      </c:catAx>
      <c:valAx>
        <c:axId val="255207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55209528"/>
        <c:crosses val="autoZero"/>
        <c:crossBetween val="between"/>
      </c:valAx>
      <c:spPr>
        <a:noFill/>
        <a:ln cap="rnd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Доходы</a:t>
            </a:r>
            <a:r>
              <a:rPr lang="ru-RU" sz="1400" b="0" baseline="0" dirty="0">
                <a:solidFill>
                  <a:schemeClr val="bg1">
                    <a:lumMod val="95000"/>
                  </a:schemeClr>
                </a:solidFill>
              </a:rPr>
              <a:t> предприятий курортно-туристической сферы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(млрд</a:t>
            </a:r>
            <a:r>
              <a:rPr lang="ru-RU" sz="1400" b="0" baseline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руб.)</a:t>
            </a:r>
          </a:p>
        </c:rich>
      </c:tx>
      <c:layout>
        <c:manualLayout>
          <c:xMode val="edge"/>
          <c:yMode val="edge"/>
          <c:x val="0.14807221637401538"/>
          <c:y val="4.3615812170092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676697770694318E-2"/>
          <c:y val="0.25883948821740588"/>
          <c:w val="0.94615992938613314"/>
          <c:h val="0.5238411206442771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tx2">
                  <a:lumMod val="10000"/>
                  <a:lumOff val="9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8.0718705106755786E-2"/>
                  <c:y val="0.11598761225755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1A-4489-9F89-E40AACCB00C1}"/>
                </c:ext>
              </c:extLst>
            </c:dLbl>
            <c:dLbl>
              <c:idx val="1"/>
              <c:layout>
                <c:manualLayout>
                  <c:x val="-7.0980110088660509E-2"/>
                  <c:y val="9.7544823259786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1A-4489-9F89-E40AACCB00C1}"/>
                </c:ext>
              </c:extLst>
            </c:dLbl>
            <c:dLbl>
              <c:idx val="2"/>
              <c:layout>
                <c:manualLayout>
                  <c:x val="-7.9598851493732026E-2"/>
                  <c:y val="0.106687563225378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1A-4489-9F89-E40AACCB00C1}"/>
                </c:ext>
              </c:extLst>
            </c:dLbl>
            <c:dLbl>
              <c:idx val="3"/>
              <c:layout>
                <c:manualLayout>
                  <c:x val="-7.6589850672329665E-2"/>
                  <c:y val="8.621225787483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1A-4489-9F89-E40AACCB00C1}"/>
                </c:ext>
              </c:extLst>
            </c:dLbl>
            <c:dLbl>
              <c:idx val="4"/>
              <c:layout>
                <c:manualLayout>
                  <c:x val="-7.7370956961066259E-2"/>
                  <c:y val="0.127692591356000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1A-4489-9F89-E40AACCB00C1}"/>
                </c:ext>
              </c:extLst>
            </c:dLbl>
            <c:dLbl>
              <c:idx val="5"/>
              <c:layout>
                <c:manualLayout>
                  <c:x val="-5.9042306094425061E-2"/>
                  <c:y val="6.4583057880658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1A-4489-9F89-E40AACCB00C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58.9</c:v>
                </c:pt>
                <c:pt idx="1">
                  <c:v>62.1</c:v>
                </c:pt>
                <c:pt idx="2">
                  <c:v>50</c:v>
                </c:pt>
                <c:pt idx="3">
                  <c:v>62.3</c:v>
                </c:pt>
                <c:pt idx="4">
                  <c:v>63.7</c:v>
                </c:pt>
                <c:pt idx="5">
                  <c:v>65.8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A1A-4489-9F89-E40AACCB00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2353456"/>
        <c:axId val="502367960"/>
      </c:lineChart>
      <c:catAx>
        <c:axId val="5023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67960"/>
        <c:crosses val="autoZero"/>
        <c:auto val="1"/>
        <c:lblAlgn val="ctr"/>
        <c:lblOffset val="100"/>
        <c:noMultiLvlLbl val="0"/>
      </c:catAx>
      <c:valAx>
        <c:axId val="502367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235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>
        <a:lumMod val="50000"/>
      </a:schemeClr>
    </a:solidFill>
    <a:ln w="57150">
      <a:solidFill>
        <a:schemeClr val="tx2">
          <a:lumMod val="10000"/>
          <a:lumOff val="9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101792035969922"/>
          <c:y val="6.505409986711648E-2"/>
          <c:w val="0.61898213737843977"/>
          <c:h val="0.8877331095361602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Анапа</c:v>
                </c:pt>
                <c:pt idx="1">
                  <c:v>Геленджик</c:v>
                </c:pt>
                <c:pt idx="2">
                  <c:v>Армавир</c:v>
                </c:pt>
                <c:pt idx="3">
                  <c:v>Горячий Ключ</c:v>
                </c:pt>
                <c:pt idx="4">
                  <c:v>Сочи</c:v>
                </c:pt>
                <c:pt idx="5">
                  <c:v>Краснодар</c:v>
                </c:pt>
                <c:pt idx="6">
                  <c:v>Новороссийск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0.15</c:v>
                </c:pt>
                <c:pt idx="3">
                  <c:v>0.17799999999999999</c:v>
                </c:pt>
                <c:pt idx="4">
                  <c:v>0.255</c:v>
                </c:pt>
                <c:pt idx="5">
                  <c:v>0.46500000000000002</c:v>
                </c:pt>
                <c:pt idx="6">
                  <c:v>0.54200000000000004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A-4447-A6FD-805AD66DC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3985784"/>
        <c:axId val="383986960"/>
        <c:axId val="0"/>
      </c:bar3DChart>
      <c:catAx>
        <c:axId val="383985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986960"/>
        <c:crosses val="autoZero"/>
        <c:auto val="1"/>
        <c:lblAlgn val="ctr"/>
        <c:lblOffset val="100"/>
        <c:noMultiLvlLbl val="0"/>
      </c:catAx>
      <c:valAx>
        <c:axId val="3839869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83985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otGrid">
      <a:fgClr>
        <a:schemeClr val="tx2">
          <a:lumMod val="20000"/>
          <a:lumOff val="80000"/>
        </a:schemeClr>
      </a:fgClr>
      <a:bgClr>
        <a:schemeClr val="bg1"/>
      </a:bgClr>
    </a:pattFill>
    <a:ln w="28575">
      <a:solidFill>
        <a:schemeClr val="tx2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Прибыль прибыльных предприятий </a:t>
            </a:r>
          </a:p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(млрд</a:t>
            </a:r>
            <a:r>
              <a:rPr lang="ru-RU" sz="1400" b="0" baseline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 руб.)</a:t>
            </a:r>
          </a:p>
        </c:rich>
      </c:tx>
      <c:layout>
        <c:manualLayout>
          <c:xMode val="edge"/>
          <c:yMode val="edge"/>
          <c:x val="0.19583303022888243"/>
          <c:y val="4.3615504739323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802870784919287E-2"/>
          <c:y val="0.31850191154061541"/>
          <c:w val="0.95140918770211558"/>
          <c:h val="0.4438390060114786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tx2">
                  <a:lumMod val="10000"/>
                  <a:lumOff val="9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0238161151493186"/>
                  <c:y val="0.102837579958880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8F-4E70-AA13-0E13B4B26124}"/>
                </c:ext>
              </c:extLst>
            </c:dLbl>
            <c:dLbl>
              <c:idx val="1"/>
              <c:layout>
                <c:manualLayout>
                  <c:x val="-7.0980110088660509E-2"/>
                  <c:y val="9.7544823259786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8F-4E70-AA13-0E13B4B26124}"/>
                </c:ext>
              </c:extLst>
            </c:dLbl>
            <c:dLbl>
              <c:idx val="2"/>
              <c:layout>
                <c:manualLayout>
                  <c:x val="-7.9598851493732026E-2"/>
                  <c:y val="0.106687563225378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8F-4E70-AA13-0E13B4B26124}"/>
                </c:ext>
              </c:extLst>
            </c:dLbl>
            <c:dLbl>
              <c:idx val="3"/>
              <c:layout>
                <c:manualLayout>
                  <c:x val="-7.6589850672329665E-2"/>
                  <c:y val="8.621225787483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8F-4E70-AA13-0E13B4B26124}"/>
                </c:ext>
              </c:extLst>
            </c:dLbl>
            <c:dLbl>
              <c:idx val="4"/>
              <c:layout>
                <c:manualLayout>
                  <c:x val="-7.7370956961066259E-2"/>
                  <c:y val="0.127692591356000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8F-4E70-AA13-0E13B4B26124}"/>
                </c:ext>
              </c:extLst>
            </c:dLbl>
            <c:dLbl>
              <c:idx val="5"/>
              <c:layout>
                <c:manualLayout>
                  <c:x val="-3.5501177704837038E-2"/>
                  <c:y val="-5.6001305227271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8F-4E70-AA13-0E13B4B26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24.9</c:v>
                </c:pt>
                <c:pt idx="1">
                  <c:v>27.6</c:v>
                </c:pt>
                <c:pt idx="2">
                  <c:v>20.5</c:v>
                </c:pt>
                <c:pt idx="3">
                  <c:v>22.2</c:v>
                </c:pt>
                <c:pt idx="4">
                  <c:v>24.5</c:v>
                </c:pt>
                <c:pt idx="5">
                  <c:v>27.8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D8F-4E70-AA13-0E13B4B261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2344832"/>
        <c:axId val="502326408"/>
      </c:lineChart>
      <c:catAx>
        <c:axId val="5023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26408"/>
        <c:crosses val="autoZero"/>
        <c:auto val="1"/>
        <c:lblAlgn val="ctr"/>
        <c:lblOffset val="100"/>
        <c:noMultiLvlLbl val="0"/>
      </c:catAx>
      <c:valAx>
        <c:axId val="502326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234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>
        <a:lumMod val="50000"/>
      </a:schemeClr>
    </a:solidFill>
    <a:ln w="57150">
      <a:solidFill>
        <a:schemeClr val="tx2">
          <a:lumMod val="10000"/>
          <a:lumOff val="9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bg1">
                    <a:lumMod val="95000"/>
                  </a:schemeClr>
                </a:solidFill>
              </a:rPr>
              <a:t>Инвестиции в</a:t>
            </a:r>
            <a:r>
              <a:rPr lang="ru-RU" sz="1400" b="0" baseline="0" dirty="0">
                <a:solidFill>
                  <a:schemeClr val="bg1">
                    <a:lumMod val="95000"/>
                  </a:schemeClr>
                </a:solidFill>
              </a:rPr>
              <a:t> основной капитал за счет всех источников финансирования (млрд  руб.)</a:t>
            </a:r>
            <a:endParaRPr lang="ru-RU" sz="1400" b="0" dirty="0">
              <a:solidFill>
                <a:schemeClr val="bg1">
                  <a:lumMod val="95000"/>
                </a:schemeClr>
              </a:solidFill>
            </a:endParaRPr>
          </a:p>
        </c:rich>
      </c:tx>
      <c:layout>
        <c:manualLayout>
          <c:xMode val="edge"/>
          <c:yMode val="edge"/>
          <c:x val="0.14124162197248216"/>
          <c:y val="7.3506217642071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069901571727907"/>
          <c:y val="0.31831730117870205"/>
          <c:w val="0.8093009842827209"/>
          <c:h val="0.56139479347596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8.784461004585388E-2"/>
                  <c:y val="-6.9276020053025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6B-40D4-B99D-B06F71DF573F}"/>
                </c:ext>
              </c:extLst>
            </c:dLbl>
            <c:dLbl>
              <c:idx val="1"/>
              <c:layout>
                <c:manualLayout>
                  <c:x val="-0.31825042487372129"/>
                  <c:y val="-1.1798331911028227E-2"/>
                </c:manualLayout>
              </c:layout>
              <c:numFmt formatCode="#,##0.0\ _₽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84433304804498"/>
                      <c:h val="0.17075350238953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6B-40D4-B99D-B06F71DF573F}"/>
                </c:ext>
              </c:extLst>
            </c:dLbl>
            <c:dLbl>
              <c:idx val="2"/>
              <c:layout>
                <c:manualLayout>
                  <c:x val="-0.25592842504982849"/>
                  <c:y val="-4.7652841623805307E-2"/>
                </c:manualLayout>
              </c:layout>
              <c:numFmt formatCode="#,##0.0\ _₽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63220126608658"/>
                      <c:h val="0.12505344733064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6B-40D4-B99D-B06F71DF573F}"/>
                </c:ext>
              </c:extLst>
            </c:dLbl>
            <c:dLbl>
              <c:idx val="3"/>
              <c:layout>
                <c:manualLayout>
                  <c:x val="-0.13761997304636805"/>
                  <c:y val="-3.7553587786982546E-3"/>
                </c:manualLayout>
              </c:layout>
              <c:numFmt formatCode="#,##0.0\ _₽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342082465918332E-2"/>
                      <c:h val="0.15840103328548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6B-40D4-B99D-B06F71DF573F}"/>
                </c:ext>
              </c:extLst>
            </c:dLbl>
            <c:dLbl>
              <c:idx val="4"/>
              <c:layout>
                <c:manualLayout>
                  <c:x val="-6.9831729346864851E-2"/>
                  <c:y val="5.1838736023116505E-3"/>
                </c:manualLayout>
              </c:layout>
              <c:numFmt formatCode="#,##0.0\ _₽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104921194023029E-2"/>
                      <c:h val="0.162607035117631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66B-40D4-B99D-B06F71DF573F}"/>
                </c:ext>
              </c:extLst>
            </c:dLbl>
            <c:dLbl>
              <c:idx val="5"/>
              <c:layout>
                <c:manualLayout>
                  <c:x val="-4.4268301562159329E-2"/>
                  <c:y val="-6.00857404591709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6B-40D4-B99D-B06F71DF573F}"/>
                </c:ext>
              </c:extLst>
            </c:dLbl>
            <c:numFmt formatCode="#,##0.0\ _₽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2020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#\ ##0.0\ _₽</c:formatCode>
                <c:ptCount val="6"/>
                <c:pt idx="0">
                  <c:v>39.6</c:v>
                </c:pt>
                <c:pt idx="1">
                  <c:v>26</c:v>
                </c:pt>
                <c:pt idx="2">
                  <c:v>33.6</c:v>
                </c:pt>
                <c:pt idx="3">
                  <c:v>38</c:v>
                </c:pt>
                <c:pt idx="4">
                  <c:v>40.6</c:v>
                </c:pt>
                <c:pt idx="5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6B-40D4-B99D-B06F71DF57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2340912"/>
        <c:axId val="502360120"/>
      </c:barChart>
      <c:catAx>
        <c:axId val="50234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60120"/>
        <c:crosses val="autoZero"/>
        <c:auto val="1"/>
        <c:lblAlgn val="ctr"/>
        <c:lblOffset val="100"/>
        <c:noMultiLvlLbl val="0"/>
      </c:catAx>
      <c:valAx>
        <c:axId val="502360120"/>
        <c:scaling>
          <c:orientation val="minMax"/>
        </c:scaling>
        <c:delete val="1"/>
        <c:axPos val="b"/>
        <c:numFmt formatCode="#\ ##0.0\ _₽" sourceLinked="1"/>
        <c:majorTickMark val="none"/>
        <c:minorTickMark val="none"/>
        <c:tickLblPos val="nextTo"/>
        <c:crossAx val="50234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>
        <a:lumMod val="50000"/>
      </a:schemeClr>
    </a:solidFill>
    <a:ln w="57150">
      <a:solidFill>
        <a:schemeClr val="tx2">
          <a:lumMod val="10000"/>
          <a:lumOff val="9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46606866845695E-3"/>
          <c:y val="0.10280303484777656"/>
          <c:w val="0.99351464785430843"/>
          <c:h val="0.723582500789484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DDA-4C0C-8B0E-E176F3551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938</c:v>
                </c:pt>
                <c:pt idx="1">
                  <c:v>895</c:v>
                </c:pt>
                <c:pt idx="2">
                  <c:v>724</c:v>
                </c:pt>
                <c:pt idx="3">
                  <c:v>688</c:v>
                </c:pt>
                <c:pt idx="4">
                  <c:v>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DA-4C0C-8B0E-E176F3551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02360512"/>
        <c:axId val="502360904"/>
      </c:lineChart>
      <c:catAx>
        <c:axId val="50236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60904"/>
        <c:crosses val="autoZero"/>
        <c:auto val="1"/>
        <c:lblAlgn val="ctr"/>
        <c:lblOffset val="100"/>
        <c:noMultiLvlLbl val="1"/>
      </c:catAx>
      <c:valAx>
        <c:axId val="502360904"/>
        <c:scaling>
          <c:orientation val="minMax"/>
          <c:min val="500"/>
        </c:scaling>
        <c:delete val="1"/>
        <c:axPos val="l"/>
        <c:numFmt formatCode="General" sourceLinked="1"/>
        <c:majorTickMark val="none"/>
        <c:minorTickMark val="none"/>
        <c:tickLblPos val="nextTo"/>
        <c:crossAx val="502360512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50000"/>
      </a:schemeClr>
    </a:solidFill>
    <a:ln w="38100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740786107604755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FC-44C5-AECE-2E0E3C2C6928}"/>
                </c:ext>
              </c:extLst>
            </c:dLbl>
            <c:dLbl>
              <c:idx val="1"/>
              <c:layout>
                <c:manualLayout>
                  <c:x val="-0.22340304288506707"/>
                  <c:y val="1.1677932817448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FC-44C5-AECE-2E0E3C2C6928}"/>
                </c:ext>
              </c:extLst>
            </c:dLbl>
            <c:dLbl>
              <c:idx val="2"/>
              <c:layout>
                <c:manualLayout>
                  <c:x val="-0.15774184344130032"/>
                  <c:y val="-2.3180647052470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FC-44C5-AECE-2E0E3C2C6928}"/>
                </c:ext>
              </c:extLst>
            </c:dLbl>
            <c:dLbl>
              <c:idx val="3"/>
              <c:layout>
                <c:manualLayout>
                  <c:x val="-0.11096051923859"/>
                  <c:y val="-6.9971722586005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FC-44C5-AECE-2E0E3C2C6928}"/>
                </c:ext>
              </c:extLst>
            </c:dLbl>
            <c:dLbl>
              <c:idx val="4"/>
              <c:layout>
                <c:manualLayout>
                  <c:x val="-8.7139194445537665E-2"/>
                  <c:y val="-1.3994344517201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FC-44C5-AECE-2E0E3C2C6928}"/>
                </c:ext>
              </c:extLst>
            </c:dLbl>
            <c:spPr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515694</c:v>
                </c:pt>
                <c:pt idx="1">
                  <c:v>527207</c:v>
                </c:pt>
                <c:pt idx="2">
                  <c:v>531524</c:v>
                </c:pt>
                <c:pt idx="3">
                  <c:v>535851</c:v>
                </c:pt>
                <c:pt idx="4">
                  <c:v>542240</c:v>
                </c:pt>
                <c:pt idx="5">
                  <c:v>548639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FC-44C5-AECE-2E0E3C2C6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2359336"/>
        <c:axId val="502350320"/>
        <c:axId val="0"/>
      </c:bar3DChart>
      <c:catAx>
        <c:axId val="502359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50320"/>
        <c:crosses val="autoZero"/>
        <c:auto val="1"/>
        <c:lblAlgn val="ctr"/>
        <c:lblOffset val="100"/>
        <c:noMultiLvlLbl val="0"/>
      </c:catAx>
      <c:valAx>
        <c:axId val="50235032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2359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50000"/>
      </a:schemeClr>
    </a:solidFill>
    <a:ln w="38100"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81844504362108"/>
          <c:y val="7.9725065514942892E-2"/>
          <c:w val="0.74458626834251063"/>
          <c:h val="0.8405498689701141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740786107604755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0F-4714-A292-8083B517D54D}"/>
                </c:ext>
              </c:extLst>
            </c:dLbl>
            <c:dLbl>
              <c:idx val="1"/>
              <c:layout>
                <c:manualLayout>
                  <c:x val="-0.16352839192650739"/>
                  <c:y val="-9.316912580583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0F-4714-A292-8083B517D54D}"/>
                </c:ext>
              </c:extLst>
            </c:dLbl>
            <c:dLbl>
              <c:idx val="2"/>
              <c:layout>
                <c:manualLayout>
                  <c:x val="-0.15314877529144755"/>
                  <c:y val="-9.5658664864814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0F-4714-A292-8083B517D54D}"/>
                </c:ext>
              </c:extLst>
            </c:dLbl>
            <c:dLbl>
              <c:idx val="3"/>
              <c:layout>
                <c:manualLayout>
                  <c:x val="-0.11096056301564415"/>
                  <c:y val="-6.9977232604321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0F-4714-A292-8083B517D54D}"/>
                </c:ext>
              </c:extLst>
            </c:dLbl>
            <c:dLbl>
              <c:idx val="4"/>
              <c:layout>
                <c:manualLayout>
                  <c:x val="-3.5074242782014764E-2"/>
                  <c:y val="-6.9977232604321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0F-4714-A292-8083B517D54D}"/>
                </c:ext>
              </c:extLst>
            </c:dLbl>
            <c:spPr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327800</c:v>
                </c:pt>
                <c:pt idx="1">
                  <c:v>336440</c:v>
                </c:pt>
                <c:pt idx="2">
                  <c:v>350070</c:v>
                </c:pt>
                <c:pt idx="3">
                  <c:v>338960</c:v>
                </c:pt>
                <c:pt idx="4">
                  <c:v>343470</c:v>
                </c:pt>
                <c:pt idx="5">
                  <c:v>350360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0F-4714-A292-8083B517D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2361688"/>
        <c:axId val="502362080"/>
        <c:axId val="0"/>
      </c:bar3DChart>
      <c:catAx>
        <c:axId val="502361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62080"/>
        <c:crosses val="autoZero"/>
        <c:auto val="1"/>
        <c:lblAlgn val="ctr"/>
        <c:lblOffset val="100"/>
        <c:noMultiLvlLbl val="0"/>
      </c:catAx>
      <c:valAx>
        <c:axId val="50236208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236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50000"/>
      </a:schemeClr>
    </a:solidFill>
    <a:ln w="38100"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0.76492</cdr:x>
      <cdr:y>0.85408</cdr:y>
    </cdr:from>
    <cdr:to>
      <cdr:x>1</cdr:x>
      <cdr:y>0.91138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3182" y="4028717"/>
          <a:ext cx="1728192" cy="270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В млн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0.00047</cdr:y>
    </cdr:from>
    <cdr:to>
      <cdr:x>0.2375</cdr:x>
      <cdr:y>0.24444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07C54DAE-65F1-867B-9D71-2FCF0B42F41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3076"/>
          <a:ext cx="2736304" cy="15811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190500" algn="tl" rotWithShape="0">
            <a:srgbClr val="000000">
              <a:alpha val="70000"/>
            </a:srgbClr>
          </a:outerShdw>
        </a:effec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0.65401</cdr:x>
      <cdr:y>0.7803</cdr:y>
    </cdr:from>
    <cdr:to>
      <cdr:x>0.92691</cdr:x>
      <cdr:y>0.92424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59185" y="1384987"/>
          <a:ext cx="900953" cy="255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0.65401</cdr:x>
      <cdr:y>0.7803</cdr:y>
    </cdr:from>
    <cdr:to>
      <cdr:x>0.92691</cdr:x>
      <cdr:y>0.92424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59185" y="1384987"/>
          <a:ext cx="900953" cy="255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0.65401</cdr:x>
      <cdr:y>0.7803</cdr:y>
    </cdr:from>
    <cdr:to>
      <cdr:x>0.92691</cdr:x>
      <cdr:y>0.92424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59185" y="1384987"/>
          <a:ext cx="900953" cy="255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0.65401</cdr:x>
      <cdr:y>0.7803</cdr:y>
    </cdr:from>
    <cdr:to>
      <cdr:x>0.92691</cdr:x>
      <cdr:y>0.92424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59185" y="1384987"/>
          <a:ext cx="900953" cy="255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0.03204</cdr:x>
      <cdr:y>0.25121</cdr:y>
    </cdr:from>
    <cdr:to>
      <cdr:x>0.10688</cdr:x>
      <cdr:y>0.42358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5400000">
          <a:off x="207630" y="400807"/>
          <a:ext cx="303705" cy="38733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b="1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0.10213</cdr:x>
      <cdr:y>0.89873</cdr:y>
    </cdr:from>
    <cdr:to>
      <cdr:x>0.90531</cdr:x>
      <cdr:y>0.93257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6442" y="1214205"/>
          <a:ext cx="2409825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37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37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6/20/22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3"/>
            <a:ext cx="2945660" cy="49371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3"/>
            <a:ext cx="2945660" cy="49371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03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37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37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6/20/22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3"/>
            <a:ext cx="2945660" cy="49371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3"/>
            <a:ext cx="2945660" cy="49371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7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6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10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A454-E443-4A66-BE3F-97F56B8F86F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68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A454-E443-4A66-BE3F-97F56B8F86F7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4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2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43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6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59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8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EC54-9C65-46DE-8A68-8D9C9ACA3BC0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7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EC54-9C65-46DE-8A68-8D9C9ACA3BC0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8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A454-E443-4A66-BE3F-97F56B8F86F7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63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A454-E443-4A66-BE3F-97F56B8F86F7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42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A454-E443-4A66-BE3F-97F56B8F86F7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95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87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8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37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37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196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5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08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2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8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064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97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076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332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7931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078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6146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856250" y="-1694524"/>
            <a:ext cx="1141148" cy="114114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1904066" y="-1694524"/>
            <a:ext cx="1141148" cy="1141148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2883432" y="-1694524"/>
            <a:ext cx="1141148" cy="1141148"/>
          </a:xfrm>
          <a:prstGeom prst="ellipse">
            <a:avLst/>
          </a:prstGeom>
          <a:solidFill>
            <a:srgbClr val="F3C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242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2467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298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4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282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9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6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8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06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9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3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10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53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5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29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6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4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54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3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95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24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74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70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03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75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97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6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31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246"/>
            </a:lvl1pPr>
            <a:lvl2pPr marL="237390" indent="0" algn="ctr">
              <a:buNone/>
              <a:defRPr sz="1038"/>
            </a:lvl2pPr>
            <a:lvl3pPr marL="474779" indent="0" algn="ctr">
              <a:buNone/>
              <a:defRPr sz="935"/>
            </a:lvl3pPr>
            <a:lvl4pPr marL="712169" indent="0" algn="ctr">
              <a:buNone/>
              <a:defRPr sz="831"/>
            </a:lvl4pPr>
            <a:lvl5pPr marL="949559" indent="0" algn="ctr">
              <a:buNone/>
              <a:defRPr sz="831"/>
            </a:lvl5pPr>
            <a:lvl6pPr marL="1186948" indent="0" algn="ctr">
              <a:buNone/>
              <a:defRPr sz="831"/>
            </a:lvl6pPr>
            <a:lvl7pPr marL="1424338" indent="0" algn="ctr">
              <a:buNone/>
              <a:defRPr sz="831"/>
            </a:lvl7pPr>
            <a:lvl8pPr marL="1661728" indent="0" algn="ctr">
              <a:buNone/>
              <a:defRPr sz="831"/>
            </a:lvl8pPr>
            <a:lvl9pPr marL="1899117" indent="0" algn="ctr">
              <a:buNone/>
              <a:defRPr sz="83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93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95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1246">
                <a:solidFill>
                  <a:schemeClr val="tx1"/>
                </a:solidFill>
              </a:defRPr>
            </a:lvl1pPr>
            <a:lvl2pPr marL="23739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45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77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5"/>
            <a:ext cx="5157787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5"/>
            <a:ext cx="5183188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88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0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04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79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8"/>
            </a:lvl4pPr>
            <a:lvl5pPr>
              <a:defRPr sz="1038"/>
            </a:lvl5pPr>
            <a:lvl6pPr>
              <a:defRPr sz="1038"/>
            </a:lvl6pPr>
            <a:lvl7pPr>
              <a:defRPr sz="1038"/>
            </a:lvl7pPr>
            <a:lvl8pPr>
              <a:defRPr sz="1038"/>
            </a:lvl8pPr>
            <a:lvl9pPr>
              <a:defRPr sz="10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90" indent="0">
              <a:buNone/>
              <a:defRPr sz="727"/>
            </a:lvl2pPr>
            <a:lvl3pPr marL="474779" indent="0">
              <a:buNone/>
              <a:defRPr sz="623"/>
            </a:lvl3pPr>
            <a:lvl4pPr marL="712169" indent="0">
              <a:buNone/>
              <a:defRPr sz="519"/>
            </a:lvl4pPr>
            <a:lvl5pPr marL="949559" indent="0">
              <a:buNone/>
              <a:defRPr sz="519"/>
            </a:lvl5pPr>
            <a:lvl6pPr marL="1186948" indent="0">
              <a:buNone/>
              <a:defRPr sz="519"/>
            </a:lvl6pPr>
            <a:lvl7pPr marL="1424338" indent="0">
              <a:buNone/>
              <a:defRPr sz="519"/>
            </a:lvl7pPr>
            <a:lvl8pPr marL="1661728" indent="0">
              <a:buNone/>
              <a:defRPr sz="519"/>
            </a:lvl8pPr>
            <a:lvl9pPr marL="1899117" indent="0">
              <a:buNone/>
              <a:defRPr sz="51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56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 anchor="t"/>
          <a:lstStyle>
            <a:lvl1pPr marL="0" indent="0">
              <a:buNone/>
              <a:defRPr sz="1662"/>
            </a:lvl1pPr>
            <a:lvl2pPr marL="237390" indent="0">
              <a:buNone/>
              <a:defRPr sz="1454"/>
            </a:lvl2pPr>
            <a:lvl3pPr marL="474779" indent="0">
              <a:buNone/>
              <a:defRPr sz="1246"/>
            </a:lvl3pPr>
            <a:lvl4pPr marL="712169" indent="0">
              <a:buNone/>
              <a:defRPr sz="1038"/>
            </a:lvl4pPr>
            <a:lvl5pPr marL="949559" indent="0">
              <a:buNone/>
              <a:defRPr sz="1038"/>
            </a:lvl5pPr>
            <a:lvl6pPr marL="1186948" indent="0">
              <a:buNone/>
              <a:defRPr sz="1038"/>
            </a:lvl6pPr>
            <a:lvl7pPr marL="1424338" indent="0">
              <a:buNone/>
              <a:defRPr sz="1038"/>
            </a:lvl7pPr>
            <a:lvl8pPr marL="1661728" indent="0">
              <a:buNone/>
              <a:defRPr sz="1038"/>
            </a:lvl8pPr>
            <a:lvl9pPr marL="1899117" indent="0">
              <a:buNone/>
              <a:defRPr sz="1038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90" indent="0">
              <a:buNone/>
              <a:defRPr sz="727"/>
            </a:lvl2pPr>
            <a:lvl3pPr marL="474779" indent="0">
              <a:buNone/>
              <a:defRPr sz="623"/>
            </a:lvl3pPr>
            <a:lvl4pPr marL="712169" indent="0">
              <a:buNone/>
              <a:defRPr sz="519"/>
            </a:lvl4pPr>
            <a:lvl5pPr marL="949559" indent="0">
              <a:buNone/>
              <a:defRPr sz="519"/>
            </a:lvl5pPr>
            <a:lvl6pPr marL="1186948" indent="0">
              <a:buNone/>
              <a:defRPr sz="519"/>
            </a:lvl6pPr>
            <a:lvl7pPr marL="1424338" indent="0">
              <a:buNone/>
              <a:defRPr sz="519"/>
            </a:lvl7pPr>
            <a:lvl8pPr marL="1661728" indent="0">
              <a:buNone/>
              <a:defRPr sz="519"/>
            </a:lvl8pPr>
            <a:lvl9pPr marL="1899117" indent="0">
              <a:buNone/>
              <a:defRPr sz="51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0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00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08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4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4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97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077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1pPr>
            <a:lvl2pPr marL="23739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96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8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8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79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5"/>
            <a:ext cx="5386917" cy="63976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1246"/>
            </a:lvl1pPr>
            <a:lvl2pPr>
              <a:defRPr sz="1038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246"/>
            </a:lvl1pPr>
            <a:lvl2pPr>
              <a:defRPr sz="1038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81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21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6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103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8" cy="5853113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8"/>
            </a:lvl4pPr>
            <a:lvl5pPr>
              <a:defRPr sz="1038"/>
            </a:lvl5pPr>
            <a:lvl6pPr>
              <a:defRPr sz="1038"/>
            </a:lvl6pPr>
            <a:lvl7pPr>
              <a:defRPr sz="1038"/>
            </a:lvl7pPr>
            <a:lvl8pPr>
              <a:defRPr sz="1038"/>
            </a:lvl8pPr>
            <a:lvl9pPr>
              <a:defRPr sz="10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727"/>
            </a:lvl1pPr>
            <a:lvl2pPr marL="237390" indent="0">
              <a:buNone/>
              <a:defRPr sz="623"/>
            </a:lvl2pPr>
            <a:lvl3pPr marL="474779" indent="0">
              <a:buNone/>
              <a:defRPr sz="519"/>
            </a:lvl3pPr>
            <a:lvl4pPr marL="712169" indent="0">
              <a:buNone/>
              <a:defRPr sz="467"/>
            </a:lvl4pPr>
            <a:lvl5pPr marL="949559" indent="0">
              <a:buNone/>
              <a:defRPr sz="467"/>
            </a:lvl5pPr>
            <a:lvl6pPr marL="1186948" indent="0">
              <a:buNone/>
              <a:defRPr sz="467"/>
            </a:lvl6pPr>
            <a:lvl7pPr marL="1424338" indent="0">
              <a:buNone/>
              <a:defRPr sz="467"/>
            </a:lvl7pPr>
            <a:lvl8pPr marL="1661728" indent="0">
              <a:buNone/>
              <a:defRPr sz="467"/>
            </a:lvl8pPr>
            <a:lvl9pPr marL="1899117" indent="0">
              <a:buNone/>
              <a:defRPr sz="4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00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03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662"/>
            </a:lvl1pPr>
            <a:lvl2pPr marL="237390" indent="0">
              <a:buNone/>
              <a:defRPr sz="1454"/>
            </a:lvl2pPr>
            <a:lvl3pPr marL="474779" indent="0">
              <a:buNone/>
              <a:defRPr sz="1246"/>
            </a:lvl3pPr>
            <a:lvl4pPr marL="712169" indent="0">
              <a:buNone/>
              <a:defRPr sz="1038"/>
            </a:lvl4pPr>
            <a:lvl5pPr marL="949559" indent="0">
              <a:buNone/>
              <a:defRPr sz="1038"/>
            </a:lvl5pPr>
            <a:lvl6pPr marL="1186948" indent="0">
              <a:buNone/>
              <a:defRPr sz="1038"/>
            </a:lvl6pPr>
            <a:lvl7pPr marL="1424338" indent="0">
              <a:buNone/>
              <a:defRPr sz="1038"/>
            </a:lvl7pPr>
            <a:lvl8pPr marL="1661728" indent="0">
              <a:buNone/>
              <a:defRPr sz="1038"/>
            </a:lvl8pPr>
            <a:lvl9pPr marL="1899117" indent="0">
              <a:buNone/>
              <a:defRPr sz="1038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27"/>
            </a:lvl1pPr>
            <a:lvl2pPr marL="237390" indent="0">
              <a:buNone/>
              <a:defRPr sz="623"/>
            </a:lvl2pPr>
            <a:lvl3pPr marL="474779" indent="0">
              <a:buNone/>
              <a:defRPr sz="519"/>
            </a:lvl3pPr>
            <a:lvl4pPr marL="712169" indent="0">
              <a:buNone/>
              <a:defRPr sz="467"/>
            </a:lvl4pPr>
            <a:lvl5pPr marL="949559" indent="0">
              <a:buNone/>
              <a:defRPr sz="467"/>
            </a:lvl5pPr>
            <a:lvl6pPr marL="1186948" indent="0">
              <a:buNone/>
              <a:defRPr sz="467"/>
            </a:lvl6pPr>
            <a:lvl7pPr marL="1424338" indent="0">
              <a:buNone/>
              <a:defRPr sz="467"/>
            </a:lvl7pPr>
            <a:lvl8pPr marL="1661728" indent="0">
              <a:buNone/>
              <a:defRPr sz="467"/>
            </a:lvl8pPr>
            <a:lvl9pPr marL="1899117" indent="0">
              <a:buNone/>
              <a:defRPr sz="4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41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08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34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788455"/>
            <a:ext cx="8361230" cy="2098226"/>
          </a:xfrm>
        </p:spPr>
        <p:txBody>
          <a:bodyPr anchor="b">
            <a:noAutofit/>
          </a:bodyPr>
          <a:lstStyle>
            <a:lvl1pPr algn="ctr">
              <a:defRPr sz="2804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2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896">
                <a:solidFill>
                  <a:schemeClr val="bg2"/>
                </a:solidFill>
              </a:defRPr>
            </a:lvl1pPr>
            <a:lvl2pPr marL="178042" indent="0" algn="ctr">
              <a:buNone/>
              <a:defRPr sz="779"/>
            </a:lvl2pPr>
            <a:lvl3pPr marL="356085" indent="0" algn="ctr">
              <a:buNone/>
              <a:defRPr sz="701"/>
            </a:lvl3pPr>
            <a:lvl4pPr marL="534127" indent="0" algn="ctr">
              <a:buNone/>
              <a:defRPr sz="623"/>
            </a:lvl4pPr>
            <a:lvl5pPr marL="712169" indent="0" algn="ctr">
              <a:buNone/>
              <a:defRPr sz="623"/>
            </a:lvl5pPr>
            <a:lvl6pPr marL="890211" indent="0" algn="ctr">
              <a:buNone/>
              <a:defRPr sz="623"/>
            </a:lvl6pPr>
            <a:lvl7pPr marL="1068254" indent="0" algn="ctr">
              <a:buNone/>
              <a:defRPr sz="623"/>
            </a:lvl7pPr>
            <a:lvl8pPr marL="1246296" indent="0" algn="ctr">
              <a:buNone/>
              <a:defRPr sz="623"/>
            </a:lvl8pPr>
            <a:lvl9pPr marL="1424338" indent="0" algn="ctr">
              <a:buNone/>
              <a:defRPr sz="6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61" y="6453386"/>
            <a:ext cx="160794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5" y="6453386"/>
            <a:ext cx="7023378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4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62" y="744472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68182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17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6" y="1301361"/>
            <a:ext cx="9612971" cy="2852737"/>
          </a:xfrm>
        </p:spPr>
        <p:txBody>
          <a:bodyPr anchor="b">
            <a:normAutofit/>
          </a:bodyPr>
          <a:lstStyle>
            <a:lvl1pPr algn="r">
              <a:defRPr sz="2804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6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935">
                <a:solidFill>
                  <a:schemeClr val="tx2"/>
                </a:solidFill>
              </a:defRPr>
            </a:lvl1pPr>
            <a:lvl2pPr marL="178042" indent="0">
              <a:buNone/>
              <a:defRPr sz="779">
                <a:solidFill>
                  <a:schemeClr val="tx1">
                    <a:tint val="75000"/>
                  </a:schemeClr>
                </a:solidFill>
              </a:defRPr>
            </a:lvl2pPr>
            <a:lvl3pPr marL="356085" indent="0">
              <a:buNone/>
              <a:defRPr sz="701">
                <a:solidFill>
                  <a:schemeClr val="tx1">
                    <a:tint val="75000"/>
                  </a:schemeClr>
                </a:solidFill>
              </a:defRPr>
            </a:lvl3pPr>
            <a:lvl4pPr marL="534127" indent="0">
              <a:buNone/>
              <a:defRPr sz="623">
                <a:solidFill>
                  <a:schemeClr val="tx1">
                    <a:tint val="75000"/>
                  </a:schemeClr>
                </a:solidFill>
              </a:defRPr>
            </a:lvl4pPr>
            <a:lvl5pPr marL="712169" indent="0">
              <a:buNone/>
              <a:defRPr sz="623">
                <a:solidFill>
                  <a:schemeClr val="tx1">
                    <a:tint val="75000"/>
                  </a:schemeClr>
                </a:solidFill>
              </a:defRPr>
            </a:lvl5pPr>
            <a:lvl6pPr marL="890211" indent="0">
              <a:buNone/>
              <a:defRPr sz="623">
                <a:solidFill>
                  <a:schemeClr val="tx1">
                    <a:tint val="75000"/>
                  </a:schemeClr>
                </a:solidFill>
              </a:defRPr>
            </a:lvl6pPr>
            <a:lvl7pPr marL="1068254" indent="0">
              <a:buNone/>
              <a:defRPr sz="623">
                <a:solidFill>
                  <a:schemeClr val="tx1">
                    <a:tint val="75000"/>
                  </a:schemeClr>
                </a:solidFill>
              </a:defRPr>
            </a:lvl7pPr>
            <a:lvl8pPr marL="1246296" indent="0">
              <a:buNone/>
              <a:defRPr sz="623">
                <a:solidFill>
                  <a:schemeClr val="tx1">
                    <a:tint val="75000"/>
                  </a:schemeClr>
                </a:solidFill>
              </a:defRPr>
            </a:lvl8pPr>
            <a:lvl9pPr marL="1424338" indent="0">
              <a:buNone/>
              <a:defRPr sz="6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11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A0B73-C43B-452C-9B8E-F9144969F8B7}" type="datetimeFigureOut">
              <a:rPr lang="ru-RU" smtClean="0">
                <a:solidFill>
                  <a:srgbClr val="EBE7DD"/>
                </a:solidFill>
              </a:rPr>
              <a:pPr/>
              <a:t>20.06.2022</a:t>
            </a:fld>
            <a:endParaRPr lang="ru-RU" dirty="0">
              <a:solidFill>
                <a:srgbClr val="EBE7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8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BE7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4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33442-3750-482A-A4C7-7284D1A2B8D9}" type="slidenum">
              <a:rPr lang="ru-RU" smtClean="0">
                <a:solidFill>
                  <a:srgbClr val="EBE7DD"/>
                </a:solidFill>
              </a:rPr>
              <a:pPr/>
              <a:t>‹#›</a:t>
            </a:fld>
            <a:endParaRPr lang="ru-RU" dirty="0">
              <a:solidFill>
                <a:srgbClr val="EBE7DD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6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14818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2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2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7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133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3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3" y="2340866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169" b="0" baseline="0">
                <a:solidFill>
                  <a:schemeClr val="tx2"/>
                </a:solidFill>
              </a:defRPr>
            </a:lvl1pPr>
            <a:lvl2pPr marL="178042" indent="0">
              <a:buNone/>
              <a:defRPr sz="779" b="1"/>
            </a:lvl2pPr>
            <a:lvl3pPr marL="356085" indent="0">
              <a:buNone/>
              <a:defRPr sz="701" b="1"/>
            </a:lvl3pPr>
            <a:lvl4pPr marL="534127" indent="0">
              <a:buNone/>
              <a:defRPr sz="623" b="1"/>
            </a:lvl4pPr>
            <a:lvl5pPr marL="712169" indent="0">
              <a:buNone/>
              <a:defRPr sz="623" b="1"/>
            </a:lvl5pPr>
            <a:lvl6pPr marL="890211" indent="0">
              <a:buNone/>
              <a:defRPr sz="623" b="1"/>
            </a:lvl6pPr>
            <a:lvl7pPr marL="1068254" indent="0">
              <a:buNone/>
              <a:defRPr sz="623" b="1"/>
            </a:lvl7pPr>
            <a:lvl8pPr marL="1246296" indent="0">
              <a:buNone/>
              <a:defRPr sz="623" b="1"/>
            </a:lvl8pPr>
            <a:lvl9pPr marL="1424338" indent="0">
              <a:buNone/>
              <a:defRPr sz="6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3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8" y="2340866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169" b="0" baseline="0">
                <a:solidFill>
                  <a:schemeClr val="tx2"/>
                </a:solidFill>
              </a:defRPr>
            </a:lvl1pPr>
            <a:lvl2pPr marL="178042" indent="0">
              <a:buNone/>
              <a:defRPr sz="779" b="1"/>
            </a:lvl2pPr>
            <a:lvl3pPr marL="356085" indent="0">
              <a:buNone/>
              <a:defRPr sz="701" b="1"/>
            </a:lvl3pPr>
            <a:lvl4pPr marL="534127" indent="0">
              <a:buNone/>
              <a:defRPr sz="623" b="1"/>
            </a:lvl4pPr>
            <a:lvl5pPr marL="712169" indent="0">
              <a:buNone/>
              <a:defRPr sz="623" b="1"/>
            </a:lvl5pPr>
            <a:lvl6pPr marL="890211" indent="0">
              <a:buNone/>
              <a:defRPr sz="623" b="1"/>
            </a:lvl6pPr>
            <a:lvl7pPr marL="1068254" indent="0">
              <a:buNone/>
              <a:defRPr sz="623" b="1"/>
            </a:lvl7pPr>
            <a:lvl8pPr marL="1246296" indent="0">
              <a:buNone/>
              <a:defRPr sz="623" b="1"/>
            </a:lvl8pPr>
            <a:lvl9pPr marL="1424338" indent="0">
              <a:buNone/>
              <a:defRPr sz="6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8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87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322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37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8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3" y="685800"/>
            <a:ext cx="3855721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1869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2" y="685803"/>
            <a:ext cx="5212080" cy="5175250"/>
          </a:xfrm>
        </p:spPr>
        <p:txBody>
          <a:bodyPr/>
          <a:lstStyle>
            <a:lvl1pPr>
              <a:defRPr sz="779"/>
            </a:lvl1pPr>
            <a:lvl2pPr>
              <a:defRPr sz="779"/>
            </a:lvl2pPr>
            <a:lvl3pPr>
              <a:defRPr sz="701"/>
            </a:lvl3pPr>
            <a:lvl4pPr>
              <a:defRPr sz="701"/>
            </a:lvl4pPr>
            <a:lvl5pPr>
              <a:defRPr sz="623"/>
            </a:lvl5pPr>
            <a:lvl6pPr>
              <a:defRPr sz="623"/>
            </a:lvl6pPr>
            <a:lvl7pPr>
              <a:defRPr sz="623"/>
            </a:lvl7pPr>
            <a:lvl8pPr>
              <a:defRPr sz="623"/>
            </a:lvl8pPr>
            <a:lvl9pPr>
              <a:defRPr sz="6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3" y="2856345"/>
            <a:ext cx="3855721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584"/>
              </a:spcAft>
              <a:buNone/>
              <a:defRPr sz="623"/>
            </a:lvl1pPr>
            <a:lvl2pPr marL="178042" indent="0">
              <a:buNone/>
              <a:defRPr sz="546"/>
            </a:lvl2pPr>
            <a:lvl3pPr marL="356085" indent="0">
              <a:buNone/>
              <a:defRPr sz="467"/>
            </a:lvl3pPr>
            <a:lvl4pPr marL="534127" indent="0">
              <a:buNone/>
              <a:defRPr sz="390"/>
            </a:lvl4pPr>
            <a:lvl5pPr marL="712169" indent="0">
              <a:buNone/>
              <a:defRPr sz="390"/>
            </a:lvl5pPr>
            <a:lvl6pPr marL="890211" indent="0">
              <a:buNone/>
              <a:defRPr sz="390"/>
            </a:lvl6pPr>
            <a:lvl7pPr marL="1068254" indent="0">
              <a:buNone/>
              <a:defRPr sz="390"/>
            </a:lvl7pPr>
            <a:lvl8pPr marL="1246296" indent="0">
              <a:buNone/>
              <a:defRPr sz="390"/>
            </a:lvl8pPr>
            <a:lvl9pPr marL="1424338" indent="0">
              <a:buNone/>
              <a:defRPr sz="39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46324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8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3" y="685800"/>
            <a:ext cx="3855721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1869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2" y="3"/>
            <a:ext cx="6659881" cy="6857999"/>
          </a:xfrm>
        </p:spPr>
        <p:txBody>
          <a:bodyPr anchor="t">
            <a:normAutofit/>
          </a:bodyPr>
          <a:lstStyle>
            <a:lvl1pPr marL="0" indent="0">
              <a:buNone/>
              <a:defRPr sz="779"/>
            </a:lvl1pPr>
            <a:lvl2pPr marL="178042" indent="0">
              <a:buNone/>
              <a:defRPr sz="779"/>
            </a:lvl2pPr>
            <a:lvl3pPr marL="356085" indent="0">
              <a:buNone/>
              <a:defRPr sz="779"/>
            </a:lvl3pPr>
            <a:lvl4pPr marL="534127" indent="0">
              <a:buNone/>
              <a:defRPr sz="779"/>
            </a:lvl4pPr>
            <a:lvl5pPr marL="712169" indent="0">
              <a:buNone/>
              <a:defRPr sz="779"/>
            </a:lvl5pPr>
            <a:lvl6pPr marL="890211" indent="0">
              <a:buNone/>
              <a:defRPr sz="779"/>
            </a:lvl6pPr>
            <a:lvl7pPr marL="1068254" indent="0">
              <a:buNone/>
              <a:defRPr sz="779"/>
            </a:lvl7pPr>
            <a:lvl8pPr marL="1246296" indent="0">
              <a:buNone/>
              <a:defRPr sz="779"/>
            </a:lvl8pPr>
            <a:lvl9pPr marL="1424338" indent="0">
              <a:buNone/>
              <a:defRPr sz="779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3" y="2855968"/>
            <a:ext cx="3855721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584"/>
              </a:spcAft>
              <a:buNone/>
              <a:defRPr sz="623"/>
            </a:lvl1pPr>
            <a:lvl2pPr marL="178042" indent="0">
              <a:buNone/>
              <a:defRPr sz="546"/>
            </a:lvl2pPr>
            <a:lvl3pPr marL="356085" indent="0">
              <a:buNone/>
              <a:defRPr sz="467"/>
            </a:lvl3pPr>
            <a:lvl4pPr marL="534127" indent="0">
              <a:buNone/>
              <a:defRPr sz="390"/>
            </a:lvl4pPr>
            <a:lvl5pPr marL="712169" indent="0">
              <a:buNone/>
              <a:defRPr sz="390"/>
            </a:lvl5pPr>
            <a:lvl6pPr marL="890211" indent="0">
              <a:buNone/>
              <a:defRPr sz="390"/>
            </a:lvl6pPr>
            <a:lvl7pPr marL="1068254" indent="0">
              <a:buNone/>
              <a:defRPr sz="390"/>
            </a:lvl7pPr>
            <a:lvl8pPr marL="1246296" indent="0">
              <a:buNone/>
              <a:defRPr sz="390"/>
            </a:lvl8pPr>
            <a:lvl9pPr marL="1424338" indent="0">
              <a:buNone/>
              <a:defRPr sz="39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7250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3" y="2295529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80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2" y="624158"/>
            <a:ext cx="1565767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2" y="624158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54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3473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902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A0B73-C43B-452C-9B8E-F9144969F8B7}" type="datetimeFigureOut">
              <a:rPr lang="ru-RU" smtClean="0">
                <a:solidFill>
                  <a:srgbClr val="EBE7DD"/>
                </a:solidFill>
              </a:rPr>
              <a:pPr/>
              <a:t>20.06.2022</a:t>
            </a:fld>
            <a:endParaRPr lang="ru-RU">
              <a:solidFill>
                <a:srgbClr val="EBE7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BE7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33442-3750-482A-A4C7-7284D1A2B8D9}" type="slidenum">
              <a:rPr lang="ru-RU" smtClean="0">
                <a:solidFill>
                  <a:srgbClr val="EBE7DD"/>
                </a:solidFill>
              </a:rPr>
              <a:pPr/>
              <a:t>‹#›</a:t>
            </a:fld>
            <a:endParaRPr lang="ru-RU">
              <a:solidFill>
                <a:srgbClr val="EBE7DD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00142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13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08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633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968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70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6780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4231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25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38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15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0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415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831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60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345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475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708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28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154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608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213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03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691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2178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2761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4234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451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5788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458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67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794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507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8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9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35DD3-4EFD-4846-A80A-A44C8BE185F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CA2E-54B5-4394-BB88-E124C4A089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08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4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2986"/>
            <a:fld id="{65FC0BEB-15B4-4182-86AA-51377F53E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72986"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2986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2986"/>
            <a:fld id="{1D2D24FD-DB53-4A10-9853-36DD74539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72986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0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474779" rtl="0" eaLnBrk="1" latinLnBrk="0" hangingPunct="1">
        <a:lnSpc>
          <a:spcPct val="90000"/>
        </a:lnSpc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695" indent="-118695" algn="l" defTabSz="474779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1pPr>
      <a:lvl2pPr marL="356085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59347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3pPr>
      <a:lvl4pPr marL="83086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106825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30564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78042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2017812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9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7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16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55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94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33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72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9117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779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74779"/>
              <a:t>20.06.2022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77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779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7477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1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defTabSz="474779" rtl="0" eaLnBrk="1" latinLnBrk="0" hangingPunct="1"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042" indent="-178042" algn="l" defTabSz="474779" rtl="0" eaLnBrk="1" latinLnBrk="0" hangingPunct="1">
        <a:spcBef>
          <a:spcPct val="20000"/>
        </a:spcBef>
        <a:buFont typeface="Arial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385759" indent="-148369" algn="l" defTabSz="474779" rtl="0" eaLnBrk="1" latinLnBrk="0" hangingPunct="1">
        <a:spcBef>
          <a:spcPct val="20000"/>
        </a:spcBef>
        <a:buFont typeface="Arial" pitchFamily="34" charset="0"/>
        <a:buChar char="–"/>
        <a:defRPr sz="1454" kern="1200">
          <a:solidFill>
            <a:schemeClr val="tx1"/>
          </a:solidFill>
          <a:latin typeface="+mn-lt"/>
          <a:ea typeface="+mn-ea"/>
          <a:cs typeface="+mn-cs"/>
        </a:defRPr>
      </a:lvl2pPr>
      <a:lvl3pPr marL="593474" indent="-118695" algn="l" defTabSz="474779" rtl="0" eaLnBrk="1" latinLnBrk="0" hangingPunct="1">
        <a:spcBef>
          <a:spcPct val="20000"/>
        </a:spcBef>
        <a:buFont typeface="Arial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830864" indent="-118695" algn="l" defTabSz="474779" rtl="0" eaLnBrk="1" latinLnBrk="0" hangingPunct="1">
        <a:spcBef>
          <a:spcPct val="20000"/>
        </a:spcBef>
        <a:buFont typeface="Arial" pitchFamily="34" charset="0"/>
        <a:buChar char="–"/>
        <a:defRPr sz="1038" kern="1200">
          <a:solidFill>
            <a:schemeClr val="tx1"/>
          </a:solidFill>
          <a:latin typeface="+mn-lt"/>
          <a:ea typeface="+mn-ea"/>
          <a:cs typeface="+mn-cs"/>
        </a:defRPr>
      </a:lvl4pPr>
      <a:lvl5pPr marL="1068254" indent="-118695" algn="l" defTabSz="474779" rtl="0" eaLnBrk="1" latinLnBrk="0" hangingPunct="1">
        <a:spcBef>
          <a:spcPct val="20000"/>
        </a:spcBef>
        <a:buFont typeface="Arial" pitchFamily="34" charset="0"/>
        <a:buChar char="»"/>
        <a:defRPr sz="1038" kern="1200">
          <a:solidFill>
            <a:schemeClr val="tx1"/>
          </a:solidFill>
          <a:latin typeface="+mn-lt"/>
          <a:ea typeface="+mn-ea"/>
          <a:cs typeface="+mn-cs"/>
        </a:defRPr>
      </a:lvl5pPr>
      <a:lvl6pPr marL="1305643" indent="-118695" algn="l" defTabSz="474779" rtl="0" eaLnBrk="1" latinLnBrk="0" hangingPunct="1">
        <a:spcBef>
          <a:spcPct val="20000"/>
        </a:spcBef>
        <a:buFont typeface="Arial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3" indent="-118695" algn="l" defTabSz="474779" rtl="0" eaLnBrk="1" latinLnBrk="0" hangingPunct="1">
        <a:spcBef>
          <a:spcPct val="20000"/>
        </a:spcBef>
        <a:buFont typeface="Arial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7pPr>
      <a:lvl8pPr marL="1780423" indent="-118695" algn="l" defTabSz="474779" rtl="0" eaLnBrk="1" latinLnBrk="0" hangingPunct="1">
        <a:spcBef>
          <a:spcPct val="20000"/>
        </a:spcBef>
        <a:buFont typeface="Arial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8pPr>
      <a:lvl9pPr marL="2017812" indent="-118695" algn="l" defTabSz="474779" rtl="0" eaLnBrk="1" latinLnBrk="0" hangingPunct="1">
        <a:spcBef>
          <a:spcPct val="20000"/>
        </a:spcBef>
        <a:buFont typeface="Arial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9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7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16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55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94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33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72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9117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3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3" y="2286002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1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7" baseline="0">
                <a:solidFill>
                  <a:schemeClr val="tx2"/>
                </a:solidFill>
              </a:defRPr>
            </a:lvl1pPr>
          </a:lstStyle>
          <a:p>
            <a:pPr defTabSz="474779"/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 defTabSz="474779"/>
              <a:t>20.06.2022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7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7" baseline="0">
                <a:solidFill>
                  <a:schemeClr val="tx2"/>
                </a:solidFill>
              </a:defRPr>
            </a:lvl1pPr>
          </a:lstStyle>
          <a:p>
            <a:pPr defTabSz="474779"/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7" baseline="0">
                <a:solidFill>
                  <a:schemeClr val="tx2"/>
                </a:solidFill>
              </a:defRPr>
            </a:lvl1pPr>
          </a:lstStyle>
          <a:p>
            <a:pPr defTabSz="474779"/>
            <a:fld id="{C3433442-3750-482A-A4C7-7284D1A2B8D9}" type="slidenum">
              <a:rPr lang="ru-RU" smtClean="0">
                <a:solidFill>
                  <a:srgbClr val="1A2E40"/>
                </a:solidFill>
              </a:rPr>
              <a:pPr defTabSz="474779"/>
              <a:t>‹#›</a:t>
            </a:fld>
            <a:endParaRPr lang="ru-RU" dirty="0">
              <a:solidFill>
                <a:srgbClr val="1A2E40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4" y="376"/>
            <a:ext cx="2286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988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356085" rtl="0" eaLnBrk="1" latinLnBrk="0" hangingPunct="1">
        <a:lnSpc>
          <a:spcPct val="89000"/>
        </a:lnSpc>
        <a:spcBef>
          <a:spcPct val="0"/>
        </a:spcBef>
        <a:buNone/>
        <a:defRPr sz="1713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9555" indent="-149555" algn="l" defTabSz="356085" rtl="0" eaLnBrk="1" latinLnBrk="0" hangingPunct="1">
        <a:lnSpc>
          <a:spcPct val="94000"/>
        </a:lnSpc>
        <a:spcBef>
          <a:spcPts val="390"/>
        </a:spcBef>
        <a:spcAft>
          <a:spcPts val="78"/>
        </a:spcAft>
        <a:buFont typeface="Franklin Gothic Book" panose="020B0503020102020204" pitchFamily="34" charset="0"/>
        <a:buChar char="■"/>
        <a:defRPr sz="77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56085" indent="-149555" algn="l" defTabSz="356085" rtl="0" eaLnBrk="1" latinLnBrk="0" hangingPunct="1">
        <a:lnSpc>
          <a:spcPct val="94000"/>
        </a:lnSpc>
        <a:spcBef>
          <a:spcPts val="195"/>
        </a:spcBef>
        <a:spcAft>
          <a:spcPts val="78"/>
        </a:spcAft>
        <a:buFont typeface="Franklin Gothic Book" panose="020B0503020102020204" pitchFamily="34" charset="0"/>
        <a:buChar char="–"/>
        <a:defRPr sz="779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34127" indent="-149555" algn="l" defTabSz="356085" rtl="0" eaLnBrk="1" latinLnBrk="0" hangingPunct="1">
        <a:lnSpc>
          <a:spcPct val="94000"/>
        </a:lnSpc>
        <a:spcBef>
          <a:spcPts val="195"/>
        </a:spcBef>
        <a:spcAft>
          <a:spcPts val="78"/>
        </a:spcAft>
        <a:buFont typeface="Franklin Gothic Book" panose="020B0503020102020204" pitchFamily="34" charset="0"/>
        <a:buChar char="■"/>
        <a:defRPr sz="70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12169" indent="-149555" algn="l" defTabSz="356085" rtl="0" eaLnBrk="1" latinLnBrk="0" hangingPunct="1">
        <a:lnSpc>
          <a:spcPct val="94000"/>
        </a:lnSpc>
        <a:spcBef>
          <a:spcPts val="195"/>
        </a:spcBef>
        <a:spcAft>
          <a:spcPts val="78"/>
        </a:spcAft>
        <a:buFont typeface="Franklin Gothic Book" panose="020B0503020102020204" pitchFamily="34" charset="0"/>
        <a:buChar char="–"/>
        <a:defRPr sz="701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890211" indent="-149555" algn="l" defTabSz="356085" rtl="0" eaLnBrk="1" latinLnBrk="0" hangingPunct="1">
        <a:lnSpc>
          <a:spcPct val="94000"/>
        </a:lnSpc>
        <a:spcBef>
          <a:spcPts val="195"/>
        </a:spcBef>
        <a:spcAft>
          <a:spcPts val="78"/>
        </a:spcAft>
        <a:buFont typeface="Franklin Gothic Book" panose="020B0503020102020204" pitchFamily="34" charset="0"/>
        <a:buChar char="■"/>
        <a:defRPr sz="623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68254" indent="-149555" algn="l" defTabSz="356085" rtl="0" eaLnBrk="1" latinLnBrk="0" hangingPunct="1">
        <a:lnSpc>
          <a:spcPct val="94000"/>
        </a:lnSpc>
        <a:spcBef>
          <a:spcPts val="195"/>
        </a:spcBef>
        <a:spcAft>
          <a:spcPts val="78"/>
        </a:spcAft>
        <a:buFont typeface="Franklin Gothic Book" panose="020B0503020102020204" pitchFamily="34" charset="0"/>
        <a:buChar char="–"/>
        <a:defRPr sz="623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246296" indent="-149555" algn="l" defTabSz="356085" rtl="0" eaLnBrk="1" latinLnBrk="0" hangingPunct="1">
        <a:lnSpc>
          <a:spcPct val="94000"/>
        </a:lnSpc>
        <a:spcBef>
          <a:spcPts val="195"/>
        </a:spcBef>
        <a:spcAft>
          <a:spcPts val="78"/>
        </a:spcAft>
        <a:buFont typeface="Franklin Gothic Book" panose="020B0503020102020204" pitchFamily="34" charset="0"/>
        <a:buChar char="■"/>
        <a:defRPr sz="546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424338" indent="-149555" algn="l" defTabSz="356085" rtl="0" eaLnBrk="1" latinLnBrk="0" hangingPunct="1">
        <a:lnSpc>
          <a:spcPct val="94000"/>
        </a:lnSpc>
        <a:spcBef>
          <a:spcPts val="195"/>
        </a:spcBef>
        <a:spcAft>
          <a:spcPts val="78"/>
        </a:spcAft>
        <a:buFont typeface="Franklin Gothic Book" panose="020B0503020102020204" pitchFamily="34" charset="0"/>
        <a:buChar char="–"/>
        <a:defRPr sz="546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602380" indent="-149555" algn="l" defTabSz="356085" rtl="0" eaLnBrk="1" latinLnBrk="0" hangingPunct="1">
        <a:lnSpc>
          <a:spcPct val="94000"/>
        </a:lnSpc>
        <a:spcBef>
          <a:spcPts val="195"/>
        </a:spcBef>
        <a:spcAft>
          <a:spcPts val="78"/>
        </a:spcAft>
        <a:buFont typeface="Franklin Gothic Book" panose="020B0503020102020204" pitchFamily="34" charset="0"/>
        <a:buChar char="■"/>
        <a:defRPr sz="546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085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1pPr>
      <a:lvl2pPr marL="178042" algn="l" defTabSz="356085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2pPr>
      <a:lvl3pPr marL="356085" algn="l" defTabSz="356085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3pPr>
      <a:lvl4pPr marL="534127" algn="l" defTabSz="356085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4pPr>
      <a:lvl5pPr marL="712169" algn="l" defTabSz="356085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5pPr>
      <a:lvl6pPr marL="890211" algn="l" defTabSz="356085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6pPr>
      <a:lvl7pPr marL="1068254" algn="l" defTabSz="356085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7pPr>
      <a:lvl8pPr marL="1246296" algn="l" defTabSz="356085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8pPr>
      <a:lvl9pPr marL="1424338" algn="l" defTabSz="356085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8CA0B73-C43B-452C-9B8E-F9144969F8B7}" type="datetimeFigureOut">
              <a:rPr lang="ru-RU" smtClean="0">
                <a:solidFill>
                  <a:srgbClr val="1A2E40"/>
                </a:solidFill>
              </a:rPr>
              <a:pPr/>
              <a:t>20.06.2022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3433442-3750-482A-A4C7-7284D1A2B8D9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971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5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B2B13-CE84-4CC1-A5C7-BCEB70C4FD4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20.06.2022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B76-438C-43D0-8820-BA7DAB4C71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7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20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jpeg"/><Relationship Id="rId5" Type="http://schemas.openxmlformats.org/officeDocument/2006/relationships/chart" Target="../charts/chart2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chart" Target="../charts/chart28.xm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4.jpeg"/><Relationship Id="rId9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31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4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kultura.sochi.ru/reception/form" TargetMode="External"/><Relationship Id="rId13" Type="http://schemas.openxmlformats.org/officeDocument/2006/relationships/hyperlink" Target="mailto:dgh@sochiadm.ru" TargetMode="External"/><Relationship Id="rId3" Type="http://schemas.openxmlformats.org/officeDocument/2006/relationships/hyperlink" Target="mailto:ufbk@sochiadm.ru" TargetMode="External"/><Relationship Id="rId7" Type="http://schemas.openxmlformats.org/officeDocument/2006/relationships/hyperlink" Target="http://sochi.edu.ru/feedback/" TargetMode="External"/><Relationship Id="rId12" Type="http://schemas.openxmlformats.org/officeDocument/2006/relationships/hyperlink" Target="mailto:usp@sochiadm.ru" TargetMode="External"/><Relationship Id="rId17" Type="http://schemas.openxmlformats.org/officeDocument/2006/relationships/image" Target="../media/image50.png"/><Relationship Id="rId2" Type="http://schemas.openxmlformats.org/officeDocument/2006/relationships/image" Target="../media/image7.jpg"/><Relationship Id="rId16" Type="http://schemas.openxmlformats.org/officeDocument/2006/relationships/hyperlink" Target="mailto:ugo@sochiadm.ru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www.facebook.com/SochiDf/" TargetMode="External"/><Relationship Id="rId11" Type="http://schemas.openxmlformats.org/officeDocument/2006/relationships/hyperlink" Target="http://sochi-dfks.com/" TargetMode="External"/><Relationship Id="rId5" Type="http://schemas.openxmlformats.org/officeDocument/2006/relationships/hyperlink" Target="https://vk.com/dfbsochiadm" TargetMode="External"/><Relationship Id="rId15" Type="http://schemas.openxmlformats.org/officeDocument/2006/relationships/hyperlink" Target="mailto:dtis@sochiadm.ru" TargetMode="External"/><Relationship Id="rId10" Type="http://schemas.openxmlformats.org/officeDocument/2006/relationships/hyperlink" Target="https://www.instagram.com/molodsochi/" TargetMode="External"/><Relationship Id="rId4" Type="http://schemas.openxmlformats.org/officeDocument/2006/relationships/hyperlink" Target="http://ufbk.sochiadm.ru/" TargetMode="External"/><Relationship Id="rId9" Type="http://schemas.openxmlformats.org/officeDocument/2006/relationships/hyperlink" Target="https://vk.com/molodvsegda" TargetMode="External"/><Relationship Id="rId14" Type="http://schemas.openxmlformats.org/officeDocument/2006/relationships/hyperlink" Target="mailto:capstroydep@sochiadm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9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0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32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01313"/>
            <a:ext cx="10369151" cy="274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4"/>
          <p:cNvSpPr txBox="1">
            <a:spLocks/>
          </p:cNvSpPr>
          <p:nvPr/>
        </p:nvSpPr>
        <p:spPr>
          <a:xfrm>
            <a:off x="911424" y="3501008"/>
            <a:ext cx="10369151" cy="1457163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  <a:cs typeface="Arial" panose="020B0604020202020204" pitchFamily="34" charset="0"/>
              </a:rPr>
              <a:t>БЮДЖЕТ  ДЛЯ  ГРАЖДАН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batC" panose="02000505050000020003" pitchFamily="50" charset="-52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dagio script" panose="02000807060000020002" pitchFamily="2" charset="0"/>
                <a:cs typeface="Arial" panose="020B0604020202020204" pitchFamily="34" charset="0"/>
              </a:rPr>
              <a:t> к утвержденному решению о бюджете города Сочи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dagio script" panose="02000807060000020002" pitchFamily="2" charset="0"/>
                <a:cs typeface="Arial" panose="020B0604020202020204" pitchFamily="34" charset="0"/>
              </a:rPr>
              <a:t>на 2021 год и плановый период 2022-2023 годов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dagio script" panose="02000807060000020002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63752" y="6165304"/>
            <a:ext cx="504315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Департамент по финансам и бюджету </a:t>
            </a:r>
          </a:p>
          <a:p>
            <a:pPr algn="ctr"/>
            <a:r>
              <a:rPr lang="ru-RU" sz="1600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администрации города Сочи</a:t>
            </a:r>
          </a:p>
        </p:txBody>
      </p:sp>
    </p:spTree>
    <p:extLst>
      <p:ext uri="{BB962C8B-B14F-4D97-AF65-F5344CB8AC3E}">
        <p14:creationId xmlns:p14="http://schemas.microsoft.com/office/powerpoint/2010/main" val="215438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332656"/>
            <a:ext cx="8784976" cy="9312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pc="5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Изменения, влияющие на основные параметры</a:t>
            </a:r>
          </a:p>
          <a:p>
            <a:pPr algn="ctr"/>
            <a:r>
              <a:rPr lang="ru-RU" sz="2400" b="1" spc="5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бюджета города Сочи в 2021-2023 годах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3472" y="1575301"/>
            <a:ext cx="396044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Доходная часть бюджета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4112" y="1575301"/>
            <a:ext cx="3888433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Расходная часть бюджета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691" y="2255996"/>
            <a:ext cx="508838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</a:rPr>
              <a:t> Отмена единого налога на вмененный доход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</a:rPr>
              <a:t>с 1</a:t>
            </a:r>
            <a:r>
              <a:rPr kumimoji="0" lang="ru-RU" sz="1600" b="1" i="0" u="none" strike="noStrike" kern="0" cap="none" spc="0" normalizeH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</a:rPr>
              <a:t> января 2021 года</a:t>
            </a:r>
            <a:r>
              <a:rPr kumimoji="0" lang="ru-RU" sz="1600" b="1" i="0" u="none" strike="noStrike" kern="0" cap="none" spc="0" normalizeH="0" baseline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</a:rPr>
              <a:t>	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691" y="2905214"/>
            <a:ext cx="508838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  <a:solidFill>
                  <a:schemeClr val="tx2">
                    <a:lumMod val="50000"/>
                  </a:schemeClr>
                </a:solidFill>
              </a:rPr>
              <a:t>Увеличение норматива зачисления в бюджеты городских округов налога, взимаемого в связи с применением упрощенной системы налогообложения до 30% </a:t>
            </a:r>
          </a:p>
          <a:p>
            <a:pPr algn="ctr"/>
            <a:r>
              <a:rPr lang="ru-RU" sz="1600" b="1" dirty="0">
                <a:ln/>
                <a:solidFill>
                  <a:schemeClr val="tx2">
                    <a:lumMod val="50000"/>
                  </a:schemeClr>
                </a:solidFill>
              </a:rPr>
              <a:t>( в 2020 году – 20%)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691" y="4293096"/>
            <a:ext cx="494436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  <a:solidFill>
                  <a:schemeClr val="tx2">
                    <a:lumMod val="50000"/>
                  </a:schemeClr>
                </a:solidFill>
              </a:rPr>
              <a:t>Установление дифференцированного норматива отчислений в бюджет города Сочи от акцизов на бензин, дизельное топливо и моторные масла в размере 0,5088 </a:t>
            </a:r>
          </a:p>
          <a:p>
            <a:pPr algn="ctr"/>
            <a:r>
              <a:rPr lang="ru-RU" sz="1600" b="1" dirty="0">
                <a:ln/>
                <a:solidFill>
                  <a:schemeClr val="tx2">
                    <a:lumMod val="50000"/>
                  </a:schemeClr>
                </a:solidFill>
              </a:rPr>
              <a:t>   ( в 2020 году – 0,4770)</a:t>
            </a:r>
          </a:p>
          <a:p>
            <a:pPr algn="ctr"/>
            <a:endParaRPr lang="ru-RU" sz="1600" b="1" dirty="0">
              <a:ln/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4032" y="2255988"/>
            <a:ext cx="508838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</a:rPr>
              <a:t>Расходы</a:t>
            </a:r>
            <a:r>
              <a:rPr kumimoji="0" lang="ru-RU" sz="1600" b="1" i="0" u="none" strike="noStrike" kern="0" cap="none" spc="0" normalizeH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</a:rPr>
              <a:t> бюджета, утвержденные на 2020 год скорректированы с учетом:</a:t>
            </a:r>
            <a:endParaRPr kumimoji="0" lang="ru-RU" sz="1600" b="1" i="0" u="none" strike="noStrike" kern="0" cap="none" spc="0" normalizeH="0" baseline="0" noProof="0" dirty="0">
              <a:ln/>
              <a:solidFill>
                <a:srgbClr val="44546A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851" y="2958550"/>
            <a:ext cx="524078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</a:rPr>
              <a:t>Уменьшения объемов</a:t>
            </a:r>
            <a:r>
              <a:rPr kumimoji="0" lang="ru-RU" sz="1600" b="1" i="0" u="none" strike="noStrike" kern="0" cap="none" spc="0" normalizeH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</a:rPr>
              <a:t> бюджетных ассигнований по расходным обязательствам ограниченного срока действия </a:t>
            </a:r>
            <a:endParaRPr kumimoji="0" lang="ru-RU" sz="1600" b="1" i="0" u="none" strike="noStrike" kern="0" cap="none" spc="0" normalizeH="0" baseline="0" noProof="0" dirty="0">
              <a:ln/>
              <a:solidFill>
                <a:srgbClr val="44546A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7831" y="3789547"/>
            <a:ext cx="524078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>
                <a:ln/>
                <a:solidFill>
                  <a:srgbClr val="44546A">
                    <a:lumMod val="50000"/>
                  </a:srgbClr>
                </a:solidFill>
              </a:rPr>
              <a:t>Сокращения расходов на содержание органов местного самоуправления, а также муниципальных учреждений города Сочи в части материальных затрат на 10%</a:t>
            </a:r>
            <a:endParaRPr kumimoji="0" lang="ru-RU" sz="1600" b="1" i="0" u="none" strike="noStrike" kern="0" cap="none" spc="0" normalizeH="0" baseline="0" noProof="0" dirty="0">
              <a:ln/>
              <a:solidFill>
                <a:srgbClr val="44546A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4032" y="4738331"/>
            <a:ext cx="51645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>
                <a:ln/>
                <a:solidFill>
                  <a:srgbClr val="44546A">
                    <a:lumMod val="50000"/>
                  </a:srgbClr>
                </a:solidFill>
              </a:rPr>
              <a:t>Обеспечения </a:t>
            </a:r>
            <a:r>
              <a:rPr lang="ru-RU" sz="1600" b="1" kern="0" noProof="0" dirty="0" err="1">
                <a:ln/>
                <a:solidFill>
                  <a:srgbClr val="44546A">
                    <a:lumMod val="50000"/>
                  </a:srgbClr>
                </a:solidFill>
              </a:rPr>
              <a:t>софинансирования</a:t>
            </a:r>
            <a:r>
              <a:rPr lang="ru-RU" sz="1600" b="1" kern="0" noProof="0" dirty="0">
                <a:ln/>
                <a:solidFill>
                  <a:srgbClr val="44546A">
                    <a:lumMod val="50000"/>
                  </a:srgbClr>
                </a:solidFill>
              </a:rPr>
              <a:t> участия в государственных программах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>
                <a:ln/>
                <a:solidFill>
                  <a:srgbClr val="44546A">
                    <a:lumMod val="50000"/>
                  </a:srgbClr>
                </a:solidFill>
              </a:rPr>
              <a:t>Краснодарского края</a:t>
            </a:r>
            <a:endParaRPr kumimoji="0" lang="ru-RU" sz="1600" b="1" i="0" u="none" strike="noStrike" kern="0" cap="none" spc="0" normalizeH="0" baseline="0" noProof="0" dirty="0">
              <a:ln/>
              <a:solidFill>
                <a:srgbClr val="44546A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761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5307" y="274638"/>
            <a:ext cx="7301775" cy="8220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>
                <a:lumMod val="50000"/>
                <a:alpha val="58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72986"/>
            <a:r>
              <a:rPr lang="ru-RU" sz="1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ДОХОДОВ, </a:t>
            </a:r>
          </a:p>
          <a:p>
            <a:pPr algn="ctr" defTabSz="372986"/>
            <a:r>
              <a:rPr lang="ru-RU" sz="1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ФОРМИРУЮЩИХ НАШ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251" y="1860503"/>
            <a:ext cx="3424979" cy="3489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75000"/>
                <a:alpha val="34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400" b="1" dirty="0">
                <a:solidFill>
                  <a:prstClr val="black">
                    <a:alpha val="7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</a:p>
          <a:p>
            <a:pPr algn="ctr" defTabSz="372986"/>
            <a:r>
              <a:rPr lang="ru-RU" sz="1400" b="1" dirty="0">
                <a:solidFill>
                  <a:prstClr val="black">
                    <a:alpha val="7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033" y="2497309"/>
            <a:ext cx="3427414" cy="16669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 Налог на прибыль</a:t>
            </a:r>
          </a:p>
          <a:p>
            <a:pPr algn="ctr" defTabSz="372986"/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 Налог на доходы физических лиц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Налог на имущество физических лиц     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Земельный налог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Единый сельскохозяйственный налог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Единый налог на вмененный доход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Прочие налоги и сборы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33562" y="1831447"/>
            <a:ext cx="3323937" cy="3894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75000"/>
                <a:alpha val="36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400" b="1" dirty="0">
                <a:solidFill>
                  <a:prstClr val="black">
                    <a:alpha val="7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 доходы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39630" y="2469790"/>
            <a:ext cx="3317869" cy="16524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Арендная плата за землю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Аренда имущества</a:t>
            </a:r>
          </a:p>
          <a:p>
            <a:pPr algn="ctr" defTabSz="372986"/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-Штрафные санкции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Плата за негативное воздействие на окружающую среду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Прочие неналоговые доходы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20951" y="1836346"/>
            <a:ext cx="2976132" cy="4386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75000"/>
                <a:alpha val="36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400" b="1" dirty="0">
                <a:solidFill>
                  <a:prstClr val="black">
                    <a:alpha val="7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перечисления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81307" y="2527948"/>
            <a:ext cx="2957551" cy="7123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Поступления от других бюджетов</a:t>
            </a:r>
          </a:p>
          <a:p>
            <a:pPr algn="ctr" defTabSz="372986"/>
            <a:r>
              <a:rPr lang="ru-RU" sz="10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(федерального и регионального уровней)</a:t>
            </a:r>
            <a:br>
              <a:rPr lang="en-US" sz="10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10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или  межбюджетные трансферты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69472" y="4854162"/>
            <a:ext cx="2959776" cy="4902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b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Дотации</a:t>
            </a:r>
            <a:r>
              <a:rPr lang="ru-RU" sz="10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– предоставляются без определения конкретной цели их использования (например на сбалансированность бюджетов)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81308" y="3454566"/>
            <a:ext cx="2957551" cy="12259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b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Субвенции</a:t>
            </a:r>
            <a:r>
              <a:rPr lang="ru-RU" sz="10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– предоставляются для финансирования государственных полномочий ( иными словами – это те расходы, которые не отнесены к нашим полномочиям и осуществлять которые можно только за счет  средств вышестоящих бюджетов)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869472" y="5550355"/>
            <a:ext cx="2999804" cy="10212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b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Субсидии</a:t>
            </a:r>
            <a:r>
              <a:rPr lang="ru-RU" sz="10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– предоставляются при условии  долевого участия </a:t>
            </a:r>
          </a:p>
          <a:p>
            <a:pPr algn="ctr" defTabSz="372986"/>
            <a:r>
              <a:rPr lang="ru-RU" sz="10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(иными словами: можно просить денег  у вышестоящего бюджета только на те проекты, в которые  сможем направить и  собственные средства, например 50/50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06891"/>
              </p:ext>
            </p:extLst>
          </p:nvPr>
        </p:nvGraphicFramePr>
        <p:xfrm>
          <a:off x="173739" y="4443210"/>
          <a:ext cx="7683761" cy="2199401"/>
        </p:xfrm>
        <a:graphic>
          <a:graphicData uri="http://schemas.openxmlformats.org/drawingml/2006/table">
            <a:tbl>
              <a:tblPr firstRow="1" bandRow="1">
                <a:effectLst>
                  <a:outerShdw blurRad="660400" dist="355600" dir="3720000" algn="ctr" rotWithShape="0">
                    <a:srgbClr val="000000">
                      <a:alpha val="81000"/>
                    </a:srgbClr>
                  </a:outerShdw>
                </a:effectLst>
              </a:tblPr>
              <a:tblGrid>
                <a:gridCol w="563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   Доходы города Сочи на 2021 год, всего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(млн. рублей)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14 699,0</a:t>
                      </a:r>
                    </a:p>
                  </a:txBody>
                  <a:tcPr marL="3709" marR="3709" marT="3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   Налоговые доходы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5 122,7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   Неналоговые доходы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2 377,3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   Безвозмездные поступления</a:t>
                      </a:r>
                      <a:r>
                        <a:rPr lang="ru-RU" sz="1800" b="1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из краевого бюджета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7</a:t>
                      </a:r>
                      <a:r>
                        <a:rPr lang="ru-RU" sz="2200" b="0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</a:rPr>
                        <a:t> 199,0</a:t>
                      </a:r>
                      <a:endParaRPr lang="ru-RU" sz="2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2" descr="http://illustrators.ru/uploads/illustration/image/849772/main_img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03" y="83263"/>
            <a:ext cx="3528392" cy="1613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0369374" y="3301199"/>
            <a:ext cx="218194" cy="15336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endParaRPr lang="ru-RU" sz="73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2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458086"/>
              </p:ext>
            </p:extLst>
          </p:nvPr>
        </p:nvGraphicFramePr>
        <p:xfrm>
          <a:off x="237041" y="1772816"/>
          <a:ext cx="5040560" cy="483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046">
                <a:tc rowSpan="2">
                  <a:txBody>
                    <a:bodyPr/>
                    <a:lstStyle/>
                    <a:p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2021год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43">
                <a:tc vMerge="1">
                  <a:txBody>
                    <a:bodyPr/>
                    <a:lstStyle/>
                    <a:p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Вышестоящие бюджеты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Бюджет города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47">
                <a:tc>
                  <a:txBody>
                    <a:bodyPr/>
                    <a:lstStyle/>
                    <a:p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Налог</a:t>
                      </a:r>
                      <a:r>
                        <a:rPr lang="ru-RU" sz="1200" b="0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на доходы физических лиц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77,24%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22,76%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Налог на прибыль организаций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95%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Налог на имущество организаций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97%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Налог на имущество физических лиц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Земельный налог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Транспортный налог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Единый налог,</a:t>
                      </a:r>
                      <a:r>
                        <a:rPr lang="ru-RU" sz="1200" b="0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взимаемый по упрощенной системе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Налог, взимаемый при патентной системе 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Арендная плата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1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Доходы</a:t>
                      </a:r>
                      <a:r>
                        <a:rPr lang="ru-RU" sz="1200" b="0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от продажи муниципального имущества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7040" y="229687"/>
            <a:ext cx="50405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Нормативы отчислений основных доходных источников                                                                                          </a:t>
            </a:r>
          </a:p>
        </p:txBody>
      </p:sp>
      <p:pic>
        <p:nvPicPr>
          <p:cNvPr id="13" name="Picture 2" descr="http://illustrators.ru/uploads/illustration/image/849772/main_img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640" y="254492"/>
            <a:ext cx="3851008" cy="159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7041" y="113023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rgbClr val="FFFF99"/>
                </a:solidFill>
                <a:latin typeface="Segoe Print" panose="02000600000000000000" pitchFamily="2" charset="0"/>
              </a:rPr>
              <a:t>Каждый собранный в городе Сочи налоговый рубль распределится следующим образом:</a:t>
            </a:r>
          </a:p>
        </p:txBody>
      </p:sp>
      <p:graphicFrame>
        <p:nvGraphicFramePr>
          <p:cNvPr id="2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563632"/>
              </p:ext>
            </p:extLst>
          </p:nvPr>
        </p:nvGraphicFramePr>
        <p:xfrm>
          <a:off x="5407994" y="2164995"/>
          <a:ext cx="6520654" cy="275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6749291" y="5340985"/>
            <a:ext cx="68271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29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копеек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482835" y="5328370"/>
            <a:ext cx="701397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27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копеек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35062" y="5328370"/>
            <a:ext cx="758641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24 копейки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044533" y="5328370"/>
            <a:ext cx="67803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18 копеек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773393" y="5328370"/>
            <a:ext cx="676416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17 копеек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478579" y="5328370"/>
            <a:ext cx="74560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16 копеек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289636" y="5328370"/>
            <a:ext cx="74560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17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копеек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8431" y="5024127"/>
            <a:ext cx="1199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 каждого собранного налогового рубля оставалось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в городе :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148033" y="4937181"/>
            <a:ext cx="261993" cy="391189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7896200" y="4937181"/>
            <a:ext cx="288032" cy="391189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668321" y="4937181"/>
            <a:ext cx="0" cy="391189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383548" y="4937181"/>
            <a:ext cx="0" cy="391189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0109736" y="4937181"/>
            <a:ext cx="0" cy="391189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1352584" y="4937181"/>
            <a:ext cx="432048" cy="391189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0655905" y="4937181"/>
            <a:ext cx="380008" cy="391189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авая фигурная скобка 53"/>
          <p:cNvSpPr/>
          <p:nvPr/>
        </p:nvSpPr>
        <p:spPr>
          <a:xfrm>
            <a:off x="6398154" y="5175344"/>
            <a:ext cx="293251" cy="1060595"/>
          </a:xfrm>
          <a:prstGeom prst="rightBrac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7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flipH="1">
            <a:off x="1775520" y="188640"/>
            <a:ext cx="8640960" cy="7694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spc="38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batC" panose="02000505050000020003" pitchFamily="50" charset="-52"/>
              </a:rPr>
              <a:t>Доходная часть бюджета города Сочи</a:t>
            </a:r>
            <a:endParaRPr lang="en-US" sz="2200" b="1" u="sng" spc="38" dirty="0">
              <a:ln w="0"/>
              <a:solidFill>
                <a:srgbClr val="1F497D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batC" panose="02000505050000020003" pitchFamily="50" charset="-52"/>
            </a:endParaRPr>
          </a:p>
          <a:p>
            <a:pPr algn="ctr"/>
            <a:endParaRPr lang="ru-RU" sz="2200" b="1" u="sng" spc="38" dirty="0">
              <a:ln w="0"/>
              <a:solidFill>
                <a:srgbClr val="1F497D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batC" panose="02000505050000020003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535" y="1138818"/>
            <a:ext cx="4390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Структура доходов бюджета города Сочи на 2021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7888" y="1138817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доходные источники в структуре налоговых и неналоговых доходов в утвержденном бюджете на 2021 год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10924987"/>
              </p:ext>
            </p:extLst>
          </p:nvPr>
        </p:nvGraphicFramePr>
        <p:xfrm>
          <a:off x="4733990" y="1916832"/>
          <a:ext cx="7122650" cy="471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72" y="1977498"/>
            <a:ext cx="4371467" cy="1650396"/>
          </a:xfrm>
          <a:prstGeom prst="rect">
            <a:avLst/>
          </a:prstGeom>
        </p:spPr>
      </p:pic>
      <p:pic>
        <p:nvPicPr>
          <p:cNvPr id="26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51" y="3239689"/>
            <a:ext cx="3841623" cy="1650396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51" y="4482085"/>
            <a:ext cx="3363356" cy="16503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flipH="1">
            <a:off x="613534" y="2614747"/>
            <a:ext cx="11619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agio script" panose="02000807060000020002" pitchFamily="2" charset="0"/>
                <a:cs typeface="Times New Roman" pitchFamily="18" charset="0"/>
              </a:rPr>
              <a:t>49%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dagio script" panose="02000807060000020002" pitchFamily="2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1594277" flipH="1">
            <a:off x="2470540" y="2634894"/>
            <a:ext cx="256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Поступления из вышестоящих бюджетов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ahnschrift Light" panose="020B0502040204020203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63780" y="3953915"/>
            <a:ext cx="1368152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agio script" panose="02000807060000020002" pitchFamily="2" charset="0"/>
                <a:cs typeface="Times New Roman" pitchFamily="18" charset="0"/>
              </a:rPr>
              <a:t>34,8%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dagio script" panose="02000807060000020002" pitchFamily="2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1594277" flipH="1">
            <a:off x="2151702" y="3915801"/>
            <a:ext cx="169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Налоговые</a:t>
            </a:r>
            <a:r>
              <a:rPr kumimoji="0" lang="ru-RU" altLang="zh-CN" sz="14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доходы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ahnschrift Light" panose="020B0502040204020203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364738" y="5153922"/>
            <a:ext cx="1368152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600" dirty="0">
                <a:solidFill>
                  <a:schemeClr val="tx2">
                    <a:lumMod val="50000"/>
                  </a:schemeClr>
                </a:solidFill>
                <a:latin typeface="Adagio script" panose="02000807060000020002" pitchFamily="2" charset="0"/>
                <a:cs typeface="Times New Roman" pitchFamily="18" charset="0"/>
              </a:rPr>
              <a:t>16,2</a:t>
            </a:r>
            <a:r>
              <a:rPr kumimoji="0" lang="ru-RU" altLang="zh-C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agio script" panose="02000807060000020002" pitchFamily="2" charset="0"/>
                <a:cs typeface="Times New Roman" pitchFamily="18" charset="0"/>
              </a:rPr>
              <a:t>%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dagio script" panose="02000807060000020002" pitchFamily="2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1594277" flipH="1">
            <a:off x="2247721" y="5143531"/>
            <a:ext cx="151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400" kern="0" dirty="0" err="1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Нен</a:t>
            </a:r>
            <a:r>
              <a:rPr kumimoji="0" lang="ru-RU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алоговые</a:t>
            </a:r>
            <a:r>
              <a:rPr kumimoji="0" lang="ru-RU" altLang="zh-CN" sz="14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доходы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ahnschrift Light" panose="020B0502040204020203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9480376" y="4200469"/>
            <a:ext cx="1944216" cy="563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dagio script" panose="02000807060000020002" pitchFamily="2" charset="0"/>
                <a:cs typeface="Times New Roman" pitchFamily="18" charset="0"/>
              </a:rPr>
              <a:t>7 500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dagio script" panose="02000807060000020002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6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823030"/>
              </p:ext>
            </p:extLst>
          </p:nvPr>
        </p:nvGraphicFramePr>
        <p:xfrm>
          <a:off x="263352" y="188640"/>
          <a:ext cx="1152128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231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>
            <a:spLocks/>
          </p:cNvSpPr>
          <p:nvPr/>
        </p:nvSpPr>
        <p:spPr bwMode="auto">
          <a:xfrm>
            <a:off x="3833136" y="305844"/>
            <a:ext cx="4364510" cy="80409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администраторы доходов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бюджета города Сочи</a:t>
            </a: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7" name="Freeform 5"/>
          <p:cNvSpPr>
            <a:spLocks/>
          </p:cNvSpPr>
          <p:nvPr/>
        </p:nvSpPr>
        <p:spPr bwMode="auto">
          <a:xfrm>
            <a:off x="4520042" y="5576563"/>
            <a:ext cx="3419828" cy="1268843"/>
          </a:xfrm>
          <a:custGeom>
            <a:avLst/>
            <a:gdLst>
              <a:gd name="T0" fmla="*/ 0 w 251"/>
              <a:gd name="T1" fmla="*/ 67 h 67"/>
              <a:gd name="T2" fmla="*/ 0 w 251"/>
              <a:gd name="T3" fmla="*/ 67 h 67"/>
              <a:gd name="T4" fmla="*/ 251 w 251"/>
              <a:gd name="T5" fmla="*/ 67 h 67"/>
              <a:gd name="T6" fmla="*/ 251 w 251"/>
              <a:gd name="T7" fmla="*/ 0 h 67"/>
              <a:gd name="T8" fmla="*/ 0 w 251"/>
              <a:gd name="T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67">
                <a:moveTo>
                  <a:pt x="0" y="67"/>
                </a:moveTo>
                <a:cubicBezTo>
                  <a:pt x="0" y="67"/>
                  <a:pt x="0" y="67"/>
                  <a:pt x="0" y="67"/>
                </a:cubicBezTo>
                <a:cubicBezTo>
                  <a:pt x="251" y="67"/>
                  <a:pt x="251" y="67"/>
                  <a:pt x="251" y="67"/>
                </a:cubicBezTo>
                <a:cubicBezTo>
                  <a:pt x="251" y="0"/>
                  <a:pt x="251" y="0"/>
                  <a:pt x="251" y="0"/>
                </a:cubicBezTo>
                <a:cubicBezTo>
                  <a:pt x="178" y="38"/>
                  <a:pt x="92" y="62"/>
                  <a:pt x="0" y="67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8028163" y="4892917"/>
            <a:ext cx="1117622" cy="1951702"/>
          </a:xfrm>
          <a:custGeom>
            <a:avLst/>
            <a:gdLst>
              <a:gd name="T0" fmla="*/ 0 w 59"/>
              <a:gd name="T1" fmla="*/ 36 h 103"/>
              <a:gd name="T2" fmla="*/ 0 w 59"/>
              <a:gd name="T3" fmla="*/ 103 h 103"/>
              <a:gd name="T4" fmla="*/ 59 w 59"/>
              <a:gd name="T5" fmla="*/ 103 h 103"/>
              <a:gd name="T6" fmla="*/ 59 w 59"/>
              <a:gd name="T7" fmla="*/ 0 h 103"/>
              <a:gd name="T8" fmla="*/ 0 w 59"/>
              <a:gd name="T9" fmla="*/ 3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103">
                <a:moveTo>
                  <a:pt x="0" y="36"/>
                </a:moveTo>
                <a:cubicBezTo>
                  <a:pt x="0" y="103"/>
                  <a:pt x="0" y="103"/>
                  <a:pt x="0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0"/>
                  <a:pt x="59" y="0"/>
                  <a:pt x="59" y="0"/>
                </a:cubicBezTo>
                <a:cubicBezTo>
                  <a:pt x="41" y="13"/>
                  <a:pt x="21" y="25"/>
                  <a:pt x="0" y="36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10699840" y="2966805"/>
            <a:ext cx="1114105" cy="3877814"/>
          </a:xfrm>
          <a:custGeom>
            <a:avLst/>
            <a:gdLst>
              <a:gd name="T0" fmla="*/ 31 w 31"/>
              <a:gd name="T1" fmla="*/ 0 h 205"/>
              <a:gd name="T2" fmla="*/ 28 w 31"/>
              <a:gd name="T3" fmla="*/ 0 h 205"/>
              <a:gd name="T4" fmla="*/ 0 w 31"/>
              <a:gd name="T5" fmla="*/ 36 h 205"/>
              <a:gd name="T6" fmla="*/ 0 w 31"/>
              <a:gd name="T7" fmla="*/ 205 h 205"/>
              <a:gd name="T8" fmla="*/ 31 w 31"/>
              <a:gd name="T9" fmla="*/ 205 h 205"/>
              <a:gd name="T10" fmla="*/ 31 w 31"/>
              <a:gd name="T11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205">
                <a:moveTo>
                  <a:pt x="31" y="0"/>
                </a:moveTo>
                <a:cubicBezTo>
                  <a:pt x="28" y="0"/>
                  <a:pt x="28" y="0"/>
                  <a:pt x="28" y="0"/>
                </a:cubicBezTo>
                <a:cubicBezTo>
                  <a:pt x="20" y="13"/>
                  <a:pt x="11" y="25"/>
                  <a:pt x="0" y="36"/>
                </a:cubicBezTo>
                <a:cubicBezTo>
                  <a:pt x="0" y="205"/>
                  <a:pt x="0" y="205"/>
                  <a:pt x="0" y="205"/>
                </a:cubicBezTo>
                <a:cubicBezTo>
                  <a:pt x="31" y="205"/>
                  <a:pt x="31" y="205"/>
                  <a:pt x="31" y="205"/>
                </a:cubicBezTo>
                <a:lnTo>
                  <a:pt x="31" y="0"/>
                </a:ln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9222231" y="3656358"/>
            <a:ext cx="1401162" cy="3201642"/>
          </a:xfrm>
          <a:custGeom>
            <a:avLst/>
            <a:gdLst>
              <a:gd name="T0" fmla="*/ 0 w 74"/>
              <a:gd name="T1" fmla="*/ 66 h 169"/>
              <a:gd name="T2" fmla="*/ 0 w 74"/>
              <a:gd name="T3" fmla="*/ 169 h 169"/>
              <a:gd name="T4" fmla="*/ 74 w 74"/>
              <a:gd name="T5" fmla="*/ 169 h 169"/>
              <a:gd name="T6" fmla="*/ 74 w 74"/>
              <a:gd name="T7" fmla="*/ 0 h 169"/>
              <a:gd name="T8" fmla="*/ 0 w 74"/>
              <a:gd name="T9" fmla="*/ 6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69">
                <a:moveTo>
                  <a:pt x="0" y="66"/>
                </a:moveTo>
                <a:cubicBezTo>
                  <a:pt x="0" y="169"/>
                  <a:pt x="0" y="169"/>
                  <a:pt x="0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0"/>
                  <a:pt x="74" y="0"/>
                  <a:pt x="74" y="0"/>
                </a:cubicBezTo>
                <a:cubicBezTo>
                  <a:pt x="52" y="24"/>
                  <a:pt x="28" y="47"/>
                  <a:pt x="0" y="66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Freeform 9"/>
          <p:cNvSpPr>
            <a:spLocks/>
          </p:cNvSpPr>
          <p:nvPr/>
        </p:nvSpPr>
        <p:spPr bwMode="auto">
          <a:xfrm>
            <a:off x="5611380" y="4489541"/>
            <a:ext cx="2328490" cy="1106608"/>
          </a:xfrm>
          <a:custGeom>
            <a:avLst/>
            <a:gdLst>
              <a:gd name="T0" fmla="*/ 971 w 987"/>
              <a:gd name="T1" fmla="*/ 441 h 441"/>
              <a:gd name="T2" fmla="*/ 554 w 987"/>
              <a:gd name="T3" fmla="*/ 24 h 441"/>
              <a:gd name="T4" fmla="*/ 0 w 987"/>
              <a:gd name="T5" fmla="*/ 24 h 441"/>
              <a:gd name="T6" fmla="*/ 0 w 987"/>
              <a:gd name="T7" fmla="*/ 0 h 441"/>
              <a:gd name="T8" fmla="*/ 562 w 987"/>
              <a:gd name="T9" fmla="*/ 0 h 441"/>
              <a:gd name="T10" fmla="*/ 987 w 987"/>
              <a:gd name="T11" fmla="*/ 433 h 441"/>
              <a:gd name="T12" fmla="*/ 971 w 987"/>
              <a:gd name="T13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7" h="441">
                <a:moveTo>
                  <a:pt x="971" y="441"/>
                </a:moveTo>
                <a:lnTo>
                  <a:pt x="554" y="24"/>
                </a:lnTo>
                <a:lnTo>
                  <a:pt x="0" y="24"/>
                </a:lnTo>
                <a:lnTo>
                  <a:pt x="0" y="0"/>
                </a:lnTo>
                <a:lnTo>
                  <a:pt x="562" y="0"/>
                </a:lnTo>
                <a:lnTo>
                  <a:pt x="987" y="433"/>
                </a:lnTo>
                <a:lnTo>
                  <a:pt x="971" y="441"/>
                </a:ln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reeform 10"/>
          <p:cNvSpPr>
            <a:spLocks/>
          </p:cNvSpPr>
          <p:nvPr/>
        </p:nvSpPr>
        <p:spPr bwMode="auto">
          <a:xfrm>
            <a:off x="6813848" y="3887130"/>
            <a:ext cx="2332119" cy="1039647"/>
          </a:xfrm>
          <a:custGeom>
            <a:avLst/>
            <a:gdLst>
              <a:gd name="T0" fmla="*/ 971 w 987"/>
              <a:gd name="T1" fmla="*/ 440 h 440"/>
              <a:gd name="T2" fmla="*/ 553 w 987"/>
              <a:gd name="T3" fmla="*/ 24 h 440"/>
              <a:gd name="T4" fmla="*/ 0 w 987"/>
              <a:gd name="T5" fmla="*/ 24 h 440"/>
              <a:gd name="T6" fmla="*/ 0 w 987"/>
              <a:gd name="T7" fmla="*/ 0 h 440"/>
              <a:gd name="T8" fmla="*/ 561 w 987"/>
              <a:gd name="T9" fmla="*/ 0 h 440"/>
              <a:gd name="T10" fmla="*/ 987 w 987"/>
              <a:gd name="T11" fmla="*/ 432 h 440"/>
              <a:gd name="T12" fmla="*/ 971 w 987"/>
              <a:gd name="T13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7" h="440">
                <a:moveTo>
                  <a:pt x="971" y="440"/>
                </a:moveTo>
                <a:lnTo>
                  <a:pt x="553" y="24"/>
                </a:lnTo>
                <a:lnTo>
                  <a:pt x="0" y="24"/>
                </a:lnTo>
                <a:lnTo>
                  <a:pt x="0" y="0"/>
                </a:lnTo>
                <a:lnTo>
                  <a:pt x="561" y="0"/>
                </a:lnTo>
                <a:lnTo>
                  <a:pt x="987" y="432"/>
                </a:lnTo>
                <a:lnTo>
                  <a:pt x="971" y="440"/>
                </a:ln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>
            <a:off x="8259564" y="2647505"/>
            <a:ext cx="2351022" cy="1053248"/>
          </a:xfrm>
          <a:custGeom>
            <a:avLst/>
            <a:gdLst>
              <a:gd name="T0" fmla="*/ 979 w 995"/>
              <a:gd name="T1" fmla="*/ 441 h 441"/>
              <a:gd name="T2" fmla="*/ 554 w 995"/>
              <a:gd name="T3" fmla="*/ 16 h 441"/>
              <a:gd name="T4" fmla="*/ 0 w 995"/>
              <a:gd name="T5" fmla="*/ 16 h 441"/>
              <a:gd name="T6" fmla="*/ 0 w 995"/>
              <a:gd name="T7" fmla="*/ 0 h 441"/>
              <a:gd name="T8" fmla="*/ 562 w 995"/>
              <a:gd name="T9" fmla="*/ 0 h 441"/>
              <a:gd name="T10" fmla="*/ 995 w 995"/>
              <a:gd name="T11" fmla="*/ 425 h 441"/>
              <a:gd name="T12" fmla="*/ 979 w 995"/>
              <a:gd name="T13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5" h="441">
                <a:moveTo>
                  <a:pt x="979" y="441"/>
                </a:moveTo>
                <a:lnTo>
                  <a:pt x="554" y="16"/>
                </a:lnTo>
                <a:lnTo>
                  <a:pt x="0" y="16"/>
                </a:lnTo>
                <a:lnTo>
                  <a:pt x="0" y="0"/>
                </a:lnTo>
                <a:lnTo>
                  <a:pt x="562" y="0"/>
                </a:lnTo>
                <a:lnTo>
                  <a:pt x="995" y="425"/>
                </a:lnTo>
                <a:lnTo>
                  <a:pt x="979" y="441"/>
                </a:ln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>
            <a:off x="9477188" y="1948496"/>
            <a:ext cx="2332119" cy="1042011"/>
          </a:xfrm>
          <a:custGeom>
            <a:avLst/>
            <a:gdLst>
              <a:gd name="T0" fmla="*/ 979 w 987"/>
              <a:gd name="T1" fmla="*/ 441 h 441"/>
              <a:gd name="T2" fmla="*/ 553 w 987"/>
              <a:gd name="T3" fmla="*/ 16 h 441"/>
              <a:gd name="T4" fmla="*/ 0 w 987"/>
              <a:gd name="T5" fmla="*/ 16 h 441"/>
              <a:gd name="T6" fmla="*/ 0 w 987"/>
              <a:gd name="T7" fmla="*/ 0 h 441"/>
              <a:gd name="T8" fmla="*/ 561 w 987"/>
              <a:gd name="T9" fmla="*/ 0 h 441"/>
              <a:gd name="T10" fmla="*/ 987 w 987"/>
              <a:gd name="T11" fmla="*/ 425 h 441"/>
              <a:gd name="T12" fmla="*/ 979 w 987"/>
              <a:gd name="T13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7" h="441">
                <a:moveTo>
                  <a:pt x="979" y="441"/>
                </a:moveTo>
                <a:lnTo>
                  <a:pt x="553" y="16"/>
                </a:lnTo>
                <a:lnTo>
                  <a:pt x="0" y="16"/>
                </a:lnTo>
                <a:lnTo>
                  <a:pt x="0" y="0"/>
                </a:lnTo>
                <a:lnTo>
                  <a:pt x="561" y="0"/>
                </a:lnTo>
                <a:lnTo>
                  <a:pt x="987" y="425"/>
                </a:lnTo>
                <a:lnTo>
                  <a:pt x="979" y="441"/>
                </a:ln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5440419" y="4432721"/>
            <a:ext cx="189027" cy="19139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Oval 14"/>
          <p:cNvSpPr>
            <a:spLocks noChangeArrowheads="1"/>
          </p:cNvSpPr>
          <p:nvPr/>
        </p:nvSpPr>
        <p:spPr bwMode="auto">
          <a:xfrm>
            <a:off x="8074615" y="2582425"/>
            <a:ext cx="191390" cy="207929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6779925" y="3816116"/>
            <a:ext cx="189027" cy="191390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Oval 16"/>
          <p:cNvSpPr>
            <a:spLocks noChangeArrowheads="1"/>
          </p:cNvSpPr>
          <p:nvPr/>
        </p:nvSpPr>
        <p:spPr bwMode="auto">
          <a:xfrm>
            <a:off x="9306604" y="1880033"/>
            <a:ext cx="189027" cy="207929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TextBox 692"/>
          <p:cNvSpPr txBox="1"/>
          <p:nvPr/>
        </p:nvSpPr>
        <p:spPr bwMode="auto">
          <a:xfrm>
            <a:off x="6640587" y="1662328"/>
            <a:ext cx="3533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Федеральная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налоговая</a:t>
            </a:r>
            <a:r>
              <a:rPr kumimoji="0" lang="ru-RU" altLang="zh-CN" sz="1600" b="0" i="0" u="none" strike="noStrike" kern="1200" cap="none" spc="300" normalizeH="0" noProof="0" dirty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 служба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1161909" y="3999548"/>
            <a:ext cx="2863756" cy="41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800" b="1" noProof="0" dirty="0">
                <a:solidFill>
                  <a:srgbClr val="113A59"/>
                </a:solidFill>
                <a:latin typeface="Calibri"/>
              </a:rPr>
              <a:t>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Calibri"/>
              </a:rPr>
              <a:t>дминистратор доходов: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TextBox 692"/>
          <p:cNvSpPr txBox="1"/>
          <p:nvPr/>
        </p:nvSpPr>
        <p:spPr bwMode="auto">
          <a:xfrm>
            <a:off x="10741331" y="4328241"/>
            <a:ext cx="97129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spc="300" dirty="0">
                <a:solidFill>
                  <a:srgbClr val="113A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5014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6" name="TextBox 692"/>
          <p:cNvSpPr txBox="1"/>
          <p:nvPr/>
        </p:nvSpPr>
        <p:spPr bwMode="auto">
          <a:xfrm>
            <a:off x="5157004" y="2416539"/>
            <a:ext cx="3588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Департамент имущественных отношений города Сочи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7" name="TextBox 692"/>
          <p:cNvSpPr txBox="1"/>
          <p:nvPr/>
        </p:nvSpPr>
        <p:spPr bwMode="auto">
          <a:xfrm>
            <a:off x="9374482" y="4905712"/>
            <a:ext cx="10966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spc="3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2134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8" name="TextBox 692"/>
          <p:cNvSpPr txBox="1"/>
          <p:nvPr/>
        </p:nvSpPr>
        <p:spPr bwMode="auto">
          <a:xfrm>
            <a:off x="4496396" y="3462541"/>
            <a:ext cx="2438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Органы местного самоуправления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9" name="TextBox 692"/>
          <p:cNvSpPr txBox="1"/>
          <p:nvPr/>
        </p:nvSpPr>
        <p:spPr bwMode="auto">
          <a:xfrm>
            <a:off x="8090931" y="5763287"/>
            <a:ext cx="97202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spc="3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234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0" name="TextBox 692"/>
          <p:cNvSpPr txBox="1"/>
          <p:nvPr/>
        </p:nvSpPr>
        <p:spPr bwMode="auto">
          <a:xfrm>
            <a:off x="6765324" y="6367299"/>
            <a:ext cx="10966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spc="3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118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1" name="TextBox 692"/>
          <p:cNvSpPr txBox="1"/>
          <p:nvPr/>
        </p:nvSpPr>
        <p:spPr bwMode="auto">
          <a:xfrm>
            <a:off x="3838998" y="4648270"/>
            <a:ext cx="255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Прочие федеральные службы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174584" y="2150417"/>
            <a:ext cx="10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66,9%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852726" y="3014905"/>
            <a:ext cx="10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28,5%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05744" y="4194203"/>
            <a:ext cx="10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3,1%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37520" y="5158912"/>
            <a:ext cx="10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1,5%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999" y="4328241"/>
            <a:ext cx="3641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это орган государственной власти, </a:t>
            </a:r>
          </a:p>
          <a:p>
            <a:pPr algn="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а также местной администрации, который в соответствии с законодательством осуществляет контроль за правильностью исчисления, полнотой и своевременностью уплаты платежей, являющихся доходами бюджетов бюджетной системы РФ.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4357" y="1676213"/>
            <a:ext cx="3608779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Работа по наполнению бюджета города в части налоговых и неналоговых доходов в сумме </a:t>
            </a:r>
          </a:p>
          <a:p>
            <a:pPr algn="r"/>
            <a:r>
              <a:rPr lang="ru-RU" sz="2000" b="1" dirty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7 500 млн рублей </a:t>
            </a:r>
          </a:p>
          <a:p>
            <a:pPr algn="r"/>
            <a:r>
              <a:rPr lang="ru-RU" sz="1600" b="1" dirty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будет проводится администраторами доходов</a:t>
            </a:r>
          </a:p>
        </p:txBody>
      </p:sp>
      <p:sp>
        <p:nvSpPr>
          <p:cNvPr id="51" name="Стрелка вправо 50"/>
          <p:cNvSpPr/>
          <p:nvPr/>
        </p:nvSpPr>
        <p:spPr>
          <a:xfrm rot="20052968">
            <a:off x="4225009" y="1938743"/>
            <a:ext cx="576064" cy="3207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>
            <a:off x="4337052" y="2586793"/>
            <a:ext cx="576064" cy="3207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1163388">
            <a:off x="4273163" y="3277379"/>
            <a:ext cx="576064" cy="3207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Арка 51"/>
          <p:cNvSpPr/>
          <p:nvPr/>
        </p:nvSpPr>
        <p:spPr>
          <a:xfrm rot="5400000">
            <a:off x="2955388" y="2285055"/>
            <a:ext cx="1658496" cy="696479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1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242199"/>
            <a:ext cx="11377264" cy="7972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Хозяйствующие субъекты города Сочи, оказывающие наибольшее влияние 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на формирование доходной части бюджета города: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58522"/>
              </p:ext>
            </p:extLst>
          </p:nvPr>
        </p:nvGraphicFramePr>
        <p:xfrm>
          <a:off x="4004320" y="1196189"/>
          <a:ext cx="770830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598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r>
                        <a:rPr lang="ru-RU" sz="1400" b="1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отрасли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Доля влияния на поступления в бюджет</a:t>
                      </a:r>
                      <a:r>
                        <a:rPr lang="ru-RU" sz="1400" b="1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города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Предприятия потребительского рынка и услуг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22,0%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Предприятия санаторно-курортной сферы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19,2%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5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Организации, предоставляющие услуги в сфере, образования, культуры и спорта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8,2%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528">
                <a:tc>
                  <a:txBody>
                    <a:bodyPr/>
                    <a:lstStyle/>
                    <a:p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Предприятия транспорта</a:t>
                      </a:r>
                      <a:r>
                        <a:rPr lang="ru-RU" sz="1400" b="0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и дорожного хозяйства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5,7%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528">
                <a:tc>
                  <a:txBody>
                    <a:bodyPr/>
                    <a:lstStyle/>
                    <a:p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Предприятия сферы строительства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5,3%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528">
                <a:tc>
                  <a:txBody>
                    <a:bodyPr/>
                    <a:lstStyle/>
                    <a:p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Предприятия жилищно-коммунальной сферы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4,7%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103428"/>
            <a:ext cx="3394720" cy="200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5360" y="4603483"/>
            <a:ext cx="4032448" cy="132343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</a:rPr>
              <a:t>Бюджетная обеспеченность </a:t>
            </a:r>
          </a:p>
          <a:p>
            <a:pPr algn="ctr"/>
            <a:r>
              <a:rPr lang="ru-RU" sz="1400" b="1" i="1" u="sng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</a:rPr>
              <a:t>собственными доходами </a:t>
            </a:r>
          </a:p>
          <a:p>
            <a:pPr algn="ctr"/>
            <a:r>
              <a:rPr lang="ru-RU" sz="1000" b="1" i="1" u="sng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</a:rPr>
              <a:t>(без учета поступлений из краевого бюджета)</a:t>
            </a:r>
          </a:p>
          <a:p>
            <a:pPr algn="ctr"/>
            <a:r>
              <a:rPr lang="ru-RU" sz="1400" i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</a:rPr>
              <a:t>в расчете на 1-го жителя </a:t>
            </a:r>
          </a:p>
          <a:p>
            <a:pPr algn="ctr"/>
            <a:r>
              <a:rPr lang="ru-RU" sz="1400" i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</a:rPr>
              <a:t>в разрезе городских округов Краснодарского края  (в рублях)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511824" y="5085182"/>
            <a:ext cx="576064" cy="36004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0106366"/>
              </p:ext>
            </p:extLst>
          </p:nvPr>
        </p:nvGraphicFramePr>
        <p:xfrm>
          <a:off x="5231904" y="4034684"/>
          <a:ext cx="6480720" cy="246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91125" y="4078309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Предусмотрено проектами бюджетов на 2021 год:</a:t>
            </a:r>
          </a:p>
        </p:txBody>
      </p:sp>
    </p:spTree>
    <p:extLst>
      <p:ext uri="{BB962C8B-B14F-4D97-AF65-F5344CB8AC3E}">
        <p14:creationId xmlns:p14="http://schemas.microsoft.com/office/powerpoint/2010/main" val="126046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83632" y="526893"/>
            <a:ext cx="320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2986"/>
            <a:r>
              <a:rPr lang="ru-RU" sz="1600" b="1" spc="26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Расходная часть бюджета</a:t>
            </a:r>
          </a:p>
          <a:p>
            <a:pPr algn="ctr" defTabSz="372986"/>
            <a:r>
              <a:rPr lang="ru-RU" sz="1600" b="1" spc="26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города Сочи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713417"/>
            <a:ext cx="60452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2986"/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Основные направления финансового обеспечения расходов бюджета в 2021 году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6388273" y="1694402"/>
            <a:ext cx="5252339" cy="311403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Структура расходов бюджета города Сочи на 2021 год (в млн. руб. и в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</a:rPr>
              <a:t>%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9" y="155742"/>
            <a:ext cx="2988962" cy="161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020429"/>
              </p:ext>
            </p:extLst>
          </p:nvPr>
        </p:nvGraphicFramePr>
        <p:xfrm>
          <a:off x="6096000" y="2070644"/>
          <a:ext cx="5976664" cy="4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884946897"/>
              </p:ext>
            </p:extLst>
          </p:nvPr>
        </p:nvGraphicFramePr>
        <p:xfrm>
          <a:off x="214759" y="2070644"/>
          <a:ext cx="5777611" cy="4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384933" y="3789040"/>
            <a:ext cx="1512168" cy="2484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b="1" u="sng" dirty="0">
                <a:solidFill>
                  <a:srgbClr val="44546A">
                    <a:lumMod val="50000"/>
                  </a:srgbClr>
                </a:solidFill>
              </a:rPr>
              <a:t>Доля  расходов в разрезе уровней бюджетной системы</a:t>
            </a:r>
            <a:r>
              <a:rPr lang="ru-RU" sz="1000" b="1" dirty="0">
                <a:solidFill>
                  <a:srgbClr val="44546A">
                    <a:lumMod val="50000"/>
                  </a:srgbClr>
                </a:solidFill>
              </a:rPr>
              <a:t>:</a:t>
            </a:r>
          </a:p>
          <a:p>
            <a:pPr algn="ctr" defTabSz="372986"/>
            <a:endParaRPr lang="ru-RU" sz="1000" dirty="0">
              <a:solidFill>
                <a:srgbClr val="44546A">
                  <a:lumMod val="50000"/>
                </a:srgbClr>
              </a:solidFill>
            </a:endParaRPr>
          </a:p>
          <a:p>
            <a:pPr algn="ctr" defTabSz="372986"/>
            <a:r>
              <a:rPr lang="ru-RU" sz="1000" b="1" dirty="0">
                <a:solidFill>
                  <a:srgbClr val="44546A">
                    <a:lumMod val="50000"/>
                  </a:srgbClr>
                </a:solidFill>
              </a:rPr>
              <a:t>52,7%</a:t>
            </a:r>
            <a:r>
              <a:rPr lang="ru-RU" sz="1000" dirty="0">
                <a:solidFill>
                  <a:srgbClr val="44546A">
                    <a:lumMod val="50000"/>
                  </a:srgbClr>
                </a:solidFill>
              </a:rPr>
              <a:t> - собственные средства города </a:t>
            </a:r>
          </a:p>
          <a:p>
            <a:pPr algn="ctr" defTabSz="372986"/>
            <a:r>
              <a:rPr lang="ru-RU" sz="1000" dirty="0">
                <a:solidFill>
                  <a:srgbClr val="44546A">
                    <a:lumMod val="50000"/>
                  </a:srgbClr>
                </a:solidFill>
              </a:rPr>
              <a:t>(за счет налоговых и неналоговых доходов)</a:t>
            </a:r>
          </a:p>
          <a:p>
            <a:pPr algn="ctr" defTabSz="372986"/>
            <a:endParaRPr lang="ru-RU" sz="1000" dirty="0">
              <a:solidFill>
                <a:srgbClr val="44546A">
                  <a:lumMod val="50000"/>
                </a:srgbClr>
              </a:solidFill>
            </a:endParaRPr>
          </a:p>
          <a:p>
            <a:pPr algn="ctr" defTabSz="372986"/>
            <a:r>
              <a:rPr lang="ru-RU" sz="1000" b="1" dirty="0">
                <a:solidFill>
                  <a:srgbClr val="44546A">
                    <a:lumMod val="50000"/>
                  </a:srgbClr>
                </a:solidFill>
              </a:rPr>
              <a:t>47,3%</a:t>
            </a:r>
            <a:r>
              <a:rPr lang="ru-RU" sz="1000" dirty="0">
                <a:solidFill>
                  <a:srgbClr val="44546A">
                    <a:lumMod val="50000"/>
                  </a:srgbClr>
                </a:solidFill>
              </a:rPr>
              <a:t> - средства, поступающие из вышестоящих бюджетов (межбюджетные трансферты)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56097"/>
              </p:ext>
            </p:extLst>
          </p:nvPr>
        </p:nvGraphicFramePr>
        <p:xfrm>
          <a:off x="6096001" y="146405"/>
          <a:ext cx="5904654" cy="148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66">
                <a:tc>
                  <a:txBody>
                    <a:bodyPr/>
                    <a:lstStyle/>
                    <a:p>
                      <a:endParaRPr lang="ru-RU" sz="12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2021 год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2022 год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2023 год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66">
                <a:tc>
                  <a:txBody>
                    <a:bodyPr/>
                    <a:lstStyle/>
                    <a:p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Расходы всего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 </a:t>
                      </a:r>
                      <a:r>
                        <a:rPr lang="en-US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029</a:t>
                      </a:r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 </a:t>
                      </a:r>
                      <a:r>
                        <a:rPr lang="en-US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86</a:t>
                      </a:r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5,</a:t>
                      </a:r>
                      <a:r>
                        <a:rPr lang="en-US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13 493,1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66">
                <a:tc>
                  <a:txBody>
                    <a:bodyPr/>
                    <a:lstStyle/>
                    <a:p>
                      <a:r>
                        <a:rPr lang="ru-RU" sz="1400" b="1" i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в том числе: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2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66">
                <a:tc>
                  <a:txBody>
                    <a:bodyPr/>
                    <a:lstStyle/>
                    <a:p>
                      <a:r>
                        <a:rPr lang="ru-RU" sz="1400" b="1" cap="none" spc="50" baseline="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в </a:t>
                      </a:r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программном формате 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13 584,7</a:t>
                      </a:r>
                    </a:p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(90,4%)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12 421,4</a:t>
                      </a:r>
                    </a:p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(89,6%)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11 712,0 </a:t>
                      </a:r>
                      <a:r>
                        <a:rPr lang="ru-RU" sz="1400" b="1" cap="none" spc="5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(86,8%)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25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73500" y="931018"/>
            <a:ext cx="3744415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сфера</a:t>
            </a:r>
          </a:p>
          <a:p>
            <a:pPr algn="ctr"/>
            <a:r>
              <a:rPr lang="ru-RU" sz="2000" b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931" y="911531"/>
            <a:ext cx="3744416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u="sng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Дорожное хозяйство</a:t>
            </a:r>
          </a:p>
          <a:p>
            <a:pPr algn="ctr"/>
            <a:r>
              <a:rPr lang="ru-RU" sz="2000" b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6480" y="931018"/>
            <a:ext cx="3888432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Жилищно-коммунальное хозяйство (благоустройство)</a:t>
            </a:r>
            <a:r>
              <a:rPr lang="ru-RU" sz="2000" b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778" y="313918"/>
            <a:ext cx="1154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spc="50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Основные отраслевые направления расходов бюджета города Сочи на 2021 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2893" y="2023760"/>
            <a:ext cx="2084980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9 459,4 млн.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4767" y="2023304"/>
            <a:ext cx="2084980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1 643,5 млн. руб.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20336" y="1998909"/>
            <a:ext cx="2084980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1 221,3 млн. 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971" y="250981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Comic Sans MS" panose="030F0702030302020204" pitchFamily="66" charset="0"/>
              </a:rPr>
              <a:t>10,9% </a:t>
            </a:r>
          </a:p>
          <a:p>
            <a:pPr algn="ctr"/>
            <a:r>
              <a:rPr lang="ru-RU" sz="1600" u="sng" dirty="0">
                <a:latin typeface="Comic Sans MS" panose="030F0702030302020204" pitchFamily="66" charset="0"/>
              </a:rPr>
              <a:t>в общих расходах бюджета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33539" y="247596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Comic Sans MS" panose="030F0702030302020204" pitchFamily="66" charset="0"/>
              </a:rPr>
              <a:t>63,0% </a:t>
            </a:r>
          </a:p>
          <a:p>
            <a:pPr algn="ctr"/>
            <a:r>
              <a:rPr lang="ru-RU" sz="1600" u="sng" dirty="0">
                <a:latin typeface="Comic Sans MS" panose="030F0702030302020204" pitchFamily="66" charset="0"/>
              </a:rPr>
              <a:t>в общих расходах бюджета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1653" y="24759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Comic Sans MS" panose="030F0702030302020204" pitchFamily="66" charset="0"/>
              </a:rPr>
              <a:t>8,1% </a:t>
            </a:r>
          </a:p>
          <a:p>
            <a:pPr algn="ctr"/>
            <a:r>
              <a:rPr lang="ru-RU" sz="1600" u="sng" dirty="0">
                <a:latin typeface="Comic Sans MS" panose="030F0702030302020204" pitchFamily="66" charset="0"/>
              </a:rPr>
              <a:t>в общих расходах бюджета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171162200"/>
              </p:ext>
            </p:extLst>
          </p:nvPr>
        </p:nvGraphicFramePr>
        <p:xfrm>
          <a:off x="4140577" y="3874746"/>
          <a:ext cx="377733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161669588"/>
              </p:ext>
            </p:extLst>
          </p:nvPr>
        </p:nvGraphicFramePr>
        <p:xfrm>
          <a:off x="8186829" y="3874746"/>
          <a:ext cx="366981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97782840"/>
              </p:ext>
            </p:extLst>
          </p:nvPr>
        </p:nvGraphicFramePr>
        <p:xfrm>
          <a:off x="234777" y="3874746"/>
          <a:ext cx="363688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1825115" y="1688988"/>
            <a:ext cx="432048" cy="264745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4778" y="3358643"/>
            <a:ext cx="11621861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Доля финансового обеспечения в разрезе уровней бюджета: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5829683" y="1691014"/>
            <a:ext cx="432048" cy="28065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9987462" y="1688988"/>
            <a:ext cx="432048" cy="256379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59679848"/>
              </p:ext>
            </p:extLst>
          </p:nvPr>
        </p:nvGraphicFramePr>
        <p:xfrm>
          <a:off x="416261" y="2738991"/>
          <a:ext cx="6304932" cy="354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439816" y="1182762"/>
            <a:ext cx="2221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9 459,4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млн.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535" y="1018465"/>
            <a:ext cx="2735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63%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общих расходах бюджета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3247520" y="-1049022"/>
            <a:ext cx="272215" cy="5989750"/>
          </a:xfrm>
          <a:prstGeom prst="rightBrace">
            <a:avLst>
              <a:gd name="adj1" fmla="val 8333"/>
              <a:gd name="adj2" fmla="val 51151"/>
            </a:avLst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2937377" y="1369555"/>
            <a:ext cx="975424" cy="289288"/>
          </a:xfrm>
          <a:prstGeom prst="mathEqual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80" y="179330"/>
            <a:ext cx="6465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Социальная сфера нашего города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бюджете 2021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416261" y="2178064"/>
            <a:ext cx="6304932" cy="428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90204" pitchFamily="34" charset="0"/>
                <a:ea typeface="Noto Sans" panose="020B0502040504090204" pitchFamily="34" charset="0"/>
              </a:rPr>
              <a:t>Социальная сфера в разрезе направлений (млн рублей)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80913925"/>
              </p:ext>
            </p:extLst>
          </p:nvPr>
        </p:nvGraphicFramePr>
        <p:xfrm>
          <a:off x="7564013" y="332655"/>
          <a:ext cx="4171013" cy="147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00249022"/>
              </p:ext>
            </p:extLst>
          </p:nvPr>
        </p:nvGraphicFramePr>
        <p:xfrm>
          <a:off x="7564014" y="1967593"/>
          <a:ext cx="4151889" cy="140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39680118"/>
              </p:ext>
            </p:extLst>
          </p:nvPr>
        </p:nvGraphicFramePr>
        <p:xfrm>
          <a:off x="7566891" y="3535521"/>
          <a:ext cx="4151083" cy="145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940675659"/>
              </p:ext>
            </p:extLst>
          </p:nvPr>
        </p:nvGraphicFramePr>
        <p:xfrm>
          <a:off x="7564013" y="5151545"/>
          <a:ext cx="4151889" cy="156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97" y="6396335"/>
            <a:ext cx="630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/>
              <a:t>Справочно</a:t>
            </a:r>
            <a:r>
              <a:rPr lang="ru-RU" sz="1000" i="1" dirty="0"/>
              <a:t>: финансовое обеспечение здравоохранения осуществляется за счет средств фонда обязательного медицинского страхования и краевого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69096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уважаемые сочинцы&#10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80" y="343134"/>
            <a:ext cx="5112568" cy="254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3352" y="274638"/>
            <a:ext cx="5976664" cy="267765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Уважаемые сочинцы!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Бюджет города Сочи – это главный финансовый документ нашего с Вами города!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Принимая во внимание, что сам документ является достаточно сложным, объемным  и  содержащим много информации, зачастую понятной только профессиональному сообществу, мы подготовили для Вас контент о бюджете города Сочи в более понятной  и доступной форме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8048" y="3789040"/>
            <a:ext cx="5400600" cy="2585323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ArbatC" panose="02000505050000020003" pitchFamily="50" charset="-52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Здесь Вы узнаете об основных социально-экономических показателях развития города, поймете как формируется бюджет, какие доходные поступления являются основными для нашего города и какие приоритеты бюджетной политики в части расходов бюджета города Сочи. 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ArbatC" panose="02000505050000020003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3660853"/>
            <a:ext cx="4838328" cy="2564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16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502311" y="147970"/>
            <a:ext cx="8301608" cy="5040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Исполнение Указов Президента РФ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902" y="686698"/>
            <a:ext cx="7771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В целях создания дополнительных мест в дошкольных образовательных организациях, а также для поэтапной ликвидации второй смены в общеобразовательных учреждениях города, в бюджете предусмотрены финансовые средства на развитие социальной инфраструктуры: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8409"/>
              </p:ext>
            </p:extLst>
          </p:nvPr>
        </p:nvGraphicFramePr>
        <p:xfrm>
          <a:off x="402902" y="2203366"/>
          <a:ext cx="11257613" cy="4617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93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496">
                <a:tc>
                  <a:txBody>
                    <a:bodyPr/>
                    <a:lstStyle/>
                    <a:p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Строительство школы в</a:t>
                      </a:r>
                      <a:r>
                        <a:rPr lang="ru-RU" sz="15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микрорайоне </a:t>
                      </a:r>
                      <a:r>
                        <a:rPr lang="ru-RU" sz="155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Мамайка</a:t>
                      </a:r>
                      <a:endParaRPr lang="ru-RU" sz="155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800 мест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97">
                <a:tc>
                  <a:txBody>
                    <a:bodyPr/>
                    <a:lstStyle/>
                    <a:p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Строительство блока начальной школы на территории лицея №23, по улице Виноградная, 45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400 мест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5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Строительство блока начальной школы на территории школы № 11</a:t>
                      </a:r>
                      <a:r>
                        <a:rPr lang="ru-RU" sz="15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endParaRPr lang="ru-RU" sz="155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400 мест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153,7</a:t>
                      </a:r>
                      <a:endParaRPr lang="ru-RU" sz="15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Строительство дошкольного учреждения</a:t>
                      </a:r>
                      <a:r>
                        <a:rPr lang="ru-RU" sz="15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по ул. Ушинского, 6 (ПСД)</a:t>
                      </a:r>
                      <a:endParaRPr lang="ru-RU" sz="155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60 мест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Строительство школы с блоком дошкольного звена в </a:t>
                      </a:r>
                      <a:r>
                        <a:rPr lang="ru-RU" sz="155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пгт</a:t>
                      </a: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. Красная Поляна, по ул. </a:t>
                      </a:r>
                      <a:r>
                        <a:rPr lang="ru-RU" sz="155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Ачишховская</a:t>
                      </a:r>
                      <a:endParaRPr lang="ru-RU" sz="155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400 мест</a:t>
                      </a:r>
                      <a:r>
                        <a:rPr lang="ru-RU" sz="15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в школе</a:t>
                      </a:r>
                    </a:p>
                    <a:p>
                      <a:pPr algn="ctr"/>
                      <a:r>
                        <a:rPr lang="ru-RU" sz="15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80 мест в д/с</a:t>
                      </a:r>
                      <a:endParaRPr lang="ru-RU" sz="155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05,8</a:t>
                      </a:r>
                      <a:endParaRPr lang="ru-RU" sz="15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Строительство</a:t>
                      </a:r>
                      <a:r>
                        <a:rPr lang="ru-RU" sz="15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блока дошкольного звена на территории д/с№6, по ул. Гагарина, 39а</a:t>
                      </a:r>
                      <a:endParaRPr lang="ru-RU" sz="155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80 мест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52,4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Строительство</a:t>
                      </a:r>
                      <a:r>
                        <a:rPr lang="ru-RU" sz="15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блока дошкольного звена на территории д/с№105 по ул.Донская,31а </a:t>
                      </a:r>
                      <a:endParaRPr lang="ru-RU" sz="155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80 мест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37,1</a:t>
                      </a:r>
                      <a:endParaRPr lang="ru-RU" sz="15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Строительство</a:t>
                      </a:r>
                      <a:r>
                        <a:rPr lang="ru-RU" sz="15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блока дошкольного звена на территории гимназии №44, по   ул. Вишневая, 7</a:t>
                      </a:r>
                      <a:endParaRPr lang="ru-RU" sz="155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80 мест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902080329"/>
                  </a:ext>
                </a:extLst>
              </a:tr>
              <a:tr h="376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Строительство</a:t>
                      </a:r>
                      <a:r>
                        <a:rPr lang="ru-RU" sz="15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блока дошкольного звена на территории д/с№46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80 мест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74902146"/>
                  </a:ext>
                </a:extLst>
              </a:tr>
              <a:tr h="376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Строительство</a:t>
                      </a:r>
                      <a:r>
                        <a:rPr lang="ru-RU" sz="15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блока дошкольного звена на территории д/с№56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80 мест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42,2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lgGrid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2895177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57" y="154749"/>
            <a:ext cx="3269586" cy="154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632504" y="179819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>
                    <a:lumMod val="95000"/>
                  </a:schemeClr>
                </a:solidFill>
              </a:rPr>
              <a:t>(В </a:t>
            </a:r>
            <a:r>
              <a:rPr lang="ru-RU" sz="1400" i="1" dirty="0" err="1">
                <a:solidFill>
                  <a:schemeClr val="bg1">
                    <a:lumMod val="95000"/>
                  </a:schemeClr>
                </a:solidFill>
              </a:rPr>
              <a:t>млн.руб</a:t>
            </a:r>
            <a:r>
              <a:rPr lang="ru-RU" sz="1400" i="1" dirty="0">
                <a:solidFill>
                  <a:schemeClr val="bg1">
                    <a:lumMod val="95000"/>
                  </a:schemeClr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82811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1384" y="200669"/>
            <a:ext cx="7103897" cy="5040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prstClr val="white">
                    <a:lumMod val="95000"/>
                  </a:prstClr>
                </a:solidFill>
              </a:rPr>
              <a:t>Национальные приоритетные проекты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054" y="129570"/>
            <a:ext cx="3269586" cy="154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5360" y="779068"/>
            <a:ext cx="753594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Предусмотрено в бюджете на 2021 год</a:t>
            </a:r>
          </a:p>
          <a:p>
            <a:pPr algn="ctr"/>
            <a:r>
              <a:rPr lang="ru-RU" sz="2800" b="1" u="sng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en-US" sz="2800" b="1" u="sng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679</a:t>
            </a:r>
            <a:r>
              <a:rPr lang="ru-RU" sz="2800" b="1" u="sng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2800" b="1" u="sng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2800" b="1" u="sng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млн. рублей</a:t>
            </a:r>
            <a:r>
              <a:rPr lang="ru-RU" sz="2800" b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49952648"/>
              </p:ext>
            </p:extLst>
          </p:nvPr>
        </p:nvGraphicFramePr>
        <p:xfrm>
          <a:off x="7104112" y="1831272"/>
          <a:ext cx="4752528" cy="193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142964"/>
              </p:ext>
            </p:extLst>
          </p:nvPr>
        </p:nvGraphicFramePr>
        <p:xfrm>
          <a:off x="306478" y="1826066"/>
          <a:ext cx="6192687" cy="188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Источники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финансового обеспечения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( в</a:t>
                      </a:r>
                      <a:r>
                        <a:rPr lang="ru-RU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млн.руб</a:t>
                      </a:r>
                      <a:r>
                        <a:rPr lang="ru-RU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Средства федерального бюджета</a:t>
                      </a: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918,6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Средства регионального бюджета</a:t>
                      </a: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610,7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Средства городского</a:t>
                      </a:r>
                      <a:r>
                        <a:rPr lang="ru-RU" sz="1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бюджета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149,7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Итого</a:t>
                      </a: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1679,0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3412" y="3884543"/>
            <a:ext cx="6192687" cy="5232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74779"/>
            <a:r>
              <a:rPr lang="ru-RU" sz="1400" b="1" spc="19" dirty="0">
                <a:ln w="0"/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приоритетных целей и задач</a:t>
            </a:r>
          </a:p>
          <a:p>
            <a:pPr algn="ctr" defTabSz="474779"/>
            <a:r>
              <a:rPr lang="ru-RU" sz="1400" b="1" spc="19" dirty="0">
                <a:ln w="0"/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предусмотренные бюджетом на 2021 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79128"/>
              </p:ext>
            </p:extLst>
          </p:nvPr>
        </p:nvGraphicFramePr>
        <p:xfrm>
          <a:off x="306477" y="4617091"/>
          <a:ext cx="6192687" cy="214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Наименование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национального проекта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( в</a:t>
                      </a:r>
                      <a:r>
                        <a:rPr lang="ru-RU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млн.руб</a:t>
                      </a:r>
                      <a:r>
                        <a:rPr lang="ru-RU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Безопасные и качественные автомобильные автодороги</a:t>
                      </a: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839,0</a:t>
                      </a:r>
                    </a:p>
                  </a:txBody>
                  <a:tcPr marL="63305" marR="63305" marT="31652" marB="31652" anchor="ctr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Жилье и городская среда</a:t>
                      </a: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95,3</a:t>
                      </a:r>
                    </a:p>
                  </a:txBody>
                  <a:tcPr marL="63305" marR="63305" marT="31652" marB="31652" anchor="ctr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Демография</a:t>
                      </a: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2,1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Образование</a:t>
                      </a: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742,6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nvex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49326"/>
              </p:ext>
            </p:extLst>
          </p:nvPr>
        </p:nvGraphicFramePr>
        <p:xfrm>
          <a:off x="7093726" y="4617091"/>
          <a:ext cx="4752528" cy="213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4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Федеральный бюджет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Краевой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бюджет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города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664,0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133,0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42,0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62,1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</a:t>
                      </a: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5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192,5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473,1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77,0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97112" y="3870524"/>
            <a:ext cx="475252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prstClr val="white">
                    <a:lumMod val="95000"/>
                  </a:prstClr>
                </a:solidFill>
                <a:latin typeface="Segoe Script" panose="020B0504020000000003" pitchFamily="34" charset="0"/>
              </a:rPr>
              <a:t>Размер финансового обеспечения в разрезе уровней бюджета, в млн. рублей: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6616425" y="5290373"/>
            <a:ext cx="360040" cy="28803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616425" y="5755203"/>
            <a:ext cx="360040" cy="28803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593902" y="6083938"/>
            <a:ext cx="360040" cy="28803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632" y="6412673"/>
            <a:ext cx="48162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72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023" y="-4634"/>
            <a:ext cx="2654747" cy="179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168915" y="60918"/>
            <a:ext cx="5908918" cy="3672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6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6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«Развитие отрасли «Образование» города Сочи»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62598"/>
              </p:ext>
            </p:extLst>
          </p:nvPr>
        </p:nvGraphicFramePr>
        <p:xfrm>
          <a:off x="107181" y="615306"/>
          <a:ext cx="9451842" cy="73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27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6 763,4</a:t>
                      </a:r>
                    </a:p>
                  </a:txBody>
                  <a:tcPr marL="63305" marR="63305" marT="31652" marB="31652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6 766,6</a:t>
                      </a:r>
                    </a:p>
                  </a:txBody>
                  <a:tcPr marL="63305" marR="63305" marT="31652" marB="31652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7 3</a:t>
                      </a: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3,</a:t>
                      </a: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</a:t>
                      </a: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549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6216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4535" y="349540"/>
            <a:ext cx="8707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2986"/>
            <a:r>
              <a:rPr lang="ru-RU" sz="1100" b="1" i="1" dirty="0">
                <a:solidFill>
                  <a:prstClr val="white">
                    <a:lumMod val="95000"/>
                  </a:prstClr>
                </a:solidFill>
              </a:rPr>
              <a:t>В млн.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9677" y="1564564"/>
            <a:ext cx="357512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defTabSz="372986"/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Segoe UI Light" panose="020B0502040204020203" pitchFamily="34" charset="0"/>
              </a:rPr>
              <a:t>Муниципальное задание в области образования будут выполнять: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13406" y="2235322"/>
            <a:ext cx="2118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72986"/>
            <a:r>
              <a:rPr lang="ru-RU" sz="12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76 детских </a:t>
            </a:r>
          </a:p>
          <a:p>
            <a:pPr algn="ctr" defTabSz="372986"/>
            <a:r>
              <a:rPr lang="ru-RU" sz="12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учреждений</a:t>
            </a: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8684468" y="2448672"/>
            <a:ext cx="171450" cy="20503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endParaRPr lang="ru-RU" sz="554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68535" y="2285509"/>
            <a:ext cx="2742064" cy="54606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200" dirty="0">
                <a:solidFill>
                  <a:srgbClr val="4F81BD">
                    <a:lumMod val="50000"/>
                  </a:srgbClr>
                </a:solidFill>
              </a:rPr>
              <a:t>Ожидаемая численность воспитанников</a:t>
            </a:r>
          </a:p>
          <a:p>
            <a:pPr algn="ctr" defTabSz="372986"/>
            <a:r>
              <a:rPr lang="ru-RU" sz="1200" dirty="0">
                <a:solidFill>
                  <a:srgbClr val="4F81BD">
                    <a:lumMod val="50000"/>
                  </a:srgbClr>
                </a:solidFill>
              </a:rPr>
              <a:t>27 005 человек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8206" y="2920712"/>
            <a:ext cx="1590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72986"/>
            <a:r>
              <a:rPr lang="ru-RU" sz="12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69 школ </a:t>
            </a:r>
          </a:p>
          <a:p>
            <a:pPr algn="ctr" defTabSz="372986"/>
            <a:r>
              <a:rPr lang="ru-RU" sz="12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(гимназии, лицеи)</a:t>
            </a:r>
            <a:endParaRPr lang="ru-RU" sz="1200" b="1" spc="26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52509" y="3433047"/>
            <a:ext cx="1656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72986"/>
            <a:r>
              <a:rPr lang="ru-RU" sz="12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22 </a:t>
            </a:r>
          </a:p>
          <a:p>
            <a:pPr algn="ctr" defTabSz="372986"/>
            <a:r>
              <a:rPr lang="ru-RU" sz="12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 </a:t>
            </a:r>
          </a:p>
          <a:p>
            <a:pPr algn="ctr" defTabSz="372986"/>
            <a:r>
              <a:rPr lang="ru-RU" sz="12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35907204"/>
              </p:ext>
            </p:extLst>
          </p:nvPr>
        </p:nvGraphicFramePr>
        <p:xfrm>
          <a:off x="107181" y="1410767"/>
          <a:ext cx="5268739" cy="105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055551" y="3048479"/>
            <a:ext cx="2742064" cy="4304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200" dirty="0">
                <a:solidFill>
                  <a:srgbClr val="4F81BD">
                    <a:lumMod val="50000"/>
                  </a:srgbClr>
                </a:solidFill>
              </a:rPr>
              <a:t>Ожидаемая численность учащихся </a:t>
            </a:r>
          </a:p>
          <a:p>
            <a:pPr algn="ctr" defTabSz="372986"/>
            <a:r>
              <a:rPr lang="ru-RU" sz="1200" dirty="0">
                <a:solidFill>
                  <a:srgbClr val="4F81BD">
                    <a:lumMod val="50000"/>
                  </a:srgbClr>
                </a:solidFill>
              </a:rPr>
              <a:t>72 586 человек </a:t>
            </a: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8689882" y="3141333"/>
            <a:ext cx="171450" cy="20503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endParaRPr lang="ru-RU" sz="554" dirty="0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8684468" y="3831756"/>
            <a:ext cx="171450" cy="20503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endParaRPr lang="ru-RU" sz="692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68535" y="3690284"/>
            <a:ext cx="2716097" cy="56320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endParaRPr lang="ru-RU" sz="1200" dirty="0">
              <a:solidFill>
                <a:srgbClr val="4F81BD">
                  <a:lumMod val="50000"/>
                </a:srgbClr>
              </a:solidFill>
            </a:endParaRPr>
          </a:p>
          <a:p>
            <a:pPr algn="ctr" defTabSz="372986"/>
            <a:r>
              <a:rPr lang="ru-RU" sz="1200" dirty="0">
                <a:solidFill>
                  <a:srgbClr val="4F81BD">
                    <a:lumMod val="50000"/>
                  </a:srgbClr>
                </a:solidFill>
              </a:rPr>
              <a:t>Ожидаемая численность учащихся</a:t>
            </a:r>
          </a:p>
          <a:p>
            <a:pPr algn="ctr" defTabSz="372986"/>
            <a:r>
              <a:rPr lang="ru-RU" sz="1200" dirty="0">
                <a:solidFill>
                  <a:srgbClr val="4F81BD">
                    <a:lumMod val="50000"/>
                  </a:srgbClr>
                </a:solidFill>
              </a:rPr>
              <a:t>32373 человек</a:t>
            </a:r>
          </a:p>
          <a:p>
            <a:pPr algn="ctr" defTabSz="372986"/>
            <a:endParaRPr lang="ru-RU" sz="1200" dirty="0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21743"/>
              </p:ext>
            </p:extLst>
          </p:nvPr>
        </p:nvGraphicFramePr>
        <p:xfrm>
          <a:off x="87613" y="2579759"/>
          <a:ext cx="6247828" cy="4217159"/>
        </p:xfrm>
        <a:graphic>
          <a:graphicData uri="http://schemas.openxmlformats.org/drawingml/2006/table">
            <a:tbl>
              <a:tblPr firstRow="1" bandRow="1"/>
              <a:tblGrid>
                <a:gridCol w="5225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54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Строительство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образовательных учреждений в целях с</a:t>
                      </a:r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оздания дополнительных мест 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1 064,3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0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Бесплатный подвоз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обучающихся школ между поселениями к месту учебы и обратно</a:t>
                      </a:r>
                      <a:endParaRPr lang="ru-RU" sz="10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12,9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Приобретение автобусов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для доставки обучающихся, проживающих в сельской местности к месту учебы и обратно</a:t>
                      </a:r>
                      <a:endParaRPr lang="ru-RU" sz="10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9,0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Обеспечение безопасности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образовательных организаций – услуги лицензированной охраны</a:t>
                      </a:r>
                      <a:endParaRPr lang="ru-RU" sz="10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166,1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Выплата компенсации части родительской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платы в дошкольных учреждениях</a:t>
                      </a:r>
                      <a:endParaRPr lang="ru-RU" sz="10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61,7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Организация питания школьников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и педагогических работников</a:t>
                      </a:r>
                      <a:endParaRPr lang="ru-RU" sz="10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634,4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8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Выполнение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Перечня предложений и поручений граждан  </a:t>
                      </a:r>
                      <a:endParaRPr lang="ru-RU" sz="10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63,8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Формирование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финансовой (бухгалтерской) отчетности централизованной бухгалтерией</a:t>
                      </a:r>
                      <a:endParaRPr lang="ru-RU" sz="10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120,3</a:t>
                      </a: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Обеспечение деятельности управления по образованию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и науке </a:t>
                      </a:r>
                      <a:endParaRPr lang="ru-RU" sz="10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35,0</a:t>
                      </a: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Обеспечение деятельности центра по ремонту и эксплуатации учреждений образования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111,1</a:t>
                      </a: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Персонифицированный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учет в дополнительном образовании</a:t>
                      </a:r>
                      <a:endParaRPr lang="ru-RU" sz="10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74,2</a:t>
                      </a: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40734"/>
                  </a:ext>
                </a:extLst>
              </a:tr>
              <a:tr h="183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Обновление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МТБ образовательных организаций в рамках Федерального проекта «Современная школа»</a:t>
                      </a:r>
                      <a:endParaRPr lang="ru-RU" sz="10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3,6</a:t>
                      </a: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Другие мероприятия в сфере образования (мат. оснащение, подготовка</a:t>
                      </a:r>
                      <a:r>
                        <a:rPr lang="ru-RU" sz="9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к осенне-зимнему периоду, проведение слетов, огнезащитная обработка, ЕГЭ)</a:t>
                      </a:r>
                      <a:r>
                        <a:rPr lang="ru-RU" sz="9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89,6</a:t>
                      </a: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939515626"/>
              </p:ext>
            </p:extLst>
          </p:nvPr>
        </p:nvGraphicFramePr>
        <p:xfrm>
          <a:off x="6613038" y="4458811"/>
          <a:ext cx="5171594" cy="212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Стрелка вниз 24"/>
          <p:cNvSpPr/>
          <p:nvPr/>
        </p:nvSpPr>
        <p:spPr>
          <a:xfrm rot="16200000">
            <a:off x="5618771" y="1498605"/>
            <a:ext cx="212714" cy="611571"/>
          </a:xfrm>
          <a:prstGeom prst="down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endParaRPr lang="ru-RU" sz="692" dirty="0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5837957" y="2148075"/>
            <a:ext cx="216024" cy="381305"/>
          </a:xfrm>
          <a:prstGeom prst="down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13626" y="2164807"/>
            <a:ext cx="467401" cy="85725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41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4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/>
          <p:cNvSpPr txBox="1">
            <a:spLocks/>
          </p:cNvSpPr>
          <p:nvPr/>
        </p:nvSpPr>
        <p:spPr>
          <a:xfrm>
            <a:off x="5799675" y="611295"/>
            <a:ext cx="450388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u="sng" spc="50" dirty="0">
                <a:ln w="0"/>
                <a:solidFill>
                  <a:srgbClr val="1A2E40">
                    <a:lumMod val="90000"/>
                    <a:lumOff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600" b="1" u="sng" spc="50" dirty="0">
                <a:ln w="0"/>
                <a:solidFill>
                  <a:srgbClr val="1A2E40">
                    <a:lumMod val="90000"/>
                    <a:lumOff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600" b="1" u="sng" spc="50" dirty="0">
                <a:ln w="0"/>
                <a:solidFill>
                  <a:srgbClr val="1A2E40">
                    <a:lumMod val="90000"/>
                    <a:lumOff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«Молодежь Сочи»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704" y="3234895"/>
            <a:ext cx="11915074" cy="30777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spc="50" dirty="0">
                <a:ln w="0"/>
                <a:solidFill>
                  <a:srgbClr val="EBE7D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финансирования, предусмотренные в бюджете на 2021 год ( в млн рублях):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2" y="88663"/>
            <a:ext cx="2698156" cy="181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75358"/>
              </p:ext>
            </p:extLst>
          </p:nvPr>
        </p:nvGraphicFramePr>
        <p:xfrm>
          <a:off x="100705" y="1903683"/>
          <a:ext cx="5851280" cy="105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27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14,4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25,5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71318"/>
              </p:ext>
            </p:extLst>
          </p:nvPr>
        </p:nvGraphicFramePr>
        <p:xfrm>
          <a:off x="79058" y="3771916"/>
          <a:ext cx="5848371" cy="2825436"/>
        </p:xfrm>
        <a:graphic>
          <a:graphicData uri="http://schemas.openxmlformats.org/drawingml/2006/table">
            <a:tbl>
              <a:tblPr firstRow="1" bandRow="1"/>
              <a:tblGrid>
                <a:gridCol w="498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523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r>
                        <a:rPr lang="ru-RU" sz="12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Организация работы лагерей с дневным пребыванием, труда и отдыха, палаточного отдыха в краевых и муниципальных профильных сменах на базе оздоровительных организаций,</a:t>
                      </a:r>
                      <a:r>
                        <a:rPr lang="ru-RU" sz="12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доставка организованных групп детей к местам отдых и обратно</a:t>
                      </a:r>
                      <a:endParaRPr lang="ru-RU" sz="12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2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21,1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3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Мероприятия</a:t>
                      </a:r>
                      <a:r>
                        <a:rPr lang="ru-RU" sz="12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 по духовно-нравственному развитию детей  и молодежи (</a:t>
                      </a:r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Участие сочинских школьников в фестивалях,</a:t>
                      </a:r>
                      <a:r>
                        <a:rPr lang="ru-RU" sz="12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конкурсах , семинарах, экологических акциях. Награждение и поощрение победителей и участников </a:t>
                      </a:r>
                      <a:r>
                        <a:rPr lang="ru-RU" sz="12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) </a:t>
                      </a:r>
                      <a:endParaRPr lang="ru-RU" sz="12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2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0,8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Мероприятия</a:t>
                      </a:r>
                      <a:r>
                        <a:rPr lang="ru-RU" sz="12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, направленные для выявления и развитие талантливых детей (</a:t>
                      </a:r>
                      <a:r>
                        <a:rPr lang="ru-RU" sz="12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Вовлечение  школьников к участию в краевых, всероссийских и международных конкурсах, фестивалях, олимпиадах)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2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2,4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354" y="130948"/>
            <a:ext cx="2801646" cy="168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Заголовок 4"/>
          <p:cNvSpPr txBox="1">
            <a:spLocks/>
          </p:cNvSpPr>
          <p:nvPr/>
        </p:nvSpPr>
        <p:spPr>
          <a:xfrm>
            <a:off x="1927920" y="611295"/>
            <a:ext cx="4223747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u="sng" spc="50" dirty="0">
                <a:ln w="0"/>
                <a:solidFill>
                  <a:srgbClr val="1A2E40">
                    <a:lumMod val="90000"/>
                    <a:lumOff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600" b="1" u="sng" spc="50" dirty="0">
                <a:ln w="0"/>
                <a:solidFill>
                  <a:srgbClr val="1A2E40">
                    <a:lumMod val="90000"/>
                    <a:lumOff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600" b="1" u="sng" spc="50" dirty="0">
                <a:ln w="0"/>
                <a:solidFill>
                  <a:srgbClr val="1A2E40">
                    <a:lumMod val="90000"/>
                    <a:lumOff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«Дети Сочи»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24409"/>
              </p:ext>
            </p:extLst>
          </p:nvPr>
        </p:nvGraphicFramePr>
        <p:xfrm>
          <a:off x="6164498" y="1903683"/>
          <a:ext cx="5851280" cy="105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27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36,6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34,3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36,7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pct3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35285"/>
              </p:ext>
            </p:extLst>
          </p:nvPr>
        </p:nvGraphicFramePr>
        <p:xfrm>
          <a:off x="6168008" y="3771916"/>
          <a:ext cx="5847770" cy="2816768"/>
        </p:xfrm>
        <a:graphic>
          <a:graphicData uri="http://schemas.openxmlformats.org/drawingml/2006/table">
            <a:tbl>
              <a:tblPr firstRow="1" bandRow="1"/>
              <a:tblGrid>
                <a:gridCol w="498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25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ru-RU" sz="1200" b="0" u="sng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Создание условий для реализации потенциала молодежи в социально-экономической сфере:</a:t>
                      </a:r>
                    </a:p>
                    <a:p>
                      <a:pPr algn="l"/>
                      <a:r>
                        <a:rPr lang="ru-RU" sz="1200" b="0" kern="120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15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Проведение туристических лагерей, походов, городских фестивалей,</a:t>
                      </a:r>
                      <a:r>
                        <a:rPr lang="ru-RU" sz="1150" b="0" i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направленных на формирование здорового образа жизни;</a:t>
                      </a:r>
                    </a:p>
                    <a:p>
                      <a:pPr algn="l"/>
                      <a:r>
                        <a:rPr lang="ru-RU" sz="1150" b="0" i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Проведение фестивалей, акций, конкурсов и других мероприятий по творческому и интеллектуальному развитию молодежи;</a:t>
                      </a:r>
                    </a:p>
                    <a:p>
                      <a:pPr algn="l"/>
                      <a:r>
                        <a:rPr lang="ru-RU" sz="115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Проведение мероприятий,</a:t>
                      </a:r>
                      <a:r>
                        <a:rPr lang="ru-RU" sz="1150" b="0" i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направленных на повышение занятости молодых граждан, развитие волонтерского движения. </a:t>
                      </a:r>
                      <a:endParaRPr lang="ru-RU" sz="1150" b="0" i="1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ru-RU" sz="12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sz="12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sz="1200" b="0" cap="none" spc="5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12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4,6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4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ru-RU" sz="12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Финансовое</a:t>
                      </a:r>
                      <a:r>
                        <a:rPr lang="ru-RU" sz="120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обеспечение 2-х казенных учреждений и управления молодежной политики: «Центр развития молодежи», «Центр военно-патриотической и допризывной подготовки» </a:t>
                      </a:r>
                      <a:endParaRPr lang="ru-RU" sz="12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2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22,2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ru-RU" sz="12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Обеспечение деятельности управления молодежной политики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ru-RU" sz="12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9,9</a:t>
                      </a: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80611" y="1530674"/>
            <a:ext cx="1355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4779"/>
            <a:r>
              <a:rPr lang="ru-RU" sz="1200" i="1" u="sng" dirty="0">
                <a:solidFill>
                  <a:schemeClr val="accent1">
                    <a:lumMod val="50000"/>
                  </a:schemeClr>
                </a:solidFill>
              </a:rPr>
              <a:t>В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884539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/>
          <p:cNvSpPr txBox="1">
            <a:spLocks/>
          </p:cNvSpPr>
          <p:nvPr/>
        </p:nvSpPr>
        <p:spPr>
          <a:xfrm>
            <a:off x="2311914" y="130585"/>
            <a:ext cx="4360150" cy="4183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u="sng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600" b="1" u="sng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600" b="1" u="sng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«Развитие отрасли «Культура города Сочи»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99889492"/>
              </p:ext>
            </p:extLst>
          </p:nvPr>
        </p:nvGraphicFramePr>
        <p:xfrm>
          <a:off x="5688259" y="1615238"/>
          <a:ext cx="6141519" cy="17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649895"/>
              </p:ext>
            </p:extLst>
          </p:nvPr>
        </p:nvGraphicFramePr>
        <p:xfrm>
          <a:off x="316988" y="3863315"/>
          <a:ext cx="11554139" cy="288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294">
                <a:tc>
                  <a:txBody>
                    <a:bodyPr/>
                    <a:lstStyle/>
                    <a:p>
                      <a:r>
                        <a:rPr lang="ru-RU" sz="1300" b="0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Проведение официальных городских культурно-массовых</a:t>
                      </a:r>
                      <a:r>
                        <a:rPr lang="ru-RU" sz="1300" b="0" cap="none" spc="50" baseline="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 мероприятий, выставок, фестивалей конкурсов, а также оформление и обустройство мест массового отдыха  </a:t>
                      </a:r>
                      <a:endParaRPr lang="ru-RU" sz="1300" b="0" cap="none" spc="50" dirty="0">
                        <a:ln w="0"/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 Light" panose="020B0502040204020203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37,7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r>
                        <a:rPr lang="ru-RU" sz="1300" b="0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Поддержка муниципальных унитарных предприятий культуры города Сочи</a:t>
                      </a:r>
                      <a:r>
                        <a:rPr lang="ru-RU" sz="1300" b="0" cap="none" spc="50" baseline="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 «Восход» и «Комсомолец»</a:t>
                      </a:r>
                      <a:endParaRPr lang="ru-RU" sz="1300" b="0" cap="none" spc="50" dirty="0">
                        <a:ln w="0"/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 Light" panose="020B0502040204020203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1,8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r>
                        <a:rPr lang="ru-RU" sz="1300" b="0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Выполнение</a:t>
                      </a:r>
                      <a:r>
                        <a:rPr lang="ru-RU" sz="1300" b="0" cap="none" spc="50" baseline="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 Перечня предложений и поручений граждан  </a:t>
                      </a:r>
                      <a:endParaRPr lang="ru-RU" sz="1300" b="0" cap="none" spc="50" dirty="0">
                        <a:ln w="0"/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 Light" panose="020B0502040204020203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15,0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r>
                        <a:rPr lang="ru-RU" sz="1300" b="0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Комплектование книжных</a:t>
                      </a:r>
                      <a:r>
                        <a:rPr lang="ru-RU" sz="1300" b="0" cap="none" spc="50" baseline="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 фондов в библиотеках города</a:t>
                      </a:r>
                      <a:endParaRPr lang="ru-RU" sz="1300" b="0" cap="none" spc="50" dirty="0">
                        <a:ln w="0"/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 Light" panose="020B0502040204020203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2,0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r>
                        <a:rPr lang="ru-RU" sz="1300" b="0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Обеспечение деятельности управления культуры 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12,1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cap="none" spc="5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Формирование</a:t>
                      </a:r>
                      <a:r>
                        <a:rPr lang="ru-RU" sz="1300" b="0" cap="none" spc="50" baseline="0" dirty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 финансовой (бухгалтерской) отчетности централизованной бухгалтерией </a:t>
                      </a:r>
                      <a:endParaRPr lang="ru-RU" sz="1300" b="0" cap="none" spc="50" dirty="0">
                        <a:ln w="0"/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 Light" panose="020B0502040204020203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61,5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r>
                        <a:rPr lang="ru-RU" sz="1300" b="0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Обеспечение деятельности</a:t>
                      </a:r>
                      <a:r>
                        <a:rPr lang="ru-RU" sz="1300" b="0" cap="none" spc="50" baseline="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 творческо-методического центра</a:t>
                      </a:r>
                      <a:endParaRPr lang="ru-RU" sz="1300" b="0" cap="none" spc="50" dirty="0">
                        <a:ln w="0"/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 Light" panose="020B0502040204020203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9,6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r>
                        <a:rPr lang="ru-RU" sz="1300" b="0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Реконструкция «Детской художественной школы №2»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9,0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r>
                        <a:rPr lang="ru-RU" sz="1300" b="0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Обеспечение безопасности учреждений – услуги лицензированной охраны и противодействие</a:t>
                      </a:r>
                      <a:r>
                        <a:rPr lang="ru-RU" sz="1300" b="0" cap="none" spc="50" baseline="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 терроризму</a:t>
                      </a:r>
                      <a:endParaRPr lang="ru-RU" sz="1300" b="0" cap="none" spc="50" dirty="0">
                        <a:ln w="0"/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 Light" panose="020B0502040204020203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17,8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r>
                        <a:rPr lang="ru-RU" sz="1300" b="0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Прочие расходы (приобретение оборудования, проведение выставок</a:t>
                      </a:r>
                      <a:r>
                        <a:rPr lang="ru-RU" sz="1300" b="0" cap="none" spc="50" baseline="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 конкурсов, независимая оценка)</a:t>
                      </a:r>
                      <a:endParaRPr lang="ru-RU" sz="1300" b="0" cap="none" spc="50" dirty="0">
                        <a:ln w="0"/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 Light" panose="020B0502040204020203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 Light" panose="020B0502040204020203" pitchFamily="34" charset="0"/>
                        </a:rPr>
                        <a:t>6,6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044234" y="1601103"/>
            <a:ext cx="2438133" cy="422898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779"/>
            <a:r>
              <a:rPr lang="ru-RU" sz="1200" dirty="0">
                <a:solidFill>
                  <a:srgbClr val="1A2E40">
                    <a:lumMod val="90000"/>
                    <a:lumOff val="10000"/>
                  </a:srgbClr>
                </a:solidFill>
                <a:latin typeface="Segoe Print" panose="02000600000000000000" pitchFamily="2" charset="0"/>
              </a:rPr>
              <a:t>10 домов культуры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7980" y="2246773"/>
            <a:ext cx="2434017" cy="384047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779"/>
            <a:r>
              <a:rPr lang="ru-RU" sz="1200" dirty="0">
                <a:solidFill>
                  <a:srgbClr val="1A2E40">
                    <a:lumMod val="90000"/>
                    <a:lumOff val="10000"/>
                  </a:srgbClr>
                </a:solidFill>
                <a:latin typeface="Segoe Print" panose="02000600000000000000" pitchFamily="2" charset="0"/>
              </a:rPr>
              <a:t>5 музеев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00854" y="2831540"/>
            <a:ext cx="2448271" cy="56622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779"/>
            <a:r>
              <a:rPr lang="ru-RU" sz="1200" dirty="0">
                <a:solidFill>
                  <a:srgbClr val="1A2E40">
                    <a:lumMod val="90000"/>
                    <a:lumOff val="10000"/>
                  </a:srgbClr>
                </a:solidFill>
                <a:latin typeface="Segoe Print" panose="02000600000000000000" pitchFamily="2" charset="0"/>
              </a:rPr>
              <a:t>13 школ искусств, музыкальных, художественных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3473" y="2496206"/>
            <a:ext cx="2504499" cy="5472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779"/>
            <a:r>
              <a:rPr lang="ru-RU" sz="1200" dirty="0">
                <a:solidFill>
                  <a:srgbClr val="1A2E40">
                    <a:lumMod val="90000"/>
                    <a:lumOff val="10000"/>
                  </a:srgbClr>
                </a:solidFill>
                <a:latin typeface="Segoe Print" panose="02000600000000000000" pitchFamily="2" charset="0"/>
              </a:rPr>
              <a:t>3 централизованные библиотечные системы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0587" y="1738213"/>
            <a:ext cx="2504499" cy="50956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779"/>
            <a:r>
              <a:rPr lang="ru-RU" sz="1200" dirty="0">
                <a:solidFill>
                  <a:srgbClr val="1A2E40">
                    <a:lumMod val="90000"/>
                    <a:lumOff val="10000"/>
                  </a:srgbClr>
                </a:solidFill>
                <a:latin typeface="Segoe Print" panose="02000600000000000000" pitchFamily="2" charset="0"/>
              </a:rPr>
              <a:t>2 концертные организации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20536" y="3547743"/>
            <a:ext cx="1094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4779"/>
            <a:r>
              <a:rPr lang="ru-RU" sz="1100" i="1" dirty="0">
                <a:solidFill>
                  <a:prstClr val="white">
                    <a:lumMod val="95000"/>
                  </a:prstClr>
                </a:solidFill>
              </a:rPr>
              <a:t>В млн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4144" y="1276228"/>
            <a:ext cx="517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2986"/>
            <a:r>
              <a:rPr lang="ru-RU" sz="1200" b="1" i="1" dirty="0">
                <a:solidFill>
                  <a:prstClr val="white">
                    <a:lumMod val="95000"/>
                  </a:prstClr>
                </a:solidFill>
              </a:rPr>
              <a:t>Основные направления расходов на 2021 год (млн руб.):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6614" y="867499"/>
            <a:ext cx="3417444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defTabSz="372986"/>
            <a:r>
              <a:rPr lang="ru-RU" sz="1200" b="1" dirty="0">
                <a:solidFill>
                  <a:prstClr val="white">
                    <a:lumMod val="95000"/>
                  </a:prstClr>
                </a:solidFill>
                <a:latin typeface="Segoe UI Light" panose="020B0502040204020203" pitchFamily="34" charset="0"/>
              </a:rPr>
              <a:t>Муниципальное задание в области культуры  в городе Сочи выполняют: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1" y="92349"/>
            <a:ext cx="2478065" cy="145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097146"/>
              </p:ext>
            </p:extLst>
          </p:nvPr>
        </p:nvGraphicFramePr>
        <p:xfrm>
          <a:off x="6487974" y="174260"/>
          <a:ext cx="5440673" cy="90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27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1080,1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1 084,3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1 025,0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1 008,3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999,0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Стрелка вниз 1"/>
          <p:cNvSpPr/>
          <p:nvPr/>
        </p:nvSpPr>
        <p:spPr>
          <a:xfrm>
            <a:off x="7176120" y="3423677"/>
            <a:ext cx="288032" cy="254871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5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/>
          <p:cNvSpPr txBox="1">
            <a:spLocks/>
          </p:cNvSpPr>
          <p:nvPr/>
        </p:nvSpPr>
        <p:spPr>
          <a:xfrm>
            <a:off x="3719736" y="82398"/>
            <a:ext cx="8563204" cy="666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u="sng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400" b="1" u="sng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400" b="1" u="sng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«Развитие отрасли «Физическая культура и </a:t>
            </a:r>
            <a:r>
              <a:rPr lang="ru-RU" sz="1400" b="1" u="sng" spc="19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спорт»города</a:t>
            </a:r>
            <a:r>
              <a:rPr lang="ru-RU" sz="1400" b="1" u="sng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Сочи»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39816" y="3355850"/>
            <a:ext cx="392683" cy="264554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779"/>
            <a:endParaRPr lang="ru-RU" sz="935" b="1" dirty="0">
              <a:ln w="22225">
                <a:solidFill>
                  <a:srgbClr val="F2C418"/>
                </a:solidFill>
                <a:prstDash val="solid"/>
              </a:ln>
              <a:solidFill>
                <a:srgbClr val="F2C418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75" y="58200"/>
            <a:ext cx="2461175" cy="160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10951151"/>
              </p:ext>
            </p:extLst>
          </p:nvPr>
        </p:nvGraphicFramePr>
        <p:xfrm>
          <a:off x="2954957" y="1407218"/>
          <a:ext cx="5462121" cy="198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71357"/>
              </p:ext>
            </p:extLst>
          </p:nvPr>
        </p:nvGraphicFramePr>
        <p:xfrm>
          <a:off x="172592" y="3619506"/>
          <a:ext cx="11758511" cy="323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269">
                <a:tc>
                  <a:txBody>
                    <a:bodyPr/>
                    <a:lstStyle/>
                    <a:p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Участие и проведение физкультурных, спортивных и оздоровительных мероприятий 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17,0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69">
                <a:tc>
                  <a:txBody>
                    <a:bodyPr/>
                    <a:lstStyle/>
                    <a:p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Завершение строительства малобюджетного спортивного комплекса по ул. Донская, 58</a:t>
                      </a:r>
                      <a:endParaRPr lang="ru-RU" sz="1000" b="0" cap="none" spc="50" dirty="0">
                        <a:ln w="0"/>
                        <a:solidFill>
                          <a:srgbClr val="173A5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47,9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69">
                <a:tc>
                  <a:txBody>
                    <a:bodyPr/>
                    <a:lstStyle/>
                    <a:p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Проектно-изыскательские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 работы на строительство универсального спортивного комплекса с плавательным бассейном по ул. Чайковского</a:t>
                      </a:r>
                      <a:endParaRPr lang="ru-RU" sz="1000" b="0" cap="none" spc="50" dirty="0">
                        <a:ln w="0"/>
                        <a:solidFill>
                          <a:srgbClr val="173A5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7,2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Проектно-сметная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 документация на строительство: спортивного зала по ул. </a:t>
                      </a:r>
                      <a:r>
                        <a:rPr lang="ru-RU" sz="1000" b="0" cap="none" spc="50" baseline="0" dirty="0" err="1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Верхнехобзинская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; многофункциональной спортивно-игровой площадки с зоной уличных тренажеров и </a:t>
                      </a:r>
                      <a:r>
                        <a:rPr lang="ru-RU" sz="1000" b="0" cap="none" spc="50" baseline="0" dirty="0" err="1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воркаута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 на территории МБУ СШОР №4 по ул. Малышева, 1»Ж» и по ул. Убыхская,1</a:t>
                      </a:r>
                      <a:endParaRPr lang="ru-RU" sz="1000" b="0" cap="none" spc="50" dirty="0">
                        <a:ln w="0"/>
                        <a:solidFill>
                          <a:srgbClr val="173A5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6,1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294">
                <a:tc>
                  <a:txBody>
                    <a:bodyPr/>
                    <a:lstStyle/>
                    <a:p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Строительство зала единоборств в п. Кудепста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5,0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968">
                <a:tc>
                  <a:txBody>
                    <a:bodyPr/>
                    <a:lstStyle/>
                    <a:p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Обеспечение безопасности учреждений – услуги лицензированной охраны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8,0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Выполнение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 Перечня предложений и поручений граждан  </a:t>
                      </a:r>
                      <a:endParaRPr lang="ru-RU" sz="1000" b="0" cap="none" spc="50" dirty="0">
                        <a:ln w="0"/>
                        <a:solidFill>
                          <a:srgbClr val="173A5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7,1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Формирование финансовой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 (бухгалтерской) отчетности централизованной бухгалтерией</a:t>
                      </a:r>
                      <a:endParaRPr lang="ru-RU" sz="1000" b="0" cap="none" spc="50" dirty="0">
                        <a:ln w="0"/>
                        <a:solidFill>
                          <a:srgbClr val="173A5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17,6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Обеспечение деятельности департамента ФК и спорта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14,6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В рамках федерального проекта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 «Спорт- норма жизни» приобретение спортивно-технологического оборудования</a:t>
                      </a:r>
                      <a:endParaRPr lang="ru-RU" sz="1000" b="0" cap="none" spc="50" dirty="0">
                        <a:ln w="0"/>
                        <a:solidFill>
                          <a:srgbClr val="173A5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2,2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Приобретение спортивно-технологического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 оборудования, инвентаря и экипировки для физкультурно-спортивных организаций и мероприятия в сфере противодействия терроризму</a:t>
                      </a:r>
                      <a:endParaRPr lang="ru-RU" sz="1000" b="0" cap="none" spc="50" dirty="0">
                        <a:ln w="0"/>
                        <a:solidFill>
                          <a:srgbClr val="173A5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1,0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Социальная поддержка отдельным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 категориям работников осуществляющих подготовку спортивного резерва и оплата труда инструкторов по спорту</a:t>
                      </a:r>
                      <a:endParaRPr lang="ru-RU" sz="1000" b="0" cap="none" spc="50" dirty="0">
                        <a:ln w="0"/>
                        <a:solidFill>
                          <a:srgbClr val="173A5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4,9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Предоставление субсидий учреждениям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 на п</a:t>
                      </a:r>
                      <a:r>
                        <a:rPr lang="ru-RU" sz="1000" b="0" cap="none" spc="5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роведение</a:t>
                      </a:r>
                      <a:r>
                        <a:rPr lang="ru-RU" sz="1000" b="0" cap="none" spc="50" baseline="0" dirty="0">
                          <a:ln w="0"/>
                          <a:solidFill>
                            <a:srgbClr val="173A5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 углубленного медицинского осмотра</a:t>
                      </a:r>
                      <a:endParaRPr lang="ru-RU" sz="1000" b="0" cap="none" spc="50" dirty="0">
                        <a:ln w="0"/>
                        <a:solidFill>
                          <a:srgbClr val="173A5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>
                          <a:ln w="0"/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ndara" panose="020E0502030303020204" pitchFamily="34" charset="0"/>
                        </a:rPr>
                        <a:t>60,8</a:t>
                      </a:r>
                    </a:p>
                  </a:txBody>
                  <a:tcPr marL="47478" marR="47478" marT="23739" marB="23739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98141"/>
              </p:ext>
            </p:extLst>
          </p:nvPr>
        </p:nvGraphicFramePr>
        <p:xfrm>
          <a:off x="195685" y="1622738"/>
          <a:ext cx="2360541" cy="191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4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omic Sans MS" panose="030F0702030302020204" pitchFamily="66" charset="0"/>
                        </a:rPr>
                        <a:t>Муниципальное задание в</a:t>
                      </a:r>
                      <a:r>
                        <a:rPr lang="ru-RU" sz="11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omic Sans MS" panose="030F0702030302020204" pitchFamily="66" charset="0"/>
                        </a:rPr>
                        <a:t> сфере ФК и спорта выполняют:</a:t>
                      </a:r>
                      <a:endParaRPr lang="ru-RU" sz="1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0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omic Sans MS" panose="030F0702030302020204" pitchFamily="66" charset="0"/>
                        </a:rPr>
                        <a:t>6 спортивных школ олимпийского резерва</a:t>
                      </a: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4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omic Sans MS" panose="030F0702030302020204" pitchFamily="66" charset="0"/>
                        </a:rPr>
                        <a:t>9 спортивных школ</a:t>
                      </a: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omic Sans MS" panose="030F0702030302020204" pitchFamily="66" charset="0"/>
                        </a:rPr>
                        <a:t>1 центр по работе с людьми с ограниченными</a:t>
                      </a:r>
                      <a:r>
                        <a:rPr lang="ru-RU" sz="11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omic Sans MS" panose="030F0702030302020204" pitchFamily="66" charset="0"/>
                        </a:rPr>
                        <a:t> возможностями здоровья</a:t>
                      </a:r>
                      <a:endParaRPr lang="ru-RU" sz="1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0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omic Sans MS" panose="030F0702030302020204" pitchFamily="66" charset="0"/>
                        </a:rPr>
                        <a:t>1 центр спортивно-массовой работы</a:t>
                      </a: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5400000">
            <a:off x="2572972" y="2388168"/>
            <a:ext cx="329513" cy="363005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779"/>
            <a:endParaRPr lang="ru-RU" sz="935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1498" y="4591380"/>
            <a:ext cx="184731" cy="20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2986"/>
            <a:endParaRPr lang="ru-RU" sz="735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6895" y="306489"/>
            <a:ext cx="1040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4779"/>
            <a:r>
              <a:rPr lang="ru-RU" sz="1100" i="1" dirty="0">
                <a:solidFill>
                  <a:prstClr val="white">
                    <a:lumMod val="95000"/>
                  </a:prstClr>
                </a:solidFill>
              </a:rPr>
              <a:t>В млн. руб.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681413"/>
              </p:ext>
            </p:extLst>
          </p:nvPr>
        </p:nvGraphicFramePr>
        <p:xfrm>
          <a:off x="2954957" y="610530"/>
          <a:ext cx="9029886" cy="70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27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645,6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617,4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610,0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547,2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534,0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012147019"/>
              </p:ext>
            </p:extLst>
          </p:nvPr>
        </p:nvGraphicFramePr>
        <p:xfrm>
          <a:off x="8796653" y="2039003"/>
          <a:ext cx="3186627" cy="13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15809" y="1544138"/>
            <a:ext cx="304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>
                    <a:lumMod val="95000"/>
                  </a:schemeClr>
                </a:solidFill>
              </a:rPr>
              <a:t>Доля расходов в разрезе уровней бюджета в 2021 году, в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3708" y="1543410"/>
            <a:ext cx="81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95000"/>
                  </a:schemeClr>
                </a:solidFill>
              </a:rPr>
              <a:t>В млн. руб. и в%</a:t>
            </a:r>
          </a:p>
        </p:txBody>
      </p:sp>
    </p:spTree>
    <p:extLst>
      <p:ext uri="{BB962C8B-B14F-4D97-AF65-F5344CB8AC3E}">
        <p14:creationId xmlns:p14="http://schemas.microsoft.com/office/powerpoint/2010/main" val="149658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3794363" y="94872"/>
            <a:ext cx="4721013" cy="307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400" b="1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400" b="1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«Социальная поддержка граждан»</a:t>
            </a:r>
          </a:p>
        </p:txBody>
      </p:sp>
      <p:pic>
        <p:nvPicPr>
          <p:cNvPr id="2050" name="Picture 2" descr="http://s.picture-russia.ru/wpic/l/f/e/fe00fedd4f36c06a7926bcc171396e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76863"/>
            <a:ext cx="2448272" cy="173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71944" y="242483"/>
            <a:ext cx="1253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4779"/>
            <a:r>
              <a:rPr lang="ru-RU" sz="1200" i="1" dirty="0">
                <a:solidFill>
                  <a:prstClr val="white">
                    <a:lumMod val="95000"/>
                  </a:prstClr>
                </a:solidFill>
              </a:rPr>
              <a:t>В 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4146" y="1719699"/>
            <a:ext cx="9416302" cy="46166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74779"/>
            <a:r>
              <a:rPr lang="ru-RU" sz="1200" b="1" spc="19" dirty="0">
                <a:ln w="0"/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финансирования,  </a:t>
            </a:r>
          </a:p>
          <a:p>
            <a:pPr algn="ctr" defTabSz="474779"/>
            <a:r>
              <a:rPr lang="ru-RU" sz="1200" b="1" spc="19" dirty="0">
                <a:ln w="0"/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предусмотренные бюджетом на 2021 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6089" y="2391715"/>
            <a:ext cx="3341554" cy="503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779"/>
            <a:r>
              <a:rPr lang="ru-RU" sz="1000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Социальная поддержка семьи и детства </a:t>
            </a:r>
            <a:endParaRPr lang="en-US" sz="1000" dirty="0">
              <a:solidFill>
                <a:srgbClr val="1F497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algn="ctr" defTabSz="474779"/>
            <a:r>
              <a:rPr lang="ru-RU" sz="10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174,0 млн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0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рублей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089" y="3076214"/>
            <a:ext cx="262405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74779"/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Ежемесячные денежные выплаты на содержание детей-сирот и детей, оставшихся без попечения родителей, находящихся под опекой (попечительством) переданных на воспитание в приемную семью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089" y="4230719"/>
            <a:ext cx="260034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74779"/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Ежемесячные вознаграждение приемным родителям за воспитание приемных детей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090" y="4938605"/>
            <a:ext cx="260034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74779"/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Ежемесячные вознаграждение патронатным воспитателям за осуществление патронатного воспитания и </a:t>
            </a:r>
            <a:r>
              <a:rPr lang="ru-RU" sz="1000" i="1" dirty="0" err="1">
                <a:solidFill>
                  <a:srgbClr val="1F497D">
                    <a:lumMod val="50000"/>
                  </a:srgbClr>
                </a:solidFill>
              </a:rPr>
              <a:t>постинтернатного</a:t>
            </a:r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 сопровождения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942744890"/>
              </p:ext>
            </p:extLst>
          </p:nvPr>
        </p:nvGraphicFramePr>
        <p:xfrm>
          <a:off x="9336360" y="242483"/>
          <a:ext cx="2574088" cy="139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2887316" y="3137805"/>
            <a:ext cx="214967" cy="1921218"/>
          </a:xfrm>
          <a:prstGeom prst="rightBrac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72986"/>
            <a:endParaRPr lang="ru-RU" sz="735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3222385" y="3037743"/>
            <a:ext cx="695960" cy="209291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wordArtVert" wrap="square" rtlCol="0">
            <a:spAutoFit/>
          </a:bodyPr>
          <a:lstStyle/>
          <a:p>
            <a:pPr defTabSz="372986"/>
            <a:r>
              <a:rPr lang="ru-RU" sz="1400" b="1" spc="35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Размеры</a:t>
            </a:r>
          </a:p>
          <a:p>
            <a:pPr defTabSz="372986"/>
            <a:r>
              <a:rPr lang="ru-RU" sz="1400" b="1" spc="35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выплат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2706" y="2395279"/>
            <a:ext cx="413936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74779"/>
            <a:r>
              <a:rPr lang="ru-RU" sz="1000" i="1" u="sng" dirty="0">
                <a:solidFill>
                  <a:schemeClr val="tx2">
                    <a:lumMod val="75000"/>
                  </a:schemeClr>
                </a:solidFill>
              </a:rPr>
              <a:t>Ежемесячные выплаты на детей, находящихся под опекой (попечительством):</a:t>
            </a:r>
          </a:p>
          <a:p>
            <a:pPr algn="ctr" defTabSz="474779"/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9 875 рублей – на ребенка до 3-х лет</a:t>
            </a:r>
          </a:p>
          <a:p>
            <a:pPr algn="ctr" defTabSz="474779"/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10 093 рублей – на ребенка от 3-х до 7-ми лет</a:t>
            </a:r>
          </a:p>
          <a:p>
            <a:pPr algn="ctr" defTabSz="474779"/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11 242 рублей на ребенка от 7-ми до 18-ти лет</a:t>
            </a:r>
          </a:p>
          <a:p>
            <a:pPr algn="ctr" defTabSz="474779"/>
            <a:r>
              <a:rPr lang="ru-RU" sz="1000" i="1" u="sng" dirty="0">
                <a:solidFill>
                  <a:schemeClr val="tx2">
                    <a:lumMod val="75000"/>
                  </a:schemeClr>
                </a:solidFill>
              </a:rPr>
              <a:t>Ежемесячные выплаты на ребенка, переданного на воспитание в приемные и патронатные семьи:</a:t>
            </a:r>
          </a:p>
          <a:p>
            <a:pPr algn="ctr" defTabSz="474779"/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9 875 рублей – на ребенка до 3-х лет</a:t>
            </a:r>
          </a:p>
          <a:p>
            <a:pPr algn="ctr" defTabSz="474779"/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10 093 рублей – на ребенка от 3-х до 7-ми лет</a:t>
            </a:r>
          </a:p>
          <a:p>
            <a:pPr algn="ctr" defTabSz="474779"/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13 057 рублей на ребенка от 7-ми до 18-ти лет</a:t>
            </a:r>
          </a:p>
          <a:p>
            <a:pPr algn="ctr" defTabSz="474779"/>
            <a:endParaRPr lang="ru-RU" sz="10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474779"/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В городе Сочи выплаты получают  640 человек</a:t>
            </a:r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10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447" y="4443794"/>
            <a:ext cx="417794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74779"/>
            <a:r>
              <a:rPr lang="ru-RU" sz="1000" i="1" u="sng" dirty="0">
                <a:solidFill>
                  <a:schemeClr val="tx2">
                    <a:lumMod val="75000"/>
                  </a:schemeClr>
                </a:solidFill>
              </a:rPr>
              <a:t>Минимальный размер ежемесячного вознаграждения  на каждого приемного ребенка – 10 663 рублей</a:t>
            </a:r>
          </a:p>
          <a:p>
            <a:pPr algn="ctr" defTabSz="474779"/>
            <a:endParaRPr lang="ru-RU" sz="10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474779"/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11 729 рублей – в случае принятия в семью малыша до 3-х лет</a:t>
            </a:r>
          </a:p>
          <a:p>
            <a:pPr algn="ctr" defTabSz="474779"/>
            <a:endParaRPr lang="ru-RU" sz="10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474779"/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17 061 рублей – в случае принятия в семью ребенка- инвалида или ребенка с ограниченными возможностями здоровья</a:t>
            </a:r>
          </a:p>
          <a:p>
            <a:pPr algn="ctr" defTabSz="474779"/>
            <a:endParaRPr lang="ru-RU" sz="10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474779"/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В городе Сочи выплаты получают  216 человек</a:t>
            </a:r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0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503685" y="2392093"/>
            <a:ext cx="3368441" cy="556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000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Меры социальной поддержки </a:t>
            </a:r>
          </a:p>
          <a:p>
            <a:pPr algn="ctr" defTabSz="685800"/>
            <a:r>
              <a:rPr lang="ru-RU" sz="1000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отдельных категорий граждан </a:t>
            </a:r>
          </a:p>
          <a:p>
            <a:pPr algn="ctr" defTabSz="685800"/>
            <a:r>
              <a:rPr lang="ru-RU" sz="10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103,0 млн рублей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02359" y="3085694"/>
            <a:ext cx="3354173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 defTabSz="685800"/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Ежемесячная выплата гражданам награжденным знаками отличия «За вклад в развитие города Сочи» </a:t>
            </a:r>
            <a:r>
              <a:rPr lang="ru-RU" sz="1000" b="1" i="1" dirty="0">
                <a:solidFill>
                  <a:srgbClr val="1F497D">
                    <a:lumMod val="50000"/>
                  </a:srgbClr>
                </a:solidFill>
              </a:rPr>
              <a:t>(в</a:t>
            </a:r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1000" b="1" i="1" dirty="0">
                <a:solidFill>
                  <a:srgbClr val="1F497D">
                    <a:lumMod val="50000"/>
                  </a:srgbClr>
                </a:solidFill>
              </a:rPr>
              <a:t>размере 4 000 рублей) </a:t>
            </a:r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и «За безупречную службу городу Сочи» </a:t>
            </a:r>
            <a:r>
              <a:rPr lang="ru-RU" sz="1000" b="1" i="1" dirty="0">
                <a:solidFill>
                  <a:srgbClr val="1F497D">
                    <a:lumMod val="50000"/>
                  </a:srgbClr>
                </a:solidFill>
              </a:rPr>
              <a:t>(в размере</a:t>
            </a:r>
            <a:r>
              <a:rPr lang="en-US" sz="1000" b="1" i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1000" b="1" i="1" dirty="0">
                <a:solidFill>
                  <a:srgbClr val="1F497D">
                    <a:lumMod val="50000"/>
                  </a:srgbClr>
                </a:solidFill>
              </a:rPr>
              <a:t>6 000 рублей</a:t>
            </a:r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) - 261 человек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02360" y="3943094"/>
            <a:ext cx="3354172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 defTabSz="685800"/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Ежемесячная денежная выплата  в размере </a:t>
            </a:r>
            <a:r>
              <a:rPr lang="ru-RU" sz="1000" b="1" i="1" dirty="0">
                <a:solidFill>
                  <a:srgbClr val="1F497D">
                    <a:lumMod val="50000"/>
                  </a:srgbClr>
                </a:solidFill>
              </a:rPr>
              <a:t>9 000 рублей</a:t>
            </a:r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 лицам, которым присвоено звание «Почетный гражданин города Сочи» – 12 человек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02359" y="4661606"/>
            <a:ext cx="3313178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 defTabSz="685800"/>
            <a:r>
              <a:rPr lang="ru-RU" sz="1000" i="1" dirty="0">
                <a:solidFill>
                  <a:srgbClr val="1F497D">
                    <a:lumMod val="50000"/>
                  </a:srgbClr>
                </a:solidFill>
              </a:rPr>
              <a:t>Ежемесячная выплата отдельным категориям граждан города Сочи – 11 609 человек (16 категорий от 200 до 860 рублей) – см. решение ГСС от 14.11.06г.№300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803610" y="6145498"/>
            <a:ext cx="5068516" cy="587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Социальная поддержка социально-ориентированных некоммерческих организаций, зарегистрированных на территории города Сочи - </a:t>
            </a:r>
            <a:r>
              <a:rPr lang="ru-RU" sz="9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5,0 млн рублей</a:t>
            </a:r>
            <a:endParaRPr lang="ru-RU" sz="900" dirty="0">
              <a:solidFill>
                <a:srgbClr val="1F497D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769198"/>
              </p:ext>
            </p:extLst>
          </p:nvPr>
        </p:nvGraphicFramePr>
        <p:xfrm>
          <a:off x="2586464" y="568423"/>
          <a:ext cx="6610816" cy="91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00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(план уточненный на 01.11.2019 года)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282,3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292,5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282,0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285,6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289,3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gGrid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186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040889" y="549842"/>
            <a:ext cx="911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2986"/>
            <a:r>
              <a:rPr lang="ru-RU" sz="1000" i="1" dirty="0">
                <a:solidFill>
                  <a:srgbClr val="44546A">
                    <a:lumMod val="50000"/>
                  </a:srgbClr>
                </a:solidFill>
              </a:rPr>
              <a:t>В млн руб.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7" y="107222"/>
            <a:ext cx="2740131" cy="178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Заголовок 4"/>
          <p:cNvSpPr txBox="1">
            <a:spLocks/>
          </p:cNvSpPr>
          <p:nvPr/>
        </p:nvSpPr>
        <p:spPr>
          <a:xfrm>
            <a:off x="4871864" y="107223"/>
            <a:ext cx="5112568" cy="8852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«Благоустройство территории муниципального образования город-курорт Сочи»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14438"/>
              </p:ext>
            </p:extLst>
          </p:nvPr>
        </p:nvGraphicFramePr>
        <p:xfrm>
          <a:off x="315339" y="2400994"/>
          <a:ext cx="11387480" cy="2349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447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 Озеленение территории города Сочи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212,4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12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 Санитарная очистка территории города Сочи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 Благоустройство мест захоронения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 Благоустройство детских спортивных площадок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 Выполнение</a:t>
                      </a:r>
                      <a:r>
                        <a:rPr lang="ru-RU" sz="1400" b="0" i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муниципального задания МБУ «</a:t>
                      </a:r>
                      <a:r>
                        <a:rPr lang="ru-RU" sz="1400" b="0" i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Сочисвет</a:t>
                      </a:r>
                      <a:r>
                        <a:rPr lang="ru-RU" sz="1400" b="0" i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»</a:t>
                      </a:r>
                      <a:endParaRPr lang="ru-RU" sz="14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87,8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637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 Оплата электроэнергии, потребленной муниципальными установками</a:t>
                      </a:r>
                      <a:r>
                        <a:rPr lang="ru-RU" sz="1400" b="0" i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наружного потребления</a:t>
                      </a:r>
                      <a:endParaRPr lang="ru-RU" sz="14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160,8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80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 Текущее содержание  </a:t>
                      </a:r>
                      <a:r>
                        <a:rPr lang="ru-RU" sz="1400" b="0" i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учреждений, осуществляющих деятельность в сфере благоустройства города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400" b="0" i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(Дирекции заказчиков внутригородских районов)</a:t>
                      </a:r>
                      <a:endParaRPr lang="ru-RU" sz="14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06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 Прочие мероприятия в области благоустройства города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47478" marR="47478" marT="23739" marB="23739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349223" y="1927799"/>
            <a:ext cx="8318737" cy="29238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300" b="1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Размеры финансового обеспечения, предусмотренные в бюджете города на 2021 год (млн руб.):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81853"/>
              </p:ext>
            </p:extLst>
          </p:nvPr>
        </p:nvGraphicFramePr>
        <p:xfrm>
          <a:off x="3349889" y="796063"/>
          <a:ext cx="8352929" cy="103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99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566,6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626,1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557,7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557,7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557,7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Заголовок 4"/>
          <p:cNvSpPr txBox="1">
            <a:spLocks/>
          </p:cNvSpPr>
          <p:nvPr/>
        </p:nvSpPr>
        <p:spPr>
          <a:xfrm>
            <a:off x="315339" y="5275358"/>
            <a:ext cx="5112568" cy="8852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«Формирование современной городской среды на территории муниципального образования город-курорт Сочи»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49963"/>
              </p:ext>
            </p:extLst>
          </p:nvPr>
        </p:nvGraphicFramePr>
        <p:xfrm>
          <a:off x="5770262" y="5210676"/>
          <a:ext cx="5932556" cy="91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3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98,7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82,8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83,3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125,8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27,7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339" y="6264036"/>
            <a:ext cx="1138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Средства бюджета предусмотрены с целью долевого участия и привлечения </a:t>
            </a:r>
            <a:r>
              <a:rPr lang="ru-RU" sz="1400" i="1" dirty="0" err="1"/>
              <a:t>софинансирования</a:t>
            </a:r>
            <a:r>
              <a:rPr lang="ru-RU" sz="1400" i="1" dirty="0"/>
              <a:t> из бюджетов вышестоящих уровней в рамках реализации приоритетного национального проекта «Формирование современной городской среды»</a:t>
            </a:r>
          </a:p>
        </p:txBody>
      </p:sp>
    </p:spTree>
    <p:extLst>
      <p:ext uri="{BB962C8B-B14F-4D97-AF65-F5344CB8AC3E}">
        <p14:creationId xmlns:p14="http://schemas.microsoft.com/office/powerpoint/2010/main" val="4111111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47317"/>
              </p:ext>
            </p:extLst>
          </p:nvPr>
        </p:nvGraphicFramePr>
        <p:xfrm>
          <a:off x="123080" y="1371456"/>
          <a:ext cx="5686080" cy="88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3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</a:t>
                      </a:r>
                      <a:r>
                        <a:rPr lang="ru-RU" sz="12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уточненный на 01.11.2020</a:t>
                      </a:r>
                      <a:r>
                        <a:rPr lang="ru-RU" sz="12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г</a:t>
                      </a: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ода)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312,1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450,1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211,2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343,3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350,4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Заголовок 4"/>
          <p:cNvSpPr txBox="1">
            <a:spLocks/>
          </p:cNvSpPr>
          <p:nvPr/>
        </p:nvSpPr>
        <p:spPr>
          <a:xfrm>
            <a:off x="6220655" y="202984"/>
            <a:ext cx="3310131" cy="1086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«Обеспечение доступным жильем жителей муниципального образования </a:t>
            </a:r>
            <a:r>
              <a:rPr lang="en-US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1400" b="1" spc="19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город-курорт Сочи»</a:t>
            </a:r>
          </a:p>
        </p:txBody>
      </p:sp>
      <p:sp>
        <p:nvSpPr>
          <p:cNvPr id="21" name="Заголовок 4"/>
          <p:cNvSpPr txBox="1">
            <a:spLocks/>
          </p:cNvSpPr>
          <p:nvPr/>
        </p:nvSpPr>
        <p:spPr>
          <a:xfrm>
            <a:off x="2599769" y="167871"/>
            <a:ext cx="3331729" cy="1192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spc="26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400" b="1" spc="26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400" b="1" spc="26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«Поддержка и развитие объектов жилищно-коммунального хозяйства и благоустройства муниципального образования город-курорт Сочи»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4" y="7203"/>
            <a:ext cx="2520422" cy="135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16" y="-4786"/>
            <a:ext cx="2591678" cy="136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276140"/>
              </p:ext>
            </p:extLst>
          </p:nvPr>
        </p:nvGraphicFramePr>
        <p:xfrm>
          <a:off x="123080" y="3441929"/>
          <a:ext cx="5686080" cy="338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Финансовое обеспечение мероприятий программы  на 2021 год ( в млн руб.)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83C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4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Обеспечение мероприяти</a:t>
                      </a:r>
                      <a:r>
                        <a:rPr lang="ru-RU" sz="12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й по переселению граждан из аварийного жилищного фонда</a:t>
                      </a:r>
                      <a:endParaRPr lang="ru-RU" sz="12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20,9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7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Капитальный ремонт, ремонт муниципального жилищного фонда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19,6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Взносы на проведение капитального ремонта многоквартирных домов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24,0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Мероприятия</a:t>
                      </a:r>
                      <a:r>
                        <a:rPr lang="ru-RU" sz="12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по водоотведению поверхностных сточных вод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25,6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0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Техническая инвентаризация сетей ливневой канализации 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42,8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Обеспечение деятельности</a:t>
                      </a:r>
                      <a:r>
                        <a:rPr lang="ru-RU" sz="12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МКУ «Управление капитального ремонта»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12,1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Обеспечение деятельности департамента городского хозяйства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48,5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Осуществление государственного жилищного надзора и ведение учета граждан отдельных категорий, нуждающихся в жилых помещениях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6,4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Прочие мероприятия в области</a:t>
                      </a:r>
                      <a:r>
                        <a:rPr lang="ru-RU" sz="12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коммунального хозяйства и благоустройства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11,3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80914504"/>
              </p:ext>
            </p:extLst>
          </p:nvPr>
        </p:nvGraphicFramePr>
        <p:xfrm>
          <a:off x="2599770" y="2363764"/>
          <a:ext cx="3181789" cy="96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4163" y="2490939"/>
            <a:ext cx="237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Доля расходов в разрезе уровней бюджета, в %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2063552" y="2698339"/>
            <a:ext cx="432048" cy="22660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92579"/>
              </p:ext>
            </p:extLst>
          </p:nvPr>
        </p:nvGraphicFramePr>
        <p:xfrm>
          <a:off x="5974884" y="1390493"/>
          <a:ext cx="5932556" cy="88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3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116,6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125,5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123,1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111,2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93,3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69539"/>
              </p:ext>
            </p:extLst>
          </p:nvPr>
        </p:nvGraphicFramePr>
        <p:xfrm>
          <a:off x="5997094" y="3385849"/>
          <a:ext cx="5931555" cy="348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Финансовое обеспечение мероприятий программы  на 2021 год ( в млн  руб.)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83C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4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Предоставление</a:t>
                      </a:r>
                      <a:r>
                        <a:rPr lang="ru-RU" sz="12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социальных выплат молодым семьям на приобретение (строительство) жилья  в рамках государственной программы РФ «Обеспечение доступным и комфортным жильём и коммунальными услугами граждан РФ»</a:t>
                      </a:r>
                      <a:endParaRPr lang="ru-RU" sz="12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16,2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7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Обеспечение жилыми помещениями детей-сирот и детей, оставшихся без</a:t>
                      </a:r>
                      <a:r>
                        <a:rPr lang="ru-RU" sz="12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попечения родителей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60,3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73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Обеспечение деятельности МКУ «Квартирно-правовая служба»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25,1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Строительство детского сада на 300 мест в микрорайоне «Северная </a:t>
                      </a:r>
                      <a:r>
                        <a:rPr lang="ru-RU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Бытха</a:t>
                      </a: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» </a:t>
                      </a:r>
                      <a:r>
                        <a:rPr lang="ru-RU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Хостинского</a:t>
                      </a:r>
                      <a:r>
                        <a:rPr lang="ru-RU" sz="12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района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5,8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00">
                <a:tc>
                  <a:txBody>
                    <a:bodyPr/>
                    <a:lstStyle/>
                    <a:p>
                      <a:pPr marL="0" marR="0" lvl="0" indent="0" algn="l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общеобразовательной школы на 1100 мест в микрорайоне «Северная </a:t>
                      </a:r>
                      <a:r>
                        <a:rPr lang="ru-RU" sz="1200" b="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Бытха</a:t>
                      </a:r>
                      <a:r>
                        <a:rPr lang="ru-RU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200" b="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Хостинского</a:t>
                      </a:r>
                      <a:r>
                        <a:rPr lang="ru-RU" sz="1200" b="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11,7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Предоставление дополнительной меры социальной поддержки многодетных семей в виде субсидирования части процентной ставки при получении ипотечного кредита на приобретение жилья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0,6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Социальные</a:t>
                      </a:r>
                      <a:r>
                        <a:rPr lang="ru-RU" sz="12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выплаты двум молодым семьям на строительство и приобретение жилья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3,4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75250752"/>
              </p:ext>
            </p:extLst>
          </p:nvPr>
        </p:nvGraphicFramePr>
        <p:xfrm>
          <a:off x="8832304" y="2363764"/>
          <a:ext cx="3096345" cy="96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31499" y="2508484"/>
            <a:ext cx="237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Доля расходов в разрезе уровней бюджета, в %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8086912" y="2694801"/>
            <a:ext cx="432048" cy="22660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26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ABF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476" y="3401366"/>
            <a:ext cx="1152127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Основные направления финансирования предусмотренные в утвержденном бюджете города Сочи  на 2021 год </a:t>
            </a:r>
          </a:p>
          <a:p>
            <a:pPr algn="ctr" defTabSz="372986"/>
            <a:r>
              <a:rPr lang="ru-RU" sz="1600" b="1" spc="19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( в млн. руб.) 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3092889" y="142426"/>
            <a:ext cx="7914561" cy="585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u="sng" spc="26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600" b="1" u="sng" spc="26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600" b="1" u="sng" spc="26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«Постолимпийской использование олимпийских объектов и развития Имеретинской низменности города-курорта Сочи»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85197"/>
              </p:ext>
            </p:extLst>
          </p:nvPr>
        </p:nvGraphicFramePr>
        <p:xfrm>
          <a:off x="290476" y="4264355"/>
          <a:ext cx="11521278" cy="223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1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Создание условий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для массового отдыха на отдельных территориях, расположенных в границах Олимпийского парка 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172,4</a:t>
                      </a:r>
                    </a:p>
                  </a:txBody>
                  <a:tcPr marL="63305" marR="63305" marT="31652" marB="31652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Оказание услуг по отведению поверхностных сточных вод с селитебных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территорий с </a:t>
                      </a: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использованием сооружений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инженерной защиты, в том числе ливневой канализации, созданных Программой строительства олимпийских объектов и являющимися объектами муниципальной собственности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43,5</a:t>
                      </a:r>
                    </a:p>
                  </a:txBody>
                  <a:tcPr marL="63305" marR="63305" marT="31652" marB="31652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Содержание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автомобильных дорог местного значения Имеретинской низменности в Красной Поляне и в селе </a:t>
                      </a:r>
                      <a:r>
                        <a:rPr lang="ru-RU" sz="1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Эсто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-Садок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144,9</a:t>
                      </a:r>
                    </a:p>
                  </a:txBody>
                  <a:tcPr marL="63305" marR="63305" marT="31652" marB="31652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Софинансирование</a:t>
                      </a: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содержания автомобильной транспортной развязки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на пересечении ул. Виноградной и ул. Донской (км.174) на федеральной дороге А-147 Джубга-Сочи до границы с республикой Абхазия 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42,8</a:t>
                      </a:r>
                    </a:p>
                  </a:txBody>
                  <a:tcPr marL="63305" marR="63305" marT="31652" marB="31652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Софинансирование</a:t>
                      </a: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содержания автомобильной транспортной развязки на пересечении Курортного проспекта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и ул.20-й Горнострелковой дивизии на федеральной автодороге Джубга – Сочи – Республика Абхазия 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42,8</a:t>
                      </a:r>
                    </a:p>
                  </a:txBody>
                  <a:tcPr marL="63305" marR="63305" marT="31652" marB="31652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142426"/>
            <a:ext cx="2953679" cy="196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7"/>
              </p:ext>
            </p:extLst>
          </p:nvPr>
        </p:nvGraphicFramePr>
        <p:xfrm>
          <a:off x="3092889" y="1107721"/>
          <a:ext cx="8763750" cy="91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00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523,8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503,3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446,4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172,8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172,8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90165461"/>
              </p:ext>
            </p:extLst>
          </p:nvPr>
        </p:nvGraphicFramePr>
        <p:xfrm>
          <a:off x="7377579" y="2214952"/>
          <a:ext cx="4464495" cy="96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83106" y="2359350"/>
            <a:ext cx="28590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Доля расходов в разрезе уровней бюджета, в %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726177" y="2620960"/>
            <a:ext cx="432048" cy="22660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886930" y="794581"/>
            <a:ext cx="955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2986"/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В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16966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1074" y="244322"/>
            <a:ext cx="3650669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Общие сведения </a:t>
            </a:r>
          </a:p>
          <a:p>
            <a:pPr algn="ctr"/>
            <a:r>
              <a:rPr lang="ru-RU" sz="2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 городе Сочи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54462"/>
              </p:ext>
            </p:extLst>
          </p:nvPr>
        </p:nvGraphicFramePr>
        <p:xfrm>
          <a:off x="7204448" y="1628800"/>
          <a:ext cx="424847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Челтенхем</a:t>
                      </a: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– Великобритания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 1959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Ментон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– Франция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1966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Римини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– Италия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1977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Эспоо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– Финляндия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1989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Лонг</a:t>
                      </a:r>
                      <a:r>
                        <a:rPr lang="ru-RU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-Бич 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– Калифорния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 1990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Трабзон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– Турция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 1991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Пярну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– Эстония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 1994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Вэйхай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– Китай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 1996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Баден – Баден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– Германия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 2013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Нагато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– Япония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с 2018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39913" y="923213"/>
            <a:ext cx="5377542" cy="3077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Города –побратимы города Сочи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Segoe UI Ligh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325" y="2260670"/>
            <a:ext cx="32903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Санаторно-курортный комплекс Сочи является крупнейшим в России. В городе сосредоточено более 50% всего курортного потенциала Краснодарского края.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795" y="1108716"/>
            <a:ext cx="3606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Территория города Сочи, его уникальные природные богатства и рекреационные возможности являются национальным достоянием Российской Федерации.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325" y="4797621"/>
            <a:ext cx="6541700" cy="6771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большую работу по лечению и восстановлению здоровья воинов в годы Великой Отечественной войны и за успехи в хозяйственном и культурном строительстве  </a:t>
            </a:r>
          </a:p>
          <a:p>
            <a:pPr indent="342900" algn="ctr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город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Сочи награжден орденом Отечественной войны первой степени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11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"/>
          <p:cNvSpPr txBox="1">
            <a:spLocks/>
          </p:cNvSpPr>
          <p:nvPr/>
        </p:nvSpPr>
        <p:spPr>
          <a:xfrm>
            <a:off x="3030270" y="244935"/>
            <a:ext cx="8769163" cy="602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u="sng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  </a:t>
            </a:r>
          </a:p>
          <a:p>
            <a:pPr algn="ctr"/>
            <a:r>
              <a:rPr lang="ru-RU" sz="1600" b="1" u="sng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«Дорожная деятельность на территории муниципального образования город-курорт Сочи»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208794"/>
            <a:ext cx="2766918" cy="167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6561"/>
              </p:ext>
            </p:extLst>
          </p:nvPr>
        </p:nvGraphicFramePr>
        <p:xfrm>
          <a:off x="3158455" y="1076894"/>
          <a:ext cx="8769163" cy="103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3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99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1 468,9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1 748,3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1 403,6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1 226,1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1 210,1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27835287"/>
              </p:ext>
            </p:extLst>
          </p:nvPr>
        </p:nvGraphicFramePr>
        <p:xfrm>
          <a:off x="8601097" y="3141813"/>
          <a:ext cx="331236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92019"/>
              </p:ext>
            </p:extLst>
          </p:nvPr>
        </p:nvGraphicFramePr>
        <p:xfrm>
          <a:off x="263352" y="2297728"/>
          <a:ext cx="8064896" cy="440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4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Финансовое обеспечение мероприятий программы  на 2021 год ( в млн руб.)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83C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4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ea typeface="+mn-ea"/>
                          <a:cs typeface="MV Boli" panose="02000500030200090000" pitchFamily="2" charset="0"/>
                        </a:rPr>
                        <a:t>Проведение проектно-изыскательских работ по строительству, реконструкции, капитальному ремонту улично-дорожной сети для включения объектов в </a:t>
                      </a:r>
                      <a:r>
                        <a:rPr lang="ru-RU" sz="14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ea typeface="+mn-ea"/>
                          <a:cs typeface="MV Boli" panose="02000500030200090000" pitchFamily="2" charset="0"/>
                        </a:rPr>
                        <a:t>национальный проект «Безопасные и качественные автомобильные дороги»</a:t>
                      </a:r>
                      <a:endParaRPr lang="ru-RU" sz="1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ea typeface="+mn-ea"/>
                        <a:cs typeface="MV Boli" panose="02000500030200090000" pitchFamily="2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sz="1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ea typeface="+mn-ea"/>
                        <a:cs typeface="MV Boli" panose="02000500030200090000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ea typeface="+mn-ea"/>
                          <a:cs typeface="MV Boli" panose="02000500030200090000" pitchFamily="2" charset="0"/>
                        </a:rPr>
                        <a:t>20,0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828">
                <a:tc>
                  <a:txBody>
                    <a:bodyPr/>
                    <a:lstStyle/>
                    <a:p>
                      <a:pPr marL="0" marR="0" lvl="0" indent="0" algn="l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ea typeface="+mn-ea"/>
                          <a:cs typeface="MV Boli" panose="02000500030200090000" pitchFamily="2" charset="0"/>
                        </a:rPr>
                        <a:t>Капитальный ремонт и ремонт дорожной сети </a:t>
                      </a:r>
                      <a:r>
                        <a:rPr lang="ru-RU" sz="14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ea typeface="+mn-ea"/>
                          <a:cs typeface="MV Boli" panose="02000500030200090000" pitchFamily="2" charset="0"/>
                        </a:rPr>
                        <a:t>города Сочи на условиях </a:t>
                      </a:r>
                      <a:r>
                        <a:rPr lang="ru-RU" sz="1400" b="0" kern="12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ea typeface="+mn-ea"/>
                          <a:cs typeface="MV Boli" panose="02000500030200090000" pitchFamily="2" charset="0"/>
                        </a:rPr>
                        <a:t>софинансирования</a:t>
                      </a:r>
                      <a:r>
                        <a:rPr lang="ru-RU" sz="14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ea typeface="+mn-ea"/>
                          <a:cs typeface="MV Boli" panose="02000500030200090000" pitchFamily="2" charset="0"/>
                        </a:rPr>
                        <a:t>, в рамках реализации национального проекта «Безопасные и качественные автомобильные дороги» 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MV Boli" panose="02000500030200090000" pitchFamily="2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830,0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Проведение инструментальной диагностики состояния дорожной сети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1,2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Приобретение,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 изготовление, установка, ремонт и содержание элементов обустройства автомобильных дорог общего пользования местного значения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MV Boli" panose="02000500030200090000" pitchFamily="2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23,1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0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Капитальный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 ремонт (ремонт) и с</a:t>
                      </a: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одержание автомобильных дорог общего пользования местного значения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268,0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marL="0" marR="0" lvl="0" indent="0" algn="l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ea typeface="+mn-ea"/>
                          <a:cs typeface="MV Boli" panose="02000500030200090000" pitchFamily="2" charset="0"/>
                        </a:rPr>
                        <a:t>Капитальный ремонт и ремонт </a:t>
                      </a: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автомобильных дорог общего пользования местного значения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 а рамках программы «Развитие сети автомобильных дорог Краснодарского края»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MV Boli" panose="02000500030200090000" pitchFamily="2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182,7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Содержание и эксплуатация автоматизированной системы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 управления дорожным движением, включая светофорные объекты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MV Boli" panose="02000500030200090000" pitchFamily="2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28,8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Обеспечение деятельности МКУ «Управление автомобильных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 дорог»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MV Boli" panose="02000500030200090000" pitchFamily="2" charset="0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MV Boli" panose="02000500030200090000" pitchFamily="2" charset="0"/>
                        </a:rPr>
                        <a:t>49,8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01097" y="256490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Доля расходов в разрезе уровней бюджета на 2021 год, в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86930" y="794581"/>
            <a:ext cx="104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2986"/>
            <a:r>
              <a:rPr lang="ru-RU" sz="1100" i="1" dirty="0">
                <a:solidFill>
                  <a:schemeClr val="bg1">
                    <a:lumMod val="95000"/>
                  </a:schemeClr>
                </a:solidFill>
              </a:rPr>
              <a:t>В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534765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AB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2533846" y="191527"/>
            <a:ext cx="3433060" cy="7078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u="sng" spc="26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ecita" panose="03050502000000000000" pitchFamily="66" charset="2"/>
                <a:ea typeface="Pecita" panose="03050502000000000000" pitchFamily="66" charset="2"/>
                <a:cs typeface="Pecita" panose="03050502000000000000" pitchFamily="66" charset="2"/>
              </a:rPr>
              <a:t>Муниципальная программа</a:t>
            </a:r>
            <a:br>
              <a:rPr lang="ru-RU" sz="1400" b="1" u="sng" spc="26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ecita" panose="03050502000000000000" pitchFamily="66" charset="2"/>
                <a:ea typeface="Pecita" panose="03050502000000000000" pitchFamily="66" charset="2"/>
                <a:cs typeface="Pecita" panose="03050502000000000000" pitchFamily="66" charset="2"/>
              </a:rPr>
            </a:br>
            <a:r>
              <a:rPr lang="ru-RU" sz="1400" b="1" u="sng" spc="26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ecita" panose="03050502000000000000" pitchFamily="66" charset="2"/>
                <a:ea typeface="Pecita" panose="03050502000000000000" pitchFamily="66" charset="2"/>
                <a:cs typeface="Pecita" panose="03050502000000000000" pitchFamily="66" charset="2"/>
              </a:rPr>
              <a:t> «Обеспечение безопасности на территории муниципального образования город-курорт Сочи»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1748" y="1257399"/>
            <a:ext cx="8897205" cy="3077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72986"/>
            <a:r>
              <a:rPr lang="ru-RU" sz="1400" b="1" spc="19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финансирования, предусмотренные в утвержденном бюджете города на 2021 год: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53661"/>
              </p:ext>
            </p:extLst>
          </p:nvPr>
        </p:nvGraphicFramePr>
        <p:xfrm>
          <a:off x="213750" y="1725117"/>
          <a:ext cx="11765204" cy="219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2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49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Сумма (млн</a:t>
                      </a:r>
                      <a:r>
                        <a:rPr lang="ru-RU" sz="13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руб.) </a:t>
                      </a: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9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Обеспечение функционирования системы видеонаблюдения в целях обеспечения общественной безопасности</a:t>
                      </a: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100,1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9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Обеспечение деятельности муниципального казенного учреждения «Единая дежурно-диспетчерская служба города Сочи»</a:t>
                      </a: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143,8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Обеспечение деятельности муниципального казенного учреждения «Служба спасения» </a:t>
                      </a: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73,8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0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Размещение граждан г. Сочи,</a:t>
                      </a:r>
                      <a:r>
                        <a:rPr lang="ru-RU" sz="13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  жилые помещения которых признаны непригодными для проживания в результате стихийных бедствий и других чрезвычайных ситуаций, в местах временного проживания</a:t>
                      </a:r>
                      <a:endParaRPr lang="ru-RU" sz="13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97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Формирование резерва материальных ресурсов для нужд гражданской обороны</a:t>
                      </a: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00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Прочие мероприятия (обеспечение</a:t>
                      </a:r>
                      <a:r>
                        <a:rPr lang="ru-RU" sz="13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 первичных мер пожарной безопасности и материально-техническое обеспечение добровольных народных дружин)</a:t>
                      </a:r>
                      <a:endParaRPr lang="ru-RU" sz="13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A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139"/>
            <a:ext cx="2592288" cy="153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75" y="3968378"/>
            <a:ext cx="2541260" cy="1423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4"/>
          <p:cNvSpPr txBox="1">
            <a:spLocks/>
          </p:cNvSpPr>
          <p:nvPr/>
        </p:nvSpPr>
        <p:spPr>
          <a:xfrm>
            <a:off x="2551408" y="3968378"/>
            <a:ext cx="3456384" cy="7170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u="sng" spc="35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ecita" panose="03050502000000000000" pitchFamily="66" charset="2"/>
                <a:ea typeface="Pecita" panose="03050502000000000000" pitchFamily="66" charset="2"/>
                <a:cs typeface="Pecita" panose="03050502000000000000" pitchFamily="66" charset="2"/>
              </a:rPr>
              <a:t>Муниципальная программа</a:t>
            </a:r>
            <a:br>
              <a:rPr lang="ru-RU" sz="1400" b="1" u="sng" spc="35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ecita" panose="03050502000000000000" pitchFamily="66" charset="2"/>
                <a:ea typeface="Pecita" panose="03050502000000000000" pitchFamily="66" charset="2"/>
                <a:cs typeface="Pecita" panose="03050502000000000000" pitchFamily="66" charset="2"/>
              </a:rPr>
            </a:br>
            <a:r>
              <a:rPr lang="ru-RU" sz="1400" b="1" u="sng" spc="35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ecita" panose="03050502000000000000" pitchFamily="66" charset="2"/>
                <a:ea typeface="Pecita" panose="03050502000000000000" pitchFamily="66" charset="2"/>
                <a:cs typeface="Pecita" panose="03050502000000000000" pitchFamily="66" charset="2"/>
              </a:rPr>
              <a:t> «Поддержка районных социально-ориентированных казачьих обществ «Черноморского окружного казачьего общества Кубанского войскового казачьего общества города Сочи»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28482"/>
              </p:ext>
            </p:extLst>
          </p:nvPr>
        </p:nvGraphicFramePr>
        <p:xfrm>
          <a:off x="213749" y="5392290"/>
          <a:ext cx="11765204" cy="1297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1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5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Наименование 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rgbClr val="5B70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Сумма (млн</a:t>
                      </a:r>
                      <a:r>
                        <a:rPr lang="ru-RU" sz="13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руб.)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rgbClr val="5B7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Охрана общественного порядка казачьими обществами,</a:t>
                      </a:r>
                      <a:r>
                        <a:rPr lang="ru-RU" sz="13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 в том числе организация деятельности муниципальной казачьей дружины численностью 140  человек</a:t>
                      </a:r>
                      <a:endParaRPr lang="ru-RU" sz="13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rgbClr val="5B70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40,5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5B7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Патриотическое воспитание молодежи в казачьих обществах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rgbClr val="5B70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5B7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Проведение</a:t>
                      </a:r>
                      <a:r>
                        <a:rPr lang="ru-RU" sz="13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 мероприятий по сохранению и развитию историко-культурных традиций кубанского казачества </a:t>
                      </a:r>
                      <a:endParaRPr lang="ru-RU" sz="13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rgbClr val="5B70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5B7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669"/>
              </p:ext>
            </p:extLst>
          </p:nvPr>
        </p:nvGraphicFramePr>
        <p:xfrm>
          <a:off x="6046397" y="168085"/>
          <a:ext cx="5932556" cy="91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3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2020 год (план уточненный на 01.11.2020 года)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307,5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308,7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346,9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325,0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294,1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30695"/>
              </p:ext>
            </p:extLst>
          </p:nvPr>
        </p:nvGraphicFramePr>
        <p:xfrm>
          <a:off x="6046397" y="4167863"/>
          <a:ext cx="5932556" cy="91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3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2020 год (план уточненный на 01.11.2020 года)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47478" marR="47478" marT="23739" marB="23739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38,4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44,4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42,2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42,2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42,2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kHorz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995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4"/>
          <p:cNvSpPr txBox="1">
            <a:spLocks/>
          </p:cNvSpPr>
          <p:nvPr/>
        </p:nvSpPr>
        <p:spPr>
          <a:xfrm>
            <a:off x="4548566" y="153764"/>
            <a:ext cx="5977374" cy="8071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u="sng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600" b="1" u="sng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600" b="1" u="sng" spc="26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«Транспортное обслуживание населения муниципального образования город-курорт Сочи»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4087" y="3129144"/>
            <a:ext cx="9328297" cy="646331"/>
          </a:xfrm>
          <a:prstGeom prst="rect">
            <a:avLst/>
          </a:prstGeo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Выполнение работ, оказание услуг, связанных с осуществлением регулярных перевозок населения по регулируемым тарифам по муниципальным маршрутам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00456" y="3159921"/>
            <a:ext cx="1442699" cy="584775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261,6</a:t>
            </a:r>
          </a:p>
          <a:p>
            <a:pPr algn="ctr" defTabSz="372986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млн рублей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4087" y="4267366"/>
            <a:ext cx="9328297" cy="646331"/>
          </a:xfrm>
          <a:prstGeom prst="rect">
            <a:avLst/>
          </a:prstGeo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деятельности департамента городского транспорта и казенного учреждения «Управление городского транспорта»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4087" y="5380672"/>
            <a:ext cx="9328297" cy="923330"/>
          </a:xfrm>
          <a:prstGeom prst="rect">
            <a:avLst/>
          </a:prstGeo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Мероприятия, направленные на обеспечение информирования населения о работе транспорта общего пользования, в том числе работы по диспетчеризации городского пассажирского транспорта 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9" y="25100"/>
            <a:ext cx="3294437" cy="207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70684"/>
              </p:ext>
            </p:extLst>
          </p:nvPr>
        </p:nvGraphicFramePr>
        <p:xfrm>
          <a:off x="3503712" y="1076894"/>
          <a:ext cx="8423906" cy="103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99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уточненный на 01.11.2020 года)</a:t>
                      </a:r>
                    </a:p>
                  </a:txBody>
                  <a:tcPr marL="63305" marR="63305" marT="31652" marB="31652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318,0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982,5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307,2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307,2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312,8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24087" y="2390014"/>
            <a:ext cx="117035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b="1" spc="19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финансирования, предусмотренные в бюджете города Сочи  на 2021 год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12929" y="4304457"/>
            <a:ext cx="1417751" cy="584775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40,4</a:t>
            </a:r>
          </a:p>
          <a:p>
            <a:pPr algn="ctr" defTabSz="372986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млн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25404" y="5549949"/>
            <a:ext cx="1417751" cy="584775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5,1</a:t>
            </a:r>
          </a:p>
          <a:p>
            <a:pPr algn="ctr" defTabSz="372986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07444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3210087" y="203763"/>
            <a:ext cx="5301952" cy="696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u="sng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600" b="1" u="sng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600" b="1" u="sng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«Развитие инфраструктуры муниципального образования город-курорт Сочи»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" y="187354"/>
            <a:ext cx="2441711" cy="179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88870"/>
              </p:ext>
            </p:extLst>
          </p:nvPr>
        </p:nvGraphicFramePr>
        <p:xfrm>
          <a:off x="196417" y="2958571"/>
          <a:ext cx="3510097" cy="3025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Газоснабжение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28,5</a:t>
                      </a:r>
                      <a:r>
                        <a:rPr lang="ru-RU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 млн рублей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4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Выполнение </a:t>
                      </a:r>
                      <a:r>
                        <a:rPr lang="ru-RU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ПИРов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по газификации сел Воронцовка, </a:t>
                      </a:r>
                      <a:r>
                        <a:rPr lang="ru-RU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Илларионовка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, Калиновое озеро, Хлебороб»- 1,7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64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Завершение СМР и выполнение </a:t>
                      </a:r>
                      <a:r>
                        <a:rPr lang="ru-RU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ПИРов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по газификации</a:t>
                      </a:r>
                      <a:r>
                        <a:rPr lang="ru-RU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пос. </a:t>
                      </a:r>
                      <a:r>
                        <a:rPr lang="ru-RU" sz="11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Лоо</a:t>
                      </a:r>
                      <a:r>
                        <a:rPr lang="ru-RU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» – 12,7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41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Завершение СМР</a:t>
                      </a:r>
                      <a:r>
                        <a:rPr lang="ru-RU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по газификации ул. Леси-Украинка (включая </a:t>
                      </a:r>
                      <a:r>
                        <a:rPr lang="ru-RU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ПИРов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) -2,9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marL="0" marR="0" lvl="0" indent="0" algn="l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Выполнение </a:t>
                      </a:r>
                      <a:r>
                        <a:rPr lang="ru-RU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ПИРов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на строительство сетей газоснабжения микрорайона, выделенного под застройку для многодетных семей в п. Аше» – 3,5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83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Завершение СМР</a:t>
                      </a:r>
                      <a:r>
                        <a:rPr lang="ru-RU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по газификации в поселках Аше, </a:t>
                      </a:r>
                      <a:r>
                        <a:rPr lang="ru-RU" sz="11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Шхафит</a:t>
                      </a:r>
                      <a:r>
                        <a:rPr lang="ru-RU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, Мамедова Щель, улицы Новая поселка Лазаревское – 7,7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7983" y="2132856"/>
            <a:ext cx="11714198" cy="30777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финансирования, предусмотренные в утвержденном бюджете на 2021 год: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50839"/>
              </p:ext>
            </p:extLst>
          </p:nvPr>
        </p:nvGraphicFramePr>
        <p:xfrm>
          <a:off x="4008089" y="2958571"/>
          <a:ext cx="3569838" cy="309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5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Водоснабжение</a:t>
                      </a:r>
                      <a:r>
                        <a:rPr lang="ru-RU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 и водоотведение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49,9 млн рублей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577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Выполнение </a:t>
                      </a:r>
                      <a:r>
                        <a:rPr lang="ru-RU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ПИРов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на объекте «Строительство сетей водоснабжения и канализации микрорайона, выделенного под застройку для многодетных семей в п. Аше» – 4,9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63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Продолжение </a:t>
                      </a:r>
                      <a:r>
                        <a:rPr lang="ru-RU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ПИРов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на объекте «Водоснабжение застройки</a:t>
                      </a:r>
                      <a:r>
                        <a:rPr lang="ru-RU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района «Благодать»-5,5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011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Продолжением </a:t>
                      </a:r>
                      <a:r>
                        <a:rPr lang="ru-RU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ПИРов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на объекте «Водоснабжение</a:t>
                      </a:r>
                      <a:r>
                        <a:rPr lang="ru-RU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   с. Каменка, Казачий Брод» - 7,1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438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Завершение </a:t>
                      </a:r>
                      <a:r>
                        <a:rPr lang="ru-RU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ПИРов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по водоснабжению на строительства сетей водоснабжение и канализации</a:t>
                      </a:r>
                      <a:r>
                        <a:rPr lang="ru-RU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на 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объектах</a:t>
                      </a:r>
                      <a:r>
                        <a:rPr lang="ru-RU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по ул. Измайловская и села Абазинка – 32,4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57946"/>
              </p:ext>
            </p:extLst>
          </p:nvPr>
        </p:nvGraphicFramePr>
        <p:xfrm>
          <a:off x="7879502" y="2708920"/>
          <a:ext cx="413267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7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Другие мероприятия</a:t>
                      </a:r>
                      <a:r>
                        <a:rPr lang="ru-RU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 по развитию инфраструктуры города Сочи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149,7 млн рублей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49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Выполнение </a:t>
                      </a:r>
                      <a:r>
                        <a:rPr lang="ru-RU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ПИРов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по реконструкции автомобильной дороги общего пользования с инженерной подготовкой по ул. Фурманова 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– 9,4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Строительство объекта Офис врача общей практики в п. Орёл-Изумруд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– 20,0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79">
                <a:tc>
                  <a:txBody>
                    <a:bodyPr/>
                    <a:lstStyle/>
                    <a:p>
                      <a:pPr marL="0" marR="0" lvl="0" indent="0" algn="l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Строительство здания врача общей практики в ауле </a:t>
                      </a:r>
                      <a:r>
                        <a:rPr lang="ru-RU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Хаджико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(МБУЗ «Городская поликлиника №5») - 25,0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772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Выполнение </a:t>
                      </a:r>
                      <a:r>
                        <a:rPr lang="ru-RU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ПИРов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по электроснабжению микрорайонов , выделенных под застройку для многодетных семей в селе </a:t>
                      </a:r>
                      <a:r>
                        <a:rPr lang="ru-RU" sz="10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Верхнениколаевское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и поселках Аше и Кудепста  - 19,5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6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Обеспечение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деятельности департамента строительства и МКУ «Управление капитального строительства» - 60,4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Завершение капитального ремонта многоквартирного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дома по пер. Пасечный д.1 – 7,4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282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Капитальный ремонт здания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администрации города Сочи – 3,2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34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Выполнение СМР по установке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 (приобретение и монтаж) </a:t>
                      </a:r>
                      <a:r>
                        <a:rPr lang="ru-RU" sz="10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блочно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</a:rPr>
                        <a:t>-модульной котельной для теплоснабжения детского сада №4  и СОШ №11– 4,8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76374"/>
              </p:ext>
            </p:extLst>
          </p:nvPr>
        </p:nvGraphicFramePr>
        <p:xfrm>
          <a:off x="2592435" y="938475"/>
          <a:ext cx="6478904" cy="91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00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(план уточненный на 01.11.2020 года)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443,1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231,1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228,1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278,8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241,1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ltHorz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88452944"/>
              </p:ext>
            </p:extLst>
          </p:nvPr>
        </p:nvGraphicFramePr>
        <p:xfrm>
          <a:off x="9214174" y="953399"/>
          <a:ext cx="2800620" cy="87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93696" y="271903"/>
            <a:ext cx="30983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solidFill>
                  <a:schemeClr val="bg1">
                    <a:lumMod val="95000"/>
                  </a:schemeClr>
                </a:solidFill>
              </a:rPr>
              <a:t>Доля расходов в разрезе уровней бюджета на 2021 год, в %</a:t>
            </a:r>
          </a:p>
        </p:txBody>
      </p:sp>
    </p:spTree>
    <p:extLst>
      <p:ext uri="{BB962C8B-B14F-4D97-AF65-F5344CB8AC3E}">
        <p14:creationId xmlns:p14="http://schemas.microsoft.com/office/powerpoint/2010/main" val="880459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4163626" y="182227"/>
            <a:ext cx="747699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spc="38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1600" b="1" spc="38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1600" b="1" spc="38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«Развитие санаторно-курортного и туристского комплекса в муниципальном образовании город-курорт Сочи»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4142" y="75095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sz="1400" i="1" dirty="0" err="1">
                <a:solidFill>
                  <a:schemeClr val="bg1">
                    <a:lumMod val="95000"/>
                  </a:schemeClr>
                </a:solidFill>
              </a:rPr>
              <a:t>млн.руб</a:t>
            </a:r>
            <a:r>
              <a:rPr lang="ru-RU" sz="1400" i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87242"/>
              </p:ext>
            </p:extLst>
          </p:nvPr>
        </p:nvGraphicFramePr>
        <p:xfrm>
          <a:off x="191344" y="3889552"/>
          <a:ext cx="6048672" cy="275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2095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Продвижение курортного потенциала города Сочи, а именно:</a:t>
                      </a:r>
                    </a:p>
                    <a:p>
                      <a:pPr algn="l"/>
                      <a:r>
                        <a:rPr lang="ru-RU" sz="1200" b="0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0" i="1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Размещение информационных материалов (статей) в печатных изданиях;</a:t>
                      </a:r>
                    </a:p>
                    <a:p>
                      <a:pPr algn="l"/>
                      <a:r>
                        <a:rPr lang="ru-RU" sz="1200" b="0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Организация</a:t>
                      </a:r>
                      <a:r>
                        <a:rPr lang="ru-RU" sz="1200" b="0" i="1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и участие в выставках-ярмарках, форумах</a:t>
                      </a:r>
                    </a:p>
                    <a:p>
                      <a:pPr algn="l"/>
                      <a:r>
                        <a:rPr lang="ru-RU" sz="1200" b="0" i="1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Изготовление раздаточной сувенирной и информационной продукции </a:t>
                      </a:r>
                      <a:endParaRPr lang="ru-RU" sz="12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7,4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08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Создание условий для массового отдыха,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 в части финансового обеспечения работ по проектированию, строительству, реконструкции, содержанию и благоустройству объектов курортной инфраструктуры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143,0 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8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деятельности бюджетного учреждения «Дирекция по реализации программ»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31,9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175064"/>
            <a:ext cx="3024336" cy="193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83677219"/>
              </p:ext>
            </p:extLst>
          </p:nvPr>
        </p:nvGraphicFramePr>
        <p:xfrm>
          <a:off x="6508206" y="2293078"/>
          <a:ext cx="5332183" cy="129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46471802"/>
              </p:ext>
            </p:extLst>
          </p:nvPr>
        </p:nvGraphicFramePr>
        <p:xfrm>
          <a:off x="6420976" y="3889552"/>
          <a:ext cx="5419413" cy="275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59227"/>
              </p:ext>
            </p:extLst>
          </p:nvPr>
        </p:nvGraphicFramePr>
        <p:xfrm>
          <a:off x="3503712" y="1076894"/>
          <a:ext cx="8423906" cy="103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99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(план первоначальный)</a:t>
                      </a:r>
                    </a:p>
                  </a:txBody>
                  <a:tcPr marL="63305" marR="63305" marT="31652" marB="31652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(план уточненный на 01.11.2020 года)</a:t>
                      </a:r>
                    </a:p>
                  </a:txBody>
                  <a:tcPr marL="63305" marR="63305" marT="31652" marB="31652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179,9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223,5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182,3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179,9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41,2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pattFill prst="horzBrick">
                      <a:fgClr>
                        <a:schemeClr val="tx2">
                          <a:lumMod val="25000"/>
                          <a:lumOff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74398" y="4005064"/>
            <a:ext cx="319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За 10 месяцев 2020 года поступления в бюджет города от санаторно-курортной сферы составили - 699,6 млн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344" y="2706690"/>
            <a:ext cx="60486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финансирования предусмотренные в бюджете города Сочи  на 2021 год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287688" y="3451030"/>
            <a:ext cx="432048" cy="33525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19072" y="3591698"/>
            <a:ext cx="91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2986"/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В млн  руб.</a:t>
            </a:r>
          </a:p>
        </p:txBody>
      </p:sp>
    </p:spTree>
    <p:extLst>
      <p:ext uri="{BB962C8B-B14F-4D97-AF65-F5344CB8AC3E}">
        <p14:creationId xmlns:p14="http://schemas.microsoft.com/office/powerpoint/2010/main" val="1584679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0397" y="411538"/>
            <a:ext cx="1155074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372986"/>
            <a:r>
              <a:rPr lang="ru-RU" sz="2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" panose="020B0502040204020203" pitchFamily="34" charset="0"/>
              </a:rPr>
              <a:t>Долговые обязательства города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95767" y="1313028"/>
            <a:ext cx="2093771" cy="133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400" b="1" spc="35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Планируемый объем привлечения заемных средств: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54409"/>
              </p:ext>
            </p:extLst>
          </p:nvPr>
        </p:nvGraphicFramePr>
        <p:xfrm>
          <a:off x="8734543" y="1313028"/>
          <a:ext cx="3224535" cy="1374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38">
                <a:tc>
                  <a:txBody>
                    <a:bodyPr/>
                    <a:lstStyle/>
                    <a:p>
                      <a:r>
                        <a:rPr lang="ru-RU" sz="14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2020 год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ot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1 630,9 млн. рублей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ot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351">
                <a:tc>
                  <a:txBody>
                    <a:bodyPr/>
                    <a:lstStyle/>
                    <a:p>
                      <a:r>
                        <a:rPr lang="ru-RU" sz="14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2021 год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ot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565,3</a:t>
                      </a:r>
                      <a:r>
                        <a:rPr lang="ru-RU" sz="1400" b="1" cap="none" spc="50" baseline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4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 рублей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ot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24">
                <a:tc>
                  <a:txBody>
                    <a:bodyPr/>
                    <a:lstStyle/>
                    <a:p>
                      <a:r>
                        <a:rPr lang="ru-RU" sz="14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2022 год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ot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565,1 млн. рублей</a:t>
                      </a:r>
                    </a:p>
                  </a:txBody>
                  <a:tcPr marL="63305" marR="63305" marT="31652" marB="31652">
                    <a:cell3D prstMaterial="dkEdge">
                      <a:bevel h="50800" prst="divot"/>
                      <a:lightRig rig="flood" dir="t"/>
                    </a:cell3D>
                    <a:pattFill prst="dotGrid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10849566"/>
              </p:ext>
            </p:extLst>
          </p:nvPr>
        </p:nvGraphicFramePr>
        <p:xfrm>
          <a:off x="281223" y="3129261"/>
          <a:ext cx="5152780" cy="124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7854" y="1147247"/>
            <a:ext cx="5051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2986"/>
            <a:r>
              <a:rPr lang="ru-RU" sz="1400" dirty="0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Город Сочи является курортом  и цикличность поступлений доходов  в бюджет города в некоторой степени зависит от факторов сезонности.  Размер поступлений доходов в </a:t>
            </a:r>
            <a:r>
              <a:rPr lang="en-US" sz="1400" dirty="0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I-</a:t>
            </a:r>
            <a:r>
              <a:rPr lang="ru-RU" sz="1400" dirty="0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ом полугодии, как правило ниже поступлений</a:t>
            </a:r>
            <a:r>
              <a:rPr lang="en-US" sz="1400" dirty="0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 II</a:t>
            </a:r>
            <a:r>
              <a:rPr lang="ru-RU" sz="1400" dirty="0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 – </a:t>
            </a:r>
            <a:r>
              <a:rPr lang="ru-RU" sz="1400" dirty="0" err="1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го</a:t>
            </a:r>
            <a:r>
              <a:rPr lang="ru-RU" sz="1400" dirty="0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 полугодия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408" y="4509120"/>
            <a:ext cx="5104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2986"/>
            <a:r>
              <a:rPr lang="ru-RU" sz="1400" dirty="0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Для своевременного выполнения всех своих расходных обязательств, , город-курорт Сочи использует инструменты муниципальных заимствований, другими словами – мы привлекаем кредиты в банках.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8327176" y="1779553"/>
            <a:ext cx="269728" cy="2280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endParaRPr lang="ru-RU" sz="551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176" y="2663515"/>
            <a:ext cx="2169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2986"/>
            <a:r>
              <a:rPr lang="ru-RU" sz="1000" dirty="0">
                <a:solidFill>
                  <a:prstClr val="white">
                    <a:lumMod val="9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процентном соотношении это выглядит так: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353" y="3245723"/>
            <a:ext cx="4097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2986"/>
            <a:r>
              <a:rPr lang="ru-RU" sz="1200" dirty="0">
                <a:solidFill>
                  <a:prstClr val="white">
                    <a:lumMod val="95000"/>
                  </a:prstClr>
                </a:solidFill>
              </a:rPr>
              <a:t>Долговая нагрузка бюджета определяется как соотношение муниципального долга к налоговым и неналоговым доходам в %</a:t>
            </a:r>
          </a:p>
          <a:p>
            <a:pPr algn="ctr" defTabSz="372986"/>
            <a:r>
              <a:rPr lang="ru-RU" sz="1200" dirty="0">
                <a:solidFill>
                  <a:prstClr val="white">
                    <a:lumMod val="95000"/>
                  </a:prstClr>
                </a:solidFill>
              </a:rPr>
              <a:t> (законодательство устанавливает ограничение – не более 100%)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9616" y="6125017"/>
            <a:ext cx="4649075" cy="461665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372986"/>
            <a:r>
              <a:rPr lang="ru-RU" sz="1200" dirty="0">
                <a:solidFill>
                  <a:prstClr val="white">
                    <a:lumMod val="95000"/>
                  </a:prstClr>
                </a:solidFill>
              </a:rPr>
              <a:t>Сравним долговую нагрузку в городе Сочи с нашими коллегами - муниципальными образованиями Краснодарского края за 2019 год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441140" y="5992125"/>
            <a:ext cx="407213" cy="36372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3170480"/>
              </p:ext>
            </p:extLst>
          </p:nvPr>
        </p:nvGraphicFramePr>
        <p:xfrm>
          <a:off x="8000802" y="4441700"/>
          <a:ext cx="3870335" cy="225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4494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372763" y="90647"/>
          <a:ext cx="4713371" cy="2700992"/>
        </p:xfrm>
        <a:graphic>
          <a:graphicData uri="http://schemas.openxmlformats.org/drawingml/2006/table">
            <a:tbl>
              <a:tblPr firstRow="1" bandRow="1"/>
              <a:tblGrid>
                <a:gridCol w="131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30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Наши контакты: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Адрес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354000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город Сочи, ул. Советская, 26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Телефон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264-42-23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264-35-26 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Факс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264-20-81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7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Е-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mail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  <a:hlinkClick r:id="rId3"/>
                        </a:rPr>
                        <a:t>ufbk@sochiadm.ru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Официальный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сайт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  <a:hlinkClick r:id="rId4"/>
                        </a:rPr>
                        <a:t>http://ufbk.sochiadm.ru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9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Мы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в социальных сетях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hlinkClick r:id="rId5"/>
                        </a:rPr>
                        <a:t>https://vk.com/dfbsochiadm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200" dirty="0">
                          <a:latin typeface="Century Gothic" panose="020B0502020202020204" pitchFamily="34" charset="0"/>
                          <a:hlinkClick r:id="rId6"/>
                        </a:rPr>
                        <a:t>https://www.facebook.com/SochiDf/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2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График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работы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Понедельник-Четверг: 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с 9-00 до 18-00  Пятница: с 9-00 до 17-00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72781"/>
              </p:ext>
            </p:extLst>
          </p:nvPr>
        </p:nvGraphicFramePr>
        <p:xfrm>
          <a:off x="256033" y="1754372"/>
          <a:ext cx="7116730" cy="4797078"/>
        </p:xfrm>
        <a:graphic>
          <a:graphicData uri="http://schemas.openxmlformats.org/drawingml/2006/table">
            <a:tbl>
              <a:tblPr firstRow="1" bandRow="1"/>
              <a:tblGrid>
                <a:gridCol w="3553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91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Контакты координаторов муниципальных программ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800" b="0" spc="38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+mj-lt"/>
                          <a:ea typeface="Segoe UI Symbol" panose="020B0502040204020203" pitchFamily="34" charset="0"/>
                        </a:rPr>
                        <a:t>- Развитие отрасли «Образование» города Сочи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800" b="0" spc="38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- Дети-Сочи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800" b="0" spc="38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координатор-</a:t>
                      </a:r>
                      <a:r>
                        <a:rPr lang="ru-RU" sz="800" b="0" spc="38" baseline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управление по образованию и науке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8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</a:rPr>
                        <a:t>ул. Юных ленинцев, д. 5 </a:t>
                      </a:r>
                    </a:p>
                    <a:p>
                      <a:pPr algn="ctr"/>
                      <a:r>
                        <a:rPr lang="ru-RU" sz="8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</a:rPr>
                        <a:t>+7 (862) 264-71-88   </a:t>
                      </a:r>
                    </a:p>
                    <a:p>
                      <a:pPr algn="ctr"/>
                      <a:r>
                        <a:rPr lang="ru-RU" sz="80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</a:rPr>
                        <a:t>Интернет-приемная </a:t>
                      </a:r>
                      <a:r>
                        <a:rPr lang="en-US" sz="80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hlinkClick r:id="rId7"/>
                        </a:rPr>
                        <a:t>http://sochi.edu.ru/feedback/</a:t>
                      </a:r>
                      <a:r>
                        <a:rPr lang="ru-RU" sz="80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</a:rPr>
                        <a:t> </a:t>
                      </a:r>
                      <a:endParaRPr lang="ru-RU" sz="8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pc="28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+mj-lt"/>
                        <a:ea typeface="Segoe UI Symbol" panose="020B0502040204020203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pc="28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+mj-lt"/>
                          <a:ea typeface="Segoe UI Symbol" panose="020B0502040204020203" pitchFamily="34" charset="0"/>
                        </a:rPr>
                        <a:t>Развитие отрасли «Культура» города Сочи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pc="28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+mj-lt"/>
                          <a:ea typeface="Segoe UI Symbol" panose="020B0502040204020203" pitchFamily="34" charset="0"/>
                        </a:rPr>
                        <a:t>координатор – управление культуры</a:t>
                      </a:r>
                    </a:p>
                    <a:p>
                      <a:pPr algn="l"/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Segoe UI Symbol" panose="020B0502040204020203" pitchFamily="34" charset="0"/>
                          <a:cs typeface="+mn-cs"/>
                        </a:rPr>
                        <a:t>ул. Курортный проспект, д. 37,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Segoe UI Symbol" panose="020B0502040204020203" pitchFamily="34" charset="0"/>
                          <a:cs typeface="+mn-cs"/>
                        </a:rPr>
                        <a:t>+7 (862) 266-55-90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Segoe UI Symbol" panose="020B0502040204020203" pitchFamily="34" charset="0"/>
                          <a:cs typeface="+mn-cs"/>
                        </a:rPr>
                        <a:t>Интернет-приемная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hlinkClick r:id="rId8"/>
                        </a:rPr>
                        <a:t>http://kultura.sochi.ru/reception/form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</a:rPr>
                        <a:t> 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8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 algn="l">
                        <a:buFontTx/>
                        <a:buNone/>
                      </a:pP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Молодежь Сочи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координатор – управление молодежной политики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8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</a:rPr>
                        <a:t> ул.Советская,42 офис 1304, </a:t>
                      </a:r>
                    </a:p>
                    <a:p>
                      <a:pPr algn="ctr"/>
                      <a:r>
                        <a:rPr lang="ru-RU" sz="8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</a:rPr>
                        <a:t>+7(862)241-84-94   </a:t>
                      </a: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hlinkClick r:id="rId9"/>
                        </a:rPr>
                        <a:t>https://vk.com/molodvsegda</a:t>
                      </a:r>
                      <a:endParaRPr lang="ru-RU" sz="8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</a:endParaRPr>
                    </a:p>
                    <a:p>
                      <a:pPr algn="ctr"/>
                      <a:r>
                        <a:rPr lang="en-US" sz="800" b="0" i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hlinkClick r:id="rId10"/>
                        </a:rPr>
                        <a:t>https://www.instagram.com/molodsochi/</a:t>
                      </a:r>
                      <a:endParaRPr lang="ru-RU" sz="8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1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 algn="l">
                        <a:buFontTx/>
                        <a:buNone/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Развитие отрасли «Физическая культура и спорт» города Сочи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координатор – департамент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ФК и спорта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8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Segoe UI Symbol" panose="020B0502040204020203" pitchFamily="34" charset="0"/>
                          <a:cs typeface="+mn-cs"/>
                        </a:rPr>
                        <a:t>Ул. Курортный проспект, д. 53.</a:t>
                      </a:r>
                    </a:p>
                    <a:p>
                      <a:pPr algn="ctr"/>
                      <a:r>
                        <a:rPr lang="ru-RU" sz="8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Segoe UI Symbol" panose="020B0502040204020203" pitchFamily="34" charset="0"/>
                          <a:cs typeface="+mn-cs"/>
                        </a:rPr>
                        <a:t>+7 (862) 262-28-14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hlinkClick r:id="rId11"/>
                        </a:rPr>
                        <a:t>http://sochi-dfks.com/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</a:rPr>
                        <a:t> </a:t>
                      </a:r>
                      <a:endParaRPr lang="ru-RU" sz="800" b="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1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Социальная поддержка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граждан: </a:t>
                      </a:r>
                    </a:p>
                    <a:p>
                      <a:pPr algn="l"/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координатор – управление социальной политики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ул. Воровского,6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+7 (862) 264-39-72 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Электронная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почта: 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  <a:hlinkClick r:id="rId12"/>
                        </a:rPr>
                        <a:t>usp@sochiadm.ru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- Благоустройство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территории муниципального образования город-курорт Сочи</a:t>
                      </a:r>
                    </a:p>
                    <a:p>
                      <a:pPr algn="l"/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- Поддержка и развитие объектов ЖКХ и благоустройства</a:t>
                      </a:r>
                    </a:p>
                    <a:p>
                      <a:pPr algn="l"/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координатор – департамент городского хозяйства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ул. Советская, д.38 (2-ой этаж)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+7 (862) 264-91-97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Электронная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почта: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  <a:hlinkClick r:id="rId13"/>
                        </a:rPr>
                        <a:t>dgh@sochiadm.ru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0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Обеспечение доступным жильем жителей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муниципального образования город-курорт Сочи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Развитие инфраструктуры муниципального образования город-курорт Сочи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Координатор – департамент строительства 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ул. Кубанская, д. 15 (12 этаж)</a:t>
                      </a:r>
                    </a:p>
                    <a:p>
                      <a:pPr algn="ctr"/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+7 (862) 225-52-16</a:t>
                      </a:r>
                    </a:p>
                    <a:p>
                      <a:pPr algn="ctr"/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Электронная почта: 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  <a:hlinkClick r:id="rId14"/>
                        </a:rPr>
                        <a:t>capstroydep@sochiadm.ru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Транспортное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обслуживание населения города Сочи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Дорожная деятельность на территории города Сочи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Координатор – департамент городского транспорта и дорожного хозяйства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,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ул. </a:t>
                      </a:r>
                      <a:r>
                        <a:rPr lang="ru-RU" sz="8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Голенева</a:t>
                      </a: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, д.7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+ 7 (862) 296-52-86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Электронная почта: </a:t>
                      </a:r>
                      <a:r>
                        <a:rPr lang="en-US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  <a:hlinkClick r:id="rId15"/>
                        </a:rPr>
                        <a:t>dtis@sochiadm.ru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en-US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Обеспечение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безопасности на территории города Сочи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Координатор: управление гражданской обороны и защиты населения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ул. Советская, д.40 (4-ый</a:t>
                      </a:r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этаж)</a:t>
                      </a:r>
                    </a:p>
                    <a:p>
                      <a:pPr algn="ctr"/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+7 (862) 264- 91-94</a:t>
                      </a:r>
                    </a:p>
                    <a:p>
                      <a:pPr algn="ctr"/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телефон отдела ЧС +7(862) 264-22-10</a:t>
                      </a:r>
                    </a:p>
                    <a:p>
                      <a:pPr algn="ctr"/>
                      <a:r>
                        <a:rPr lang="ru-RU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Электронная почта: 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  <a:hlinkClick r:id="rId16"/>
                        </a:rPr>
                        <a:t>ugo@sochiadm.ru</a:t>
                      </a:r>
                      <a:r>
                        <a:rPr lang="en-US" sz="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 panose="020B0502040204020203" pitchFamily="34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 panose="020B0502040204020203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533" y="230012"/>
            <a:ext cx="6992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2986"/>
            <a:r>
              <a:rPr lang="ru-RU" sz="1200" dirty="0">
                <a:solidFill>
                  <a:srgbClr val="1F497D">
                    <a:lumMod val="50000"/>
                  </a:srgbClr>
                </a:solidFill>
                <a:latin typeface="Segoe Print" panose="02000600000000000000" pitchFamily="2" charset="0"/>
              </a:rPr>
              <a:t>Уважаемые сочинцы! </a:t>
            </a:r>
          </a:p>
          <a:p>
            <a:pPr algn="ctr" defTabSz="372986"/>
            <a:endParaRPr lang="ru-RU" sz="1200" dirty="0">
              <a:solidFill>
                <a:srgbClr val="1F497D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372986"/>
            <a:r>
              <a:rPr lang="ru-RU" sz="1200" i="1" dirty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у вас остались вопросы, ответы на которые не отражены в представленных материалах, если есть собственные предложения и замечания по реализации программных мероприятий, департамент по финансам и бюджету администрации города Сочи, а также координаторы муниципальных программ, готовы к конструктивному диалогу, взаимодействию и совместной работе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4192" y="6457353"/>
            <a:ext cx="426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72986"/>
            <a:r>
              <a:rPr lang="en-US" sz="1050" b="1" dirty="0">
                <a:solidFill>
                  <a:srgbClr val="1F497D">
                    <a:lumMod val="50000"/>
                  </a:srgbClr>
                </a:solidFill>
                <a:latin typeface="Segoe Print" panose="02000600000000000000" pitchFamily="2" charset="0"/>
              </a:rPr>
              <a:t>P.S. </a:t>
            </a:r>
            <a:r>
              <a:rPr lang="ru-RU" sz="1050" b="1" dirty="0">
                <a:solidFill>
                  <a:srgbClr val="1F497D">
                    <a:lumMod val="50000"/>
                  </a:srgbClr>
                </a:solidFill>
                <a:latin typeface="Segoe Print" panose="02000600000000000000" pitchFamily="2" charset="0"/>
              </a:rPr>
              <a:t>Люби́те свой город! Мира и добра всем нам!</a:t>
            </a:r>
          </a:p>
        </p:txBody>
      </p:sp>
      <p:pic>
        <p:nvPicPr>
          <p:cNvPr id="7" name="Рисунок 6" descr="уважаемые сочинцы&#10;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340" y="3107279"/>
            <a:ext cx="4469448" cy="3034434"/>
          </a:xfrm>
          <a:prstGeom prst="rect">
            <a:avLst/>
          </a:prstGeom>
          <a:ln>
            <a:noFill/>
          </a:ln>
          <a:effectLst>
            <a:innerShdw blurRad="1270000" dist="1079500" dir="13500000">
              <a:prstClr val="black">
                <a:alpha val="12000"/>
              </a:prstClr>
            </a:innerShdw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val="23215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7021" y="109400"/>
            <a:ext cx="6569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500" b="1" dirty="0">
                <a:solidFill>
                  <a:prstClr val="white">
                    <a:lumMod val="95000"/>
                  </a:prstClr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Структура бюджетной системы </a:t>
            </a:r>
          </a:p>
          <a:p>
            <a:pPr algn="ctr" fontAlgn="base"/>
            <a:r>
              <a:rPr lang="ru-RU" sz="1500" b="1" dirty="0">
                <a:solidFill>
                  <a:prstClr val="white">
                    <a:lumMod val="95000"/>
                  </a:prstClr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Российской Федерации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8989" y="759521"/>
            <a:ext cx="4700588" cy="443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Бюджетная система РФ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44317" y="1229656"/>
            <a:ext cx="0" cy="214603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98901" y="1418777"/>
            <a:ext cx="2660763" cy="0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122538" y="1736181"/>
            <a:ext cx="3127170" cy="59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Консолидированный бюджет РФ </a:t>
            </a:r>
          </a:p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(свод бюджетов всех уровней)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8379" y="1760558"/>
            <a:ext cx="3224522" cy="518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Государственные внебюджетные фонды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52793" y="1417638"/>
            <a:ext cx="0" cy="278752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62901" y="2303466"/>
            <a:ext cx="8228" cy="1661807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78758" y="2462073"/>
            <a:ext cx="2296128" cy="468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Пенсионный фонд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5803" y="3090569"/>
            <a:ext cx="2319017" cy="468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Фонд социального страхования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4644" y="3719065"/>
            <a:ext cx="2330176" cy="602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Фонд обязательного медицинского страхования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 flipV="1">
            <a:off x="2793403" y="2772237"/>
            <a:ext cx="777728" cy="6206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2793403" y="3319969"/>
            <a:ext cx="723834" cy="1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805677" y="3962705"/>
            <a:ext cx="765452" cy="2568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135589" y="2334956"/>
            <a:ext cx="0" cy="1706443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032835" y="2539767"/>
            <a:ext cx="2216873" cy="468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Федеральный бюджет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052793" y="3169451"/>
            <a:ext cx="2196915" cy="468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Региональные бюджеты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29041" y="3777816"/>
            <a:ext cx="2216873" cy="527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Бюджеты муниципальных образований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4135589" y="2774089"/>
            <a:ext cx="691300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122538" y="3319969"/>
            <a:ext cx="691300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135589" y="4016963"/>
            <a:ext cx="691300" cy="7058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27376"/>
              </p:ext>
            </p:extLst>
          </p:nvPr>
        </p:nvGraphicFramePr>
        <p:xfrm>
          <a:off x="247021" y="5077842"/>
          <a:ext cx="332410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942">
                <a:tc>
                  <a:txBody>
                    <a:bodyPr/>
                    <a:lstStyle/>
                    <a:p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Пенсионный фонд РФ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9 101,8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85">
                <a:tc>
                  <a:txBody>
                    <a:bodyPr/>
                    <a:lstStyle/>
                    <a:p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Фонд обязательного медицинского страхования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2 533,8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03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Фонд социального страхования 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815,7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77174"/>
              </p:ext>
            </p:extLst>
          </p:nvPr>
        </p:nvGraphicFramePr>
        <p:xfrm>
          <a:off x="3844317" y="5074386"/>
          <a:ext cx="3401598" cy="155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041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Федеральный бюджет 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18 765,1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71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Бюджет Краснодарского края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288,7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7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Бюджет города Сочи 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14,9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8" name="Прямая соединительная линия 57"/>
          <p:cNvCxnSpPr/>
          <p:nvPr/>
        </p:nvCxnSpPr>
        <p:spPr>
          <a:xfrm>
            <a:off x="2398901" y="1409003"/>
            <a:ext cx="0" cy="278752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15718" y="4414234"/>
            <a:ext cx="686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Бюджеты на 202</a:t>
            </a:r>
            <a:r>
              <a:rPr lang="en-US" sz="16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r>
              <a:rPr lang="ru-RU" sz="16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год  в цифрах </a:t>
            </a:r>
          </a:p>
          <a:p>
            <a:pPr algn="ctr"/>
            <a:r>
              <a:rPr lang="ru-RU" sz="16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(доходы в млрд рублях):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7231257" y="3134369"/>
            <a:ext cx="789855" cy="3328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/>
          <p:cNvSpPr txBox="1">
            <a:spLocks/>
          </p:cNvSpPr>
          <p:nvPr/>
        </p:nvSpPr>
        <p:spPr>
          <a:xfrm>
            <a:off x="8522878" y="1847526"/>
            <a:ext cx="3398015" cy="2805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spc="50" dirty="0">
                <a:ln w="0"/>
                <a:solidFill>
                  <a:srgbClr val="4F81B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</a:rPr>
              <a:t>     </a:t>
            </a:r>
            <a:r>
              <a:rPr lang="ru-RU" sz="1200" b="1" spc="50" dirty="0">
                <a:ln w="0"/>
                <a:solidFill>
                  <a:srgbClr val="4F81B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Город Сочи </a:t>
            </a:r>
          </a:p>
          <a:p>
            <a:r>
              <a:rPr lang="ru-RU" sz="1200" b="1" spc="50" dirty="0">
                <a:ln w="0"/>
                <a:solidFill>
                  <a:srgbClr val="4F81B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или муниципальное образование город-курорт Сочи  — это муниципальное образование со статусом городского округа, курорт федерального значения на территории Краснодарского края Российской Федерации, административно-территориальная единица со статусом города краевого подчинения.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38" y="4858961"/>
            <a:ext cx="3386455" cy="17447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39" name="Прямая со стрелкой 38"/>
          <p:cNvCxnSpPr/>
          <p:nvPr/>
        </p:nvCxnSpPr>
        <p:spPr>
          <a:xfrm>
            <a:off x="8009552" y="3134369"/>
            <a:ext cx="513326" cy="852"/>
          </a:xfrm>
          <a:prstGeom prst="straightConnector1">
            <a:avLst/>
          </a:prstGeom>
          <a:ln w="412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352" y="273086"/>
            <a:ext cx="3410541" cy="14387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5618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731" y="1719711"/>
            <a:ext cx="2928394" cy="593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Составление проекта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901" y="2787929"/>
            <a:ext cx="2887883" cy="54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Утверждение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0902" y="3857467"/>
            <a:ext cx="2887883" cy="497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Исполнение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0902" y="4804776"/>
            <a:ext cx="2853158" cy="497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Отчетность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8731" y="5805322"/>
            <a:ext cx="2824222" cy="497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1482" y="1717923"/>
            <a:ext cx="8433114" cy="48613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472628" y="1209332"/>
          <a:ext cx="8460444" cy="45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8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февраль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март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апрель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май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июнь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июль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август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сентябрь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Октябрь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ноябрь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декабрь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284437" y="1746526"/>
            <a:ext cx="4229556" cy="282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май- октябрь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211228" y="2746742"/>
            <a:ext cx="1663913" cy="317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- декабрь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880" y="2029797"/>
            <a:ext cx="8021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Составляется прогноз социально-экономического  развития города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Определяются основные характеристики бюджета на  следующий бюджетный цикл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Формируются основные направления налоговой и бюджетной политики города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920" y="3047994"/>
            <a:ext cx="5697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До 15 ноября проект бюджета вносится Главой города на рассмотрение в Городское Собрание Сочи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Назначаются и проводятся публичные слушания по проекту бюджета на следующий год и плановый период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70162" y="4307064"/>
            <a:ext cx="839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В первый рабочий день  года организуется исполнение бюджета по доходам и расходам на основе сводной бюджетной росписи и кассового плана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9614" y="5210063"/>
            <a:ext cx="839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Составляется ежемесячная отчетность об исполнении бюджета и направляется в Министерство финансов Краснодарского края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7719" y="6026661"/>
            <a:ext cx="839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Внешний контроль осуществляется Контрольно-счетной палатой города Сочи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Внутренний контроль осуществляет управление финансового контроля администрации города Сочи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70162" y="4002102"/>
            <a:ext cx="8404979" cy="2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январь- декабрь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61482" y="4830284"/>
            <a:ext cx="8404979" cy="279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январь- декабрь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70162" y="5733284"/>
            <a:ext cx="8404979" cy="320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январь- декабрь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89614" y="342827"/>
            <a:ext cx="8374755" cy="641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Наш бюджетный календарь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837480" y="2425734"/>
            <a:ext cx="275671" cy="28624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837480" y="3433869"/>
            <a:ext cx="275671" cy="32504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1837480" y="4417454"/>
            <a:ext cx="275671" cy="32504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837480" y="5369858"/>
            <a:ext cx="275671" cy="32504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2" name="Picture 8" descr="https://www.instom.ru/upload/medialibrary/fd7/fd701ef774b03810af42c1af9070d98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731" y="175898"/>
            <a:ext cx="2875329" cy="1431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85509"/>
      </p:ext>
    </p:extLst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8" grpId="0" animBg="1"/>
      <p:bldP spid="4" grpId="0" animBg="1"/>
      <p:bldP spid="17" grpId="0" animBg="1"/>
      <p:bldP spid="19" grpId="0" animBg="1"/>
      <p:bldP spid="5" grpId="0" build="p"/>
      <p:bldP spid="27" grpId="0" build="p"/>
      <p:bldP spid="28" grpId="0" build="p"/>
      <p:bldP spid="29" grpId="0" build="p"/>
      <p:bldP spid="20" grpId="0" build="p"/>
      <p:bldP spid="23" grpId="0" animBg="1"/>
      <p:bldP spid="24" grpId="0" animBg="1"/>
      <p:bldP spid="26" grpId="0" animBg="1"/>
      <p:bldP spid="9" grpId="0" animBg="1"/>
      <p:bldP spid="13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4452" y="118443"/>
            <a:ext cx="724081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rgbClr val="1F497D">
                    <a:lumMod val="90000"/>
                    <a:lumOff val="10000"/>
                  </a:srgbClr>
                </a:solidFill>
                <a:latin typeface="Segoe UI Semibold" panose="020B0702040204020203" pitchFamily="34" charset="0"/>
              </a:rPr>
              <a:t>Прогноз социально-экономического развития города Сочи </a:t>
            </a:r>
          </a:p>
          <a:p>
            <a:pPr algn="ctr"/>
            <a:endParaRPr lang="ru-RU" b="1" dirty="0">
              <a:ln/>
              <a:solidFill>
                <a:srgbClr val="1F497D">
                  <a:lumMod val="90000"/>
                  <a:lumOff val="10000"/>
                </a:srgbClr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9" y="16291"/>
            <a:ext cx="3722534" cy="142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825424546"/>
              </p:ext>
            </p:extLst>
          </p:nvPr>
        </p:nvGraphicFramePr>
        <p:xfrm>
          <a:off x="551383" y="1532470"/>
          <a:ext cx="5256585" cy="155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755665674"/>
              </p:ext>
            </p:extLst>
          </p:nvPr>
        </p:nvGraphicFramePr>
        <p:xfrm>
          <a:off x="6517722" y="1541789"/>
          <a:ext cx="5266910" cy="158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4000912604"/>
              </p:ext>
            </p:extLst>
          </p:nvPr>
        </p:nvGraphicFramePr>
        <p:xfrm>
          <a:off x="6517721" y="3260206"/>
          <a:ext cx="5266911" cy="157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93427649"/>
              </p:ext>
            </p:extLst>
          </p:nvPr>
        </p:nvGraphicFramePr>
        <p:xfrm>
          <a:off x="551383" y="3194710"/>
          <a:ext cx="5256585" cy="17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13431668"/>
              </p:ext>
            </p:extLst>
          </p:nvPr>
        </p:nvGraphicFramePr>
        <p:xfrm>
          <a:off x="551383" y="5016094"/>
          <a:ext cx="5256585" cy="158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80976157"/>
              </p:ext>
            </p:extLst>
          </p:nvPr>
        </p:nvGraphicFramePr>
        <p:xfrm>
          <a:off x="6524544" y="4964366"/>
          <a:ext cx="5260088" cy="169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48328" y="782067"/>
            <a:ext cx="2706260" cy="60016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</a:rPr>
              <a:t>2018 – 2019 годы – отчетные данные</a:t>
            </a:r>
          </a:p>
          <a:p>
            <a:r>
              <a:rPr lang="ru-RU" sz="1100" i="1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</a:rPr>
              <a:t>2020 год – ожидаемая оценка</a:t>
            </a:r>
          </a:p>
          <a:p>
            <a:r>
              <a:rPr lang="ru-RU" sz="1100" i="1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</a:rPr>
              <a:t>2021 -2023 - прогноз</a:t>
            </a:r>
          </a:p>
        </p:txBody>
      </p:sp>
    </p:spTree>
    <p:extLst>
      <p:ext uri="{BB962C8B-B14F-4D97-AF65-F5344CB8AC3E}">
        <p14:creationId xmlns:p14="http://schemas.microsoft.com/office/powerpoint/2010/main" val="191967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84" y="121818"/>
            <a:ext cx="1116124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prstClr val="white">
                    <a:lumMod val="95000"/>
                  </a:prstClr>
                </a:solidFill>
              </a:rPr>
              <a:t>Основные социально-экономические показатели развития города Сочи </a:t>
            </a: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804" y="447108"/>
            <a:ext cx="3960440" cy="17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9325" y="1106521"/>
            <a:ext cx="2397804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Численность постоянного населения города Сочи (человек)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15928" y="1106521"/>
            <a:ext cx="2498324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Численность трудовых ресурсов города Сочи (человек)</a:t>
            </a: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20333053"/>
              </p:ext>
            </p:extLst>
          </p:nvPr>
        </p:nvGraphicFramePr>
        <p:xfrm>
          <a:off x="6888088" y="4473324"/>
          <a:ext cx="4926164" cy="215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72029669"/>
              </p:ext>
            </p:extLst>
          </p:nvPr>
        </p:nvGraphicFramePr>
        <p:xfrm>
          <a:off x="427864" y="1743302"/>
          <a:ext cx="5308095" cy="181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924967206"/>
              </p:ext>
            </p:extLst>
          </p:nvPr>
        </p:nvGraphicFramePr>
        <p:xfrm>
          <a:off x="6888088" y="1805906"/>
          <a:ext cx="4968553" cy="175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27865" y="3785103"/>
            <a:ext cx="2397804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Среднемесячная заработная плата (в рублях)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60296" y="3778990"/>
            <a:ext cx="309634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Численность официально зарегистрированных безработных (человек)</a:t>
            </a: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584982148"/>
              </p:ext>
            </p:extLst>
          </p:nvPr>
        </p:nvGraphicFramePr>
        <p:xfrm>
          <a:off x="431986" y="4473324"/>
          <a:ext cx="5447990" cy="209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4388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116633"/>
            <a:ext cx="11161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 параметры утвержденного бюджета  города Сочи                                                                 </a:t>
            </a:r>
          </a:p>
          <a:p>
            <a:pPr algn="ctr"/>
            <a:r>
              <a:rPr lang="ru-RU" sz="28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</a:t>
            </a:r>
            <a:r>
              <a:rPr lang="en-US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</a:t>
            </a:r>
            <a:r>
              <a:rPr lang="ru-RU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млн. рублях)</a:t>
            </a:r>
          </a:p>
          <a:p>
            <a:pPr algn="r"/>
            <a:endParaRPr lang="ru-RU" sz="28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6166" y="974188"/>
            <a:ext cx="2143140" cy="13689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8364" y="2509076"/>
            <a:ext cx="2143140" cy="14228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2022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8364" y="4097208"/>
            <a:ext cx="2143140" cy="1420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2023 год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433766" y="1501628"/>
            <a:ext cx="1062983" cy="623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82934" y="2908750"/>
            <a:ext cx="1062983" cy="623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29520" y="4523872"/>
            <a:ext cx="1071476" cy="623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08438"/>
              </p:ext>
            </p:extLst>
          </p:nvPr>
        </p:nvGraphicFramePr>
        <p:xfrm>
          <a:off x="4735055" y="1166706"/>
          <a:ext cx="632949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</a:rPr>
                        <a:t>доходы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</a:rPr>
                        <a:t>расходы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</a:rPr>
                        <a:t>Профицит(+)</a:t>
                      </a:r>
                    </a:p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</a:rPr>
                        <a:t>Дефицит</a:t>
                      </a:r>
                      <a:r>
                        <a:rPr lang="ru-RU" b="0" cap="none" spc="0" baseline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</a:rPr>
                        <a:t> (-)</a:t>
                      </a:r>
                      <a:endParaRPr lang="ru-RU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reflection blurRad="6350" stA="53000" endA="300" endPos="35500" dir="5400000" sy="-90000" algn="bl" rotWithShape="0"/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14 699,0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15 029,0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-330,0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54247"/>
              </p:ext>
            </p:extLst>
          </p:nvPr>
        </p:nvGraphicFramePr>
        <p:xfrm>
          <a:off x="4735057" y="2643243"/>
          <a:ext cx="632949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расходы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Профицит(+)</a:t>
                      </a:r>
                    </a:p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Дефицит</a:t>
                      </a:r>
                      <a:r>
                        <a:rPr lang="ru-RU" b="0" cap="none" spc="0" baseline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(-)</a:t>
                      </a:r>
                      <a:endParaRPr lang="ru-RU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13 865,8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13 865,8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0,0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16625"/>
              </p:ext>
            </p:extLst>
          </p:nvPr>
        </p:nvGraphicFramePr>
        <p:xfrm>
          <a:off x="4727849" y="4119780"/>
          <a:ext cx="633670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расходы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Профицит(+)</a:t>
                      </a:r>
                    </a:p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Дефицит</a:t>
                      </a:r>
                      <a:r>
                        <a:rPr lang="ru-RU" b="0" cap="none" spc="0" baseline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(-)</a:t>
                      </a:r>
                      <a:endParaRPr lang="ru-RU" b="0" cap="none" spc="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13 493,1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13 493,1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0,0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pattFill prst="lgGrid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9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4329" y="225223"/>
            <a:ext cx="7920880" cy="12618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Сравнительные характеристики</a:t>
            </a:r>
          </a:p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бюджетных параметров</a:t>
            </a:r>
          </a:p>
          <a:p>
            <a:pPr algn="ctr"/>
            <a:r>
              <a:rPr lang="en-US" sz="20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</a:t>
            </a:r>
            <a:r>
              <a:rPr lang="ru-RU" sz="20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млн. рублях) </a:t>
            </a:r>
            <a:r>
              <a:rPr lang="ru-RU" sz="20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89629"/>
            <a:ext cx="3491880" cy="165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3392" y="6211669"/>
            <a:ext cx="11089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*Объем безвозмездных поступлений в бюджет города Сочи будет уточнен в ходе исполнения бюджета города Сочи после их распределения соответствующими правовыми актами Краснодарского края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8050"/>
              </p:ext>
            </p:extLst>
          </p:nvPr>
        </p:nvGraphicFramePr>
        <p:xfrm>
          <a:off x="301622" y="1855225"/>
          <a:ext cx="11449269" cy="4247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80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54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 год </a:t>
                      </a:r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исполнение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2020 год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2021 год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Плановый период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Динамика %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481">
                <a:tc vMerge="1">
                  <a:txBody>
                    <a:bodyPr/>
                    <a:lstStyle/>
                    <a:p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01.01.20г.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01.10.20г. 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 год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 год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</a:p>
                    <a:p>
                      <a:pPr algn="ctr"/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/2020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</a:p>
                    <a:p>
                      <a:pPr algn="ctr"/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/2021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  <a:p>
                      <a:pPr algn="ctr"/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/2022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Доходы всего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14 808,1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14</a:t>
                      </a:r>
                      <a:r>
                        <a:rPr lang="en-US" sz="1600" b="1" cap="none" spc="50" baseline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815</a:t>
                      </a:r>
                      <a:r>
                        <a:rPr lang="ru-RU" sz="1600" b="1" cap="none" spc="50" baseline="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,2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15 244,7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14 699,0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13 865,8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13 493,1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</a:t>
                      </a: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47">
                <a:tc>
                  <a:txBody>
                    <a:bodyPr/>
                    <a:lstStyle/>
                    <a:p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</a:t>
                      </a:r>
                      <a:r>
                        <a:rPr lang="ru-RU" sz="14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доходы 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8 007,1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pattFill prst="pct3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7 785,0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pattFill prst="pct3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6 806,9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pattFill prst="pct3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7 500,0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pattFill prst="pct3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7 645,0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pattFill prst="pct3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7 851,0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pattFill prst="pct3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pattFill prst="pct3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pattFill prst="pct3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pattFill prst="pct3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 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6 801,0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</a:t>
                      </a:r>
                      <a:r>
                        <a:rPr lang="en-US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030,2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8 437,8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7 199,0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6 220,8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5 642,1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Расходы всего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14 811,0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14 815,2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16 080,5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15 029,0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13 865,8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13 493,1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747">
                <a:tc>
                  <a:txBody>
                    <a:bodyPr/>
                    <a:lstStyle/>
                    <a:p>
                      <a:r>
                        <a:rPr lang="ru-RU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Дефицит (-) /профицит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2,9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835,8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330,0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17271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D86B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b="1" dirty="0" smtClean="0">
            <a:solidFill>
              <a:srgbClr val="113A59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A2E40"/>
    </a:dk2>
    <a:lt2>
      <a:srgbClr val="EBE7DD"/>
    </a:lt2>
    <a:accent1>
      <a:srgbClr val="69A1AB"/>
    </a:accent1>
    <a:accent2>
      <a:srgbClr val="F2C418"/>
    </a:accent2>
    <a:accent3>
      <a:srgbClr val="87492C"/>
    </a:accent3>
    <a:accent4>
      <a:srgbClr val="4A845E"/>
    </a:accent4>
    <a:accent5>
      <a:srgbClr val="DC9528"/>
    </a:accent5>
    <a:accent6>
      <a:srgbClr val="9A5D78"/>
    </a:accent6>
    <a:hlink>
      <a:srgbClr val="66C8E3"/>
    </a:hlink>
    <a:folHlink>
      <a:srgbClr val="B162A1"/>
    </a:folHlink>
  </a:clrScheme>
  <a:fontScheme name="Crop">
    <a:maj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Crop">
    <a:fillStyleLst>
      <a:solidFill>
        <a:schemeClr val="phClr"/>
      </a:solidFill>
      <a:gradFill rotWithShape="1">
        <a:gsLst>
          <a:gs pos="0">
            <a:schemeClr val="phClr">
              <a:tint val="67000"/>
              <a:satMod val="105000"/>
              <a:lumMod val="110000"/>
            </a:schemeClr>
          </a:gs>
          <a:gs pos="50000">
            <a:schemeClr val="phClr">
              <a:tint val="73000"/>
              <a:satMod val="103000"/>
              <a:lumMod val="105000"/>
            </a:schemeClr>
          </a:gs>
          <a:gs pos="100000">
            <a:schemeClr val="phClr">
              <a:tint val="81000"/>
              <a:satMod val="109000"/>
              <a:lumMod val="105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8000"/>
              <a:satMod val="120000"/>
              <a:lumMod val="99000"/>
            </a:schemeClr>
          </a:gs>
        </a:gsLst>
        <a:lin ang="5400000" scaled="0"/>
      </a:gradFill>
    </a:fillStyleLst>
    <a:lnStyleLst>
      <a:ln w="6350" cap="flat" cmpd="sng" algn="in">
        <a:solidFill>
          <a:schemeClr val="phClr"/>
        </a:solidFill>
        <a:prstDash val="solid"/>
      </a:ln>
      <a:ln w="34925" cap="flat" cmpd="sng" algn="in">
        <a:solidFill>
          <a:schemeClr val="phClr"/>
        </a:solidFill>
        <a:prstDash val="solid"/>
      </a:ln>
      <a:ln w="19050" cap="flat" cmpd="sng" algn="in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A2E40"/>
    </a:dk2>
    <a:lt2>
      <a:srgbClr val="EBE7DD"/>
    </a:lt2>
    <a:accent1>
      <a:srgbClr val="69A1AB"/>
    </a:accent1>
    <a:accent2>
      <a:srgbClr val="F2C418"/>
    </a:accent2>
    <a:accent3>
      <a:srgbClr val="87492C"/>
    </a:accent3>
    <a:accent4>
      <a:srgbClr val="4A845E"/>
    </a:accent4>
    <a:accent5>
      <a:srgbClr val="DC9528"/>
    </a:accent5>
    <a:accent6>
      <a:srgbClr val="9A5D78"/>
    </a:accent6>
    <a:hlink>
      <a:srgbClr val="66C8E3"/>
    </a:hlink>
    <a:folHlink>
      <a:srgbClr val="B162A1"/>
    </a:folHlink>
  </a:clrScheme>
  <a:fontScheme name="Crop">
    <a:maj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Crop">
    <a:fillStyleLst>
      <a:solidFill>
        <a:schemeClr val="phClr"/>
      </a:solidFill>
      <a:gradFill rotWithShape="1">
        <a:gsLst>
          <a:gs pos="0">
            <a:schemeClr val="phClr">
              <a:tint val="67000"/>
              <a:satMod val="105000"/>
              <a:lumMod val="110000"/>
            </a:schemeClr>
          </a:gs>
          <a:gs pos="50000">
            <a:schemeClr val="phClr">
              <a:tint val="73000"/>
              <a:satMod val="103000"/>
              <a:lumMod val="105000"/>
            </a:schemeClr>
          </a:gs>
          <a:gs pos="100000">
            <a:schemeClr val="phClr">
              <a:tint val="81000"/>
              <a:satMod val="109000"/>
              <a:lumMod val="105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8000"/>
              <a:satMod val="120000"/>
              <a:lumMod val="99000"/>
            </a:schemeClr>
          </a:gs>
        </a:gsLst>
        <a:lin ang="5400000" scaled="0"/>
      </a:gradFill>
    </a:fillStyleLst>
    <a:lnStyleLst>
      <a:ln w="6350" cap="flat" cmpd="sng" algn="in">
        <a:solidFill>
          <a:schemeClr val="phClr"/>
        </a:solidFill>
        <a:prstDash val="solid"/>
      </a:ln>
      <a:ln w="34925" cap="flat" cmpd="sng" algn="in">
        <a:solidFill>
          <a:schemeClr val="phClr"/>
        </a:solidFill>
        <a:prstDash val="solid"/>
      </a:ln>
      <a:ln w="19050" cap="flat" cmpd="sng" algn="in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A2E40"/>
    </a:dk2>
    <a:lt2>
      <a:srgbClr val="EBE7DD"/>
    </a:lt2>
    <a:accent1>
      <a:srgbClr val="69A1AB"/>
    </a:accent1>
    <a:accent2>
      <a:srgbClr val="F2C418"/>
    </a:accent2>
    <a:accent3>
      <a:srgbClr val="87492C"/>
    </a:accent3>
    <a:accent4>
      <a:srgbClr val="4A845E"/>
    </a:accent4>
    <a:accent5>
      <a:srgbClr val="DC9528"/>
    </a:accent5>
    <a:accent6>
      <a:srgbClr val="9A5D78"/>
    </a:accent6>
    <a:hlink>
      <a:srgbClr val="66C8E3"/>
    </a:hlink>
    <a:folHlink>
      <a:srgbClr val="B162A1"/>
    </a:folHlink>
  </a:clrScheme>
  <a:fontScheme name="Crop">
    <a:maj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Crop">
    <a:fillStyleLst>
      <a:solidFill>
        <a:schemeClr val="phClr"/>
      </a:solidFill>
      <a:gradFill rotWithShape="1">
        <a:gsLst>
          <a:gs pos="0">
            <a:schemeClr val="phClr">
              <a:tint val="67000"/>
              <a:satMod val="105000"/>
              <a:lumMod val="110000"/>
            </a:schemeClr>
          </a:gs>
          <a:gs pos="50000">
            <a:schemeClr val="phClr">
              <a:tint val="73000"/>
              <a:satMod val="103000"/>
              <a:lumMod val="105000"/>
            </a:schemeClr>
          </a:gs>
          <a:gs pos="100000">
            <a:schemeClr val="phClr">
              <a:tint val="81000"/>
              <a:satMod val="109000"/>
              <a:lumMod val="105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8000"/>
              <a:satMod val="120000"/>
              <a:lumMod val="99000"/>
            </a:schemeClr>
          </a:gs>
        </a:gsLst>
        <a:lin ang="5400000" scaled="0"/>
      </a:gradFill>
    </a:fillStyleLst>
    <a:lnStyleLst>
      <a:ln w="6350" cap="flat" cmpd="sng" algn="in">
        <a:solidFill>
          <a:schemeClr val="phClr"/>
        </a:solidFill>
        <a:prstDash val="solid"/>
      </a:ln>
      <a:ln w="34925" cap="flat" cmpd="sng" algn="in">
        <a:solidFill>
          <a:schemeClr val="phClr"/>
        </a:solidFill>
        <a:prstDash val="solid"/>
      </a:ln>
      <a:ln w="19050" cap="flat" cmpd="sng" algn="in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A2E40"/>
    </a:dk2>
    <a:lt2>
      <a:srgbClr val="EBE7DD"/>
    </a:lt2>
    <a:accent1>
      <a:srgbClr val="69A1AB"/>
    </a:accent1>
    <a:accent2>
      <a:srgbClr val="F2C418"/>
    </a:accent2>
    <a:accent3>
      <a:srgbClr val="87492C"/>
    </a:accent3>
    <a:accent4>
      <a:srgbClr val="4A845E"/>
    </a:accent4>
    <a:accent5>
      <a:srgbClr val="DC9528"/>
    </a:accent5>
    <a:accent6>
      <a:srgbClr val="9A5D78"/>
    </a:accent6>
    <a:hlink>
      <a:srgbClr val="66C8E3"/>
    </a:hlink>
    <a:folHlink>
      <a:srgbClr val="B162A1"/>
    </a:folHlink>
  </a:clrScheme>
  <a:fontScheme name="Crop">
    <a:maj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Crop">
    <a:fillStyleLst>
      <a:solidFill>
        <a:schemeClr val="phClr"/>
      </a:solidFill>
      <a:gradFill rotWithShape="1">
        <a:gsLst>
          <a:gs pos="0">
            <a:schemeClr val="phClr">
              <a:tint val="67000"/>
              <a:satMod val="105000"/>
              <a:lumMod val="110000"/>
            </a:schemeClr>
          </a:gs>
          <a:gs pos="50000">
            <a:schemeClr val="phClr">
              <a:tint val="73000"/>
              <a:satMod val="103000"/>
              <a:lumMod val="105000"/>
            </a:schemeClr>
          </a:gs>
          <a:gs pos="100000">
            <a:schemeClr val="phClr">
              <a:tint val="81000"/>
              <a:satMod val="109000"/>
              <a:lumMod val="105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8000"/>
              <a:satMod val="120000"/>
              <a:lumMod val="99000"/>
            </a:schemeClr>
          </a:gs>
        </a:gsLst>
        <a:lin ang="5400000" scaled="0"/>
      </a:gradFill>
    </a:fillStyleLst>
    <a:lnStyleLst>
      <a:ln w="6350" cap="flat" cmpd="sng" algn="in">
        <a:solidFill>
          <a:schemeClr val="phClr"/>
        </a:solidFill>
        <a:prstDash val="solid"/>
      </a:ln>
      <a:ln w="34925" cap="flat" cmpd="sng" algn="in">
        <a:solidFill>
          <a:schemeClr val="phClr"/>
        </a:solidFill>
        <a:prstDash val="solid"/>
      </a:ln>
      <a:ln w="19050" cap="flat" cmpd="sng" algn="in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A2E40"/>
    </a:dk2>
    <a:lt2>
      <a:srgbClr val="EBE7DD"/>
    </a:lt2>
    <a:accent1>
      <a:srgbClr val="69A1AB"/>
    </a:accent1>
    <a:accent2>
      <a:srgbClr val="F2C418"/>
    </a:accent2>
    <a:accent3>
      <a:srgbClr val="87492C"/>
    </a:accent3>
    <a:accent4>
      <a:srgbClr val="4A845E"/>
    </a:accent4>
    <a:accent5>
      <a:srgbClr val="DC9528"/>
    </a:accent5>
    <a:accent6>
      <a:srgbClr val="9A5D78"/>
    </a:accent6>
    <a:hlink>
      <a:srgbClr val="66C8E3"/>
    </a:hlink>
    <a:folHlink>
      <a:srgbClr val="B162A1"/>
    </a:folHlink>
  </a:clrScheme>
  <a:fontScheme name="Crop">
    <a:maj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Crop">
    <a:fillStyleLst>
      <a:solidFill>
        <a:schemeClr val="phClr"/>
      </a:solidFill>
      <a:gradFill rotWithShape="1">
        <a:gsLst>
          <a:gs pos="0">
            <a:schemeClr val="phClr">
              <a:tint val="67000"/>
              <a:satMod val="105000"/>
              <a:lumMod val="110000"/>
            </a:schemeClr>
          </a:gs>
          <a:gs pos="50000">
            <a:schemeClr val="phClr">
              <a:tint val="73000"/>
              <a:satMod val="103000"/>
              <a:lumMod val="105000"/>
            </a:schemeClr>
          </a:gs>
          <a:gs pos="100000">
            <a:schemeClr val="phClr">
              <a:tint val="81000"/>
              <a:satMod val="109000"/>
              <a:lumMod val="105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8000"/>
              <a:satMod val="120000"/>
              <a:lumMod val="99000"/>
            </a:schemeClr>
          </a:gs>
        </a:gsLst>
        <a:lin ang="5400000" scaled="0"/>
      </a:gradFill>
    </a:fillStyleLst>
    <a:lnStyleLst>
      <a:ln w="6350" cap="flat" cmpd="sng" algn="in">
        <a:solidFill>
          <a:schemeClr val="phClr"/>
        </a:solidFill>
        <a:prstDash val="solid"/>
      </a:ln>
      <a:ln w="34925" cap="flat" cmpd="sng" algn="in">
        <a:solidFill>
          <a:schemeClr val="phClr"/>
        </a:solidFill>
        <a:prstDash val="solid"/>
      </a:ln>
      <a:ln w="19050" cap="flat" cmpd="sng" algn="in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A2E40"/>
    </a:dk2>
    <a:lt2>
      <a:srgbClr val="EBE7DD"/>
    </a:lt2>
    <a:accent1>
      <a:srgbClr val="69A1AB"/>
    </a:accent1>
    <a:accent2>
      <a:srgbClr val="F2C418"/>
    </a:accent2>
    <a:accent3>
      <a:srgbClr val="87492C"/>
    </a:accent3>
    <a:accent4>
      <a:srgbClr val="4A845E"/>
    </a:accent4>
    <a:accent5>
      <a:srgbClr val="DC9528"/>
    </a:accent5>
    <a:accent6>
      <a:srgbClr val="9A5D78"/>
    </a:accent6>
    <a:hlink>
      <a:srgbClr val="66C8E3"/>
    </a:hlink>
    <a:folHlink>
      <a:srgbClr val="B162A1"/>
    </a:folHlink>
  </a:clrScheme>
  <a:fontScheme name="Crop">
    <a:maj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Crop">
    <a:fillStyleLst>
      <a:solidFill>
        <a:schemeClr val="phClr"/>
      </a:solidFill>
      <a:gradFill rotWithShape="1">
        <a:gsLst>
          <a:gs pos="0">
            <a:schemeClr val="phClr">
              <a:tint val="67000"/>
              <a:satMod val="105000"/>
              <a:lumMod val="110000"/>
            </a:schemeClr>
          </a:gs>
          <a:gs pos="50000">
            <a:schemeClr val="phClr">
              <a:tint val="73000"/>
              <a:satMod val="103000"/>
              <a:lumMod val="105000"/>
            </a:schemeClr>
          </a:gs>
          <a:gs pos="100000">
            <a:schemeClr val="phClr">
              <a:tint val="81000"/>
              <a:satMod val="109000"/>
              <a:lumMod val="105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8000"/>
              <a:satMod val="120000"/>
              <a:lumMod val="99000"/>
            </a:schemeClr>
          </a:gs>
        </a:gsLst>
        <a:lin ang="5400000" scaled="0"/>
      </a:gradFill>
    </a:fillStyleLst>
    <a:lnStyleLst>
      <a:ln w="6350" cap="flat" cmpd="sng" algn="in">
        <a:solidFill>
          <a:schemeClr val="phClr"/>
        </a:solidFill>
        <a:prstDash val="solid"/>
      </a:ln>
      <a:ln w="34925" cap="flat" cmpd="sng" algn="in">
        <a:solidFill>
          <a:schemeClr val="phClr"/>
        </a:solidFill>
        <a:prstDash val="solid"/>
      </a:ln>
      <a:ln w="19050" cap="flat" cmpd="sng" algn="in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9FDC98-7AF7-4E72-BB26-8372763C8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TC103457475[[fn=Рамка]]</Template>
  <TotalTime>0</TotalTime>
  <Words>6119</Words>
  <Application>Microsoft Macintosh PowerPoint</Application>
  <PresentationFormat>Широкоэкранный</PresentationFormat>
  <Paragraphs>1325</Paragraphs>
  <Slides>36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36</vt:i4>
      </vt:variant>
    </vt:vector>
  </HeadingPairs>
  <TitlesOfParts>
    <vt:vector size="70" baseType="lpstr">
      <vt:lpstr>Arial Unicode MS</vt:lpstr>
      <vt:lpstr>微软雅黑</vt:lpstr>
      <vt:lpstr>Adagio script</vt:lpstr>
      <vt:lpstr>ArbatC</vt:lpstr>
      <vt:lpstr>Arial</vt:lpstr>
      <vt:lpstr>Arial Black</vt:lpstr>
      <vt:lpstr>Bahnschrift Light</vt:lpstr>
      <vt:lpstr>Calibri</vt:lpstr>
      <vt:lpstr>Calibri Light</vt:lpstr>
      <vt:lpstr>Candara</vt:lpstr>
      <vt:lpstr>Century Gothic</vt:lpstr>
      <vt:lpstr>Comic Sans MS</vt:lpstr>
      <vt:lpstr>Franklin Gothic Book</vt:lpstr>
      <vt:lpstr>Magneto</vt:lpstr>
      <vt:lpstr>Monotype Corsiva</vt:lpstr>
      <vt:lpstr>Noto Sans</vt:lpstr>
      <vt:lpstr>Pecita</vt:lpstr>
      <vt:lpstr>Segoe Print</vt:lpstr>
      <vt:lpstr>Segoe Script</vt:lpstr>
      <vt:lpstr>Segoe UI</vt:lpstr>
      <vt:lpstr>Segoe UI Light</vt:lpstr>
      <vt:lpstr>Segoe UI Semibold</vt:lpstr>
      <vt:lpstr>Segoe UI Semilight</vt:lpstr>
      <vt:lpstr>Times New Roman</vt:lpstr>
      <vt:lpstr>1_Тема Office</vt:lpstr>
      <vt:lpstr>2_Тема Office</vt:lpstr>
      <vt:lpstr>3_Тема Office</vt:lpstr>
      <vt:lpstr>Тема Office</vt:lpstr>
      <vt:lpstr>4_Тема Office</vt:lpstr>
      <vt:lpstr>1_Crop</vt:lpstr>
      <vt:lpstr>Crop</vt:lpstr>
      <vt:lpstr>5_Тема Office</vt:lpstr>
      <vt:lpstr>6_Тема Office</vt:lpstr>
      <vt:lpstr>Office 主题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2013-09-23T05:31:03Z</dcterms:created>
  <dcterms:modified xsi:type="dcterms:W3CDTF">2022-06-20T19:31:04Z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</Properties>
</file>