
<file path=[Content_Types].xml><?xml version="1.0" encoding="utf-8"?>
<Types xmlns="http://schemas.openxmlformats.org/package/2006/content-types">
  <Default Extension="fntdata" ContentType="application/x-fontdata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2"/>
  </p:notesMasterIdLst>
  <p:sldIdLst>
    <p:sldId id="263" r:id="rId2"/>
    <p:sldId id="266" r:id="rId3"/>
    <p:sldId id="272" r:id="rId4"/>
    <p:sldId id="268" r:id="rId5"/>
    <p:sldId id="269" r:id="rId6"/>
    <p:sldId id="270" r:id="rId7"/>
    <p:sldId id="283" r:id="rId8"/>
    <p:sldId id="257" r:id="rId9"/>
    <p:sldId id="273" r:id="rId10"/>
    <p:sldId id="274" r:id="rId11"/>
    <p:sldId id="275" r:id="rId12"/>
    <p:sldId id="279" r:id="rId13"/>
    <p:sldId id="276" r:id="rId14"/>
    <p:sldId id="280" r:id="rId15"/>
    <p:sldId id="281" r:id="rId16"/>
    <p:sldId id="282" r:id="rId17"/>
    <p:sldId id="287" r:id="rId18"/>
    <p:sldId id="288" r:id="rId19"/>
    <p:sldId id="289" r:id="rId20"/>
    <p:sldId id="290" r:id="rId21"/>
    <p:sldId id="291" r:id="rId22"/>
    <p:sldId id="292" r:id="rId23"/>
    <p:sldId id="297" r:id="rId24"/>
    <p:sldId id="293" r:id="rId25"/>
    <p:sldId id="295" r:id="rId26"/>
    <p:sldId id="284" r:id="rId27"/>
    <p:sldId id="285" r:id="rId28"/>
    <p:sldId id="286" r:id="rId29"/>
    <p:sldId id="294" r:id="rId30"/>
    <p:sldId id="264" r:id="rId31"/>
  </p:sldIdLst>
  <p:sldSz cx="18288000" cy="10287000"/>
  <p:notesSz cx="6858000" cy="9144000"/>
  <p:embeddedFontLst>
    <p:embeddedFont>
      <p:font typeface="Book Antiqua" panose="02040602050305030304" pitchFamily="18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Noto Serif" panose="02020600060500020200" pitchFamily="18" charset="0"/>
      <p:regular r:id="rId41"/>
      <p:bold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FD9"/>
    <a:srgbClr val="B5FF5C"/>
    <a:srgbClr val="C6D9F1"/>
    <a:srgbClr val="92D050"/>
    <a:srgbClr val="EFFF79"/>
    <a:srgbClr val="F5C0E4"/>
    <a:srgbClr val="00B050"/>
    <a:srgbClr val="000000"/>
    <a:srgbClr val="FBC7EA"/>
    <a:srgbClr val="EDED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95" autoAdjust="0"/>
    <p:restoredTop sz="94508" autoAdjust="0"/>
  </p:normalViewPr>
  <p:slideViewPr>
    <p:cSldViewPr>
      <p:cViewPr varScale="1">
        <p:scale>
          <a:sx n="73" d="100"/>
          <a:sy n="73" d="100"/>
        </p:scale>
        <p:origin x="84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%20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nikitabondarenko/Desktop/&#1041;&#1076;&#1083;&#1103;&#1043;/&#1041;&#1076;&#1083;&#1103;&#1043;%202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081641527684474"/>
          <c:y val="3.7697339052287775E-2"/>
          <c:w val="0.37553918029542371"/>
          <c:h val="0.6047255662714256"/>
        </c:manualLayout>
      </c:layout>
      <c:doughnut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66-6A41-B900-83E02C46CD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66-6A41-B900-83E02C46CD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66-6A41-B900-83E02C46CD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66-6A41-B900-83E02C46CD7B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Book Antiqua" panose="020406020503050303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2866-6A41-B900-83E02C46CD7B}"/>
                </c:ext>
              </c:extLst>
            </c:dLbl>
            <c:dLbl>
              <c:idx val="3"/>
              <c:layout>
                <c:manualLayout>
                  <c:x val="-2.3011158530296463E-2"/>
                  <c:y val="5.70070022104801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866-6A41-B900-83E02C46CD7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Book Antiqua" panose="020406020503050303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Лист1!$A$1:$A$4</c:f>
              <c:strCache>
                <c:ptCount val="4"/>
                <c:pt idx="0">
                  <c:v>Федеральный бюджет</c:v>
                </c:pt>
                <c:pt idx="1">
                  <c:v>Бюджеты субъектов РФ</c:v>
                </c:pt>
                <c:pt idx="2">
                  <c:v>Внебюджетные источники</c:v>
                </c:pt>
                <c:pt idx="3">
                  <c:v>Государственные внебюджетные фонды</c:v>
                </c:pt>
              </c:strCache>
            </c:strRef>
          </c:cat>
          <c:val>
            <c:numRef>
              <c:f>Лист1!$B$1:$B$4</c:f>
              <c:numCache>
                <c:formatCode>0%</c:formatCode>
                <c:ptCount val="4"/>
                <c:pt idx="0">
                  <c:v>0.51149067840094542</c:v>
                </c:pt>
                <c:pt idx="1">
                  <c:v>0.19062631194315302</c:v>
                </c:pt>
                <c:pt idx="2">
                  <c:v>0.29213767045542893</c:v>
                </c:pt>
                <c:pt idx="3">
                  <c:v>5.7453392004726891E-3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866-6A41-B900-83E02C46CD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932248793691235E-2"/>
          <c:y val="0.70249526830659803"/>
          <c:w val="0.84420400346770219"/>
          <c:h val="0.2718514223726785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114000"/>
            </a:lnSpc>
            <a:defRPr sz="2000" b="0" i="0" u="none" strike="noStrike" kern="1200" baseline="0">
              <a:solidFill>
                <a:schemeClr val="tx1"/>
              </a:solidFill>
              <a:latin typeface="Book Antiqua" panose="020406020503050303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Лист3!$C$29:$J$29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Лист3!$C$30:$J$30</c:f>
              <c:numCache>
                <c:formatCode>General</c:formatCode>
                <c:ptCount val="8"/>
                <c:pt idx="0">
                  <c:v>8</c:v>
                </c:pt>
                <c:pt idx="1">
                  <c:v>8</c:v>
                </c:pt>
                <c:pt idx="2">
                  <c:v>8</c:v>
                </c:pt>
                <c:pt idx="3">
                  <c:v>6</c:v>
                </c:pt>
                <c:pt idx="4">
                  <c:v>5</c:v>
                </c:pt>
                <c:pt idx="5">
                  <c:v>3</c:v>
                </c:pt>
                <c:pt idx="6">
                  <c:v>2</c:v>
                </c:pt>
                <c:pt idx="7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640-DD44-8C8C-79891D64DB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9283104"/>
        <c:axId val="209592192"/>
      </c:lineChart>
      <c:catAx>
        <c:axId val="209283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09592192"/>
        <c:crosses val="autoZero"/>
        <c:auto val="1"/>
        <c:lblAlgn val="ctr"/>
        <c:lblOffset val="100"/>
        <c:noMultiLvlLbl val="0"/>
      </c:catAx>
      <c:valAx>
        <c:axId val="209592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09283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Лист3!$C$33:$J$33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Лист3!$C$34:$J$34</c:f>
              <c:numCache>
                <c:formatCode>General</c:formatCode>
                <c:ptCount val="8"/>
                <c:pt idx="0">
                  <c:v>87.5</c:v>
                </c:pt>
                <c:pt idx="1">
                  <c:v>87.5</c:v>
                </c:pt>
                <c:pt idx="2">
                  <c:v>87.5</c:v>
                </c:pt>
                <c:pt idx="3">
                  <c:v>87.8</c:v>
                </c:pt>
                <c:pt idx="4">
                  <c:v>88.2</c:v>
                </c:pt>
                <c:pt idx="5">
                  <c:v>89</c:v>
                </c:pt>
                <c:pt idx="6">
                  <c:v>89.4</c:v>
                </c:pt>
                <c:pt idx="7">
                  <c:v>90.8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DD-1541-B991-9D4E354498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5532128"/>
        <c:axId val="215533760"/>
      </c:lineChart>
      <c:catAx>
        <c:axId val="21553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5533760"/>
        <c:crosses val="autoZero"/>
        <c:auto val="1"/>
        <c:lblAlgn val="ctr"/>
        <c:lblOffset val="100"/>
        <c:noMultiLvlLbl val="0"/>
      </c:catAx>
      <c:valAx>
        <c:axId val="215533760"/>
        <c:scaling>
          <c:orientation val="minMax"/>
          <c:min val="87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553212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Лист3!$E$54:$K$54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Лист3!$E$55:$K$55</c:f>
              <c:numCache>
                <c:formatCode>General</c:formatCode>
                <c:ptCount val="7"/>
                <c:pt idx="0">
                  <c:v>32.299999999999997</c:v>
                </c:pt>
                <c:pt idx="1">
                  <c:v>20.5</c:v>
                </c:pt>
                <c:pt idx="2">
                  <c:v>18</c:v>
                </c:pt>
                <c:pt idx="3">
                  <c:v>17</c:v>
                </c:pt>
                <c:pt idx="4">
                  <c:v>16</c:v>
                </c:pt>
                <c:pt idx="5">
                  <c:v>15</c:v>
                </c:pt>
                <c:pt idx="6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0C2-D345-8E06-6A9332A4AD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3938640"/>
        <c:axId val="213940272"/>
      </c:lineChart>
      <c:catAx>
        <c:axId val="213938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3940272"/>
        <c:crosses val="autoZero"/>
        <c:auto val="1"/>
        <c:lblAlgn val="ctr"/>
        <c:lblOffset val="100"/>
        <c:noMultiLvlLbl val="0"/>
      </c:catAx>
      <c:valAx>
        <c:axId val="213940272"/>
        <c:scaling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3938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Лист4!$A$18:$G$18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Лист4!$A$19:$G$19</c:f>
              <c:numCache>
                <c:formatCode>General</c:formatCode>
                <c:ptCount val="7"/>
                <c:pt idx="0">
                  <c:v>50</c:v>
                </c:pt>
                <c:pt idx="1">
                  <c:v>60</c:v>
                </c:pt>
                <c:pt idx="2">
                  <c:v>70</c:v>
                </c:pt>
                <c:pt idx="3">
                  <c:v>75</c:v>
                </c:pt>
                <c:pt idx="4">
                  <c:v>80</c:v>
                </c:pt>
                <c:pt idx="5">
                  <c:v>85</c:v>
                </c:pt>
                <c:pt idx="6">
                  <c:v>90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7E4-124F-B08F-AE7CA58920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5950224"/>
        <c:axId val="215973552"/>
      </c:lineChart>
      <c:catAx>
        <c:axId val="215950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5973552"/>
        <c:crosses val="autoZero"/>
        <c:auto val="1"/>
        <c:lblAlgn val="ctr"/>
        <c:lblOffset val="100"/>
        <c:noMultiLvlLbl val="0"/>
      </c:catAx>
      <c:valAx>
        <c:axId val="215973552"/>
        <c:scaling>
          <c:orientation val="minMax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5950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Лист4!$A$13:$G$13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Лист4!$A$14:$G$14</c:f>
              <c:numCache>
                <c:formatCode>General</c:formatCode>
                <c:ptCount val="7"/>
                <c:pt idx="0">
                  <c:v>65</c:v>
                </c:pt>
                <c:pt idx="1">
                  <c:v>48</c:v>
                </c:pt>
                <c:pt idx="2">
                  <c:v>24</c:v>
                </c:pt>
                <c:pt idx="3">
                  <c:v>18</c:v>
                </c:pt>
                <c:pt idx="4">
                  <c:v>12</c:v>
                </c:pt>
                <c:pt idx="5">
                  <c:v>6</c:v>
                </c:pt>
                <c:pt idx="6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573-CA40-9636-F7552E696D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3954640"/>
        <c:axId val="263956272"/>
      </c:lineChart>
      <c:catAx>
        <c:axId val="263954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63956272"/>
        <c:crosses val="autoZero"/>
        <c:auto val="1"/>
        <c:lblAlgn val="ctr"/>
        <c:lblOffset val="100"/>
        <c:noMultiLvlLbl val="0"/>
      </c:catAx>
      <c:valAx>
        <c:axId val="2639562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63954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Лист4!$A$3:$H$3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Лист4!$A$4:$H$4</c:f>
              <c:numCache>
                <c:formatCode>General</c:formatCode>
                <c:ptCount val="8"/>
                <c:pt idx="0">
                  <c:v>1.7</c:v>
                </c:pt>
                <c:pt idx="1">
                  <c:v>1.9</c:v>
                </c:pt>
                <c:pt idx="2">
                  <c:v>2.2000000000000002</c:v>
                </c:pt>
                <c:pt idx="3">
                  <c:v>2.5</c:v>
                </c:pt>
                <c:pt idx="4">
                  <c:v>3</c:v>
                </c:pt>
                <c:pt idx="5">
                  <c:v>3.6</c:v>
                </c:pt>
                <c:pt idx="6">
                  <c:v>4.3</c:v>
                </c:pt>
                <c:pt idx="7">
                  <c:v>5.0999999999999996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EF7-5A44-BE89-B9B5D42852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15911520"/>
        <c:axId val="264017872"/>
      </c:lineChart>
      <c:catAx>
        <c:axId val="21591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64017872"/>
        <c:crosses val="autoZero"/>
        <c:auto val="1"/>
        <c:lblAlgn val="ctr"/>
        <c:lblOffset val="100"/>
        <c:noMultiLvlLbl val="0"/>
      </c:catAx>
      <c:valAx>
        <c:axId val="264017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15911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Лист4!$A$8:$H$8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Лист4!$A$9:$H$9</c:f>
              <c:numCache>
                <c:formatCode>General</c:formatCode>
                <c:ptCount val="8"/>
                <c:pt idx="0">
                  <c:v>72.599999999999994</c:v>
                </c:pt>
                <c:pt idx="1">
                  <c:v>75</c:v>
                </c:pt>
                <c:pt idx="2">
                  <c:v>79</c:v>
                </c:pt>
                <c:pt idx="3">
                  <c:v>84</c:v>
                </c:pt>
                <c:pt idx="4">
                  <c:v>89</c:v>
                </c:pt>
                <c:pt idx="5">
                  <c:v>92</c:v>
                </c:pt>
                <c:pt idx="6">
                  <c:v>95</c:v>
                </c:pt>
                <c:pt idx="7">
                  <c:v>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3E-2B4C-8C81-E9769BD61E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60102496"/>
        <c:axId val="264228704"/>
      </c:lineChart>
      <c:catAx>
        <c:axId val="26010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64228704"/>
        <c:crosses val="autoZero"/>
        <c:auto val="1"/>
        <c:lblAlgn val="ctr"/>
        <c:lblOffset val="100"/>
        <c:noMultiLvlLbl val="0"/>
      </c:catAx>
      <c:valAx>
        <c:axId val="264228704"/>
        <c:scaling>
          <c:orientation val="minMax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26010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Лист1!$A$2:$H$2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Лист1!$A$3:$H$3</c:f>
              <c:numCache>
                <c:formatCode>General</c:formatCode>
                <c:ptCount val="8"/>
                <c:pt idx="0">
                  <c:v>17</c:v>
                </c:pt>
                <c:pt idx="1">
                  <c:v>17</c:v>
                </c:pt>
                <c:pt idx="2">
                  <c:v>17</c:v>
                </c:pt>
                <c:pt idx="3">
                  <c:v>15</c:v>
                </c:pt>
                <c:pt idx="4">
                  <c:v>13</c:v>
                </c:pt>
                <c:pt idx="5">
                  <c:v>13</c:v>
                </c:pt>
                <c:pt idx="6">
                  <c:v>12</c:v>
                </c:pt>
                <c:pt idx="7">
                  <c:v>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3C-784E-90B4-A2F3CC3D8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4533392"/>
        <c:axId val="1184533776"/>
      </c:lineChart>
      <c:catAx>
        <c:axId val="118453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184533776"/>
        <c:crosses val="autoZero"/>
        <c:auto val="1"/>
        <c:lblAlgn val="ctr"/>
        <c:lblOffset val="100"/>
        <c:noMultiLvlLbl val="0"/>
      </c:catAx>
      <c:valAx>
        <c:axId val="1184533776"/>
        <c:scaling>
          <c:orientation val="minMax"/>
          <c:max val="19"/>
          <c:min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1845333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Лист1!$A$8:$H$8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Лист1!$A$9:$H$9</c:f>
              <c:numCache>
                <c:formatCode>General</c:formatCode>
                <c:ptCount val="8"/>
                <c:pt idx="0">
                  <c:v>71</c:v>
                </c:pt>
                <c:pt idx="1">
                  <c:v>71.5</c:v>
                </c:pt>
                <c:pt idx="2">
                  <c:v>73</c:v>
                </c:pt>
                <c:pt idx="3">
                  <c:v>75</c:v>
                </c:pt>
                <c:pt idx="4">
                  <c:v>76</c:v>
                </c:pt>
                <c:pt idx="5">
                  <c:v>77</c:v>
                </c:pt>
                <c:pt idx="6">
                  <c:v>78.5</c:v>
                </c:pt>
                <c:pt idx="7">
                  <c:v>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40-0543-90B4-FF4B8413AC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89522352"/>
        <c:axId val="1189437968"/>
      </c:lineChart>
      <c:catAx>
        <c:axId val="11895223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189437968"/>
        <c:crosses val="autoZero"/>
        <c:auto val="1"/>
        <c:lblAlgn val="ctr"/>
        <c:lblOffset val="100"/>
        <c:noMultiLvlLbl val="0"/>
      </c:catAx>
      <c:valAx>
        <c:axId val="1189437968"/>
        <c:scaling>
          <c:orientation val="minMax"/>
          <c:max val="80"/>
          <c:min val="6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189522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Лист1!$A$13:$H$13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Лист1!$A$14:$H$14</c:f>
              <c:numCache>
                <c:formatCode>General</c:formatCode>
                <c:ptCount val="8"/>
                <c:pt idx="0">
                  <c:v>1.61</c:v>
                </c:pt>
                <c:pt idx="1">
                  <c:v>1.8</c:v>
                </c:pt>
                <c:pt idx="2">
                  <c:v>2.8</c:v>
                </c:pt>
                <c:pt idx="3">
                  <c:v>4</c:v>
                </c:pt>
                <c:pt idx="4">
                  <c:v>5.2</c:v>
                </c:pt>
                <c:pt idx="5">
                  <c:v>6.4</c:v>
                </c:pt>
                <c:pt idx="6">
                  <c:v>7.6</c:v>
                </c:pt>
                <c:pt idx="7">
                  <c:v>8.8000000000000007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2-6A4D-B6E0-ACD89E15E1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09469664"/>
        <c:axId val="1209471296"/>
      </c:lineChart>
      <c:catAx>
        <c:axId val="1209469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09471296"/>
        <c:crosses val="autoZero"/>
        <c:auto val="1"/>
        <c:lblAlgn val="ctr"/>
        <c:lblOffset val="100"/>
        <c:noMultiLvlLbl val="0"/>
      </c:catAx>
      <c:valAx>
        <c:axId val="1209471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09469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Лист2!$A$7:$H$7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Лист2!$A$8:$H$8</c:f>
              <c:numCache>
                <c:formatCode>General</c:formatCode>
                <c:ptCount val="8"/>
                <c:pt idx="0">
                  <c:v>5.6</c:v>
                </c:pt>
                <c:pt idx="1">
                  <c:v>5.5</c:v>
                </c:pt>
                <c:pt idx="2">
                  <c:v>5.4</c:v>
                </c:pt>
                <c:pt idx="3">
                  <c:v>5.2</c:v>
                </c:pt>
                <c:pt idx="4">
                  <c:v>5</c:v>
                </c:pt>
                <c:pt idx="5">
                  <c:v>4.8</c:v>
                </c:pt>
                <c:pt idx="6">
                  <c:v>4.5999999999999996</c:v>
                </c:pt>
                <c:pt idx="7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7B7-D444-8F0E-41AC4A9C43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0448432"/>
        <c:axId val="1214542448"/>
      </c:lineChart>
      <c:catAx>
        <c:axId val="1210448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4542448"/>
        <c:crosses val="autoZero"/>
        <c:auto val="1"/>
        <c:lblAlgn val="ctr"/>
        <c:lblOffset val="100"/>
        <c:noMultiLvlLbl val="0"/>
      </c:catAx>
      <c:valAx>
        <c:axId val="1214542448"/>
        <c:scaling>
          <c:orientation val="minMax"/>
          <c:min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0448432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Лист2!$A$11:$H$11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Лист2!$A$12:$H$12</c:f>
              <c:numCache>
                <c:formatCode>General</c:formatCode>
                <c:ptCount val="8"/>
                <c:pt idx="0">
                  <c:v>79.7</c:v>
                </c:pt>
                <c:pt idx="1">
                  <c:v>80</c:v>
                </c:pt>
                <c:pt idx="2">
                  <c:v>81</c:v>
                </c:pt>
                <c:pt idx="3">
                  <c:v>83</c:v>
                </c:pt>
                <c:pt idx="4">
                  <c:v>86</c:v>
                </c:pt>
                <c:pt idx="5">
                  <c:v>89</c:v>
                </c:pt>
                <c:pt idx="6">
                  <c:v>92</c:v>
                </c:pt>
                <c:pt idx="7">
                  <c:v>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98F-A042-B772-6B915FDF98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3972960"/>
        <c:axId val="1214247120"/>
      </c:lineChart>
      <c:catAx>
        <c:axId val="1213972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4247120"/>
        <c:crosses val="autoZero"/>
        <c:auto val="1"/>
        <c:lblAlgn val="ctr"/>
        <c:lblOffset val="100"/>
        <c:noMultiLvlLbl val="0"/>
      </c:catAx>
      <c:valAx>
        <c:axId val="1214247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3972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Лист2!$A$15:$H$15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Лист2!$A$16:$H$16</c:f>
              <c:numCache>
                <c:formatCode>General</c:formatCode>
                <c:ptCount val="8"/>
                <c:pt idx="0">
                  <c:v>109</c:v>
                </c:pt>
                <c:pt idx="1">
                  <c:v>240</c:v>
                </c:pt>
                <c:pt idx="2">
                  <c:v>350</c:v>
                </c:pt>
                <c:pt idx="3">
                  <c:v>560</c:v>
                </c:pt>
                <c:pt idx="4">
                  <c:v>850</c:v>
                </c:pt>
                <c:pt idx="5">
                  <c:v>1170</c:v>
                </c:pt>
                <c:pt idx="6">
                  <c:v>1500</c:v>
                </c:pt>
                <c:pt idx="7">
                  <c:v>1880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02-E147-A527-CD1EF1CA7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5350640"/>
        <c:axId val="1215432800"/>
      </c:lineChart>
      <c:catAx>
        <c:axId val="1215350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5432800"/>
        <c:crosses val="autoZero"/>
        <c:auto val="1"/>
        <c:lblAlgn val="ctr"/>
        <c:lblOffset val="100"/>
        <c:noMultiLvlLbl val="0"/>
      </c:catAx>
      <c:valAx>
        <c:axId val="1215432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53506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Лист2!$A$25:$H$25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Лист2!$A$26:$H$26</c:f>
              <c:numCache>
                <c:formatCode>General</c:formatCode>
                <c:ptCount val="8"/>
                <c:pt idx="0">
                  <c:v>3</c:v>
                </c:pt>
                <c:pt idx="1">
                  <c:v>5.2</c:v>
                </c:pt>
                <c:pt idx="2">
                  <c:v>9.1999999999999993</c:v>
                </c:pt>
                <c:pt idx="3">
                  <c:v>54.7</c:v>
                </c:pt>
                <c:pt idx="4">
                  <c:v>59.8</c:v>
                </c:pt>
                <c:pt idx="5">
                  <c:v>63.8</c:v>
                </c:pt>
                <c:pt idx="6">
                  <c:v>68</c:v>
                </c:pt>
                <c:pt idx="7">
                  <c:v>72.3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48B-AF47-B090-62EEBD24B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2934560"/>
        <c:axId val="1214174640"/>
      </c:lineChart>
      <c:catAx>
        <c:axId val="121293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4174640"/>
        <c:crosses val="autoZero"/>
        <c:auto val="1"/>
        <c:lblAlgn val="ctr"/>
        <c:lblOffset val="100"/>
        <c:noMultiLvlLbl val="0"/>
      </c:catAx>
      <c:valAx>
        <c:axId val="1214174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293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Лист3!$J$3:$Q$3</c:f>
              <c:numCache>
                <c:formatCode>General</c:formatCode>
                <c:ptCount val="8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  <c:pt idx="7">
                  <c:v>2024</c:v>
                </c:pt>
              </c:numCache>
            </c:numRef>
          </c:cat>
          <c:val>
            <c:numRef>
              <c:f>Лист3!$J$4:$Q$4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5</c:v>
                </c:pt>
                <c:pt idx="5">
                  <c:v>7</c:v>
                </c:pt>
                <c:pt idx="6">
                  <c:v>19</c:v>
                </c:pt>
                <c:pt idx="7">
                  <c:v>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514-2B4F-A519-8DC98F1D71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5085776"/>
        <c:axId val="1215014624"/>
      </c:lineChart>
      <c:catAx>
        <c:axId val="1215085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5014624"/>
        <c:crosses val="autoZero"/>
        <c:auto val="1"/>
        <c:lblAlgn val="ctr"/>
        <c:lblOffset val="100"/>
        <c:noMultiLvlLbl val="0"/>
      </c:catAx>
      <c:valAx>
        <c:axId val="1215014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Book Antiqua" panose="02040602050305030304" pitchFamily="18" charset="0"/>
                <a:ea typeface="+mn-ea"/>
                <a:cs typeface="+mn-cs"/>
              </a:defRPr>
            </a:pPr>
            <a:endParaRPr lang="ru-RU"/>
          </a:p>
        </c:txPr>
        <c:crossAx val="1215085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Book Antiqua" panose="02040602050305030304" pitchFamily="18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0FFBE-DEA4-5446-BC2A-B9768C939647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EC9B8B3-D504-0A47-A1E3-41A95029130F}">
      <dgm:prSet phldrT="[Текст]" custT="1"/>
      <dgm:spPr/>
      <dgm:t>
        <a:bodyPr/>
        <a:lstStyle/>
        <a:p>
          <a:r>
            <a:rPr lang="ru-RU" sz="1800" dirty="0">
              <a:latin typeface="Book Antiqua" panose="02040602050305030304" pitchFamily="18" charset="0"/>
            </a:rPr>
            <a:t>Не понимаю, что это такое...</a:t>
          </a:r>
        </a:p>
      </dgm:t>
    </dgm:pt>
    <dgm:pt modelId="{59E31B2E-6D5F-CD41-B7E4-3648EB885E01}" type="parTrans" cxnId="{281D9D88-5DDA-994B-BB42-376466B13DD0}">
      <dgm:prSet/>
      <dgm:spPr/>
      <dgm:t>
        <a:bodyPr/>
        <a:lstStyle/>
        <a:p>
          <a:endParaRPr lang="ru-RU" sz="1800">
            <a:latin typeface="Book Antiqua" panose="02040602050305030304" pitchFamily="18" charset="0"/>
          </a:endParaRPr>
        </a:p>
      </dgm:t>
    </dgm:pt>
    <dgm:pt modelId="{69A1C8B7-42C5-474F-B7F7-1FF822C0021F}" type="sibTrans" cxnId="{281D9D88-5DDA-994B-BB42-376466B13DD0}">
      <dgm:prSet/>
      <dgm:spPr/>
      <dgm:t>
        <a:bodyPr/>
        <a:lstStyle/>
        <a:p>
          <a:endParaRPr lang="ru-RU" sz="1800">
            <a:latin typeface="Book Antiqua" panose="02040602050305030304" pitchFamily="18" charset="0"/>
          </a:endParaRPr>
        </a:p>
      </dgm:t>
    </dgm:pt>
    <dgm:pt modelId="{CECBA1BB-D247-BA4A-8BAA-F6643FA3AEF0}">
      <dgm:prSet phldrT="[Текст]" custT="1"/>
      <dgm:spPr/>
      <dgm:t>
        <a:bodyPr/>
        <a:lstStyle/>
        <a:p>
          <a:r>
            <a:rPr lang="ru-RU" sz="1800" dirty="0">
              <a:latin typeface="Book Antiqua" panose="02040602050305030304" pitchFamily="18" charset="0"/>
            </a:rPr>
            <a:t>Рост капитала</a:t>
          </a:r>
        </a:p>
      </dgm:t>
    </dgm:pt>
    <dgm:pt modelId="{221855F1-2FE7-2F41-9BE5-9F110BBF59DD}" type="parTrans" cxnId="{779779E7-971C-F849-8501-46C85A014A09}">
      <dgm:prSet/>
      <dgm:spPr/>
      <dgm:t>
        <a:bodyPr/>
        <a:lstStyle/>
        <a:p>
          <a:endParaRPr lang="ru-RU" sz="1800">
            <a:latin typeface="Book Antiqua" panose="02040602050305030304" pitchFamily="18" charset="0"/>
          </a:endParaRPr>
        </a:p>
      </dgm:t>
    </dgm:pt>
    <dgm:pt modelId="{83FBD2D4-AB45-DC45-8B70-EC90BCC0FE46}" type="sibTrans" cxnId="{779779E7-971C-F849-8501-46C85A014A09}">
      <dgm:prSet/>
      <dgm:spPr/>
      <dgm:t>
        <a:bodyPr/>
        <a:lstStyle/>
        <a:p>
          <a:endParaRPr lang="ru-RU" sz="1800">
            <a:latin typeface="Book Antiqua" panose="02040602050305030304" pitchFamily="18" charset="0"/>
          </a:endParaRPr>
        </a:p>
      </dgm:t>
    </dgm:pt>
    <dgm:pt modelId="{5485B458-1927-7847-B36A-BE6571B00165}">
      <dgm:prSet phldrT="[Текст]" custT="1"/>
      <dgm:spPr/>
      <dgm:t>
        <a:bodyPr/>
        <a:lstStyle/>
        <a:p>
          <a:r>
            <a:rPr lang="ru-RU" sz="1800" dirty="0">
              <a:latin typeface="Book Antiqua" panose="02040602050305030304" pitchFamily="18" charset="0"/>
            </a:rPr>
            <a:t>Проекты на всю страну</a:t>
          </a:r>
        </a:p>
      </dgm:t>
    </dgm:pt>
    <dgm:pt modelId="{D58DDEB8-BE7A-D447-8318-AFC4D9A6100F}" type="parTrans" cxnId="{4ADB95D6-2648-4340-9616-BA327321EEBD}">
      <dgm:prSet/>
      <dgm:spPr/>
      <dgm:t>
        <a:bodyPr/>
        <a:lstStyle/>
        <a:p>
          <a:endParaRPr lang="ru-RU" sz="1800">
            <a:latin typeface="Book Antiqua" panose="02040602050305030304" pitchFamily="18" charset="0"/>
          </a:endParaRPr>
        </a:p>
      </dgm:t>
    </dgm:pt>
    <dgm:pt modelId="{16D41855-739A-AC43-A06E-26820B37CB75}" type="sibTrans" cxnId="{4ADB95D6-2648-4340-9616-BA327321EEBD}">
      <dgm:prSet/>
      <dgm:spPr/>
      <dgm:t>
        <a:bodyPr/>
        <a:lstStyle/>
        <a:p>
          <a:endParaRPr lang="ru-RU" sz="1800">
            <a:latin typeface="Book Antiqua" panose="02040602050305030304" pitchFamily="18" charset="0"/>
          </a:endParaRPr>
        </a:p>
      </dgm:t>
    </dgm:pt>
    <dgm:pt modelId="{7405CA76-B695-6B40-8D08-0F3706EB47B6}" type="pres">
      <dgm:prSet presAssocID="{3290FFBE-DEA4-5446-BC2A-B9768C939647}" presName="Name0" presStyleCnt="0">
        <dgm:presLayoutVars>
          <dgm:chMax val="7"/>
          <dgm:chPref val="7"/>
          <dgm:dir/>
        </dgm:presLayoutVars>
      </dgm:prSet>
      <dgm:spPr/>
    </dgm:pt>
    <dgm:pt modelId="{E09D43EE-226C-2B42-B9F5-1F684043B8DF}" type="pres">
      <dgm:prSet presAssocID="{3290FFBE-DEA4-5446-BC2A-B9768C939647}" presName="Name1" presStyleCnt="0"/>
      <dgm:spPr/>
    </dgm:pt>
    <dgm:pt modelId="{5B57C12D-5BB2-2E44-8FB9-F05EA6715886}" type="pres">
      <dgm:prSet presAssocID="{3290FFBE-DEA4-5446-BC2A-B9768C939647}" presName="cycle" presStyleCnt="0"/>
      <dgm:spPr/>
    </dgm:pt>
    <dgm:pt modelId="{A5EA32AD-20A6-F340-8F38-25056CD11412}" type="pres">
      <dgm:prSet presAssocID="{3290FFBE-DEA4-5446-BC2A-B9768C939647}" presName="srcNode" presStyleLbl="node1" presStyleIdx="0" presStyleCnt="3"/>
      <dgm:spPr/>
    </dgm:pt>
    <dgm:pt modelId="{0FEC31E8-84BE-4647-A7D3-53290138ADA9}" type="pres">
      <dgm:prSet presAssocID="{3290FFBE-DEA4-5446-BC2A-B9768C939647}" presName="conn" presStyleLbl="parChTrans1D2" presStyleIdx="0" presStyleCnt="1"/>
      <dgm:spPr/>
    </dgm:pt>
    <dgm:pt modelId="{1E1D3456-8ABA-BA47-B0B6-2ECFE271C725}" type="pres">
      <dgm:prSet presAssocID="{3290FFBE-DEA4-5446-BC2A-B9768C939647}" presName="extraNode" presStyleLbl="node1" presStyleIdx="0" presStyleCnt="3"/>
      <dgm:spPr/>
    </dgm:pt>
    <dgm:pt modelId="{877A1253-4B56-8147-993B-53CFD8BDCED2}" type="pres">
      <dgm:prSet presAssocID="{3290FFBE-DEA4-5446-BC2A-B9768C939647}" presName="dstNode" presStyleLbl="node1" presStyleIdx="0" presStyleCnt="3"/>
      <dgm:spPr/>
    </dgm:pt>
    <dgm:pt modelId="{0ABDA088-C2E5-6747-8FC3-31082AC448A4}" type="pres">
      <dgm:prSet presAssocID="{7EC9B8B3-D504-0A47-A1E3-41A95029130F}" presName="text_1" presStyleLbl="node1" presStyleIdx="0" presStyleCnt="3">
        <dgm:presLayoutVars>
          <dgm:bulletEnabled val="1"/>
        </dgm:presLayoutVars>
      </dgm:prSet>
      <dgm:spPr/>
    </dgm:pt>
    <dgm:pt modelId="{0EC763FF-D6D3-3B46-BC36-B092C875B47C}" type="pres">
      <dgm:prSet presAssocID="{7EC9B8B3-D504-0A47-A1E3-41A95029130F}" presName="accent_1" presStyleCnt="0"/>
      <dgm:spPr/>
    </dgm:pt>
    <dgm:pt modelId="{DF02B235-2E46-0B4D-83B9-81A917CB83F8}" type="pres">
      <dgm:prSet presAssocID="{7EC9B8B3-D504-0A47-A1E3-41A95029130F}" presName="accentRepeatNode" presStyleLbl="solidFgAcc1" presStyleIdx="0" presStyleCnt="3"/>
      <dgm:spPr/>
    </dgm:pt>
    <dgm:pt modelId="{9F77A7B9-F6CF-EC4C-A457-C7EDB2E70E2C}" type="pres">
      <dgm:prSet presAssocID="{CECBA1BB-D247-BA4A-8BAA-F6643FA3AEF0}" presName="text_2" presStyleLbl="node1" presStyleIdx="1" presStyleCnt="3">
        <dgm:presLayoutVars>
          <dgm:bulletEnabled val="1"/>
        </dgm:presLayoutVars>
      </dgm:prSet>
      <dgm:spPr/>
    </dgm:pt>
    <dgm:pt modelId="{CFC22ADC-E991-6641-B6EF-AE210AAFD689}" type="pres">
      <dgm:prSet presAssocID="{CECBA1BB-D247-BA4A-8BAA-F6643FA3AEF0}" presName="accent_2" presStyleCnt="0"/>
      <dgm:spPr/>
    </dgm:pt>
    <dgm:pt modelId="{4C09AC5F-7B99-6147-9B84-615A87381060}" type="pres">
      <dgm:prSet presAssocID="{CECBA1BB-D247-BA4A-8BAA-F6643FA3AEF0}" presName="accentRepeatNode" presStyleLbl="solidFgAcc1" presStyleIdx="1" presStyleCnt="3"/>
      <dgm:spPr/>
    </dgm:pt>
    <dgm:pt modelId="{1E67382A-ACA6-434B-A0DB-F0D3BB62564C}" type="pres">
      <dgm:prSet presAssocID="{5485B458-1927-7847-B36A-BE6571B00165}" presName="text_3" presStyleLbl="node1" presStyleIdx="2" presStyleCnt="3">
        <dgm:presLayoutVars>
          <dgm:bulletEnabled val="1"/>
        </dgm:presLayoutVars>
      </dgm:prSet>
      <dgm:spPr/>
    </dgm:pt>
    <dgm:pt modelId="{E507F2AB-62BA-F14B-BA0B-7E3AE69FCC65}" type="pres">
      <dgm:prSet presAssocID="{5485B458-1927-7847-B36A-BE6571B00165}" presName="accent_3" presStyleCnt="0"/>
      <dgm:spPr/>
    </dgm:pt>
    <dgm:pt modelId="{883D2B98-759A-244E-BD07-532DF5D30F25}" type="pres">
      <dgm:prSet presAssocID="{5485B458-1927-7847-B36A-BE6571B00165}" presName="accentRepeatNode" presStyleLbl="solidFgAcc1" presStyleIdx="2" presStyleCnt="3"/>
      <dgm:spPr/>
    </dgm:pt>
  </dgm:ptLst>
  <dgm:cxnLst>
    <dgm:cxn modelId="{380D7215-3D5E-F747-AEC9-044A68E1FF12}" type="presOf" srcId="{CECBA1BB-D247-BA4A-8BAA-F6643FA3AEF0}" destId="{9F77A7B9-F6CF-EC4C-A457-C7EDB2E70E2C}" srcOrd="0" destOrd="0" presId="urn:microsoft.com/office/officeart/2008/layout/VerticalCurvedList"/>
    <dgm:cxn modelId="{27BB1F17-7C7F-8B4F-9C9B-BA1C4E4836CC}" type="presOf" srcId="{5485B458-1927-7847-B36A-BE6571B00165}" destId="{1E67382A-ACA6-434B-A0DB-F0D3BB62564C}" srcOrd="0" destOrd="0" presId="urn:microsoft.com/office/officeart/2008/layout/VerticalCurvedList"/>
    <dgm:cxn modelId="{45ED511D-E93D-F544-8475-0F5447ADDDE4}" type="presOf" srcId="{3290FFBE-DEA4-5446-BC2A-B9768C939647}" destId="{7405CA76-B695-6B40-8D08-0F3706EB47B6}" srcOrd="0" destOrd="0" presId="urn:microsoft.com/office/officeart/2008/layout/VerticalCurvedList"/>
    <dgm:cxn modelId="{8B982B3D-78EC-E643-AA5C-1351ADEBF39C}" type="presOf" srcId="{7EC9B8B3-D504-0A47-A1E3-41A95029130F}" destId="{0ABDA088-C2E5-6747-8FC3-31082AC448A4}" srcOrd="0" destOrd="0" presId="urn:microsoft.com/office/officeart/2008/layout/VerticalCurvedList"/>
    <dgm:cxn modelId="{281D9D88-5DDA-994B-BB42-376466B13DD0}" srcId="{3290FFBE-DEA4-5446-BC2A-B9768C939647}" destId="{7EC9B8B3-D504-0A47-A1E3-41A95029130F}" srcOrd="0" destOrd="0" parTransId="{59E31B2E-6D5F-CD41-B7E4-3648EB885E01}" sibTransId="{69A1C8B7-42C5-474F-B7F7-1FF822C0021F}"/>
    <dgm:cxn modelId="{775F009B-265B-5449-AD19-D3256E2DC59C}" type="presOf" srcId="{69A1C8B7-42C5-474F-B7F7-1FF822C0021F}" destId="{0FEC31E8-84BE-4647-A7D3-53290138ADA9}" srcOrd="0" destOrd="0" presId="urn:microsoft.com/office/officeart/2008/layout/VerticalCurvedList"/>
    <dgm:cxn modelId="{4ADB95D6-2648-4340-9616-BA327321EEBD}" srcId="{3290FFBE-DEA4-5446-BC2A-B9768C939647}" destId="{5485B458-1927-7847-B36A-BE6571B00165}" srcOrd="2" destOrd="0" parTransId="{D58DDEB8-BE7A-D447-8318-AFC4D9A6100F}" sibTransId="{16D41855-739A-AC43-A06E-26820B37CB75}"/>
    <dgm:cxn modelId="{779779E7-971C-F849-8501-46C85A014A09}" srcId="{3290FFBE-DEA4-5446-BC2A-B9768C939647}" destId="{CECBA1BB-D247-BA4A-8BAA-F6643FA3AEF0}" srcOrd="1" destOrd="0" parTransId="{221855F1-2FE7-2F41-9BE5-9F110BBF59DD}" sibTransId="{83FBD2D4-AB45-DC45-8B70-EC90BCC0FE46}"/>
    <dgm:cxn modelId="{0F867530-A6CF-6F41-A509-5064B32CE90A}" type="presParOf" srcId="{7405CA76-B695-6B40-8D08-0F3706EB47B6}" destId="{E09D43EE-226C-2B42-B9F5-1F684043B8DF}" srcOrd="0" destOrd="0" presId="urn:microsoft.com/office/officeart/2008/layout/VerticalCurvedList"/>
    <dgm:cxn modelId="{D9C823D5-228C-8047-9E07-0D284B674277}" type="presParOf" srcId="{E09D43EE-226C-2B42-B9F5-1F684043B8DF}" destId="{5B57C12D-5BB2-2E44-8FB9-F05EA6715886}" srcOrd="0" destOrd="0" presId="urn:microsoft.com/office/officeart/2008/layout/VerticalCurvedList"/>
    <dgm:cxn modelId="{E7058D77-26A9-2A4B-B716-25374769C5DB}" type="presParOf" srcId="{5B57C12D-5BB2-2E44-8FB9-F05EA6715886}" destId="{A5EA32AD-20A6-F340-8F38-25056CD11412}" srcOrd="0" destOrd="0" presId="urn:microsoft.com/office/officeart/2008/layout/VerticalCurvedList"/>
    <dgm:cxn modelId="{8E5BA000-BC22-9E44-8577-7044E657DE1D}" type="presParOf" srcId="{5B57C12D-5BB2-2E44-8FB9-F05EA6715886}" destId="{0FEC31E8-84BE-4647-A7D3-53290138ADA9}" srcOrd="1" destOrd="0" presId="urn:microsoft.com/office/officeart/2008/layout/VerticalCurvedList"/>
    <dgm:cxn modelId="{7B54A2A6-5EE9-F94F-97B8-D70E06ADA673}" type="presParOf" srcId="{5B57C12D-5BB2-2E44-8FB9-F05EA6715886}" destId="{1E1D3456-8ABA-BA47-B0B6-2ECFE271C725}" srcOrd="2" destOrd="0" presId="urn:microsoft.com/office/officeart/2008/layout/VerticalCurvedList"/>
    <dgm:cxn modelId="{EF08EA33-66B1-6842-874F-4DF622D77ABA}" type="presParOf" srcId="{5B57C12D-5BB2-2E44-8FB9-F05EA6715886}" destId="{877A1253-4B56-8147-993B-53CFD8BDCED2}" srcOrd="3" destOrd="0" presId="urn:microsoft.com/office/officeart/2008/layout/VerticalCurvedList"/>
    <dgm:cxn modelId="{BA73FC05-B009-DC4E-A0B9-9A121CFF3282}" type="presParOf" srcId="{E09D43EE-226C-2B42-B9F5-1F684043B8DF}" destId="{0ABDA088-C2E5-6747-8FC3-31082AC448A4}" srcOrd="1" destOrd="0" presId="urn:microsoft.com/office/officeart/2008/layout/VerticalCurvedList"/>
    <dgm:cxn modelId="{C7060453-B2B6-6449-929B-54AFE0523135}" type="presParOf" srcId="{E09D43EE-226C-2B42-B9F5-1F684043B8DF}" destId="{0EC763FF-D6D3-3B46-BC36-B092C875B47C}" srcOrd="2" destOrd="0" presId="urn:microsoft.com/office/officeart/2008/layout/VerticalCurvedList"/>
    <dgm:cxn modelId="{238366ED-759E-2F4E-9A25-D2F590454372}" type="presParOf" srcId="{0EC763FF-D6D3-3B46-BC36-B092C875B47C}" destId="{DF02B235-2E46-0B4D-83B9-81A917CB83F8}" srcOrd="0" destOrd="0" presId="urn:microsoft.com/office/officeart/2008/layout/VerticalCurvedList"/>
    <dgm:cxn modelId="{1E8C104A-019B-D742-A8F0-FF6A0430DE87}" type="presParOf" srcId="{E09D43EE-226C-2B42-B9F5-1F684043B8DF}" destId="{9F77A7B9-F6CF-EC4C-A457-C7EDB2E70E2C}" srcOrd="3" destOrd="0" presId="urn:microsoft.com/office/officeart/2008/layout/VerticalCurvedList"/>
    <dgm:cxn modelId="{EDED33D8-F231-5740-92CD-C4D8600BE8FB}" type="presParOf" srcId="{E09D43EE-226C-2B42-B9F5-1F684043B8DF}" destId="{CFC22ADC-E991-6641-B6EF-AE210AAFD689}" srcOrd="4" destOrd="0" presId="urn:microsoft.com/office/officeart/2008/layout/VerticalCurvedList"/>
    <dgm:cxn modelId="{E28F8F39-4AD1-5247-B891-F91CAB2AEBA1}" type="presParOf" srcId="{CFC22ADC-E991-6641-B6EF-AE210AAFD689}" destId="{4C09AC5F-7B99-6147-9B84-615A87381060}" srcOrd="0" destOrd="0" presId="urn:microsoft.com/office/officeart/2008/layout/VerticalCurvedList"/>
    <dgm:cxn modelId="{9E84044E-25DC-D948-B5DD-B32A77B47287}" type="presParOf" srcId="{E09D43EE-226C-2B42-B9F5-1F684043B8DF}" destId="{1E67382A-ACA6-434B-A0DB-F0D3BB62564C}" srcOrd="5" destOrd="0" presId="urn:microsoft.com/office/officeart/2008/layout/VerticalCurvedList"/>
    <dgm:cxn modelId="{13A33ABE-712B-B84B-AC59-10AE6DCFEA0D}" type="presParOf" srcId="{E09D43EE-226C-2B42-B9F5-1F684043B8DF}" destId="{E507F2AB-62BA-F14B-BA0B-7E3AE69FCC65}" srcOrd="6" destOrd="0" presId="urn:microsoft.com/office/officeart/2008/layout/VerticalCurvedList"/>
    <dgm:cxn modelId="{A7F25D2A-050C-6F47-80A4-ED83745E40AC}" type="presParOf" srcId="{E507F2AB-62BA-F14B-BA0B-7E3AE69FCC65}" destId="{883D2B98-759A-244E-BD07-532DF5D30F2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EC31E8-84BE-4647-A7D3-53290138ADA9}">
      <dsp:nvSpPr>
        <dsp:cNvPr id="0" name=""/>
        <dsp:cNvSpPr/>
      </dsp:nvSpPr>
      <dsp:spPr>
        <a:xfrm>
          <a:off x="-2635191" y="-406566"/>
          <a:ext cx="3145494" cy="3145494"/>
        </a:xfrm>
        <a:prstGeom prst="blockArc">
          <a:avLst>
            <a:gd name="adj1" fmla="val 18900000"/>
            <a:gd name="adj2" fmla="val 2700000"/>
            <a:gd name="adj3" fmla="val 687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BDA088-C2E5-6747-8FC3-31082AC448A4}">
      <dsp:nvSpPr>
        <dsp:cNvPr id="0" name=""/>
        <dsp:cNvSpPr/>
      </dsp:nvSpPr>
      <dsp:spPr>
        <a:xfrm>
          <a:off x="328081" y="233236"/>
          <a:ext cx="3911280" cy="466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ook Antiqua" panose="02040602050305030304" pitchFamily="18" charset="0"/>
            </a:rPr>
            <a:t>Не понимаю, что это такое...</a:t>
          </a:r>
        </a:p>
      </dsp:txBody>
      <dsp:txXfrm>
        <a:off x="328081" y="233236"/>
        <a:ext cx="3911280" cy="466472"/>
      </dsp:txXfrm>
    </dsp:sp>
    <dsp:sp modelId="{DF02B235-2E46-0B4D-83B9-81A917CB83F8}">
      <dsp:nvSpPr>
        <dsp:cNvPr id="0" name=""/>
        <dsp:cNvSpPr/>
      </dsp:nvSpPr>
      <dsp:spPr>
        <a:xfrm>
          <a:off x="36536" y="174927"/>
          <a:ext cx="583090" cy="583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77A7B9-F6CF-EC4C-A457-C7EDB2E70E2C}">
      <dsp:nvSpPr>
        <dsp:cNvPr id="0" name=""/>
        <dsp:cNvSpPr/>
      </dsp:nvSpPr>
      <dsp:spPr>
        <a:xfrm>
          <a:off x="497643" y="932944"/>
          <a:ext cx="3741717" cy="466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ook Antiqua" panose="02040602050305030304" pitchFamily="18" charset="0"/>
            </a:rPr>
            <a:t>Рост капитала</a:t>
          </a:r>
        </a:p>
      </dsp:txBody>
      <dsp:txXfrm>
        <a:off x="497643" y="932944"/>
        <a:ext cx="3741717" cy="466472"/>
      </dsp:txXfrm>
    </dsp:sp>
    <dsp:sp modelId="{4C09AC5F-7B99-6147-9B84-615A87381060}">
      <dsp:nvSpPr>
        <dsp:cNvPr id="0" name=""/>
        <dsp:cNvSpPr/>
      </dsp:nvSpPr>
      <dsp:spPr>
        <a:xfrm>
          <a:off x="206098" y="874635"/>
          <a:ext cx="583090" cy="583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67382A-ACA6-434B-A0DB-F0D3BB62564C}">
      <dsp:nvSpPr>
        <dsp:cNvPr id="0" name=""/>
        <dsp:cNvSpPr/>
      </dsp:nvSpPr>
      <dsp:spPr>
        <a:xfrm>
          <a:off x="328081" y="1632653"/>
          <a:ext cx="3911280" cy="46647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026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latin typeface="Book Antiqua" panose="02040602050305030304" pitchFamily="18" charset="0"/>
            </a:rPr>
            <a:t>Проекты на всю страну</a:t>
          </a:r>
        </a:p>
      </dsp:txBody>
      <dsp:txXfrm>
        <a:off x="328081" y="1632653"/>
        <a:ext cx="3911280" cy="466472"/>
      </dsp:txXfrm>
    </dsp:sp>
    <dsp:sp modelId="{883D2B98-759A-244E-BD07-532DF5D30F25}">
      <dsp:nvSpPr>
        <dsp:cNvPr id="0" name=""/>
        <dsp:cNvSpPr/>
      </dsp:nvSpPr>
      <dsp:spPr>
        <a:xfrm>
          <a:off x="36536" y="1574344"/>
          <a:ext cx="583090" cy="58309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6:03:57.820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6:04:37.82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6:05:38.30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4-10T16:05:42.381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6839C2-8CB5-B242-A4FF-B972249D65B2}" type="datetimeFigureOut">
              <a:rPr lang="ru-RU" smtClean="0"/>
              <a:t>21.06.2022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56AA85-9CBA-944C-878D-F58B5230868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194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1181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5378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056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43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5427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590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88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911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8472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449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077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539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69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74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33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08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6890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56AA85-9CBA-944C-878D-F58B5230868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chart" Target="../charts/chart5.xml"/><Relationship Id="rId7" Type="http://schemas.openxmlformats.org/officeDocument/2006/relationships/chart" Target="../charts/chart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2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diagramColors" Target="../diagrams/colors1.xml"/><Relationship Id="rId5" Type="http://schemas.openxmlformats.org/officeDocument/2006/relationships/image" Target="../media/image4.png"/><Relationship Id="rId15" Type="http://schemas.openxmlformats.org/officeDocument/2006/relationships/image" Target="../media/image7.png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3.png"/><Relationship Id="rId9" Type="http://schemas.openxmlformats.org/officeDocument/2006/relationships/diagramLayout" Target="../diagrams/layout1.xml"/><Relationship Id="rId1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3" Type="http://schemas.openxmlformats.org/officeDocument/2006/relationships/image" Target="../media/image55.png"/><Relationship Id="rId7" Type="http://schemas.openxmlformats.org/officeDocument/2006/relationships/image" Target="../media/image58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tiff"/><Relationship Id="rId5" Type="http://schemas.openxmlformats.org/officeDocument/2006/relationships/image" Target="../media/image56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customXml" Target="../ink/ink2.xml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3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6" Type="http://schemas.microsoft.com/office/2017/06/relationships/model3d" Target="../media/model3d2.glb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customXml" Target="../ink/ink1.xml"/><Relationship Id="rId5" Type="http://schemas.openxmlformats.org/officeDocument/2006/relationships/image" Target="../media/image9.png"/><Relationship Id="rId15" Type="http://schemas.openxmlformats.org/officeDocument/2006/relationships/customXml" Target="../ink/ink4.xml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microsoft.com/office/2017/06/relationships/model3d" Target="../media/model3d1.glb"/><Relationship Id="rId9" Type="http://schemas.openxmlformats.org/officeDocument/2006/relationships/image" Target="../media/image13.png"/><Relationship Id="rId14" Type="http://schemas.openxmlformats.org/officeDocument/2006/relationships/customXml" Target="../ink/ink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Изображение выглядит как знак, счетчик, часы&#10;&#10;Автоматически созданное описание">
            <a:extLst>
              <a:ext uri="{FF2B5EF4-FFF2-40B4-BE49-F238E27FC236}">
                <a16:creationId xmlns:a16="http://schemas.microsoft.com/office/drawing/2014/main" id="{904690C7-0722-F841-9B30-6798E6EE3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555" y="892772"/>
            <a:ext cx="16640445" cy="868076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43001" y="5488352"/>
            <a:ext cx="16209450" cy="3960000"/>
            <a:chOff x="-128246" y="156307"/>
            <a:chExt cx="13640564" cy="5147572"/>
          </a:xfrm>
        </p:grpSpPr>
        <p:sp>
          <p:nvSpPr>
            <p:cNvPr id="4" name="AutoShape 4"/>
            <p:cNvSpPr/>
            <p:nvPr/>
          </p:nvSpPr>
          <p:spPr>
            <a:xfrm>
              <a:off x="-128246" y="156307"/>
              <a:ext cx="13640564" cy="5147572"/>
            </a:xfrm>
            <a:prstGeom prst="rect">
              <a:avLst/>
            </a:prstGeom>
            <a:solidFill>
              <a:srgbClr val="3EDAD8">
                <a:alpha val="3098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428331"/>
              <a:ext cx="12927461" cy="345065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912"/>
                </a:lnSpc>
              </a:pPr>
              <a:r>
                <a:rPr lang="ru-RU" sz="60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О национальных проектах для обычной </a:t>
              </a:r>
            </a:p>
            <a:p>
              <a:pPr algn="ctr">
                <a:lnSpc>
                  <a:spcPts val="6912"/>
                </a:lnSpc>
              </a:pPr>
              <a:r>
                <a:rPr lang="ru-RU" sz="60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российской семьи</a:t>
              </a:r>
              <a:endParaRPr lang="en-US" sz="6000" dirty="0">
                <a:solidFill>
                  <a:srgbClr val="FFFFFF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42073" y="2877693"/>
              <a:ext cx="13423919" cy="20858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>
                <a:lnSpc>
                  <a:spcPts val="3359"/>
                </a:lnSpc>
                <a:spcAft>
                  <a:spcPts val="1200"/>
                </a:spcAft>
              </a:pPr>
              <a:r>
                <a:rPr lang="ru-RU" sz="28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Авторы: Бондаренко Н.О., </a:t>
              </a:r>
              <a:r>
                <a:rPr lang="ru-RU" sz="2800" dirty="0" err="1">
                  <a:solidFill>
                    <a:srgbClr val="FFFFFF"/>
                  </a:solidFill>
                  <a:latin typeface="Book Antiqua" panose="02040602050305030304" pitchFamily="18" charset="0"/>
                </a:rPr>
                <a:t>Топильская</a:t>
              </a:r>
              <a:r>
                <a:rPr lang="ru-RU" sz="28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 А.А.,</a:t>
              </a:r>
            </a:p>
            <a:p>
              <a:pPr algn="r">
                <a:lnSpc>
                  <a:spcPts val="3359"/>
                </a:lnSpc>
                <a:spcAft>
                  <a:spcPts val="1200"/>
                </a:spcAft>
              </a:pPr>
              <a:r>
                <a:rPr lang="ru-RU" sz="28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студенты Финансового университета при Правительстве Российской Федерации</a:t>
              </a:r>
            </a:p>
            <a:p>
              <a:pPr algn="r">
                <a:lnSpc>
                  <a:spcPts val="3359"/>
                </a:lnSpc>
                <a:spcAft>
                  <a:spcPts val="1200"/>
                </a:spcAft>
              </a:pPr>
              <a:r>
                <a:rPr lang="ru-RU" sz="28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Научный руководитель: </a:t>
              </a:r>
              <a:r>
                <a:rPr lang="ru-RU" sz="2800" dirty="0" err="1">
                  <a:solidFill>
                    <a:srgbClr val="FFFFFF"/>
                  </a:solidFill>
                  <a:latin typeface="Book Antiqua" panose="02040602050305030304" pitchFamily="18" charset="0"/>
                </a:rPr>
                <a:t>Ложечко</a:t>
              </a:r>
              <a:r>
                <a:rPr lang="ru-RU" sz="2800" dirty="0">
                  <a:solidFill>
                    <a:srgbClr val="FFFFFF"/>
                  </a:solidFill>
                  <a:latin typeface="Book Antiqua" panose="02040602050305030304" pitchFamily="18" charset="0"/>
                </a:rPr>
                <a:t> А.С., к.э.н., ст. преп. Департамента общественных финансов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3300277" y="398061"/>
            <a:ext cx="11811000" cy="3695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64"/>
              </a:lnSpc>
            </a:pPr>
            <a:r>
              <a:rPr lang="ru-RU" sz="3200" b="1" spc="79" dirty="0">
                <a:solidFill>
                  <a:srgbClr val="191919"/>
                </a:solidFill>
                <a:latin typeface="Book Antiqua" panose="02040602050305030304" pitchFamily="18" charset="0"/>
              </a:rPr>
              <a:t>Номинация: «Бюджет и национальные проекты»</a:t>
            </a:r>
            <a:endParaRPr lang="en-US" sz="3200" b="1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8" name="AutoShape 8"/>
          <p:cNvSpPr/>
          <p:nvPr/>
        </p:nvSpPr>
        <p:spPr>
          <a:xfrm>
            <a:off x="374227" y="7669488"/>
            <a:ext cx="1800000" cy="64812"/>
          </a:xfrm>
          <a:prstGeom prst="rect">
            <a:avLst/>
          </a:prstGeom>
          <a:solidFill>
            <a:srgbClr val="191919"/>
          </a:solidFill>
        </p:spPr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0">
            <a:extLst>
              <a:ext uri="{FF2B5EF4-FFF2-40B4-BE49-F238E27FC236}">
                <a16:creationId xmlns:a16="http://schemas.microsoft.com/office/drawing/2014/main" id="{1BE5FC0A-1AC9-A94C-9EA9-C5CBF250561B}"/>
              </a:ext>
            </a:extLst>
          </p:cNvPr>
          <p:cNvSpPr txBox="1"/>
          <p:nvPr/>
        </p:nvSpPr>
        <p:spPr>
          <a:xfrm>
            <a:off x="228600" y="323866"/>
            <a:ext cx="176784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Проведённый авторами о</a:t>
            </a: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прос показал...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Рисунок 12" descr="Изображение выглядит как одежда, девочк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8AB89772-F52F-2548-AC53-32F64841D7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392400" y="5247000"/>
            <a:ext cx="3248000" cy="5040000"/>
          </a:xfrm>
          <a:prstGeom prst="rect">
            <a:avLst/>
          </a:prstGeom>
          <a:scene3d>
            <a:camera prst="orthographicFront">
              <a:rot lat="0" lon="2400000" rev="0"/>
            </a:camera>
            <a:lightRig rig="threePt" dir="t"/>
          </a:scene3d>
        </p:spPr>
      </p:pic>
      <p:sp>
        <p:nvSpPr>
          <p:cNvPr id="16" name="Выноска-облако 15">
            <a:extLst>
              <a:ext uri="{FF2B5EF4-FFF2-40B4-BE49-F238E27FC236}">
                <a16:creationId xmlns:a16="http://schemas.microsoft.com/office/drawing/2014/main" id="{5A2344BB-35BE-304F-8FF0-7F629751A796}"/>
              </a:ext>
            </a:extLst>
          </p:cNvPr>
          <p:cNvSpPr/>
          <p:nvPr/>
        </p:nvSpPr>
        <p:spPr>
          <a:xfrm flipH="1">
            <a:off x="15039995" y="3771900"/>
            <a:ext cx="3248001" cy="1371600"/>
          </a:xfrm>
          <a:prstGeom prst="cloudCallout">
            <a:avLst>
              <a:gd name="adj1" fmla="val -15622"/>
              <a:gd name="adj2" fmla="val 733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</a:rPr>
              <a:t>Человек –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Book Antiqua" panose="02040602050305030304" pitchFamily="18" charset="0"/>
              </a:rPr>
              <a:t>высшая ценность!</a:t>
            </a:r>
          </a:p>
        </p:txBody>
      </p:sp>
      <p:sp>
        <p:nvSpPr>
          <p:cNvPr id="2" name="Процесс 1">
            <a:extLst>
              <a:ext uri="{FF2B5EF4-FFF2-40B4-BE49-F238E27FC236}">
                <a16:creationId xmlns:a16="http://schemas.microsoft.com/office/drawing/2014/main" id="{6A43252B-464C-4D4F-8C73-2C5F27A95A63}"/>
              </a:ext>
            </a:extLst>
          </p:cNvPr>
          <p:cNvSpPr/>
          <p:nvPr/>
        </p:nvSpPr>
        <p:spPr>
          <a:xfrm>
            <a:off x="4576200" y="2667000"/>
            <a:ext cx="2358000" cy="6438900"/>
          </a:xfrm>
          <a:prstGeom prst="flowChartProcess">
            <a:avLst/>
          </a:prstGeom>
          <a:solidFill>
            <a:srgbClr val="86EBEA"/>
          </a:solidFill>
          <a:ln>
            <a:solidFill>
              <a:srgbClr val="2B9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7" name="Процесс 16">
            <a:extLst>
              <a:ext uri="{FF2B5EF4-FFF2-40B4-BE49-F238E27FC236}">
                <a16:creationId xmlns:a16="http://schemas.microsoft.com/office/drawing/2014/main" id="{FB7153BB-668F-0E40-860A-B610E0F80852}"/>
              </a:ext>
            </a:extLst>
          </p:cNvPr>
          <p:cNvSpPr/>
          <p:nvPr/>
        </p:nvSpPr>
        <p:spPr>
          <a:xfrm>
            <a:off x="2218200" y="4485000"/>
            <a:ext cx="2358000" cy="4620900"/>
          </a:xfrm>
          <a:prstGeom prst="flowChartProcess">
            <a:avLst/>
          </a:prstGeom>
          <a:solidFill>
            <a:srgbClr val="38C9F0"/>
          </a:solidFill>
          <a:ln>
            <a:solidFill>
              <a:srgbClr val="2B9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8" name="Процесс 17">
            <a:extLst>
              <a:ext uri="{FF2B5EF4-FFF2-40B4-BE49-F238E27FC236}">
                <a16:creationId xmlns:a16="http://schemas.microsoft.com/office/drawing/2014/main" id="{11397677-4723-1D47-A864-EC6D329DFD3E}"/>
              </a:ext>
            </a:extLst>
          </p:cNvPr>
          <p:cNvSpPr/>
          <p:nvPr/>
        </p:nvSpPr>
        <p:spPr>
          <a:xfrm>
            <a:off x="6934200" y="6237600"/>
            <a:ext cx="2362200" cy="2868300"/>
          </a:xfrm>
          <a:prstGeom prst="flowChartProcess">
            <a:avLst/>
          </a:prstGeom>
          <a:solidFill>
            <a:srgbClr val="2B92D5"/>
          </a:solidFill>
          <a:ln>
            <a:solidFill>
              <a:srgbClr val="2B92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FFFF00"/>
              </a:highlight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3999135E-3D8F-5546-91A2-8300D7AD79F6}"/>
              </a:ext>
            </a:extLst>
          </p:cNvPr>
          <p:cNvSpPr/>
          <p:nvPr/>
        </p:nvSpPr>
        <p:spPr>
          <a:xfrm>
            <a:off x="1447800" y="9258300"/>
            <a:ext cx="8382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опрошенных авторами респондентов, отметивших первостепенную важность соответствующих НП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9B9D93-6A85-A947-9EC4-8FA53E793579}"/>
              </a:ext>
            </a:extLst>
          </p:cNvPr>
          <p:cNvSpPr txBox="1"/>
          <p:nvPr/>
        </p:nvSpPr>
        <p:spPr>
          <a:xfrm>
            <a:off x="5190782" y="3342000"/>
            <a:ext cx="1128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atin typeface="Book Antiqua" panose="02040602050305030304" pitchFamily="18" charset="0"/>
              </a:rPr>
              <a:t>90%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9B742-CBA1-A746-878C-2FD982137624}"/>
              </a:ext>
            </a:extLst>
          </p:cNvPr>
          <p:cNvSpPr txBox="1"/>
          <p:nvPr/>
        </p:nvSpPr>
        <p:spPr>
          <a:xfrm>
            <a:off x="2832782" y="4843914"/>
            <a:ext cx="1128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atin typeface="Book Antiqua" panose="02040602050305030304" pitchFamily="18" charset="0"/>
              </a:rPr>
              <a:t>84%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081651-0E3D-F14B-AB86-D7E81BF616CE}"/>
              </a:ext>
            </a:extLst>
          </p:cNvPr>
          <p:cNvSpPr txBox="1"/>
          <p:nvPr/>
        </p:nvSpPr>
        <p:spPr>
          <a:xfrm>
            <a:off x="7548782" y="6694800"/>
            <a:ext cx="1128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latin typeface="Book Antiqua" panose="02040602050305030304" pitchFamily="18" charset="0"/>
              </a:rPr>
              <a:t>67%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4A611B-B8E6-3E46-81A3-F509DC6EFB88}"/>
              </a:ext>
            </a:extLst>
          </p:cNvPr>
          <p:cNvSpPr txBox="1"/>
          <p:nvPr/>
        </p:nvSpPr>
        <p:spPr>
          <a:xfrm>
            <a:off x="9143999" y="1224345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Национальные проекты, наиболее значимые для развития страны, по мнению граждан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5D7B12-FDA5-F947-A32B-19702FCF55BD}"/>
              </a:ext>
            </a:extLst>
          </p:cNvPr>
          <p:cNvSpPr txBox="1"/>
          <p:nvPr/>
        </p:nvSpPr>
        <p:spPr>
          <a:xfrm>
            <a:off x="3812491" y="1942671"/>
            <a:ext cx="36526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Book Antiqua" panose="02040602050305030304" pitchFamily="18" charset="0"/>
              </a:rPr>
              <a:t>Образование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41E8D51-BC32-EA45-819B-569870AD38BF}"/>
              </a:ext>
            </a:extLst>
          </p:cNvPr>
          <p:cNvSpPr txBox="1"/>
          <p:nvPr/>
        </p:nvSpPr>
        <p:spPr>
          <a:xfrm>
            <a:off x="-3110" y="3749814"/>
            <a:ext cx="46698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Book Antiqua" panose="02040602050305030304" pitchFamily="18" charset="0"/>
              </a:rPr>
              <a:t>Здравоохранение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151A50-13F4-8A49-BD08-46AC90467733}"/>
              </a:ext>
            </a:extLst>
          </p:cNvPr>
          <p:cNvSpPr txBox="1"/>
          <p:nvPr/>
        </p:nvSpPr>
        <p:spPr>
          <a:xfrm>
            <a:off x="6934200" y="5551800"/>
            <a:ext cx="27302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Book Antiqua" panose="02040602050305030304" pitchFamily="18" charset="0"/>
              </a:rPr>
              <a:t>Экология</a:t>
            </a:r>
          </a:p>
        </p:txBody>
      </p:sp>
      <p:sp>
        <p:nvSpPr>
          <p:cNvPr id="7" name="Стрелка влево 6">
            <a:extLst>
              <a:ext uri="{FF2B5EF4-FFF2-40B4-BE49-F238E27FC236}">
                <a16:creationId xmlns:a16="http://schemas.microsoft.com/office/drawing/2014/main" id="{F7685557-0BB6-7047-A01C-6EAEB5BF924A}"/>
              </a:ext>
            </a:extLst>
          </p:cNvPr>
          <p:cNvSpPr/>
          <p:nvPr/>
        </p:nvSpPr>
        <p:spPr>
          <a:xfrm rot="19409818">
            <a:off x="8249060" y="2099587"/>
            <a:ext cx="1524000" cy="102894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32-конечная звезда 29">
            <a:extLst>
              <a:ext uri="{FF2B5EF4-FFF2-40B4-BE49-F238E27FC236}">
                <a16:creationId xmlns:a16="http://schemas.microsoft.com/office/drawing/2014/main" id="{6E887C4E-285A-3A44-95F0-4B80094719C3}"/>
              </a:ext>
            </a:extLst>
          </p:cNvPr>
          <p:cNvSpPr/>
          <p:nvPr/>
        </p:nvSpPr>
        <p:spPr>
          <a:xfrm>
            <a:off x="8400201" y="2996108"/>
            <a:ext cx="6534999" cy="2985592"/>
          </a:xfrm>
          <a:prstGeom prst="star32">
            <a:avLst>
              <a:gd name="adj" fmla="val 47990"/>
            </a:avLst>
          </a:prstGeom>
          <a:solidFill>
            <a:srgbClr val="38C9F1">
              <a:alpha val="18039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Лидирующие позиции со значительным отрывом заняли два национальных проекта («Образование» и «Здравоохранение») из блока </a:t>
            </a:r>
          </a:p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«Человеческий капитал»</a:t>
            </a:r>
          </a:p>
        </p:txBody>
      </p:sp>
      <p:pic>
        <p:nvPicPr>
          <p:cNvPr id="31" name="Рисунок 30" descr="Изображение выглядит как ламп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D7BA4D09-BF5A-6345-8A0E-7357B1352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8913" y="6239084"/>
            <a:ext cx="2184401" cy="2299369"/>
          </a:xfrm>
          <a:prstGeom prst="rect">
            <a:avLst/>
          </a:prstGeom>
        </p:spPr>
      </p:pic>
      <p:sp>
        <p:nvSpPr>
          <p:cNvPr id="32" name="Лента лицом вверх 31">
            <a:extLst>
              <a:ext uri="{FF2B5EF4-FFF2-40B4-BE49-F238E27FC236}">
                <a16:creationId xmlns:a16="http://schemas.microsoft.com/office/drawing/2014/main" id="{AFF7A9B6-5E89-F240-97C3-A92F00701641}"/>
              </a:ext>
            </a:extLst>
          </p:cNvPr>
          <p:cNvSpPr/>
          <p:nvPr/>
        </p:nvSpPr>
        <p:spPr>
          <a:xfrm>
            <a:off x="10162127" y="8526106"/>
            <a:ext cx="6350000" cy="1159588"/>
          </a:xfrm>
          <a:prstGeom prst="ribbon2">
            <a:avLst>
              <a:gd name="adj1" fmla="val 11689"/>
              <a:gd name="adj2" fmla="val 71526"/>
            </a:avLst>
          </a:prstGeom>
          <a:solidFill>
            <a:srgbClr val="FFFF00">
              <a:alpha val="12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solidFill>
                  <a:srgbClr val="191919"/>
                </a:solidFill>
                <a:latin typeface="Book Antiqua" panose="02040602050305030304" pitchFamily="18" charset="0"/>
              </a:rPr>
              <a:t>Рассмотрим более подробно три указанных нацпроекта.</a:t>
            </a:r>
          </a:p>
        </p:txBody>
      </p:sp>
    </p:spTree>
    <p:extLst>
      <p:ext uri="{BB962C8B-B14F-4D97-AF65-F5344CB8AC3E}">
        <p14:creationId xmlns:p14="http://schemas.microsoft.com/office/powerpoint/2010/main" val="77071742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762CE4-0D49-A442-93A3-9B0DE78A4386}"/>
              </a:ext>
            </a:extLst>
          </p:cNvPr>
          <p:cNvSpPr/>
          <p:nvPr/>
        </p:nvSpPr>
        <p:spPr>
          <a:xfrm>
            <a:off x="387193" y="1181100"/>
            <a:ext cx="6210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Сроки реализации: 01.01.2019 - 31.12.2024</a:t>
            </a:r>
            <a:endParaRPr lang="ru-RU" sz="2400" u="sng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202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" name="Рисунок 19" descr="Изображение выглядит как тарелка, белый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E22985-DFEE-5B44-BC68-1B4A0AF3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891" y="1181100"/>
            <a:ext cx="1739900" cy="1739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ECF9C6-CDF4-9F4A-BF51-264F64DA43BE}"/>
              </a:ext>
            </a:extLst>
          </p:cNvPr>
          <p:cNvSpPr txBox="1"/>
          <p:nvPr/>
        </p:nvSpPr>
        <p:spPr>
          <a:xfrm>
            <a:off x="9786844" y="1312386"/>
            <a:ext cx="3353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latin typeface="Book Antiqua" panose="02040602050305030304" pitchFamily="18" charset="0"/>
              </a:rPr>
              <a:t>КУРАТОР</a:t>
            </a:r>
          </a:p>
          <a:p>
            <a:r>
              <a:rPr lang="ru-RU" b="1" cap="all" dirty="0">
                <a:latin typeface="Book Antiqua" panose="02040602050305030304" pitchFamily="18" charset="0"/>
              </a:rPr>
              <a:t>ТАТЬЯНА ГОЛИКОВА</a:t>
            </a:r>
          </a:p>
          <a:p>
            <a:r>
              <a:rPr lang="ru-RU" dirty="0">
                <a:latin typeface="Book Antiqua" panose="02040602050305030304" pitchFamily="18" charset="0"/>
              </a:rPr>
              <a:t>Заместитель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Председателя Правительства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Российской Федерации</a:t>
            </a:r>
          </a:p>
        </p:txBody>
      </p:sp>
      <p:pic>
        <p:nvPicPr>
          <p:cNvPr id="33" name="Рисунок 32" descr="Изображение выглядит как человек, одежда, мужчина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0996E39E-56F5-3A47-93B4-04D7153D52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0700" y="1181100"/>
            <a:ext cx="1738800" cy="1738800"/>
          </a:xfrm>
          <a:prstGeom prst="rect">
            <a:avLst/>
          </a:prstGeom>
        </p:spPr>
      </p:pic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EF8DF74-41CE-CF4C-B768-FADB82ACC522}"/>
              </a:ext>
            </a:extLst>
          </p:cNvPr>
          <p:cNvSpPr/>
          <p:nvPr/>
        </p:nvSpPr>
        <p:spPr>
          <a:xfrm>
            <a:off x="14997895" y="1450335"/>
            <a:ext cx="2762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>
                <a:solidFill>
                  <a:srgbClr val="212529"/>
                </a:solidFill>
                <a:latin typeface="Book Antiqua" panose="02040602050305030304" pitchFamily="18" charset="0"/>
              </a:rPr>
              <a:t>РУКОВОДИТЕЛЬ</a:t>
            </a:r>
          </a:p>
          <a:p>
            <a:r>
              <a:rPr lang="ru-RU" b="1" cap="all" dirty="0">
                <a:solidFill>
                  <a:srgbClr val="363E51"/>
                </a:solidFill>
                <a:latin typeface="Book Antiqua" panose="02040602050305030304" pitchFamily="18" charset="0"/>
              </a:rPr>
              <a:t>СЕРГЕЙ КРАВЦОВ</a:t>
            </a:r>
          </a:p>
          <a:p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Министр просвещения</a:t>
            </a:r>
            <a:b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Российской Федерации</a:t>
            </a:r>
            <a:endParaRPr lang="ru-RU" b="0" i="0" dirty="0">
              <a:solidFill>
                <a:srgbClr val="212529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24E20F8-097E-7343-9CFD-F98EA29184D6}"/>
              </a:ext>
            </a:extLst>
          </p:cNvPr>
          <p:cNvSpPr/>
          <p:nvPr/>
        </p:nvSpPr>
        <p:spPr>
          <a:xfrm>
            <a:off x="373224" y="1727335"/>
            <a:ext cx="7555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Нацпроект в цифрах: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10 федеральных проектов;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784,5 млрд руб. расходов;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3% от общего объёма расходов на нацпроекты.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4A6AC6-A6AD-4E4E-B653-17F60C14B54C}"/>
              </a:ext>
            </a:extLst>
          </p:cNvPr>
          <p:cNvSpPr txBox="1"/>
          <p:nvPr/>
        </p:nvSpPr>
        <p:spPr>
          <a:xfrm>
            <a:off x="1981200" y="3619500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Цели: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E1F0E05-C76F-D648-BABD-7CC387B50B65}"/>
              </a:ext>
            </a:extLst>
          </p:cNvPr>
          <p:cNvSpPr/>
          <p:nvPr/>
        </p:nvSpPr>
        <p:spPr>
          <a:xfrm>
            <a:off x="1066800" y="4395165"/>
            <a:ext cx="5791200" cy="2377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образования.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537A6C5D-EFD0-D745-98AA-E0F2B3C28147}"/>
              </a:ext>
            </a:extLst>
          </p:cNvPr>
          <p:cNvSpPr/>
          <p:nvPr/>
        </p:nvSpPr>
        <p:spPr>
          <a:xfrm>
            <a:off x="1066800" y="7487540"/>
            <a:ext cx="5791200" cy="237755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</a:p>
        </p:txBody>
      </p:sp>
      <p:sp>
        <p:nvSpPr>
          <p:cNvPr id="37" name="Кольцо 36">
            <a:extLst>
              <a:ext uri="{FF2B5EF4-FFF2-40B4-BE49-F238E27FC236}">
                <a16:creationId xmlns:a16="http://schemas.microsoft.com/office/drawing/2014/main" id="{5AB6D38A-F154-ED4A-88BE-706BD901F408}"/>
              </a:ext>
            </a:extLst>
          </p:cNvPr>
          <p:cNvSpPr/>
          <p:nvPr/>
        </p:nvSpPr>
        <p:spPr>
          <a:xfrm>
            <a:off x="181947" y="521970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1.</a:t>
            </a:r>
          </a:p>
        </p:txBody>
      </p:sp>
      <p:sp>
        <p:nvSpPr>
          <p:cNvPr id="41" name="Кольцо 40">
            <a:extLst>
              <a:ext uri="{FF2B5EF4-FFF2-40B4-BE49-F238E27FC236}">
                <a16:creationId xmlns:a16="http://schemas.microsoft.com/office/drawing/2014/main" id="{0CA63175-35FE-324A-B8F3-477606F1EA69}"/>
              </a:ext>
            </a:extLst>
          </p:cNvPr>
          <p:cNvSpPr/>
          <p:nvPr/>
        </p:nvSpPr>
        <p:spPr>
          <a:xfrm>
            <a:off x="181947" y="8329828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2.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A29B73-424A-A94B-9A0D-7F1B8EFE7B4B}"/>
              </a:ext>
            </a:extLst>
          </p:cNvPr>
          <p:cNvSpPr txBox="1"/>
          <p:nvPr/>
        </p:nvSpPr>
        <p:spPr>
          <a:xfrm>
            <a:off x="9151775" y="3644519"/>
            <a:ext cx="4463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Целевые показатели:</a:t>
            </a: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4FCE631A-D290-1A4B-8AD0-76E8E1472BF1}"/>
              </a:ext>
            </a:extLst>
          </p:cNvPr>
          <p:cNvSpPr txBox="1"/>
          <p:nvPr/>
        </p:nvSpPr>
        <p:spPr>
          <a:xfrm>
            <a:off x="6858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«Образование»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25" name="Рисунок 24" descr="Изображение выглядит как тарелка, е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6497082-ED05-4143-86FF-9035656675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61" y="200409"/>
            <a:ext cx="706104" cy="697166"/>
          </a:xfrm>
          <a:prstGeom prst="rect">
            <a:avLst/>
          </a:prstGeom>
        </p:spPr>
      </p:pic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685842E4-C578-244E-B860-55C2EF032039}"/>
              </a:ext>
            </a:extLst>
          </p:cNvPr>
          <p:cNvSpPr/>
          <p:nvPr/>
        </p:nvSpPr>
        <p:spPr>
          <a:xfrm>
            <a:off x="8577943" y="4381500"/>
            <a:ext cx="9557657" cy="1200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Средневзвешенный результат Российской Федерации в группе международных исследований, средневзвешенное место Российской Федерации (не ниже):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14,5 в 2015 г. до 10 в 2024 г.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C0297D7B-30F4-4648-8740-DE267D4BA982}"/>
              </a:ext>
            </a:extLst>
          </p:cNvPr>
          <p:cNvSpPr/>
          <p:nvPr/>
        </p:nvSpPr>
        <p:spPr>
          <a:xfrm>
            <a:off x="8577943" y="5695771"/>
            <a:ext cx="9557657" cy="1200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Место Российской Федерации в мире по присутствию университетов в ТОП-500 глобальных рейтингов университетов: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17 в 2017 г. до 10 в 2024 г.</a:t>
            </a:r>
          </a:p>
        </p:txBody>
      </p:sp>
      <p:sp>
        <p:nvSpPr>
          <p:cNvPr id="28" name="Кольцо 27">
            <a:extLst>
              <a:ext uri="{FF2B5EF4-FFF2-40B4-BE49-F238E27FC236}">
                <a16:creationId xmlns:a16="http://schemas.microsoft.com/office/drawing/2014/main" id="{B97460DE-1EB5-7A41-840C-18B88D112701}"/>
              </a:ext>
            </a:extLst>
          </p:cNvPr>
          <p:cNvSpPr/>
          <p:nvPr/>
        </p:nvSpPr>
        <p:spPr>
          <a:xfrm>
            <a:off x="7638116" y="4611266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Book Antiqua" panose="02040602050305030304" pitchFamily="18" charset="0"/>
              </a:rPr>
              <a:t>1.1</a:t>
            </a:r>
          </a:p>
        </p:txBody>
      </p:sp>
      <p:sp>
        <p:nvSpPr>
          <p:cNvPr id="29" name="Кольцо 28">
            <a:extLst>
              <a:ext uri="{FF2B5EF4-FFF2-40B4-BE49-F238E27FC236}">
                <a16:creationId xmlns:a16="http://schemas.microsoft.com/office/drawing/2014/main" id="{D4911DA0-42FD-4644-9054-109031342D38}"/>
              </a:ext>
            </a:extLst>
          </p:cNvPr>
          <p:cNvSpPr/>
          <p:nvPr/>
        </p:nvSpPr>
        <p:spPr>
          <a:xfrm>
            <a:off x="7645891" y="5914935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Book Antiqua" panose="02040602050305030304" pitchFamily="18" charset="0"/>
              </a:rPr>
              <a:t>1.2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2B01A57E-5EA2-0149-A618-BBF3E4EDAA6E}"/>
              </a:ext>
            </a:extLst>
          </p:cNvPr>
          <p:cNvSpPr/>
          <p:nvPr/>
        </p:nvSpPr>
        <p:spPr>
          <a:xfrm>
            <a:off x="8534400" y="7353300"/>
            <a:ext cx="9633858" cy="9469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детей в возрасте от 5 до 18 лет, охваченных дополнительным образованием: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71% в 2017 г. до 80% в 2024 г.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8313067F-2545-A545-9530-3061BF6ED510}"/>
              </a:ext>
            </a:extLst>
          </p:cNvPr>
          <p:cNvSpPr/>
          <p:nvPr/>
        </p:nvSpPr>
        <p:spPr>
          <a:xfrm>
            <a:off x="8610600" y="8388854"/>
            <a:ext cx="9557657" cy="168203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Численность обучающихся, вовлеченных в деятельность общественных объединений на базе образовательных организаций, млн человек нарастающим итогом: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1,61 в 2017 г. до 8,8 в 2024 г.</a:t>
            </a:r>
          </a:p>
        </p:txBody>
      </p:sp>
      <p:sp>
        <p:nvSpPr>
          <p:cNvPr id="32" name="Кольцо 31">
            <a:extLst>
              <a:ext uri="{FF2B5EF4-FFF2-40B4-BE49-F238E27FC236}">
                <a16:creationId xmlns:a16="http://schemas.microsoft.com/office/drawing/2014/main" id="{883A9E6D-5360-8C4A-BC12-F27308008041}"/>
              </a:ext>
            </a:extLst>
          </p:cNvPr>
          <p:cNvSpPr/>
          <p:nvPr/>
        </p:nvSpPr>
        <p:spPr>
          <a:xfrm>
            <a:off x="7611133" y="7505288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Book Antiqua" panose="02040602050305030304" pitchFamily="18" charset="0"/>
              </a:rPr>
              <a:t>2.1</a:t>
            </a:r>
          </a:p>
        </p:txBody>
      </p:sp>
      <p:sp>
        <p:nvSpPr>
          <p:cNvPr id="40" name="Кольцо 39">
            <a:extLst>
              <a:ext uri="{FF2B5EF4-FFF2-40B4-BE49-F238E27FC236}">
                <a16:creationId xmlns:a16="http://schemas.microsoft.com/office/drawing/2014/main" id="{85708DDD-D9F2-2B4A-BBAE-65B3D825D910}"/>
              </a:ext>
            </a:extLst>
          </p:cNvPr>
          <p:cNvSpPr/>
          <p:nvPr/>
        </p:nvSpPr>
        <p:spPr>
          <a:xfrm>
            <a:off x="7645891" y="877463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>
                <a:solidFill>
                  <a:schemeClr val="tx1"/>
                </a:solidFill>
                <a:latin typeface="Book Antiqua" panose="02040602050305030304" pitchFamily="18" charset="0"/>
              </a:rPr>
              <a:t>2.2</a:t>
            </a:r>
          </a:p>
        </p:txBody>
      </p:sp>
    </p:spTree>
    <p:extLst>
      <p:ext uri="{BB962C8B-B14F-4D97-AF65-F5344CB8AC3E}">
        <p14:creationId xmlns:p14="http://schemas.microsoft.com/office/powerpoint/2010/main" val="8461751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202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A29B73-424A-A94B-9A0D-7F1B8EFE7B4B}"/>
              </a:ext>
            </a:extLst>
          </p:cNvPr>
          <p:cNvSpPr txBox="1"/>
          <p:nvPr/>
        </p:nvSpPr>
        <p:spPr>
          <a:xfrm>
            <a:off x="533400" y="1640919"/>
            <a:ext cx="551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Стимулирующий эффект: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152400" y="3086100"/>
            <a:ext cx="9000000" cy="13633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Место Российской Федерации в мире по присутствию университетов в ТОП-500 глобальных рейтингов университетов.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6897AE3-D5E3-914B-839E-87D085C2C1DC}"/>
              </a:ext>
            </a:extLst>
          </p:cNvPr>
          <p:cNvSpPr/>
          <p:nvPr/>
        </p:nvSpPr>
        <p:spPr>
          <a:xfrm>
            <a:off x="9081247" y="1215713"/>
            <a:ext cx="9000000" cy="776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детей в возрасте от 5 до 18 лет, охваченных дополнительным образованием.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A8244531-44FC-DC46-98F2-2548FA8E5C7D}"/>
              </a:ext>
            </a:extLst>
          </p:cNvPr>
          <p:cNvSpPr/>
          <p:nvPr/>
        </p:nvSpPr>
        <p:spPr>
          <a:xfrm>
            <a:off x="9067800" y="5676900"/>
            <a:ext cx="9000000" cy="115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Численность обучающихся, вовлеченных в деятельность общественных объединений на базе образовательных организаций, млн человек нарастающим итогом.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4FCE631A-D290-1A4B-8AD0-76E8E1472BF1}"/>
              </a:ext>
            </a:extLst>
          </p:cNvPr>
          <p:cNvSpPr txBox="1"/>
          <p:nvPr/>
        </p:nvSpPr>
        <p:spPr>
          <a:xfrm>
            <a:off x="6858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«Образование»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25" name="Рисунок 24" descr="Изображение выглядит как тарелка, е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6497082-ED05-4143-86FF-9035656675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61" y="200409"/>
            <a:ext cx="706104" cy="697166"/>
          </a:xfrm>
          <a:prstGeom prst="rect">
            <a:avLst/>
          </a:prstGeom>
        </p:spPr>
      </p:pic>
      <p:graphicFrame>
        <p:nvGraphicFramePr>
          <p:cNvPr id="27" name="Диаграмма 26">
            <a:extLst>
              <a:ext uri="{FF2B5EF4-FFF2-40B4-BE49-F238E27FC236}">
                <a16:creationId xmlns:a16="http://schemas.microsoft.com/office/drawing/2014/main" id="{32B9EBFA-93E2-3342-9C9E-3625C6956D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0090510"/>
              </p:ext>
            </p:extLst>
          </p:nvPr>
        </p:nvGraphicFramePr>
        <p:xfrm>
          <a:off x="1220271" y="5019047"/>
          <a:ext cx="6840000" cy="3738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8" name="Диаграмма 27">
            <a:extLst>
              <a:ext uri="{FF2B5EF4-FFF2-40B4-BE49-F238E27FC236}">
                <a16:creationId xmlns:a16="http://schemas.microsoft.com/office/drawing/2014/main" id="{EC0129B4-3671-C449-89E8-B7F02FD653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1981764"/>
              </p:ext>
            </p:extLst>
          </p:nvPr>
        </p:nvGraphicFramePr>
        <p:xfrm>
          <a:off x="10120653" y="2196653"/>
          <a:ext cx="68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9" name="Диаграмма 28">
            <a:extLst>
              <a:ext uri="{FF2B5EF4-FFF2-40B4-BE49-F238E27FC236}">
                <a16:creationId xmlns:a16="http://schemas.microsoft.com/office/drawing/2014/main" id="{ACA7DCEC-D52A-2141-ABA5-6C46F695717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2201429"/>
              </p:ext>
            </p:extLst>
          </p:nvPr>
        </p:nvGraphicFramePr>
        <p:xfrm>
          <a:off x="10120653" y="6856500"/>
          <a:ext cx="68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6B09642-3C27-C549-83D0-FE326BA7A5CF}"/>
              </a:ext>
            </a:extLst>
          </p:cNvPr>
          <p:cNvCxnSpPr/>
          <p:nvPr/>
        </p:nvCxnSpPr>
        <p:spPr>
          <a:xfrm>
            <a:off x="3657600" y="5219700"/>
            <a:ext cx="0" cy="31242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122DE15-C30B-874C-9B75-E9A77392F80A}"/>
              </a:ext>
            </a:extLst>
          </p:cNvPr>
          <p:cNvSpPr txBox="1"/>
          <p:nvPr/>
        </p:nvSpPr>
        <p:spPr>
          <a:xfrm>
            <a:off x="1564938" y="6210300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2740EF-F5EA-4445-AA75-9BB340246604}"/>
              </a:ext>
            </a:extLst>
          </p:cNvPr>
          <p:cNvSpPr txBox="1"/>
          <p:nvPr/>
        </p:nvSpPr>
        <p:spPr>
          <a:xfrm>
            <a:off x="4419600" y="6582370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1D77DB65-4C9A-ED45-B91A-1A196066703B}"/>
              </a:ext>
            </a:extLst>
          </p:cNvPr>
          <p:cNvCxnSpPr/>
          <p:nvPr/>
        </p:nvCxnSpPr>
        <p:spPr>
          <a:xfrm>
            <a:off x="12573000" y="2394900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953B8F1E-9B71-AB4E-B58A-0891BE07080F}"/>
              </a:ext>
            </a:extLst>
          </p:cNvPr>
          <p:cNvSpPr txBox="1"/>
          <p:nvPr/>
        </p:nvSpPr>
        <p:spPr>
          <a:xfrm>
            <a:off x="10480338" y="2781300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2A1F885-39C3-4245-A1D6-98EC2DE03D2F}"/>
              </a:ext>
            </a:extLst>
          </p:cNvPr>
          <p:cNvSpPr txBox="1"/>
          <p:nvPr/>
        </p:nvSpPr>
        <p:spPr>
          <a:xfrm>
            <a:off x="13758595" y="3354988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54" name="Прямая соединительная линия 53">
            <a:extLst>
              <a:ext uri="{FF2B5EF4-FFF2-40B4-BE49-F238E27FC236}">
                <a16:creationId xmlns:a16="http://schemas.microsoft.com/office/drawing/2014/main" id="{E102345A-2228-674C-85C7-A36CDF44535F}"/>
              </a:ext>
            </a:extLst>
          </p:cNvPr>
          <p:cNvCxnSpPr/>
          <p:nvPr/>
        </p:nvCxnSpPr>
        <p:spPr>
          <a:xfrm>
            <a:off x="12578316" y="7067817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806D259D-0E18-5C4F-BC94-E139FF4A979F}"/>
              </a:ext>
            </a:extLst>
          </p:cNvPr>
          <p:cNvSpPr txBox="1"/>
          <p:nvPr/>
        </p:nvSpPr>
        <p:spPr>
          <a:xfrm>
            <a:off x="10485654" y="7454217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4FE64A2-6EC0-BD48-AB17-2D20293AA8A9}"/>
              </a:ext>
            </a:extLst>
          </p:cNvPr>
          <p:cNvSpPr txBox="1"/>
          <p:nvPr/>
        </p:nvSpPr>
        <p:spPr>
          <a:xfrm>
            <a:off x="14173200" y="8262910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505104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исунок, стол&#10;&#10;Автоматически созданное описание">
            <a:extLst>
              <a:ext uri="{FF2B5EF4-FFF2-40B4-BE49-F238E27FC236}">
                <a16:creationId xmlns:a16="http://schemas.microsoft.com/office/drawing/2014/main" id="{A5917851-B123-F040-A4D7-3B79F7DCB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6191" y="8464666"/>
            <a:ext cx="4297404" cy="1655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706C07-0510-034C-8887-B787D2158C8B}"/>
              </a:ext>
            </a:extLst>
          </p:cNvPr>
          <p:cNvSpPr txBox="1"/>
          <p:nvPr/>
        </p:nvSpPr>
        <p:spPr>
          <a:xfrm>
            <a:off x="12268200" y="7801877"/>
            <a:ext cx="403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atin typeface="Book Antiqua" panose="02040602050305030304" pitchFamily="18" charset="0"/>
              </a:rPr>
              <a:t>Более подробно: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630A7-E880-4D42-A20F-2CF52E1B5AAA}"/>
              </a:ext>
            </a:extLst>
          </p:cNvPr>
          <p:cNvSpPr txBox="1"/>
          <p:nvPr/>
        </p:nvSpPr>
        <p:spPr>
          <a:xfrm>
            <a:off x="419100" y="1022955"/>
            <a:ext cx="4679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В чём это выражается: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C650415D-A352-754F-BA5A-1685CAF2A5BD}"/>
              </a:ext>
            </a:extLst>
          </p:cNvPr>
          <p:cNvSpPr/>
          <p:nvPr/>
        </p:nvSpPr>
        <p:spPr>
          <a:xfrm>
            <a:off x="838200" y="1917497"/>
            <a:ext cx="3322762" cy="4221267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</a:t>
            </a:r>
            <a:r>
              <a:rPr lang="ru-RU" sz="2000" b="1" dirty="0">
                <a:latin typeface="Book Antiqua" panose="02040602050305030304" pitchFamily="18" charset="0"/>
              </a:rPr>
              <a:t>ликвидировано обучение в 3-ю смену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Обучающимся 5-11 классов будут предоставлены возможности освоения основных общеобразовательных программ по </a:t>
            </a:r>
            <a:r>
              <a:rPr lang="ru-RU" sz="2000" b="1" dirty="0">
                <a:latin typeface="Book Antiqua" panose="02040602050305030304" pitchFamily="18" charset="0"/>
              </a:rPr>
              <a:t>индивидуальному учебному плану</a:t>
            </a:r>
            <a:r>
              <a:rPr lang="ru-RU" sz="2000" dirty="0">
                <a:latin typeface="Book Antiqua" panose="02040602050305030304" pitchFamily="18" charset="0"/>
              </a:rPr>
              <a:t>, в т. ч.</a:t>
            </a:r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>
                <a:latin typeface="Book Antiqua" panose="02040602050305030304" pitchFamily="18" charset="0"/>
              </a:rPr>
              <a:t>в </a:t>
            </a:r>
            <a:r>
              <a:rPr lang="ru-RU" sz="2000" b="1" dirty="0">
                <a:latin typeface="Book Antiqua" panose="02040602050305030304" pitchFamily="18" charset="0"/>
              </a:rPr>
              <a:t>сетевой форме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6AD93007-04EE-C746-B94D-99E653BB7187}"/>
              </a:ext>
            </a:extLst>
          </p:cNvPr>
          <p:cNvSpPr/>
          <p:nvPr/>
        </p:nvSpPr>
        <p:spPr>
          <a:xfrm>
            <a:off x="5105400" y="1917497"/>
            <a:ext cx="3322762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создана сеть </a:t>
            </a:r>
            <a:r>
              <a:rPr lang="ru-RU" sz="2000" b="1" dirty="0">
                <a:latin typeface="Book Antiqua" panose="02040602050305030304" pitchFamily="18" charset="0"/>
              </a:rPr>
              <a:t>центров цифрового образования </a:t>
            </a:r>
            <a:r>
              <a:rPr lang="ru-RU" sz="2000" dirty="0">
                <a:latin typeface="Book Antiqua" panose="02040602050305030304" pitchFamily="18" charset="0"/>
              </a:rPr>
              <a:t>детей «</a:t>
            </a:r>
            <a:r>
              <a:rPr lang="en" sz="2000" dirty="0">
                <a:latin typeface="Book Antiqua" panose="02040602050305030304" pitchFamily="18" charset="0"/>
              </a:rPr>
              <a:t>IT-</a:t>
            </a:r>
            <a:r>
              <a:rPr lang="ru-RU" sz="2000" dirty="0">
                <a:latin typeface="Book Antiqua" panose="02040602050305030304" pitchFamily="18" charset="0"/>
              </a:rPr>
              <a:t>клуб»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230 тыс. новых мест </a:t>
            </a:r>
            <a:r>
              <a:rPr lang="ru-RU" sz="2000" dirty="0">
                <a:latin typeface="Book Antiqua" panose="02040602050305030304" pitchFamily="18" charset="0"/>
              </a:rPr>
              <a:t>в общеобразовательных организациях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85 субъектов РФ </a:t>
            </a:r>
            <a:r>
              <a:rPr lang="ru-RU" sz="2000" dirty="0">
                <a:latin typeface="Book Antiqua" panose="02040602050305030304" pitchFamily="18" charset="0"/>
              </a:rPr>
              <a:t>внедрят программы профессионального </a:t>
            </a:r>
            <a:r>
              <a:rPr lang="ru-RU" sz="2000" b="1" dirty="0">
                <a:latin typeface="Book Antiqua" panose="02040602050305030304" pitchFamily="18" charset="0"/>
              </a:rPr>
              <a:t>обучения востребованным и перспективным профессиям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A6AA3B15-C81C-BD41-9C4D-0D38DC34375A}"/>
              </a:ext>
            </a:extLst>
          </p:cNvPr>
          <p:cNvSpPr/>
          <p:nvPr/>
        </p:nvSpPr>
        <p:spPr>
          <a:xfrm>
            <a:off x="9448800" y="1917497"/>
            <a:ext cx="3322762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30 университетов </a:t>
            </a:r>
            <a:r>
              <a:rPr lang="ru-RU" sz="2000" dirty="0">
                <a:latin typeface="Book Antiqua" panose="02040602050305030304" pitchFamily="18" charset="0"/>
              </a:rPr>
              <a:t>получат </a:t>
            </a:r>
            <a:r>
              <a:rPr lang="ru-RU" sz="2000" b="1" dirty="0">
                <a:latin typeface="Book Antiqua" panose="02040602050305030304" pitchFamily="18" charset="0"/>
              </a:rPr>
              <a:t>государственную поддержку</a:t>
            </a:r>
            <a:r>
              <a:rPr lang="ru-RU" sz="2000" dirty="0">
                <a:latin typeface="Book Antiqua" panose="02040602050305030304" pitchFamily="18" charset="0"/>
              </a:rPr>
              <a:t>, будут сформированы их </a:t>
            </a:r>
            <a:r>
              <a:rPr lang="ru-RU" sz="2000" b="1" dirty="0">
                <a:latin typeface="Book Antiqua" panose="02040602050305030304" pitchFamily="18" charset="0"/>
              </a:rPr>
              <a:t>программы развития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12 млн. детей </a:t>
            </a:r>
            <a:r>
              <a:rPr lang="ru-RU" sz="2000" dirty="0">
                <a:latin typeface="Book Antiqua" panose="02040602050305030304" pitchFamily="18" charset="0"/>
              </a:rPr>
              <a:t>примут участие в открытых </a:t>
            </a:r>
            <a:r>
              <a:rPr lang="ru-RU" sz="2000" b="1" dirty="0">
                <a:latin typeface="Book Antiqua" panose="02040602050305030304" pitchFamily="18" charset="0"/>
              </a:rPr>
              <a:t>онлайн-уроках</a:t>
            </a:r>
            <a:r>
              <a:rPr lang="ru-RU" sz="2000" dirty="0">
                <a:latin typeface="Book Antiqua" panose="02040602050305030304" pitchFamily="18" charset="0"/>
              </a:rPr>
              <a:t>, направленных на </a:t>
            </a:r>
            <a:r>
              <a:rPr lang="ru-RU" sz="2000" b="1" dirty="0">
                <a:latin typeface="Book Antiqua" panose="02040602050305030304" pitchFamily="18" charset="0"/>
              </a:rPr>
              <a:t>раннюю профориентацию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245 </a:t>
            </a:r>
            <a:r>
              <a:rPr lang="ru-RU" sz="2000" dirty="0">
                <a:latin typeface="Book Antiqua" panose="02040602050305030304" pitchFamily="18" charset="0"/>
              </a:rPr>
              <a:t>новых детский </a:t>
            </a:r>
            <a:r>
              <a:rPr lang="ru-RU" sz="2000" b="1" dirty="0">
                <a:latin typeface="Book Antiqua" panose="02040602050305030304" pitchFamily="18" charset="0"/>
              </a:rPr>
              <a:t>технопарков «</a:t>
            </a:r>
            <a:r>
              <a:rPr lang="ru-RU" sz="2000" b="1" dirty="0" err="1">
                <a:latin typeface="Book Antiqua" panose="02040602050305030304" pitchFamily="18" charset="0"/>
              </a:rPr>
              <a:t>Кванториум</a:t>
            </a:r>
            <a:r>
              <a:rPr lang="ru-RU" sz="2000" b="1" dirty="0">
                <a:latin typeface="Book Antiqua" panose="02040602050305030304" pitchFamily="18" charset="0"/>
              </a:rPr>
              <a:t>»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pic>
        <p:nvPicPr>
          <p:cNvPr id="18" name="Рисунок 17" descr="Изображение выглядит как одежда, женщина, стоит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599E2781-4876-8740-BDEC-087C388B22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9200" y="6464543"/>
            <a:ext cx="6901924" cy="3827065"/>
          </a:xfrm>
          <a:prstGeom prst="rect">
            <a:avLst/>
          </a:prstGeom>
          <a:scene3d>
            <a:camera prst="orthographicFront">
              <a:rot lat="0" lon="3060000" rev="0"/>
            </a:camera>
            <a:lightRig rig="threePt" dir="t"/>
          </a:scene3d>
        </p:spPr>
      </p:pic>
      <p:sp>
        <p:nvSpPr>
          <p:cNvPr id="13" name="AutoShape 11">
            <a:extLst>
              <a:ext uri="{FF2B5EF4-FFF2-40B4-BE49-F238E27FC236}">
                <a16:creationId xmlns:a16="http://schemas.microsoft.com/office/drawing/2014/main" id="{96F8D9A2-C382-2C4C-B45A-145357065EEC}"/>
              </a:ext>
            </a:extLst>
          </p:cNvPr>
          <p:cNvSpPr/>
          <p:nvPr/>
        </p:nvSpPr>
        <p:spPr>
          <a:xfrm>
            <a:off x="13809562" y="1917497"/>
            <a:ext cx="3701964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1,7 млн граждан </a:t>
            </a:r>
            <a:r>
              <a:rPr lang="ru-RU" sz="2000" dirty="0">
                <a:latin typeface="Book Antiqua" panose="02040602050305030304" pitchFamily="18" charset="0"/>
              </a:rPr>
              <a:t>примут участие в </a:t>
            </a:r>
            <a:r>
              <a:rPr lang="ru-RU" sz="2000" b="1" dirty="0">
                <a:latin typeface="Book Antiqua" panose="02040602050305030304" pitchFamily="18" charset="0"/>
              </a:rPr>
              <a:t>35</a:t>
            </a:r>
            <a:r>
              <a:rPr lang="ru-RU" sz="2000" dirty="0">
                <a:latin typeface="Book Antiqua" panose="02040602050305030304" pitchFamily="18" charset="0"/>
              </a:rPr>
              <a:t> конкурсах </a:t>
            </a:r>
            <a:r>
              <a:rPr lang="ru-RU" sz="2000" b="1" dirty="0">
                <a:latin typeface="Book Antiqua" panose="02040602050305030304" pitchFamily="18" charset="0"/>
              </a:rPr>
              <a:t>профессионального и карьерного роста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70% </a:t>
            </a:r>
            <a:r>
              <a:rPr lang="ru-RU" sz="2000" dirty="0">
                <a:latin typeface="Book Antiqua" panose="02040602050305030304" pitchFamily="18" charset="0"/>
              </a:rPr>
              <a:t>детей с </a:t>
            </a:r>
            <a:r>
              <a:rPr lang="ru-RU" sz="2000" b="1" dirty="0">
                <a:latin typeface="Book Antiqua" panose="02040602050305030304" pitchFamily="18" charset="0"/>
              </a:rPr>
              <a:t>ограниченными возможностями </a:t>
            </a:r>
            <a:r>
              <a:rPr lang="ru-RU" sz="2000" dirty="0">
                <a:latin typeface="Book Antiqua" panose="02040602050305030304" pitchFamily="18" charset="0"/>
              </a:rPr>
              <a:t>здоровья будут обучаться по </a:t>
            </a:r>
            <a:r>
              <a:rPr lang="ru-RU" sz="2000" b="1" dirty="0">
                <a:latin typeface="Book Antiqua" panose="02040602050305030304" pitchFamily="18" charset="0"/>
              </a:rPr>
              <a:t>дополнительным общеобразовательным программам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50 </a:t>
            </a:r>
            <a:r>
              <a:rPr lang="ru-RU" sz="2000" dirty="0">
                <a:latin typeface="Book Antiqua" panose="02040602050305030304" pitchFamily="18" charset="0"/>
              </a:rPr>
              <a:t>новых</a:t>
            </a:r>
            <a:r>
              <a:rPr lang="ru-RU" sz="2000" b="1" dirty="0">
                <a:latin typeface="Book Antiqua" panose="02040602050305030304" pitchFamily="18" charset="0"/>
              </a:rPr>
              <a:t> ресурсных центров </a:t>
            </a:r>
            <a:r>
              <a:rPr lang="ru-RU" sz="2000" dirty="0">
                <a:latin typeface="Book Antiqua" panose="02040602050305030304" pitchFamily="18" charset="0"/>
              </a:rPr>
              <a:t>для детей и педагогов с обучением на русском языке </a:t>
            </a:r>
            <a:r>
              <a:rPr lang="ru-RU" sz="2000" b="1" dirty="0">
                <a:latin typeface="Book Antiqua" panose="02040602050305030304" pitchFamily="18" charset="0"/>
              </a:rPr>
              <a:t>в странах партнерах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A1A7BEC9-B32A-8E4D-9B1B-DED09983705D}"/>
              </a:ext>
            </a:extLst>
          </p:cNvPr>
          <p:cNvSpPr/>
          <p:nvPr/>
        </p:nvSpPr>
        <p:spPr>
          <a:xfrm>
            <a:off x="862346" y="6009566"/>
            <a:ext cx="3322762" cy="129198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581C11D9-C8CE-3C4E-9CC9-BB81D5A2C9F8}"/>
              </a:ext>
            </a:extLst>
          </p:cNvPr>
          <p:cNvSpPr/>
          <p:nvPr/>
        </p:nvSpPr>
        <p:spPr>
          <a:xfrm>
            <a:off x="5105400" y="7528902"/>
            <a:ext cx="3322762" cy="129198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62DE06F0-B02B-CA4A-9755-B41B04242BFB}"/>
              </a:ext>
            </a:extLst>
          </p:cNvPr>
          <p:cNvSpPr/>
          <p:nvPr/>
        </p:nvSpPr>
        <p:spPr>
          <a:xfrm>
            <a:off x="9448800" y="7526501"/>
            <a:ext cx="3322762" cy="129198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46471D2E-83E6-184E-8F9C-7393F3D1C922}"/>
              </a:ext>
            </a:extLst>
          </p:cNvPr>
          <p:cNvSpPr/>
          <p:nvPr/>
        </p:nvSpPr>
        <p:spPr>
          <a:xfrm>
            <a:off x="13824036" y="7526501"/>
            <a:ext cx="3701964" cy="129198"/>
          </a:xfrm>
          <a:prstGeom prst="rect">
            <a:avLst/>
          </a:prstGeom>
          <a:solidFill>
            <a:srgbClr val="01A0C4"/>
          </a:solidFill>
        </p:spPr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3797FD-DDE1-804A-B9C7-E1EE7BDD1AAA}"/>
              </a:ext>
            </a:extLst>
          </p:cNvPr>
          <p:cNvSpPr txBox="1"/>
          <p:nvPr/>
        </p:nvSpPr>
        <p:spPr>
          <a:xfrm>
            <a:off x="1439565" y="8636016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Book Antiqua" panose="02040602050305030304" pitchFamily="18" charset="0"/>
              </a:rPr>
              <a:t>Учиться, учиться и ещё раз учиться!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31510DC-4C20-754E-A7DD-8395D47C0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1" y="8365837"/>
            <a:ext cx="1981200" cy="1921163"/>
          </a:xfrm>
          <a:prstGeom prst="rect">
            <a:avLst/>
          </a:prstGeom>
        </p:spPr>
      </p:pic>
      <p:sp>
        <p:nvSpPr>
          <p:cNvPr id="19" name="TextBox 50">
            <a:extLst>
              <a:ext uri="{FF2B5EF4-FFF2-40B4-BE49-F238E27FC236}">
                <a16:creationId xmlns:a16="http://schemas.microsoft.com/office/drawing/2014/main" id="{EE119108-DA92-B94A-9E27-32893608A5A1}"/>
              </a:ext>
            </a:extLst>
          </p:cNvPr>
          <p:cNvSpPr txBox="1"/>
          <p:nvPr/>
        </p:nvSpPr>
        <p:spPr>
          <a:xfrm>
            <a:off x="6858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«Образование»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21" name="Рисунок 20" descr="Изображение выглядит как тарелка, ед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93FD628D-F589-A743-A724-A9254DBD393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161" y="200409"/>
            <a:ext cx="706104" cy="697166"/>
          </a:xfrm>
          <a:prstGeom prst="rect">
            <a:avLst/>
          </a:prstGeom>
        </p:spPr>
      </p:pic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168C68B5-8C29-5A4F-9B69-8E233CDA9E86}"/>
              </a:ext>
            </a:extLst>
          </p:cNvPr>
          <p:cNvSpPr/>
          <p:nvPr/>
        </p:nvSpPr>
        <p:spPr>
          <a:xfrm>
            <a:off x="4992218" y="7810500"/>
            <a:ext cx="3549125" cy="2330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Целевые группы: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школьники;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студенты;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учителя школ;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преподаватели ВУЗов;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выпускники ВУЗов;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волонтёры и др.</a:t>
            </a:r>
          </a:p>
        </p:txBody>
      </p:sp>
    </p:spTree>
    <p:extLst>
      <p:ext uri="{BB962C8B-B14F-4D97-AF65-F5344CB8AC3E}">
        <p14:creationId xmlns:p14="http://schemas.microsoft.com/office/powerpoint/2010/main" val="3680941083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762CE4-0D49-A442-93A3-9B0DE78A4386}"/>
              </a:ext>
            </a:extLst>
          </p:cNvPr>
          <p:cNvSpPr/>
          <p:nvPr/>
        </p:nvSpPr>
        <p:spPr>
          <a:xfrm>
            <a:off x="387193" y="1181100"/>
            <a:ext cx="6210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Сроки реализации: 01.01.2019 - 31.12.2024</a:t>
            </a:r>
            <a:endParaRPr lang="ru-RU" sz="2400" u="sng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202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0" name="Рисунок 19" descr="Изображение выглядит как тарелка, белый, одежд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CE22985-DFEE-5B44-BC68-1B4A0AF35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6891" y="1181100"/>
            <a:ext cx="1739900" cy="17399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1ECF9C6-CDF4-9F4A-BF51-264F64DA43BE}"/>
              </a:ext>
            </a:extLst>
          </p:cNvPr>
          <p:cNvSpPr txBox="1"/>
          <p:nvPr/>
        </p:nvSpPr>
        <p:spPr>
          <a:xfrm>
            <a:off x="9786844" y="1312386"/>
            <a:ext cx="335380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latin typeface="Book Antiqua" panose="02040602050305030304" pitchFamily="18" charset="0"/>
              </a:rPr>
              <a:t>КУРАТОР</a:t>
            </a:r>
          </a:p>
          <a:p>
            <a:r>
              <a:rPr lang="ru-RU" b="1" cap="all" dirty="0">
                <a:latin typeface="Book Antiqua" panose="02040602050305030304" pitchFamily="18" charset="0"/>
              </a:rPr>
              <a:t>ТАТЬЯНА ГОЛИКОВА</a:t>
            </a:r>
          </a:p>
          <a:p>
            <a:r>
              <a:rPr lang="ru-RU" dirty="0">
                <a:latin typeface="Book Antiqua" panose="02040602050305030304" pitchFamily="18" charset="0"/>
              </a:rPr>
              <a:t>Заместитель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Председателя Правительства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Российской Федерации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EF8DF74-41CE-CF4C-B768-FADB82ACC522}"/>
              </a:ext>
            </a:extLst>
          </p:cNvPr>
          <p:cNvSpPr/>
          <p:nvPr/>
        </p:nvSpPr>
        <p:spPr>
          <a:xfrm>
            <a:off x="14997894" y="1450335"/>
            <a:ext cx="31377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>
                <a:solidFill>
                  <a:srgbClr val="212529"/>
                </a:solidFill>
                <a:latin typeface="Book Antiqua" panose="02040602050305030304" pitchFamily="18" charset="0"/>
              </a:rPr>
              <a:t>РУКОВОДИТЕЛЬ</a:t>
            </a:r>
          </a:p>
          <a:p>
            <a:r>
              <a:rPr lang="ru-RU" b="1" cap="all" dirty="0">
                <a:solidFill>
                  <a:srgbClr val="363E51"/>
                </a:solidFill>
                <a:latin typeface="Book Antiqua" panose="02040602050305030304" pitchFamily="18" charset="0"/>
              </a:rPr>
              <a:t>Михаил </a:t>
            </a:r>
            <a:r>
              <a:rPr lang="ru-RU" b="1" cap="all" dirty="0" err="1">
                <a:solidFill>
                  <a:srgbClr val="363E51"/>
                </a:solidFill>
                <a:latin typeface="Book Antiqua" panose="02040602050305030304" pitchFamily="18" charset="0"/>
              </a:rPr>
              <a:t>мурашко</a:t>
            </a:r>
            <a:endParaRPr lang="ru-RU" b="1" cap="all" dirty="0">
              <a:solidFill>
                <a:srgbClr val="363E51"/>
              </a:solidFill>
              <a:latin typeface="Book Antiqua" panose="02040602050305030304" pitchFamily="18" charset="0"/>
            </a:endParaRPr>
          </a:p>
          <a:p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Министр здравоохранения</a:t>
            </a:r>
            <a:b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Российской Федерации</a:t>
            </a:r>
            <a:endParaRPr lang="ru-RU" b="0" i="0" dirty="0">
              <a:solidFill>
                <a:srgbClr val="212529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24E20F8-097E-7343-9CFD-F98EA29184D6}"/>
              </a:ext>
            </a:extLst>
          </p:cNvPr>
          <p:cNvSpPr/>
          <p:nvPr/>
        </p:nvSpPr>
        <p:spPr>
          <a:xfrm>
            <a:off x="373224" y="1727335"/>
            <a:ext cx="7555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Нацпроект в цифрах: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8 федеральных проектов;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1 725,8 млрд руб. расходов;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6,7% от общего объёма расходов на нацпроекты.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4A6AC6-A6AD-4E4E-B653-17F60C14B54C}"/>
              </a:ext>
            </a:extLst>
          </p:cNvPr>
          <p:cNvSpPr txBox="1"/>
          <p:nvPr/>
        </p:nvSpPr>
        <p:spPr>
          <a:xfrm>
            <a:off x="1180335" y="3362015"/>
            <a:ext cx="59410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Цели и целевые показатели: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E1F0E05-C76F-D648-BABD-7CC387B50B65}"/>
              </a:ext>
            </a:extLst>
          </p:cNvPr>
          <p:cNvSpPr/>
          <p:nvPr/>
        </p:nvSpPr>
        <p:spPr>
          <a:xfrm>
            <a:off x="970200" y="4052796"/>
            <a:ext cx="7488000" cy="12748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Снижение смертности населения трудоспособного возраста, случаев на 100 тыс. населения: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484,5 в 2017 г. до 350 в 2024 г.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537A6C5D-EFD0-D745-98AA-E0F2B3C28147}"/>
              </a:ext>
            </a:extLst>
          </p:cNvPr>
          <p:cNvSpPr/>
          <p:nvPr/>
        </p:nvSpPr>
        <p:spPr>
          <a:xfrm>
            <a:off x="948865" y="8662526"/>
            <a:ext cx="7488000" cy="125688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Снижение младенческой смертности, случаев на 1 тыс. родившихся: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5,6 в 2017 г. до 4,5 в 2024 г.</a:t>
            </a:r>
          </a:p>
        </p:txBody>
      </p:sp>
      <p:sp>
        <p:nvSpPr>
          <p:cNvPr id="37" name="Кольцо 36">
            <a:extLst>
              <a:ext uri="{FF2B5EF4-FFF2-40B4-BE49-F238E27FC236}">
                <a16:creationId xmlns:a16="http://schemas.microsoft.com/office/drawing/2014/main" id="{5AB6D38A-F154-ED4A-88BE-706BD901F408}"/>
              </a:ext>
            </a:extLst>
          </p:cNvPr>
          <p:cNvSpPr/>
          <p:nvPr/>
        </p:nvSpPr>
        <p:spPr>
          <a:xfrm>
            <a:off x="132001" y="4436312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1.</a:t>
            </a:r>
          </a:p>
        </p:txBody>
      </p:sp>
      <p:sp>
        <p:nvSpPr>
          <p:cNvPr id="41" name="Кольцо 40">
            <a:extLst>
              <a:ext uri="{FF2B5EF4-FFF2-40B4-BE49-F238E27FC236}">
                <a16:creationId xmlns:a16="http://schemas.microsoft.com/office/drawing/2014/main" id="{0CA63175-35FE-324A-B8F3-477606F1EA69}"/>
              </a:ext>
            </a:extLst>
          </p:cNvPr>
          <p:cNvSpPr/>
          <p:nvPr/>
        </p:nvSpPr>
        <p:spPr>
          <a:xfrm>
            <a:off x="130047" y="5828664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2.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828D9383-ED19-534D-9AC6-3A689F4AC831}"/>
              </a:ext>
            </a:extLst>
          </p:cNvPr>
          <p:cNvSpPr/>
          <p:nvPr/>
        </p:nvSpPr>
        <p:spPr>
          <a:xfrm>
            <a:off x="9471419" y="3289659"/>
            <a:ext cx="8640000" cy="1200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Ликвидация кадрового дефицита в медицинских организациях, оказывающих первичную медико-санитарную помощь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9471419" y="4646269"/>
            <a:ext cx="8640000" cy="11329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Обеспечение охвата всех граждан профилактическими медицинскими осмотрами не реже одного раза в год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5" name="Кольцо 44">
            <a:extLst>
              <a:ext uri="{FF2B5EF4-FFF2-40B4-BE49-F238E27FC236}">
                <a16:creationId xmlns:a16="http://schemas.microsoft.com/office/drawing/2014/main" id="{7776CCFA-0D86-C445-AFBA-805F0C0227A0}"/>
              </a:ext>
            </a:extLst>
          </p:cNvPr>
          <p:cNvSpPr/>
          <p:nvPr/>
        </p:nvSpPr>
        <p:spPr>
          <a:xfrm>
            <a:off x="8633909" y="3480776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6" name="Кольцо 45">
            <a:extLst>
              <a:ext uri="{FF2B5EF4-FFF2-40B4-BE49-F238E27FC236}">
                <a16:creationId xmlns:a16="http://schemas.microsoft.com/office/drawing/2014/main" id="{B76D2777-3CE2-B14E-885B-040271D4F64B}"/>
              </a:ext>
            </a:extLst>
          </p:cNvPr>
          <p:cNvSpPr/>
          <p:nvPr/>
        </p:nvSpPr>
        <p:spPr>
          <a:xfrm>
            <a:off x="8615820" y="4831726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6.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6897AE3-D5E3-914B-839E-87D085C2C1DC}"/>
              </a:ext>
            </a:extLst>
          </p:cNvPr>
          <p:cNvSpPr/>
          <p:nvPr/>
        </p:nvSpPr>
        <p:spPr>
          <a:xfrm>
            <a:off x="9448343" y="5901385"/>
            <a:ext cx="8640000" cy="12003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Обеспечение оптимальной доступности для населения медицинских организаций, оказывающих первичную медико-санитарную помощь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A8244531-44FC-DC46-98F2-2548FA8E5C7D}"/>
              </a:ext>
            </a:extLst>
          </p:cNvPr>
          <p:cNvSpPr/>
          <p:nvPr/>
        </p:nvSpPr>
        <p:spPr>
          <a:xfrm>
            <a:off x="9448985" y="7291053"/>
            <a:ext cx="8640000" cy="140184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Оптимизация работы медицинских организаций,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сокращение времени ожидания в очереди, упрощение процедуры записи на приём к врачу</a:t>
            </a:r>
            <a:r>
              <a:rPr lang="en-US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4FCE631A-D290-1A4B-8AD0-76E8E1472BF1}"/>
              </a:ext>
            </a:extLst>
          </p:cNvPr>
          <p:cNvSpPr txBox="1"/>
          <p:nvPr/>
        </p:nvSpPr>
        <p:spPr>
          <a:xfrm>
            <a:off x="9144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«Здравоохранение»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4" name="Рисунок 3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C533DC59-3B1C-104E-B45F-B8499A511EF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0500"/>
            <a:ext cx="711200" cy="723900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мужчина, галстук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DB62A0B1-EEBE-074E-9BE0-CB0A0CF160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82600" y="1182200"/>
            <a:ext cx="1734472" cy="1738800"/>
          </a:xfrm>
          <a:prstGeom prst="ellipse">
            <a:avLst/>
          </a:prstGeom>
        </p:spPr>
      </p:pic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12A324BD-E45F-6D43-9FFD-F024F0116643}"/>
              </a:ext>
            </a:extLst>
          </p:cNvPr>
          <p:cNvSpPr/>
          <p:nvPr/>
        </p:nvSpPr>
        <p:spPr>
          <a:xfrm>
            <a:off x="9448343" y="8882448"/>
            <a:ext cx="8640000" cy="10319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Увеличение объёма экспорта медицинских услуг, млрд долл. США в год: с 250 в 2017 г. до не менее 1000 в 2024 г.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E04EC5D3-09CD-0844-A77F-8A2527C906DC}"/>
              </a:ext>
            </a:extLst>
          </p:cNvPr>
          <p:cNvSpPr/>
          <p:nvPr/>
        </p:nvSpPr>
        <p:spPr>
          <a:xfrm>
            <a:off x="954727" y="5518224"/>
            <a:ext cx="7488000" cy="13828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Снижение смертности от болезней системы кровообращения, случаев на 1 тыс. родившихся: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587,6 в 2017 г. до 450 в 2024 г.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FEDE5AFF-60DA-2E46-8380-4B9CFC401215}"/>
              </a:ext>
            </a:extLst>
          </p:cNvPr>
          <p:cNvSpPr/>
          <p:nvPr/>
        </p:nvSpPr>
        <p:spPr>
          <a:xfrm>
            <a:off x="962016" y="7091694"/>
            <a:ext cx="7488000" cy="13828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Снижение смертности от новообразований, случаев на 1 тыс. родившихся: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 200,6 в 2017 г. до 185 в 2024 г.</a:t>
            </a:r>
          </a:p>
        </p:txBody>
      </p:sp>
      <p:sp>
        <p:nvSpPr>
          <p:cNvPr id="40" name="Кольцо 39">
            <a:extLst>
              <a:ext uri="{FF2B5EF4-FFF2-40B4-BE49-F238E27FC236}">
                <a16:creationId xmlns:a16="http://schemas.microsoft.com/office/drawing/2014/main" id="{E1A43996-1966-8248-A40D-5664BF715CC5}"/>
              </a:ext>
            </a:extLst>
          </p:cNvPr>
          <p:cNvSpPr/>
          <p:nvPr/>
        </p:nvSpPr>
        <p:spPr>
          <a:xfrm>
            <a:off x="130047" y="740706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3.</a:t>
            </a: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C671D180-228E-C44A-AABF-539B0DEBB0F4}"/>
              </a:ext>
            </a:extLst>
          </p:cNvPr>
          <p:cNvSpPr/>
          <p:nvPr/>
        </p:nvSpPr>
        <p:spPr>
          <a:xfrm>
            <a:off x="132115" y="890997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4.</a:t>
            </a:r>
          </a:p>
        </p:txBody>
      </p:sp>
      <p:sp>
        <p:nvSpPr>
          <p:cNvPr id="52" name="Кольцо 51">
            <a:extLst>
              <a:ext uri="{FF2B5EF4-FFF2-40B4-BE49-F238E27FC236}">
                <a16:creationId xmlns:a16="http://schemas.microsoft.com/office/drawing/2014/main" id="{0C9ECBC0-D425-0343-9F7B-8B28190920B4}"/>
              </a:ext>
            </a:extLst>
          </p:cNvPr>
          <p:cNvSpPr/>
          <p:nvPr/>
        </p:nvSpPr>
        <p:spPr>
          <a:xfrm>
            <a:off x="8610600" y="6120549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7.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3" name="Кольцо 52">
            <a:extLst>
              <a:ext uri="{FF2B5EF4-FFF2-40B4-BE49-F238E27FC236}">
                <a16:creationId xmlns:a16="http://schemas.microsoft.com/office/drawing/2014/main" id="{1D2341B0-C4DA-354A-93E2-BC9F51BB15FA}"/>
              </a:ext>
            </a:extLst>
          </p:cNvPr>
          <p:cNvSpPr/>
          <p:nvPr/>
        </p:nvSpPr>
        <p:spPr>
          <a:xfrm>
            <a:off x="8628781" y="7638067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8.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54" name="Кольцо 53">
            <a:extLst>
              <a:ext uri="{FF2B5EF4-FFF2-40B4-BE49-F238E27FC236}">
                <a16:creationId xmlns:a16="http://schemas.microsoft.com/office/drawing/2014/main" id="{54170A5B-846C-7D42-A013-9A6527B05C42}"/>
              </a:ext>
            </a:extLst>
          </p:cNvPr>
          <p:cNvSpPr/>
          <p:nvPr/>
        </p:nvSpPr>
        <p:spPr>
          <a:xfrm>
            <a:off x="8610600" y="9068167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9.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793217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863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A29B73-424A-A94B-9A0D-7F1B8EFE7B4B}"/>
              </a:ext>
            </a:extLst>
          </p:cNvPr>
          <p:cNvSpPr txBox="1"/>
          <p:nvPr/>
        </p:nvSpPr>
        <p:spPr>
          <a:xfrm>
            <a:off x="457200" y="1028700"/>
            <a:ext cx="551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Стимулирующий эффект: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144000" y="1776668"/>
            <a:ext cx="8161792" cy="776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Снижение младенческой смертности, случаев на 1 тыс. родившихся.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6897AE3-D5E3-914B-839E-87D085C2C1DC}"/>
              </a:ext>
            </a:extLst>
          </p:cNvPr>
          <p:cNvSpPr/>
          <p:nvPr/>
        </p:nvSpPr>
        <p:spPr>
          <a:xfrm>
            <a:off x="9081150" y="1795477"/>
            <a:ext cx="9000000" cy="776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Число специалистов, вовлеченных в систему непрерывного образования медицинских работников, тыс. чел.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A8244531-44FC-DC46-98F2-2548FA8E5C7D}"/>
              </a:ext>
            </a:extLst>
          </p:cNvPr>
          <p:cNvSpPr/>
          <p:nvPr/>
        </p:nvSpPr>
        <p:spPr>
          <a:xfrm>
            <a:off x="9124398" y="5829354"/>
            <a:ext cx="9000000" cy="115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медицинских организаций, развивающих «</a:t>
            </a:r>
            <a:r>
              <a:rPr lang="ru-RU" sz="2400" u="sng" dirty="0">
                <a:solidFill>
                  <a:schemeClr val="tx1"/>
                </a:solidFill>
                <a:latin typeface="Book Antiqua" panose="02040602050305030304" pitchFamily="18" charset="0"/>
              </a:rPr>
              <a:t>Новую модель медицинской организации, оказывающей первичную медико-санитарную помощь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»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*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, %.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2DE15-C30B-874C-9B75-E9A77392F80A}"/>
              </a:ext>
            </a:extLst>
          </p:cNvPr>
          <p:cNvSpPr txBox="1"/>
          <p:nvPr/>
        </p:nvSpPr>
        <p:spPr>
          <a:xfrm>
            <a:off x="1379109" y="3414968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6845850B-F4F4-904C-8411-9CB32C6503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0711137"/>
              </p:ext>
            </p:extLst>
          </p:nvPr>
        </p:nvGraphicFramePr>
        <p:xfrm>
          <a:off x="1337435" y="2552700"/>
          <a:ext cx="5904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872740EF-F5EA-4445-AA75-9BB340246604}"/>
              </a:ext>
            </a:extLst>
          </p:cNvPr>
          <p:cNvSpPr txBox="1"/>
          <p:nvPr/>
        </p:nvSpPr>
        <p:spPr>
          <a:xfrm>
            <a:off x="3758246" y="3709535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6B09642-3C27-C549-83D0-FE326BA7A5CF}"/>
              </a:ext>
            </a:extLst>
          </p:cNvPr>
          <p:cNvCxnSpPr/>
          <p:nvPr/>
        </p:nvCxnSpPr>
        <p:spPr>
          <a:xfrm>
            <a:off x="3429000" y="2781300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0">
            <a:extLst>
              <a:ext uri="{FF2B5EF4-FFF2-40B4-BE49-F238E27FC236}">
                <a16:creationId xmlns:a16="http://schemas.microsoft.com/office/drawing/2014/main" id="{B0BF1098-3BAE-984A-9BAE-29E7D358E748}"/>
              </a:ext>
            </a:extLst>
          </p:cNvPr>
          <p:cNvSpPr txBox="1"/>
          <p:nvPr/>
        </p:nvSpPr>
        <p:spPr>
          <a:xfrm>
            <a:off x="9144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«Здравоохранение»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22" name="Рисунок 21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DDD022C3-A8E1-D24E-9909-93BAEA781A9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0500"/>
            <a:ext cx="711200" cy="723900"/>
          </a:xfrm>
          <a:prstGeom prst="rect">
            <a:avLst/>
          </a:prstGeom>
        </p:spPr>
      </p:pic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5AA6A09B-819C-7744-8AC9-546B3EE80A88}"/>
              </a:ext>
            </a:extLst>
          </p:cNvPr>
          <p:cNvSpPr/>
          <p:nvPr/>
        </p:nvSpPr>
        <p:spPr>
          <a:xfrm>
            <a:off x="138330" y="5789700"/>
            <a:ext cx="8161200" cy="1129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Укомплектованность врачебных должностей в подразделениях, оказывающих мед. помощь в амбулаторных условиях, %.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B05392-803C-B841-8B82-1D0C7D758AF2}"/>
              </a:ext>
            </a:extLst>
          </p:cNvPr>
          <p:cNvSpPr txBox="1"/>
          <p:nvPr/>
        </p:nvSpPr>
        <p:spPr>
          <a:xfrm>
            <a:off x="15027915" y="7404783"/>
            <a:ext cx="31838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Book Antiqua" panose="02040602050305030304" pitchFamily="18" charset="0"/>
              </a:rPr>
              <a:t>*</a:t>
            </a:r>
            <a:r>
              <a:rPr lang="ru-RU" sz="2200" u="sng" dirty="0">
                <a:latin typeface="Book Antiqua" panose="02040602050305030304" pitchFamily="18" charset="0"/>
              </a:rPr>
              <a:t> Подробнее о модели: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6FE2E2D8-CC1F-A043-ADE5-B138F18FF21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5459539"/>
              </p:ext>
            </p:extLst>
          </p:nvPr>
        </p:nvGraphicFramePr>
        <p:xfrm>
          <a:off x="1266540" y="7008900"/>
          <a:ext cx="590478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1" name="Диаграмма 30">
            <a:extLst>
              <a:ext uri="{FF2B5EF4-FFF2-40B4-BE49-F238E27FC236}">
                <a16:creationId xmlns:a16="http://schemas.microsoft.com/office/drawing/2014/main" id="{2B624718-918B-5140-B01A-D13817C5AED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4377734"/>
              </p:ext>
            </p:extLst>
          </p:nvPr>
        </p:nvGraphicFramePr>
        <p:xfrm>
          <a:off x="10298230" y="2678728"/>
          <a:ext cx="6652335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2" name="Диаграмма 31">
            <a:extLst>
              <a:ext uri="{FF2B5EF4-FFF2-40B4-BE49-F238E27FC236}">
                <a16:creationId xmlns:a16="http://schemas.microsoft.com/office/drawing/2014/main" id="{1D928D42-1CC3-7B4F-A061-A6DD8CE36AF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8964082"/>
              </p:ext>
            </p:extLst>
          </p:nvPr>
        </p:nvGraphicFramePr>
        <p:xfrm>
          <a:off x="9182820" y="7048500"/>
          <a:ext cx="590478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24" name="Рисунок 23" descr="Изображение выглядит как фотография, черный, маленький, белый&#10;&#10;Автоматически созданное описание">
            <a:extLst>
              <a:ext uri="{FF2B5EF4-FFF2-40B4-BE49-F238E27FC236}">
                <a16:creationId xmlns:a16="http://schemas.microsoft.com/office/drawing/2014/main" id="{179D5C7D-D537-414D-B656-BFB70B013D7D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5940" y="7923029"/>
            <a:ext cx="1918800" cy="1918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12BD461-CCA7-094F-8B4C-21934033743A}"/>
              </a:ext>
            </a:extLst>
          </p:cNvPr>
          <p:cNvSpPr txBox="1"/>
          <p:nvPr/>
        </p:nvSpPr>
        <p:spPr>
          <a:xfrm>
            <a:off x="1589384" y="7476226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A6B8B3-6B21-0143-B096-71B0DF42872A}"/>
              </a:ext>
            </a:extLst>
          </p:cNvPr>
          <p:cNvSpPr txBox="1"/>
          <p:nvPr/>
        </p:nvSpPr>
        <p:spPr>
          <a:xfrm>
            <a:off x="4725165" y="8334970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7337049-5D9D-8446-A5D5-C471100330AF}"/>
              </a:ext>
            </a:extLst>
          </p:cNvPr>
          <p:cNvCxnSpPr/>
          <p:nvPr/>
        </p:nvCxnSpPr>
        <p:spPr>
          <a:xfrm>
            <a:off x="3566396" y="7212628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0BBB76F-5ECF-5B42-982B-EFAD4B6A2ED1}"/>
              </a:ext>
            </a:extLst>
          </p:cNvPr>
          <p:cNvSpPr txBox="1"/>
          <p:nvPr/>
        </p:nvSpPr>
        <p:spPr>
          <a:xfrm>
            <a:off x="10853612" y="3562676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461EC9-07B8-1F42-8EDD-E4E66C16D5CF}"/>
              </a:ext>
            </a:extLst>
          </p:cNvPr>
          <p:cNvSpPr txBox="1"/>
          <p:nvPr/>
        </p:nvSpPr>
        <p:spPr>
          <a:xfrm>
            <a:off x="14722891" y="3817849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A8214C6-5A56-C64D-BA3E-623077C85294}"/>
              </a:ext>
            </a:extLst>
          </p:cNvPr>
          <p:cNvCxnSpPr/>
          <p:nvPr/>
        </p:nvCxnSpPr>
        <p:spPr>
          <a:xfrm>
            <a:off x="12826279" y="2874969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2F8EE7-2F42-4347-A17D-500FA994961D}"/>
              </a:ext>
            </a:extLst>
          </p:cNvPr>
          <p:cNvSpPr txBox="1"/>
          <p:nvPr/>
        </p:nvSpPr>
        <p:spPr>
          <a:xfrm>
            <a:off x="9337338" y="7886700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6D2A51-8348-4B45-AFEE-54CF11CABB2F}"/>
              </a:ext>
            </a:extLst>
          </p:cNvPr>
          <p:cNvSpPr txBox="1"/>
          <p:nvPr/>
        </p:nvSpPr>
        <p:spPr>
          <a:xfrm>
            <a:off x="12326770" y="8191149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F58AE76-678A-0A4A-BE91-4A361695C8F8}"/>
              </a:ext>
            </a:extLst>
          </p:cNvPr>
          <p:cNvCxnSpPr/>
          <p:nvPr/>
        </p:nvCxnSpPr>
        <p:spPr>
          <a:xfrm>
            <a:off x="11353800" y="7212628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726847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706C07-0510-034C-8887-B787D2158C8B}"/>
              </a:ext>
            </a:extLst>
          </p:cNvPr>
          <p:cNvSpPr txBox="1"/>
          <p:nvPr/>
        </p:nvSpPr>
        <p:spPr>
          <a:xfrm>
            <a:off x="11895586" y="7987725"/>
            <a:ext cx="403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atin typeface="Book Antiqua" panose="02040602050305030304" pitchFamily="18" charset="0"/>
              </a:rPr>
              <a:t>Более подробно: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630A7-E880-4D42-A20F-2CF52E1B5AAA}"/>
              </a:ext>
            </a:extLst>
          </p:cNvPr>
          <p:cNvSpPr txBox="1"/>
          <p:nvPr/>
        </p:nvSpPr>
        <p:spPr>
          <a:xfrm>
            <a:off x="419100" y="1022955"/>
            <a:ext cx="4679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В чем это выражается: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C650415D-A352-754F-BA5A-1685CAF2A5BD}"/>
              </a:ext>
            </a:extLst>
          </p:cNvPr>
          <p:cNvSpPr/>
          <p:nvPr/>
        </p:nvSpPr>
        <p:spPr>
          <a:xfrm>
            <a:off x="838200" y="1917497"/>
            <a:ext cx="3438000" cy="4221267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Включение </a:t>
            </a:r>
            <a:r>
              <a:rPr lang="ru-RU" sz="2000" b="1" dirty="0">
                <a:latin typeface="Book Antiqua" panose="02040602050305030304" pitchFamily="18" charset="0"/>
              </a:rPr>
              <a:t>60 новых методов </a:t>
            </a:r>
            <a:r>
              <a:rPr lang="ru-RU" sz="2000" dirty="0">
                <a:latin typeface="Book Antiqua" panose="02040602050305030304" pitchFamily="18" charset="0"/>
              </a:rPr>
              <a:t>профилактики, диагностики, лечения и реабилитации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Будут переоснащены </a:t>
            </a:r>
            <a:r>
              <a:rPr lang="ru-RU" sz="2000" b="1" dirty="0">
                <a:latin typeface="Book Antiqua" panose="02040602050305030304" pitchFamily="18" charset="0"/>
              </a:rPr>
              <a:t>469 </a:t>
            </a:r>
            <a:r>
              <a:rPr lang="ru-RU" sz="2000" dirty="0">
                <a:latin typeface="Book Antiqua" panose="02040602050305030304" pitchFamily="18" charset="0"/>
              </a:rPr>
              <a:t>первичных сосудистых </a:t>
            </a:r>
            <a:r>
              <a:rPr lang="ru-RU" sz="2000" b="1" dirty="0">
                <a:latin typeface="Book Antiqua" panose="02040602050305030304" pitchFamily="18" charset="0"/>
              </a:rPr>
              <a:t>отделений</a:t>
            </a:r>
            <a:r>
              <a:rPr lang="ru-RU" sz="2000" dirty="0">
                <a:latin typeface="Book Antiqua" panose="02040602050305030304" pitchFamily="18" charset="0"/>
              </a:rPr>
              <a:t>;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Будут организованы </a:t>
            </a:r>
            <a:r>
              <a:rPr lang="ru-RU" sz="2000" b="1" dirty="0">
                <a:latin typeface="Book Antiqua" panose="02040602050305030304" pitchFamily="18" charset="0"/>
              </a:rPr>
              <a:t>420 центров </a:t>
            </a:r>
            <a:r>
              <a:rPr lang="ru-RU" sz="2000" dirty="0">
                <a:latin typeface="Book Antiqua" panose="02040602050305030304" pitchFamily="18" charset="0"/>
              </a:rPr>
              <a:t>амбулаторной онкологической помощи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6AD93007-04EE-C746-B94D-99E653BB7187}"/>
              </a:ext>
            </a:extLst>
          </p:cNvPr>
          <p:cNvSpPr/>
          <p:nvPr/>
        </p:nvSpPr>
        <p:spPr>
          <a:xfrm>
            <a:off x="5105399" y="1917497"/>
            <a:ext cx="3435943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Строительство </a:t>
            </a:r>
            <a:r>
              <a:rPr lang="ru-RU" sz="2000" b="1" dirty="0">
                <a:latin typeface="Book Antiqua" panose="02040602050305030304" pitchFamily="18" charset="0"/>
              </a:rPr>
              <a:t>40 детских больниц</a:t>
            </a: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52,5 тыс. специалистов </a:t>
            </a:r>
            <a:r>
              <a:rPr lang="ru-RU" sz="2000" dirty="0">
                <a:latin typeface="Book Antiqua" panose="02040602050305030304" pitchFamily="18" charset="0"/>
              </a:rPr>
              <a:t>пройдут обучение в специальных центрах в области современной медицины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2,1 млн специалистов будут </a:t>
            </a:r>
            <a:r>
              <a:rPr lang="ru-RU" sz="2000" dirty="0">
                <a:latin typeface="Book Antiqua" panose="02040602050305030304" pitchFamily="18" charset="0"/>
              </a:rPr>
              <a:t>допущены к профессиональной деятельности через аккредитацию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1,8 млн специалистов </a:t>
            </a:r>
            <a:r>
              <a:rPr lang="ru-RU" sz="2000" dirty="0">
                <a:latin typeface="Book Antiqua" panose="02040602050305030304" pitchFamily="18" charset="0"/>
              </a:rPr>
              <a:t>пройдут дистанционное обучение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A6AA3B15-C81C-BD41-9C4D-0D38DC34375A}"/>
              </a:ext>
            </a:extLst>
          </p:cNvPr>
          <p:cNvSpPr/>
          <p:nvPr/>
        </p:nvSpPr>
        <p:spPr>
          <a:xfrm>
            <a:off x="9448800" y="1917497"/>
            <a:ext cx="3701964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В два раза до 70% </a:t>
            </a:r>
            <a:r>
              <a:rPr lang="ru-RU" sz="2000" dirty="0">
                <a:latin typeface="Book Antiqua" panose="02040602050305030304" pitchFamily="18" charset="0"/>
              </a:rPr>
              <a:t>будет увеличена доля граждан, ежегодно проходящих профилактические осмотры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Для всех населенных пунктов с численностью населения от 100 чел. до 200 тыс. чел будет обеспечен доступ к медицинским организациям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Создание </a:t>
            </a:r>
            <a:r>
              <a:rPr lang="ru-RU" sz="2000" b="1" dirty="0">
                <a:latin typeface="Book Antiqua" panose="02040602050305030304" pitchFamily="18" charset="0"/>
              </a:rPr>
              <a:t>1300 новых </a:t>
            </a:r>
            <a:r>
              <a:rPr lang="ru-RU" sz="2000" dirty="0">
                <a:latin typeface="Book Antiqua" panose="02040602050305030304" pitchFamily="18" charset="0"/>
              </a:rPr>
              <a:t>мобильных</a:t>
            </a:r>
            <a:r>
              <a:rPr lang="ru-RU" sz="2000" b="1" dirty="0">
                <a:latin typeface="Book Antiqua" panose="02040602050305030304" pitchFamily="18" charset="0"/>
              </a:rPr>
              <a:t> медицинских комплексов</a:t>
            </a: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96F8D9A2-C382-2C4C-B45A-145357065EEC}"/>
              </a:ext>
            </a:extLst>
          </p:cNvPr>
          <p:cNvSpPr/>
          <p:nvPr/>
        </p:nvSpPr>
        <p:spPr>
          <a:xfrm>
            <a:off x="13809562" y="1917497"/>
            <a:ext cx="3438000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создано</a:t>
            </a:r>
            <a:r>
              <a:rPr lang="ru-RU" sz="2000" b="1" dirty="0">
                <a:latin typeface="Book Antiqua" panose="02040602050305030304" pitchFamily="18" charset="0"/>
              </a:rPr>
              <a:t> 820 тыс. рабочих мест </a:t>
            </a:r>
            <a:r>
              <a:rPr lang="ru-RU" sz="2000" dirty="0">
                <a:latin typeface="Book Antiqua" panose="02040602050305030304" pitchFamily="18" charset="0"/>
              </a:rPr>
              <a:t>при внедрении медицинских информационных систем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Во всех субъектах будет внедрена </a:t>
            </a:r>
            <a:r>
              <a:rPr lang="ru-RU" sz="2000" b="1" dirty="0">
                <a:latin typeface="Book Antiqua" panose="02040602050305030304" pitchFamily="18" charset="0"/>
              </a:rPr>
              <a:t>система электронных рецептов</a:t>
            </a: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95% детских поликлиник </a:t>
            </a:r>
            <a:r>
              <a:rPr lang="ru-RU" sz="2000" dirty="0">
                <a:latin typeface="Book Antiqua" panose="02040602050305030304" pitchFamily="18" charset="0"/>
              </a:rPr>
              <a:t>будут дооснащены медицинскими изделиями</a:t>
            </a: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A1A7BEC9-B32A-8E4D-9B1B-DED09983705D}"/>
              </a:ext>
            </a:extLst>
          </p:cNvPr>
          <p:cNvSpPr/>
          <p:nvPr/>
        </p:nvSpPr>
        <p:spPr>
          <a:xfrm>
            <a:off x="862346" y="6009566"/>
            <a:ext cx="3438000" cy="129198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581C11D9-C8CE-3C4E-9CC9-BB81D5A2C9F8}"/>
              </a:ext>
            </a:extLst>
          </p:cNvPr>
          <p:cNvSpPr/>
          <p:nvPr/>
        </p:nvSpPr>
        <p:spPr>
          <a:xfrm>
            <a:off x="5105400" y="7528902"/>
            <a:ext cx="3434400" cy="129198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62DE06F0-B02B-CA4A-9755-B41B04242BFB}"/>
              </a:ext>
            </a:extLst>
          </p:cNvPr>
          <p:cNvSpPr/>
          <p:nvPr/>
        </p:nvSpPr>
        <p:spPr>
          <a:xfrm>
            <a:off x="9448800" y="7526501"/>
            <a:ext cx="3704400" cy="129198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46471D2E-83E6-184E-8F9C-7393F3D1C922}"/>
              </a:ext>
            </a:extLst>
          </p:cNvPr>
          <p:cNvSpPr/>
          <p:nvPr/>
        </p:nvSpPr>
        <p:spPr>
          <a:xfrm>
            <a:off x="13824036" y="7526501"/>
            <a:ext cx="3438000" cy="129198"/>
          </a:xfrm>
          <a:prstGeom prst="rect">
            <a:avLst/>
          </a:prstGeom>
          <a:solidFill>
            <a:srgbClr val="01A0C4"/>
          </a:solidFill>
        </p:spPr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168C68B5-8C29-5A4F-9B69-8E233CDA9E86}"/>
              </a:ext>
            </a:extLst>
          </p:cNvPr>
          <p:cNvSpPr/>
          <p:nvPr/>
        </p:nvSpPr>
        <p:spPr>
          <a:xfrm>
            <a:off x="4975309" y="7913619"/>
            <a:ext cx="3694582" cy="2330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Целевые группы: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граждане всех возрастных групп, обращающиеся за медицинской помощью;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медицинские работники.</a:t>
            </a:r>
          </a:p>
        </p:txBody>
      </p:sp>
      <p:sp>
        <p:nvSpPr>
          <p:cNvPr id="23" name="TextBox 50">
            <a:extLst>
              <a:ext uri="{FF2B5EF4-FFF2-40B4-BE49-F238E27FC236}">
                <a16:creationId xmlns:a16="http://schemas.microsoft.com/office/drawing/2014/main" id="{820B779C-2FD3-9F43-BD0E-471E92D95ADC}"/>
              </a:ext>
            </a:extLst>
          </p:cNvPr>
          <p:cNvSpPr txBox="1"/>
          <p:nvPr/>
        </p:nvSpPr>
        <p:spPr>
          <a:xfrm>
            <a:off x="9144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«Здравоохранение»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24" name="Рисунок 23" descr="Изображение выглядит как знак&#10;&#10;Автоматически созданное описание">
            <a:extLst>
              <a:ext uri="{FF2B5EF4-FFF2-40B4-BE49-F238E27FC236}">
                <a16:creationId xmlns:a16="http://schemas.microsoft.com/office/drawing/2014/main" id="{C9CE9713-BC4E-4C47-8B36-81E3A2BA2B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90500"/>
            <a:ext cx="711200" cy="7239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3A5C7-BFC1-1B49-A040-64C047FF03C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803" y="8521058"/>
            <a:ext cx="5999997" cy="1656000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человек, женщина, сидит, женский&#10;&#10;Автоматически созданное описание">
            <a:extLst>
              <a:ext uri="{FF2B5EF4-FFF2-40B4-BE49-F238E27FC236}">
                <a16:creationId xmlns:a16="http://schemas.microsoft.com/office/drawing/2014/main" id="{01524E4D-CC8E-CB4D-851A-3C65CEA193C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60241"/>
            <a:ext cx="3087218" cy="2926760"/>
          </a:xfrm>
          <a:prstGeom prst="rect">
            <a:avLst/>
          </a:prstGeom>
        </p:spPr>
      </p:pic>
      <p:sp>
        <p:nvSpPr>
          <p:cNvPr id="26" name="Выноска-облако 25">
            <a:extLst>
              <a:ext uri="{FF2B5EF4-FFF2-40B4-BE49-F238E27FC236}">
                <a16:creationId xmlns:a16="http://schemas.microsoft.com/office/drawing/2014/main" id="{8FDAAA64-2E3D-B947-BE79-03D54277A4E6}"/>
              </a:ext>
            </a:extLst>
          </p:cNvPr>
          <p:cNvSpPr/>
          <p:nvPr/>
        </p:nvSpPr>
        <p:spPr>
          <a:xfrm>
            <a:off x="593596" y="6471870"/>
            <a:ext cx="3461039" cy="1193460"/>
          </a:xfrm>
          <a:prstGeom prst="cloudCallout">
            <a:avLst>
              <a:gd name="adj1" fmla="val -33848"/>
              <a:gd name="adj2" fmla="val 6888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С такой медициной старость не страшна!</a:t>
            </a:r>
          </a:p>
        </p:txBody>
      </p:sp>
      <p:pic>
        <p:nvPicPr>
          <p:cNvPr id="20" name="Рисунок 19" descr="Изображение выглядит как черный, рисунок, знак&#10;&#10;Автоматически созданное описание">
            <a:extLst>
              <a:ext uri="{FF2B5EF4-FFF2-40B4-BE49-F238E27FC236}">
                <a16:creationId xmlns:a16="http://schemas.microsoft.com/office/drawing/2014/main" id="{40F31BF8-7D5E-8C48-BF3C-7D131F9E53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0" y="8267700"/>
            <a:ext cx="1911600" cy="1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103595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762CE4-0D49-A442-93A3-9B0DE78A4386}"/>
              </a:ext>
            </a:extLst>
          </p:cNvPr>
          <p:cNvSpPr/>
          <p:nvPr/>
        </p:nvSpPr>
        <p:spPr>
          <a:xfrm>
            <a:off x="387193" y="1181100"/>
            <a:ext cx="6210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Сроки реализации: 01.10.2018 - 31.12.2024</a:t>
            </a:r>
            <a:endParaRPr lang="ru-RU" sz="2400" u="sng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202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ECF9C6-CDF4-9F4A-BF51-264F64DA43BE}"/>
              </a:ext>
            </a:extLst>
          </p:cNvPr>
          <p:cNvSpPr txBox="1"/>
          <p:nvPr/>
        </p:nvSpPr>
        <p:spPr>
          <a:xfrm>
            <a:off x="9786844" y="1312386"/>
            <a:ext cx="33890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latin typeface="Book Antiqua" panose="02040602050305030304" pitchFamily="18" charset="0"/>
              </a:rPr>
              <a:t>КУРАТОР</a:t>
            </a:r>
          </a:p>
          <a:p>
            <a:r>
              <a:rPr lang="ru-RU" b="1" cap="all" dirty="0">
                <a:latin typeface="Book Antiqua" panose="02040602050305030304" pitchFamily="18" charset="0"/>
              </a:rPr>
              <a:t>Виктория </a:t>
            </a:r>
            <a:r>
              <a:rPr lang="ru-RU" b="1" cap="all" dirty="0" err="1">
                <a:latin typeface="Book Antiqua" panose="02040602050305030304" pitchFamily="18" charset="0"/>
              </a:rPr>
              <a:t>Абрамченко</a:t>
            </a:r>
            <a:endParaRPr lang="ru-RU" b="1" cap="all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Заместитель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Председателя Правительства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Российской Федерации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EF8DF74-41CE-CF4C-B768-FADB82ACC522}"/>
              </a:ext>
            </a:extLst>
          </p:cNvPr>
          <p:cNvSpPr/>
          <p:nvPr/>
        </p:nvSpPr>
        <p:spPr>
          <a:xfrm>
            <a:off x="15084943" y="1312386"/>
            <a:ext cx="31377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>
                <a:solidFill>
                  <a:srgbClr val="212529"/>
                </a:solidFill>
                <a:latin typeface="Book Antiqua" panose="02040602050305030304" pitchFamily="18" charset="0"/>
              </a:rPr>
              <a:t>РУКОВОДИТЕЛЬ</a:t>
            </a:r>
          </a:p>
          <a:p>
            <a:r>
              <a:rPr lang="ru-RU" b="1" cap="all" dirty="0">
                <a:solidFill>
                  <a:srgbClr val="363E51"/>
                </a:solidFill>
                <a:latin typeface="Book Antiqua" panose="02040602050305030304" pitchFamily="18" charset="0"/>
              </a:rPr>
              <a:t>Дмитрий </a:t>
            </a:r>
            <a:r>
              <a:rPr lang="ru-RU" b="1" cap="all" dirty="0" err="1">
                <a:solidFill>
                  <a:srgbClr val="363E51"/>
                </a:solidFill>
                <a:latin typeface="Book Antiqua" panose="02040602050305030304" pitchFamily="18" charset="0"/>
              </a:rPr>
              <a:t>кобылкин</a:t>
            </a:r>
            <a:endParaRPr lang="ru-RU" b="1" cap="all" dirty="0">
              <a:solidFill>
                <a:srgbClr val="363E51"/>
              </a:solidFill>
              <a:latin typeface="Book Antiqua" panose="02040602050305030304" pitchFamily="18" charset="0"/>
            </a:endParaRPr>
          </a:p>
          <a:p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Министр природных ресурсов и экологии</a:t>
            </a:r>
            <a:b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</a:br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Российской Федерации</a:t>
            </a:r>
            <a:endParaRPr lang="ru-RU" b="0" i="0" dirty="0">
              <a:solidFill>
                <a:srgbClr val="212529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24E20F8-097E-7343-9CFD-F98EA29184D6}"/>
              </a:ext>
            </a:extLst>
          </p:cNvPr>
          <p:cNvSpPr/>
          <p:nvPr/>
        </p:nvSpPr>
        <p:spPr>
          <a:xfrm>
            <a:off x="373224" y="1727335"/>
            <a:ext cx="81087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Нацпроект в цифрах: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11 федеральных проектов;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4 041,0 млрд. руб. расходов;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15,7% от общего объёма расходов на нацпроекты.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4A6AC6-A6AD-4E4E-B653-17F60C14B54C}"/>
              </a:ext>
            </a:extLst>
          </p:cNvPr>
          <p:cNvSpPr txBox="1"/>
          <p:nvPr/>
        </p:nvSpPr>
        <p:spPr>
          <a:xfrm>
            <a:off x="2093053" y="3381565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Цели: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E1F0E05-C76F-D648-BABD-7CC387B50B65}"/>
              </a:ext>
            </a:extLst>
          </p:cNvPr>
          <p:cNvSpPr/>
          <p:nvPr/>
        </p:nvSpPr>
        <p:spPr>
          <a:xfrm>
            <a:off x="1306800" y="4205196"/>
            <a:ext cx="7380000" cy="17388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Эффективное обращение с отходами производства и потребления, включая ликвидацию всех несанкционированных свалок в границах городов.</a:t>
            </a: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id="{537A6C5D-EFD0-D745-98AA-E0F2B3C28147}"/>
              </a:ext>
            </a:extLst>
          </p:cNvPr>
          <p:cNvSpPr/>
          <p:nvPr/>
        </p:nvSpPr>
        <p:spPr>
          <a:xfrm>
            <a:off x="10451201" y="4204152"/>
            <a:ext cx="7380000" cy="16841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Экологическое оздоровление водных объектов, включая реку Волгу, и сохранение уникальных водных систем, включая озёра Байкал и Телецкое.</a:t>
            </a:r>
          </a:p>
        </p:txBody>
      </p:sp>
      <p:sp>
        <p:nvSpPr>
          <p:cNvPr id="37" name="Кольцо 36">
            <a:extLst>
              <a:ext uri="{FF2B5EF4-FFF2-40B4-BE49-F238E27FC236}">
                <a16:creationId xmlns:a16="http://schemas.microsoft.com/office/drawing/2014/main" id="{5AB6D38A-F154-ED4A-88BE-706BD901F408}"/>
              </a:ext>
            </a:extLst>
          </p:cNvPr>
          <p:cNvSpPr/>
          <p:nvPr/>
        </p:nvSpPr>
        <p:spPr>
          <a:xfrm>
            <a:off x="468601" y="468630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1.</a:t>
            </a:r>
          </a:p>
        </p:txBody>
      </p:sp>
      <p:sp>
        <p:nvSpPr>
          <p:cNvPr id="41" name="Кольцо 40">
            <a:extLst>
              <a:ext uri="{FF2B5EF4-FFF2-40B4-BE49-F238E27FC236}">
                <a16:creationId xmlns:a16="http://schemas.microsoft.com/office/drawing/2014/main" id="{0CA63175-35FE-324A-B8F3-477606F1EA69}"/>
              </a:ext>
            </a:extLst>
          </p:cNvPr>
          <p:cNvSpPr/>
          <p:nvPr/>
        </p:nvSpPr>
        <p:spPr>
          <a:xfrm>
            <a:off x="466647" y="7035341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2.</a:t>
            </a: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828D9383-ED19-534D-9AC6-3A689F4AC831}"/>
              </a:ext>
            </a:extLst>
          </p:cNvPr>
          <p:cNvSpPr/>
          <p:nvPr/>
        </p:nvSpPr>
        <p:spPr>
          <a:xfrm>
            <a:off x="10474754" y="6580694"/>
            <a:ext cx="7380000" cy="13589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Сохранение биологического разнообразия (в т. ч. посредством создания не менее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24 новых особо охраняемых природных территорий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).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10451201" y="8585155"/>
            <a:ext cx="7380000" cy="135894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Обеспечение баланса выбытия и воспроизводства лесов в соотношении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100% к 2024 году.</a:t>
            </a:r>
          </a:p>
        </p:txBody>
      </p:sp>
      <p:sp>
        <p:nvSpPr>
          <p:cNvPr id="45" name="Кольцо 44">
            <a:extLst>
              <a:ext uri="{FF2B5EF4-FFF2-40B4-BE49-F238E27FC236}">
                <a16:creationId xmlns:a16="http://schemas.microsoft.com/office/drawing/2014/main" id="{7776CCFA-0D86-C445-AFBA-805F0C0227A0}"/>
              </a:ext>
            </a:extLst>
          </p:cNvPr>
          <p:cNvSpPr/>
          <p:nvPr/>
        </p:nvSpPr>
        <p:spPr>
          <a:xfrm>
            <a:off x="9624753" y="6874412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5</a:t>
            </a:r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6" name="Кольцо 45">
            <a:extLst>
              <a:ext uri="{FF2B5EF4-FFF2-40B4-BE49-F238E27FC236}">
                <a16:creationId xmlns:a16="http://schemas.microsoft.com/office/drawing/2014/main" id="{B76D2777-3CE2-B14E-885B-040271D4F64B}"/>
              </a:ext>
            </a:extLst>
          </p:cNvPr>
          <p:cNvSpPr/>
          <p:nvPr/>
        </p:nvSpPr>
        <p:spPr>
          <a:xfrm>
            <a:off x="9601200" y="8883627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6.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4FCE631A-D290-1A4B-8AD0-76E8E1472BF1}"/>
              </a:ext>
            </a:extLst>
          </p:cNvPr>
          <p:cNvSpPr txBox="1"/>
          <p:nvPr/>
        </p:nvSpPr>
        <p:spPr>
          <a:xfrm>
            <a:off x="762000" y="400066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</a:t>
            </a: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Экология</a:t>
            </a: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E04EC5D3-09CD-0844-A77F-8A2527C906DC}"/>
              </a:ext>
            </a:extLst>
          </p:cNvPr>
          <p:cNvSpPr/>
          <p:nvPr/>
        </p:nvSpPr>
        <p:spPr>
          <a:xfrm>
            <a:off x="1291327" y="6286500"/>
            <a:ext cx="7380000" cy="22986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Снижение уровня загрязнения атмосферного воздуха в крупных промышленных центрах (в т. ч.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уменьшение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не менее чем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на 20% выбросов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загрязняющих веществ в воздух в наиболее загрязненных городах).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id="{FEDE5AFF-60DA-2E46-8380-4B9CFC401215}"/>
              </a:ext>
            </a:extLst>
          </p:cNvPr>
          <p:cNvSpPr/>
          <p:nvPr/>
        </p:nvSpPr>
        <p:spPr>
          <a:xfrm>
            <a:off x="1291327" y="9029700"/>
            <a:ext cx="73800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Повышение качества питьевой воды для населения.</a:t>
            </a:r>
          </a:p>
        </p:txBody>
      </p:sp>
      <p:sp>
        <p:nvSpPr>
          <p:cNvPr id="40" name="Кольцо 39">
            <a:extLst>
              <a:ext uri="{FF2B5EF4-FFF2-40B4-BE49-F238E27FC236}">
                <a16:creationId xmlns:a16="http://schemas.microsoft.com/office/drawing/2014/main" id="{E1A43996-1966-8248-A40D-5664BF715CC5}"/>
              </a:ext>
            </a:extLst>
          </p:cNvPr>
          <p:cNvSpPr/>
          <p:nvPr/>
        </p:nvSpPr>
        <p:spPr>
          <a:xfrm>
            <a:off x="466647" y="9070571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3.</a:t>
            </a:r>
          </a:p>
        </p:txBody>
      </p:sp>
      <p:sp>
        <p:nvSpPr>
          <p:cNvPr id="51" name="Кольцо 50">
            <a:extLst>
              <a:ext uri="{FF2B5EF4-FFF2-40B4-BE49-F238E27FC236}">
                <a16:creationId xmlns:a16="http://schemas.microsoft.com/office/drawing/2014/main" id="{C671D180-228E-C44A-AABF-539B0DEBB0F4}"/>
              </a:ext>
            </a:extLst>
          </p:cNvPr>
          <p:cNvSpPr/>
          <p:nvPr/>
        </p:nvSpPr>
        <p:spPr>
          <a:xfrm>
            <a:off x="9601200" y="4661063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4.</a:t>
            </a:r>
          </a:p>
        </p:txBody>
      </p:sp>
      <p:pic>
        <p:nvPicPr>
          <p:cNvPr id="10" name="Рисунок 9" descr="Изображение выглядит как человек, внутренний, сиди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9C1221C-A5ED-8045-A12C-501019799C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953242" y="1181100"/>
            <a:ext cx="1750714" cy="1738800"/>
          </a:xfrm>
          <a:prstGeom prst="ellipse">
            <a:avLst/>
          </a:prstGeom>
        </p:spPr>
      </p:pic>
      <p:pic>
        <p:nvPicPr>
          <p:cNvPr id="16" name="Рисунок 15" descr="Изображение выглядит как человек, мужчина, одежда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37A7C338-C577-9B43-AF48-3FC9F91AC5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58800" y="1209079"/>
            <a:ext cx="1717200" cy="1739252"/>
          </a:xfrm>
          <a:prstGeom prst="ellipse">
            <a:avLst/>
          </a:prstGeom>
        </p:spPr>
      </p:pic>
      <p:pic>
        <p:nvPicPr>
          <p:cNvPr id="18" name="Рисунок 17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A9DEF72-6079-F148-BDE7-0BD48824C39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266700"/>
            <a:ext cx="745412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48092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863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A29B73-424A-A94B-9A0D-7F1B8EFE7B4B}"/>
              </a:ext>
            </a:extLst>
          </p:cNvPr>
          <p:cNvSpPr txBox="1"/>
          <p:nvPr/>
        </p:nvSpPr>
        <p:spPr>
          <a:xfrm>
            <a:off x="457200" y="1028700"/>
            <a:ext cx="551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Стимулирующий эффект: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144000" y="1776668"/>
            <a:ext cx="8161792" cy="776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Сокращение объёма выбросов в воздух за год, % нарастающим итогом.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6897AE3-D5E3-914B-839E-87D085C2C1DC}"/>
              </a:ext>
            </a:extLst>
          </p:cNvPr>
          <p:cNvSpPr/>
          <p:nvPr/>
        </p:nvSpPr>
        <p:spPr>
          <a:xfrm>
            <a:off x="9081150" y="1468258"/>
            <a:ext cx="9000000" cy="110325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населения, обеспеченного качественной питьевой водой из систем централизованного водоснабжения, %.</a:t>
            </a: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A8244531-44FC-DC46-98F2-2548FA8E5C7D}"/>
              </a:ext>
            </a:extLst>
          </p:cNvPr>
          <p:cNvSpPr/>
          <p:nvPr/>
        </p:nvSpPr>
        <p:spPr>
          <a:xfrm>
            <a:off x="9067800" y="5905500"/>
            <a:ext cx="9000000" cy="82210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Ущерб от лесных пожаров по годам, млрд руб.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2DE15-C30B-874C-9B75-E9A77392F80A}"/>
              </a:ext>
            </a:extLst>
          </p:cNvPr>
          <p:cNvSpPr txBox="1"/>
          <p:nvPr/>
        </p:nvSpPr>
        <p:spPr>
          <a:xfrm>
            <a:off x="1260138" y="3390900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2740EF-F5EA-4445-AA75-9BB340246604}"/>
              </a:ext>
            </a:extLst>
          </p:cNvPr>
          <p:cNvSpPr txBox="1"/>
          <p:nvPr/>
        </p:nvSpPr>
        <p:spPr>
          <a:xfrm>
            <a:off x="3390713" y="3464370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6B09642-3C27-C549-83D0-FE326BA7A5CF}"/>
              </a:ext>
            </a:extLst>
          </p:cNvPr>
          <p:cNvCxnSpPr/>
          <p:nvPr/>
        </p:nvCxnSpPr>
        <p:spPr>
          <a:xfrm>
            <a:off x="3352800" y="2863107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5AA6A09B-819C-7744-8AC9-546B3EE80A88}"/>
              </a:ext>
            </a:extLst>
          </p:cNvPr>
          <p:cNvSpPr/>
          <p:nvPr/>
        </p:nvSpPr>
        <p:spPr>
          <a:xfrm>
            <a:off x="138330" y="5905500"/>
            <a:ext cx="8161200" cy="8164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Количество городов с высоким и очень высоким уровнем загрязнения воздуха, ед.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2BD461-CCA7-094F-8B4C-21934033743A}"/>
              </a:ext>
            </a:extLst>
          </p:cNvPr>
          <p:cNvSpPr txBox="1"/>
          <p:nvPr/>
        </p:nvSpPr>
        <p:spPr>
          <a:xfrm>
            <a:off x="1371600" y="7641189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3A6B8B3-6B21-0143-B096-71B0DF42872A}"/>
              </a:ext>
            </a:extLst>
          </p:cNvPr>
          <p:cNvSpPr txBox="1"/>
          <p:nvPr/>
        </p:nvSpPr>
        <p:spPr>
          <a:xfrm>
            <a:off x="4231938" y="7353300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7337049-5D9D-8446-A5D5-C471100330AF}"/>
              </a:ext>
            </a:extLst>
          </p:cNvPr>
          <p:cNvCxnSpPr/>
          <p:nvPr/>
        </p:nvCxnSpPr>
        <p:spPr>
          <a:xfrm>
            <a:off x="3335366" y="6981354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0BBB76F-5ECF-5B42-982B-EFAD4B6A2ED1}"/>
              </a:ext>
            </a:extLst>
          </p:cNvPr>
          <p:cNvSpPr txBox="1"/>
          <p:nvPr/>
        </p:nvSpPr>
        <p:spPr>
          <a:xfrm>
            <a:off x="10820400" y="3427554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461EC9-07B8-1F42-8EDD-E4E66C16D5CF}"/>
              </a:ext>
            </a:extLst>
          </p:cNvPr>
          <p:cNvSpPr txBox="1"/>
          <p:nvPr/>
        </p:nvSpPr>
        <p:spPr>
          <a:xfrm>
            <a:off x="12733742" y="3381970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A8214C6-5A56-C64D-BA3E-623077C85294}"/>
              </a:ext>
            </a:extLst>
          </p:cNvPr>
          <p:cNvCxnSpPr/>
          <p:nvPr/>
        </p:nvCxnSpPr>
        <p:spPr>
          <a:xfrm>
            <a:off x="12801600" y="2788393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2F8EE7-2F42-4347-A17D-500FA994961D}"/>
              </a:ext>
            </a:extLst>
          </p:cNvPr>
          <p:cNvSpPr txBox="1"/>
          <p:nvPr/>
        </p:nvSpPr>
        <p:spPr>
          <a:xfrm>
            <a:off x="10058400" y="7991044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6D2A51-8348-4B45-AFEE-54CF11CABB2F}"/>
              </a:ext>
            </a:extLst>
          </p:cNvPr>
          <p:cNvSpPr txBox="1"/>
          <p:nvPr/>
        </p:nvSpPr>
        <p:spPr>
          <a:xfrm>
            <a:off x="13474269" y="7601005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F58AE76-678A-0A4A-BE91-4A361695C8F8}"/>
              </a:ext>
            </a:extLst>
          </p:cNvPr>
          <p:cNvCxnSpPr/>
          <p:nvPr/>
        </p:nvCxnSpPr>
        <p:spPr>
          <a:xfrm>
            <a:off x="12039600" y="6981353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50">
            <a:extLst>
              <a:ext uri="{FF2B5EF4-FFF2-40B4-BE49-F238E27FC236}">
                <a16:creationId xmlns:a16="http://schemas.microsoft.com/office/drawing/2014/main" id="{708266B5-D53F-524E-B600-C0D8B0780E67}"/>
              </a:ext>
            </a:extLst>
          </p:cNvPr>
          <p:cNvSpPr txBox="1"/>
          <p:nvPr/>
        </p:nvSpPr>
        <p:spPr>
          <a:xfrm>
            <a:off x="838200" y="400066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</a:t>
            </a: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Экология</a:t>
            </a: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42" name="Рисунок 4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55DEE426-874A-AB45-A2BF-D72F4B178D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266700"/>
            <a:ext cx="745412" cy="720000"/>
          </a:xfrm>
          <a:prstGeom prst="rect">
            <a:avLst/>
          </a:prstGeom>
        </p:spPr>
      </p:pic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5CB3E0BA-43F9-3D44-8561-89B5D79FAE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3773469"/>
              </p:ext>
            </p:extLst>
          </p:nvPr>
        </p:nvGraphicFramePr>
        <p:xfrm>
          <a:off x="1188384" y="2625819"/>
          <a:ext cx="59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2F50A629-2E0A-FC4D-85C5-CB88336D098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058044"/>
              </p:ext>
            </p:extLst>
          </p:nvPr>
        </p:nvGraphicFramePr>
        <p:xfrm>
          <a:off x="1143000" y="6740619"/>
          <a:ext cx="59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5F3B8127-983E-1A43-83AD-6CDCB3BC91D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9199050"/>
              </p:ext>
            </p:extLst>
          </p:nvPr>
        </p:nvGraphicFramePr>
        <p:xfrm>
          <a:off x="10363200" y="2552700"/>
          <a:ext cx="693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8" name="Диаграмма 37">
            <a:extLst>
              <a:ext uri="{FF2B5EF4-FFF2-40B4-BE49-F238E27FC236}">
                <a16:creationId xmlns:a16="http://schemas.microsoft.com/office/drawing/2014/main" id="{36C94539-F4CF-B340-81AF-9D24BD2B12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3482398"/>
              </p:ext>
            </p:extLst>
          </p:nvPr>
        </p:nvGraphicFramePr>
        <p:xfrm>
          <a:off x="10134600" y="6740619"/>
          <a:ext cx="693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246599597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706C07-0510-034C-8887-B787D2158C8B}"/>
              </a:ext>
            </a:extLst>
          </p:cNvPr>
          <p:cNvSpPr txBox="1"/>
          <p:nvPr/>
        </p:nvSpPr>
        <p:spPr>
          <a:xfrm>
            <a:off x="11658600" y="7987725"/>
            <a:ext cx="403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atin typeface="Book Antiqua" panose="02040602050305030304" pitchFamily="18" charset="0"/>
              </a:rPr>
              <a:t>Более подробно: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630A7-E880-4D42-A20F-2CF52E1B5AAA}"/>
              </a:ext>
            </a:extLst>
          </p:cNvPr>
          <p:cNvSpPr txBox="1"/>
          <p:nvPr/>
        </p:nvSpPr>
        <p:spPr>
          <a:xfrm>
            <a:off x="419100" y="1022955"/>
            <a:ext cx="4679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В чем это выражается: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C650415D-A352-754F-BA5A-1685CAF2A5BD}"/>
              </a:ext>
            </a:extLst>
          </p:cNvPr>
          <p:cNvSpPr/>
          <p:nvPr/>
        </p:nvSpPr>
        <p:spPr>
          <a:xfrm>
            <a:off x="838200" y="1917497"/>
            <a:ext cx="3438000" cy="4597603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Рекультивация </a:t>
            </a:r>
            <a:r>
              <a:rPr lang="ru-RU" sz="2000" b="1" dirty="0">
                <a:latin typeface="Book Antiqua" panose="02040602050305030304" pitchFamily="18" charset="0"/>
              </a:rPr>
              <a:t>191 несанкционированной свалки</a:t>
            </a:r>
            <a:r>
              <a:rPr lang="ru-RU" sz="2000" dirty="0">
                <a:latin typeface="Book Antiqua" panose="02040602050305030304" pitchFamily="18" charset="0"/>
              </a:rPr>
              <a:t> в границах городов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Создание </a:t>
            </a:r>
            <a:r>
              <a:rPr lang="ru-RU" sz="2000" b="1" dirty="0">
                <a:latin typeface="Book Antiqua" panose="02040602050305030304" pitchFamily="18" charset="0"/>
              </a:rPr>
              <a:t>7 комплексов </a:t>
            </a:r>
            <a:r>
              <a:rPr lang="ru-RU" sz="2000" dirty="0">
                <a:latin typeface="Book Antiqua" panose="02040602050305030304" pitchFamily="18" charset="0"/>
              </a:rPr>
              <a:t>переработки мусора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Введение в промышленную эксплуатацию </a:t>
            </a:r>
            <a:r>
              <a:rPr lang="ru-RU" sz="2000" b="1" dirty="0">
                <a:latin typeface="Book Antiqua" panose="02040602050305030304" pitchFamily="18" charset="0"/>
              </a:rPr>
              <a:t>37,1 млн тонн мощностей </a:t>
            </a:r>
            <a:r>
              <a:rPr lang="ru-RU" sz="2000" dirty="0">
                <a:latin typeface="Book Antiqua" panose="02040602050305030304" pitchFamily="18" charset="0"/>
              </a:rPr>
              <a:t>по обработке твёрдых коммунальных отходов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6AD93007-04EE-C746-B94D-99E653BB7187}"/>
              </a:ext>
            </a:extLst>
          </p:cNvPr>
          <p:cNvSpPr/>
          <p:nvPr/>
        </p:nvSpPr>
        <p:spPr>
          <a:xfrm>
            <a:off x="5105399" y="1917497"/>
            <a:ext cx="3435943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На </a:t>
            </a:r>
            <a:r>
              <a:rPr lang="ru-RU" sz="2000" b="1" dirty="0">
                <a:latin typeface="Book Antiqua" panose="02040602050305030304" pitchFamily="18" charset="0"/>
              </a:rPr>
              <a:t>15,2 га водоёмов </a:t>
            </a:r>
            <a:r>
              <a:rPr lang="ru-RU" sz="2000" dirty="0">
                <a:latin typeface="Book Antiqua" panose="02040602050305030304" pitchFamily="18" charset="0"/>
              </a:rPr>
              <a:t>проведут природоохранные мероприятия по расчистке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Улучшение условий проживания вблизи водных объектов </a:t>
            </a:r>
            <a:r>
              <a:rPr lang="ru-RU" sz="2000" b="1" dirty="0">
                <a:latin typeface="Book Antiqua" panose="02040602050305030304" pitchFamily="18" charset="0"/>
              </a:rPr>
              <a:t>4,8 млн человек</a:t>
            </a: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Сокращение объёмов сбросов загрязнённых сточных вод в водные объекты Байкальской природной территории </a:t>
            </a:r>
            <a:r>
              <a:rPr lang="ru-RU" sz="2000" b="1" dirty="0">
                <a:latin typeface="Book Antiqua" panose="02040602050305030304" pitchFamily="18" charset="0"/>
              </a:rPr>
              <a:t>на 28,2%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A6AA3B15-C81C-BD41-9C4D-0D38DC34375A}"/>
              </a:ext>
            </a:extLst>
          </p:cNvPr>
          <p:cNvSpPr/>
          <p:nvPr/>
        </p:nvSpPr>
        <p:spPr>
          <a:xfrm>
            <a:off x="9448800" y="1917497"/>
            <a:ext cx="3438000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95 затонувших </a:t>
            </a:r>
            <a:r>
              <a:rPr lang="ru-RU" sz="2000" dirty="0">
                <a:latin typeface="Book Antiqua" panose="02040602050305030304" pitchFamily="18" charset="0"/>
              </a:rPr>
              <a:t>в акватории реки Волга </a:t>
            </a:r>
            <a:r>
              <a:rPr lang="ru-RU" sz="2000" b="1" dirty="0">
                <a:latin typeface="Book Antiqua" panose="02040602050305030304" pitchFamily="18" charset="0"/>
              </a:rPr>
              <a:t>судов</a:t>
            </a:r>
            <a:r>
              <a:rPr lang="ru-RU" sz="2000" dirty="0">
                <a:latin typeface="Book Antiqua" panose="02040602050305030304" pitchFamily="18" charset="0"/>
              </a:rPr>
              <a:t> будут подняты и утилизированы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Увеличение площади </a:t>
            </a:r>
            <a:r>
              <a:rPr lang="ru-RU" sz="2000" b="1" dirty="0">
                <a:latin typeface="Book Antiqua" panose="02040602050305030304" pitchFamily="18" charset="0"/>
              </a:rPr>
              <a:t>особо охраняемых природных территорий на 5 млн га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Увеличение количества </a:t>
            </a:r>
            <a:r>
              <a:rPr lang="ru-RU" sz="2000" b="1" dirty="0">
                <a:latin typeface="Book Antiqua" panose="02040602050305030304" pitchFamily="18" charset="0"/>
              </a:rPr>
              <a:t>посетителей</a:t>
            </a:r>
            <a:r>
              <a:rPr lang="ru-RU" sz="2000" dirty="0">
                <a:latin typeface="Book Antiqua" panose="02040602050305030304" pitchFamily="18" charset="0"/>
              </a:rPr>
              <a:t> на особо охраняемых природных территориях до</a:t>
            </a:r>
            <a:r>
              <a:rPr lang="ru-RU" sz="2000" b="1" dirty="0">
                <a:latin typeface="Book Antiqua" panose="02040602050305030304" pitchFamily="18" charset="0"/>
              </a:rPr>
              <a:t> 7,89 млн чел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96F8D9A2-C382-2C4C-B45A-145357065EEC}"/>
              </a:ext>
            </a:extLst>
          </p:cNvPr>
          <p:cNvSpPr/>
          <p:nvPr/>
        </p:nvSpPr>
        <p:spPr>
          <a:xfrm>
            <a:off x="13809562" y="1917497"/>
            <a:ext cx="3600000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Увеличение площади </a:t>
            </a:r>
            <a:r>
              <a:rPr lang="ru-RU" sz="2000" b="1" dirty="0">
                <a:latin typeface="Book Antiqua" panose="02040602050305030304" pitchFamily="18" charset="0"/>
              </a:rPr>
              <a:t>лесовосстановления</a:t>
            </a:r>
            <a:r>
              <a:rPr lang="ru-RU" sz="2000" dirty="0">
                <a:latin typeface="Book Antiqua" panose="02040602050305030304" pitchFamily="18" charset="0"/>
              </a:rPr>
              <a:t> </a:t>
            </a:r>
            <a:r>
              <a:rPr lang="ru-RU" sz="2000" b="1" dirty="0">
                <a:latin typeface="Book Antiqua" panose="02040602050305030304" pitchFamily="18" charset="0"/>
              </a:rPr>
              <a:t>до 1,55 млн га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На 100% </a:t>
            </a:r>
            <a:r>
              <a:rPr lang="ru-RU" sz="2000" dirty="0">
                <a:latin typeface="Book Antiqua" panose="02040602050305030304" pitchFamily="18" charset="0"/>
              </a:rPr>
              <a:t>будут оснащены </a:t>
            </a:r>
            <a:r>
              <a:rPr lang="ru-RU" sz="2000" b="1" dirty="0">
                <a:latin typeface="Book Antiqua" panose="02040602050305030304" pitchFamily="18" charset="0"/>
              </a:rPr>
              <a:t>лесопожарной техникой </a:t>
            </a:r>
            <a:r>
              <a:rPr lang="ru-RU" sz="2000" dirty="0">
                <a:latin typeface="Book Antiqua" panose="02040602050305030304" pitchFamily="18" charset="0"/>
              </a:rPr>
              <a:t>специализированные учреждения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разработана </a:t>
            </a:r>
            <a:r>
              <a:rPr lang="ru-RU" sz="2000" b="1" dirty="0">
                <a:latin typeface="Book Antiqua" panose="02040602050305030304" pitchFamily="18" charset="0"/>
              </a:rPr>
              <a:t>инициатива «Бизнес и Биоразнообразие», </a:t>
            </a:r>
            <a:r>
              <a:rPr lang="ru-RU" sz="2000" dirty="0">
                <a:latin typeface="Book Antiqua" panose="02040602050305030304" pitchFamily="18" charset="0"/>
              </a:rPr>
              <a:t>направленная на </a:t>
            </a:r>
            <a:r>
              <a:rPr lang="ru-RU" sz="2000" b="1" dirty="0">
                <a:latin typeface="Book Antiqua" panose="02040602050305030304" pitchFamily="18" charset="0"/>
              </a:rPr>
              <a:t>экологическое просвещение </a:t>
            </a:r>
            <a:r>
              <a:rPr lang="ru-RU" sz="2000" dirty="0">
                <a:latin typeface="Book Antiqua" panose="02040602050305030304" pitchFamily="18" charset="0"/>
              </a:rPr>
              <a:t>коммерческих организаций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A1A7BEC9-B32A-8E4D-9B1B-DED09983705D}"/>
              </a:ext>
            </a:extLst>
          </p:cNvPr>
          <p:cNvSpPr/>
          <p:nvPr/>
        </p:nvSpPr>
        <p:spPr>
          <a:xfrm>
            <a:off x="862346" y="6385902"/>
            <a:ext cx="3438000" cy="129198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581C11D9-C8CE-3C4E-9CC9-BB81D5A2C9F8}"/>
              </a:ext>
            </a:extLst>
          </p:cNvPr>
          <p:cNvSpPr/>
          <p:nvPr/>
        </p:nvSpPr>
        <p:spPr>
          <a:xfrm>
            <a:off x="5105400" y="7528902"/>
            <a:ext cx="3434400" cy="129198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62DE06F0-B02B-CA4A-9755-B41B04242BFB}"/>
              </a:ext>
            </a:extLst>
          </p:cNvPr>
          <p:cNvSpPr/>
          <p:nvPr/>
        </p:nvSpPr>
        <p:spPr>
          <a:xfrm>
            <a:off x="9448800" y="7526501"/>
            <a:ext cx="3438000" cy="129198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46471D2E-83E6-184E-8F9C-7393F3D1C922}"/>
              </a:ext>
            </a:extLst>
          </p:cNvPr>
          <p:cNvSpPr/>
          <p:nvPr/>
        </p:nvSpPr>
        <p:spPr>
          <a:xfrm>
            <a:off x="13824036" y="7526501"/>
            <a:ext cx="3600000" cy="129198"/>
          </a:xfrm>
          <a:prstGeom prst="rect">
            <a:avLst/>
          </a:prstGeom>
          <a:solidFill>
            <a:srgbClr val="01A0C4"/>
          </a:solidFill>
        </p:spPr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168C68B5-8C29-5A4F-9B69-8E233CDA9E86}"/>
              </a:ext>
            </a:extLst>
          </p:cNvPr>
          <p:cNvSpPr/>
          <p:nvPr/>
        </p:nvSpPr>
        <p:spPr>
          <a:xfrm>
            <a:off x="5340927" y="7842690"/>
            <a:ext cx="2963346" cy="233001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Целевые группы: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все жители страны, так как природа – общественное благо.</a:t>
            </a:r>
          </a:p>
        </p:txBody>
      </p:sp>
      <p:pic>
        <p:nvPicPr>
          <p:cNvPr id="7" name="Рисунок 6" descr="Изображение выглядит как человек, держит, в позе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891ED886-4E9F-B748-9BFE-A1A6F6F152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516" y="6629952"/>
            <a:ext cx="2180684" cy="3657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37D59-375A-DA44-8452-05B74D582B39}"/>
              </a:ext>
            </a:extLst>
          </p:cNvPr>
          <p:cNvSpPr txBox="1"/>
          <p:nvPr/>
        </p:nvSpPr>
        <p:spPr>
          <a:xfrm>
            <a:off x="990579" y="8601570"/>
            <a:ext cx="1600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Book Antiqua" panose="02040602050305030304" pitchFamily="18" charset="0"/>
              </a:rPr>
              <a:t>Сохранить природу, чтобы сохранить будущее!</a:t>
            </a:r>
          </a:p>
        </p:txBody>
      </p:sp>
      <p:pic>
        <p:nvPicPr>
          <p:cNvPr id="18" name="Рисунок 17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4F6016F3-D946-714C-A27E-B4F16F4F6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800" y="8496301"/>
            <a:ext cx="6553100" cy="1512254"/>
          </a:xfrm>
          <a:prstGeom prst="rect">
            <a:avLst/>
          </a:prstGeom>
        </p:spPr>
      </p:pic>
      <p:sp>
        <p:nvSpPr>
          <p:cNvPr id="29" name="TextBox 50">
            <a:extLst>
              <a:ext uri="{FF2B5EF4-FFF2-40B4-BE49-F238E27FC236}">
                <a16:creationId xmlns:a16="http://schemas.microsoft.com/office/drawing/2014/main" id="{1CFEDADB-1598-5143-8382-42C138086DA6}"/>
              </a:ext>
            </a:extLst>
          </p:cNvPr>
          <p:cNvSpPr txBox="1"/>
          <p:nvPr/>
        </p:nvSpPr>
        <p:spPr>
          <a:xfrm>
            <a:off x="838200" y="400066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</a:t>
            </a: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Экология</a:t>
            </a: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30" name="Рисунок 29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2C7DA7D5-EF7B-BC4A-9FF0-91BC7D8A4B5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0" y="266700"/>
            <a:ext cx="745412" cy="72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F6E8CBE-8A1D-9A49-919A-928C0C5AFB0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81615" y="8264700"/>
            <a:ext cx="1901585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075086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31504" cy="10325100"/>
          </a:xfrm>
          <a:prstGeom prst="rect">
            <a:avLst/>
          </a:prstGeom>
          <a:solidFill>
            <a:srgbClr val="191919">
              <a:alpha val="3137"/>
            </a:srgb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8" name="TextBox 50">
            <a:extLst>
              <a:ext uri="{FF2B5EF4-FFF2-40B4-BE49-F238E27FC236}">
                <a16:creationId xmlns:a16="http://schemas.microsoft.com/office/drawing/2014/main" id="{5107DEB6-AA3C-5C41-BDC2-2C6E7CD8BC43}"/>
              </a:ext>
            </a:extLst>
          </p:cNvPr>
          <p:cNvSpPr txBox="1"/>
          <p:nvPr/>
        </p:nvSpPr>
        <p:spPr>
          <a:xfrm>
            <a:off x="3148314" y="262323"/>
            <a:ext cx="12113927" cy="6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Актуальность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Рисунок 10" descr="Изображение выглядит как человек, мужчина, передний,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12610033-BF91-B945-9ED9-25613E4A5F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6941" y="3013333"/>
            <a:ext cx="5556801" cy="3546895"/>
          </a:xfrm>
          <a:prstGeom prst="rect">
            <a:avLst/>
          </a:prstGeom>
        </p:spPr>
      </p:pic>
      <p:sp>
        <p:nvSpPr>
          <p:cNvPr id="13" name="TextBox 50">
            <a:extLst>
              <a:ext uri="{FF2B5EF4-FFF2-40B4-BE49-F238E27FC236}">
                <a16:creationId xmlns:a16="http://schemas.microsoft.com/office/drawing/2014/main" id="{F5343EEF-AE51-9A4D-8B93-DE1D864AA126}"/>
              </a:ext>
            </a:extLst>
          </p:cNvPr>
          <p:cNvSpPr txBox="1"/>
          <p:nvPr/>
        </p:nvSpPr>
        <p:spPr>
          <a:xfrm>
            <a:off x="228600" y="6591300"/>
            <a:ext cx="8651775" cy="2825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>
              <a:lnSpc>
                <a:spcPct val="110000"/>
              </a:lnSpc>
              <a:spcBef>
                <a:spcPct val="0"/>
              </a:spcBef>
            </a:pPr>
            <a:r>
              <a:rPr lang="ru-RU" sz="24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«Национальные проекты... построены </a:t>
            </a:r>
            <a:r>
              <a:rPr lang="ru-RU" sz="2400" b="1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вокруг человека</a:t>
            </a:r>
            <a:r>
              <a:rPr lang="ru-RU" sz="24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. Потому что в сегодняшнем, бурно развивающемся мире, когда в одночасье могут обнуляться и активы, и прежние продукты, и технологии, и те или иные природные ресурсы, а </a:t>
            </a:r>
            <a:r>
              <a:rPr lang="ru-RU" sz="2400" b="1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человек и его таланты, образование, способности, напротив, остаются основополагающей ценностью</a:t>
            </a:r>
            <a:r>
              <a:rPr lang="ru-RU" sz="24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».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CEDC3C2-26A1-E84D-B21C-D3A7641279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9406850"/>
            <a:ext cx="2986607" cy="8166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40C921-7928-9548-A5A7-4F4E09557AC5}"/>
              </a:ext>
            </a:extLst>
          </p:cNvPr>
          <p:cNvSpPr txBox="1"/>
          <p:nvPr/>
        </p:nvSpPr>
        <p:spPr>
          <a:xfrm>
            <a:off x="228600" y="876300"/>
            <a:ext cx="8640000" cy="210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sz="2400" b="1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Национальный проект – приоритетное направление </a:t>
            </a:r>
            <a:r>
              <a:rPr lang="ru-RU" sz="24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государственной политики с особым режимом управления различными ресурсами, прежде всего финансовыми, для достижения </a:t>
            </a:r>
            <a:r>
              <a:rPr lang="ru-RU" sz="2400" b="1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национальных целей </a:t>
            </a:r>
            <a:r>
              <a:rPr lang="ru-RU" sz="24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развития страны.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0B407B-ED81-DB43-85BC-6BF9C275C5E1}"/>
              </a:ext>
            </a:extLst>
          </p:cNvPr>
          <p:cNvSpPr txBox="1"/>
          <p:nvPr/>
        </p:nvSpPr>
        <p:spPr>
          <a:xfrm>
            <a:off x="10030819" y="1069311"/>
            <a:ext cx="68465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Проведенный авторами социологический опрос граждан показал:</a:t>
            </a:r>
          </a:p>
        </p:txBody>
      </p:sp>
      <p:sp>
        <p:nvSpPr>
          <p:cNvPr id="31" name="AutoShape 38">
            <a:extLst>
              <a:ext uri="{FF2B5EF4-FFF2-40B4-BE49-F238E27FC236}">
                <a16:creationId xmlns:a16="http://schemas.microsoft.com/office/drawing/2014/main" id="{5BB7F1E9-1908-E84B-B00C-B2B75CA8E319}"/>
              </a:ext>
            </a:extLst>
          </p:cNvPr>
          <p:cNvSpPr/>
          <p:nvPr/>
        </p:nvSpPr>
        <p:spPr>
          <a:xfrm>
            <a:off x="11359109" y="2122681"/>
            <a:ext cx="5039244" cy="1641714"/>
          </a:xfrm>
          <a:prstGeom prst="rect">
            <a:avLst/>
          </a:prstGeom>
          <a:solidFill>
            <a:srgbClr val="191919">
              <a:alpha val="1961"/>
            </a:srgbClr>
          </a:solidFill>
        </p:spPr>
      </p:sp>
      <p:pic>
        <p:nvPicPr>
          <p:cNvPr id="32" name="Picture 39">
            <a:extLst>
              <a:ext uri="{FF2B5EF4-FFF2-40B4-BE49-F238E27FC236}">
                <a16:creationId xmlns:a16="http://schemas.microsoft.com/office/drawing/2014/main" id="{45D9A746-A427-6C43-9C5A-C47D9D9B6E3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6999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61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88" t="4136" r="24813" b="4134"/>
          <a:stretch>
            <a:fillRect/>
          </a:stretch>
        </p:blipFill>
        <p:spPr>
          <a:xfrm>
            <a:off x="11812472" y="2563922"/>
            <a:ext cx="673220" cy="1137313"/>
          </a:xfrm>
          <a:prstGeom prst="rect">
            <a:avLst/>
          </a:prstGeom>
        </p:spPr>
      </p:pic>
      <p:pic>
        <p:nvPicPr>
          <p:cNvPr id="33" name="Picture 40">
            <a:extLst>
              <a:ext uri="{FF2B5EF4-FFF2-40B4-BE49-F238E27FC236}">
                <a16:creationId xmlns:a16="http://schemas.microsoft.com/office/drawing/2014/main" id="{26E81EB7-FAE0-904F-919B-77CFB47FCCB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2473" y="3028230"/>
            <a:ext cx="673220" cy="664657"/>
          </a:xfrm>
          <a:prstGeom prst="rect">
            <a:avLst/>
          </a:prstGeom>
        </p:spPr>
      </p:pic>
      <p:grpSp>
        <p:nvGrpSpPr>
          <p:cNvPr id="34" name="Group 41">
            <a:extLst>
              <a:ext uri="{FF2B5EF4-FFF2-40B4-BE49-F238E27FC236}">
                <a16:creationId xmlns:a16="http://schemas.microsoft.com/office/drawing/2014/main" id="{15B7594A-FFF0-D547-858D-E7B50C5EB296}"/>
              </a:ext>
            </a:extLst>
          </p:cNvPr>
          <p:cNvGrpSpPr/>
          <p:nvPr/>
        </p:nvGrpSpPr>
        <p:grpSpPr>
          <a:xfrm>
            <a:off x="12920415" y="2334321"/>
            <a:ext cx="3124993" cy="1233488"/>
            <a:chOff x="-213425" y="26632"/>
            <a:chExt cx="4166658" cy="1644651"/>
          </a:xfrm>
        </p:grpSpPr>
        <p:sp>
          <p:nvSpPr>
            <p:cNvPr id="35" name="TextBox 42">
              <a:extLst>
                <a:ext uri="{FF2B5EF4-FFF2-40B4-BE49-F238E27FC236}">
                  <a16:creationId xmlns:a16="http://schemas.microsoft.com/office/drawing/2014/main" id="{2439F753-DCE2-0A47-842F-3D950A50675E}"/>
                </a:ext>
              </a:extLst>
            </p:cNvPr>
            <p:cNvSpPr txBox="1"/>
            <p:nvPr/>
          </p:nvSpPr>
          <p:spPr>
            <a:xfrm>
              <a:off x="-213425" y="689731"/>
              <a:ext cx="4166658" cy="98155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06"/>
                </a:lnSpc>
              </a:pPr>
              <a:r>
                <a:rPr lang="ru-RU" sz="1800" dirty="0">
                  <a:solidFill>
                    <a:srgbClr val="191919"/>
                  </a:solidFill>
                  <a:latin typeface="Book Antiqua" panose="02040602050305030304" pitchFamily="18" charset="0"/>
                </a:rPr>
                <a:t>Понимают, для чего нужны национальные проекты</a:t>
              </a:r>
              <a:endParaRPr lang="en-US" sz="1800" dirty="0">
                <a:solidFill>
                  <a:srgbClr val="191919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45" name="TextBox 43">
              <a:extLst>
                <a:ext uri="{FF2B5EF4-FFF2-40B4-BE49-F238E27FC236}">
                  <a16:creationId xmlns:a16="http://schemas.microsoft.com/office/drawing/2014/main" id="{75B9848A-AEFC-2E48-92F4-905C3392E377}"/>
                </a:ext>
              </a:extLst>
            </p:cNvPr>
            <p:cNvSpPr txBox="1"/>
            <p:nvPr/>
          </p:nvSpPr>
          <p:spPr>
            <a:xfrm>
              <a:off x="0" y="26632"/>
              <a:ext cx="3819342" cy="628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ru-RU" sz="3000" dirty="0">
                  <a:solidFill>
                    <a:srgbClr val="0070C0"/>
                  </a:solidFill>
                  <a:latin typeface="Book Antiqua" panose="02040602050305030304" pitchFamily="18" charset="0"/>
                </a:rPr>
                <a:t>63</a:t>
              </a:r>
              <a:r>
                <a:rPr lang="en-US" sz="3000" dirty="0">
                  <a:solidFill>
                    <a:srgbClr val="0070C0"/>
                  </a:solidFill>
                  <a:latin typeface="Book Antiqua" panose="02040602050305030304" pitchFamily="18" charset="0"/>
                </a:rPr>
                <a:t>%</a:t>
              </a:r>
            </a:p>
          </p:txBody>
        </p:sp>
      </p:grpSp>
      <p:graphicFrame>
        <p:nvGraphicFramePr>
          <p:cNvPr id="52" name="Схема 51">
            <a:extLst>
              <a:ext uri="{FF2B5EF4-FFF2-40B4-BE49-F238E27FC236}">
                <a16:creationId xmlns:a16="http://schemas.microsoft.com/office/drawing/2014/main" id="{0D21E062-187E-0F44-B695-B2D0243433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17161481"/>
              </p:ext>
            </p:extLst>
          </p:nvPr>
        </p:nvGraphicFramePr>
        <p:xfrm>
          <a:off x="12523291" y="5928260"/>
          <a:ext cx="4267199" cy="233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3" name="AutoShape 38">
            <a:extLst>
              <a:ext uri="{FF2B5EF4-FFF2-40B4-BE49-F238E27FC236}">
                <a16:creationId xmlns:a16="http://schemas.microsoft.com/office/drawing/2014/main" id="{EF260133-9EB4-6340-A044-A9F52F75C021}"/>
              </a:ext>
            </a:extLst>
          </p:cNvPr>
          <p:cNvSpPr/>
          <p:nvPr/>
        </p:nvSpPr>
        <p:spPr>
          <a:xfrm>
            <a:off x="11361586" y="3993996"/>
            <a:ext cx="5039244" cy="1641714"/>
          </a:xfrm>
          <a:prstGeom prst="rect">
            <a:avLst/>
          </a:prstGeom>
          <a:solidFill>
            <a:srgbClr val="191919">
              <a:alpha val="1961"/>
            </a:srgbClr>
          </a:solidFill>
        </p:spPr>
      </p:sp>
      <p:pic>
        <p:nvPicPr>
          <p:cNvPr id="54" name="Picture 39">
            <a:extLst>
              <a:ext uri="{FF2B5EF4-FFF2-40B4-BE49-F238E27FC236}">
                <a16:creationId xmlns:a16="http://schemas.microsoft.com/office/drawing/2014/main" id="{1E1E13CD-892D-FE44-9286-EBECCA30742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6999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  <a14:imgEffect>
                      <a14:brightnessContrast bright="-61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88" t="4136" r="24813" b="4134"/>
          <a:stretch>
            <a:fillRect/>
          </a:stretch>
        </p:blipFill>
        <p:spPr>
          <a:xfrm>
            <a:off x="11814949" y="4435237"/>
            <a:ext cx="673220" cy="1137313"/>
          </a:xfrm>
          <a:prstGeom prst="rect">
            <a:avLst/>
          </a:prstGeom>
        </p:spPr>
      </p:pic>
      <p:pic>
        <p:nvPicPr>
          <p:cNvPr id="55" name="Picture 40">
            <a:extLst>
              <a:ext uri="{FF2B5EF4-FFF2-40B4-BE49-F238E27FC236}">
                <a16:creationId xmlns:a16="http://schemas.microsoft.com/office/drawing/2014/main" id="{F6F63306-7EBA-084B-AD98-636B1693BC4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12472" y="5170681"/>
            <a:ext cx="675698" cy="393521"/>
          </a:xfrm>
          <a:prstGeom prst="rect">
            <a:avLst/>
          </a:prstGeom>
        </p:spPr>
      </p:pic>
      <p:grpSp>
        <p:nvGrpSpPr>
          <p:cNvPr id="56" name="Group 41">
            <a:extLst>
              <a:ext uri="{FF2B5EF4-FFF2-40B4-BE49-F238E27FC236}">
                <a16:creationId xmlns:a16="http://schemas.microsoft.com/office/drawing/2014/main" id="{7DFE467C-9F1F-B643-910E-289F4E4B70F1}"/>
              </a:ext>
            </a:extLst>
          </p:cNvPr>
          <p:cNvGrpSpPr/>
          <p:nvPr/>
        </p:nvGrpSpPr>
        <p:grpSpPr>
          <a:xfrm>
            <a:off x="12922892" y="4205636"/>
            <a:ext cx="3124993" cy="1233488"/>
            <a:chOff x="-213425" y="26632"/>
            <a:chExt cx="4166658" cy="1644652"/>
          </a:xfrm>
        </p:grpSpPr>
        <p:sp>
          <p:nvSpPr>
            <p:cNvPr id="57" name="TextBox 42">
              <a:extLst>
                <a:ext uri="{FF2B5EF4-FFF2-40B4-BE49-F238E27FC236}">
                  <a16:creationId xmlns:a16="http://schemas.microsoft.com/office/drawing/2014/main" id="{78C82341-99F3-C34C-9AE6-5C461E3C0CF9}"/>
                </a:ext>
              </a:extLst>
            </p:cNvPr>
            <p:cNvSpPr txBox="1"/>
            <p:nvPr/>
          </p:nvSpPr>
          <p:spPr>
            <a:xfrm>
              <a:off x="-213425" y="689731"/>
              <a:ext cx="4166658" cy="981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06"/>
                </a:lnSpc>
              </a:pPr>
              <a:r>
                <a:rPr lang="ru-RU" sz="1800" dirty="0">
                  <a:solidFill>
                    <a:srgbClr val="191919"/>
                  </a:solidFill>
                  <a:latin typeface="Book Antiqua" panose="02040602050305030304" pitchFamily="18" charset="0"/>
                </a:rPr>
                <a:t>Понимают содержание национальных проектов</a:t>
              </a:r>
              <a:endParaRPr lang="en-US" sz="1800" dirty="0">
                <a:solidFill>
                  <a:srgbClr val="191919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58" name="TextBox 43">
              <a:extLst>
                <a:ext uri="{FF2B5EF4-FFF2-40B4-BE49-F238E27FC236}">
                  <a16:creationId xmlns:a16="http://schemas.microsoft.com/office/drawing/2014/main" id="{A6D6285E-4E0C-9746-A475-8214A3469871}"/>
                </a:ext>
              </a:extLst>
            </p:cNvPr>
            <p:cNvSpPr txBox="1"/>
            <p:nvPr/>
          </p:nvSpPr>
          <p:spPr>
            <a:xfrm>
              <a:off x="0" y="26632"/>
              <a:ext cx="3819342" cy="628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ru-RU" sz="3000" dirty="0">
                  <a:solidFill>
                    <a:srgbClr val="0070C0"/>
                  </a:solidFill>
                  <a:latin typeface="Book Antiqua" panose="02040602050305030304" pitchFamily="18" charset="0"/>
                </a:rPr>
                <a:t>Менее 50</a:t>
              </a:r>
              <a:r>
                <a:rPr lang="en-US" sz="3000" dirty="0">
                  <a:solidFill>
                    <a:srgbClr val="0070C0"/>
                  </a:solidFill>
                  <a:latin typeface="Book Antiqua" panose="02040602050305030304" pitchFamily="18" charset="0"/>
                </a:rPr>
                <a:t>%</a:t>
              </a:r>
            </a:p>
          </p:txBody>
        </p:sp>
      </p:grpSp>
      <p:sp>
        <p:nvSpPr>
          <p:cNvPr id="59" name="AutoShape 38">
            <a:extLst>
              <a:ext uri="{FF2B5EF4-FFF2-40B4-BE49-F238E27FC236}">
                <a16:creationId xmlns:a16="http://schemas.microsoft.com/office/drawing/2014/main" id="{FE360C06-2A63-254B-AA3E-DC85E5768CCB}"/>
              </a:ext>
            </a:extLst>
          </p:cNvPr>
          <p:cNvSpPr/>
          <p:nvPr/>
        </p:nvSpPr>
        <p:spPr>
          <a:xfrm>
            <a:off x="11359109" y="8436340"/>
            <a:ext cx="5039244" cy="1641714"/>
          </a:xfrm>
          <a:prstGeom prst="rect">
            <a:avLst/>
          </a:prstGeom>
          <a:solidFill>
            <a:srgbClr val="191919">
              <a:alpha val="1961"/>
            </a:srgbClr>
          </a:solidFill>
        </p:spPr>
      </p:sp>
      <p:pic>
        <p:nvPicPr>
          <p:cNvPr id="60" name="Picture 39">
            <a:extLst>
              <a:ext uri="{FF2B5EF4-FFF2-40B4-BE49-F238E27FC236}">
                <a16:creationId xmlns:a16="http://schemas.microsoft.com/office/drawing/2014/main" id="{3F5092FE-04FD-6A4F-9330-2BAAA646342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alphaModFix amt="6999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00"/>
                    </a14:imgEffect>
                    <a14:imgEffect>
                      <a14:brightnessContrast bright="-61000" contras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0888" t="4136" r="24813" b="4134"/>
          <a:stretch>
            <a:fillRect/>
          </a:stretch>
        </p:blipFill>
        <p:spPr>
          <a:xfrm>
            <a:off x="11812472" y="8877581"/>
            <a:ext cx="673220" cy="1137313"/>
          </a:xfrm>
          <a:prstGeom prst="rect">
            <a:avLst/>
          </a:prstGeom>
        </p:spPr>
      </p:pic>
      <p:grpSp>
        <p:nvGrpSpPr>
          <p:cNvPr id="61" name="Group 41">
            <a:extLst>
              <a:ext uri="{FF2B5EF4-FFF2-40B4-BE49-F238E27FC236}">
                <a16:creationId xmlns:a16="http://schemas.microsoft.com/office/drawing/2014/main" id="{FF898016-01FA-6C44-AE8D-CD3A4DC2B020}"/>
              </a:ext>
            </a:extLst>
          </p:cNvPr>
          <p:cNvGrpSpPr/>
          <p:nvPr/>
        </p:nvGrpSpPr>
        <p:grpSpPr>
          <a:xfrm>
            <a:off x="12778093" y="8647980"/>
            <a:ext cx="3293518" cy="1254356"/>
            <a:chOff x="-403189" y="26632"/>
            <a:chExt cx="4391358" cy="1672476"/>
          </a:xfrm>
        </p:grpSpPr>
        <p:sp>
          <p:nvSpPr>
            <p:cNvPr id="62" name="TextBox 42">
              <a:extLst>
                <a:ext uri="{FF2B5EF4-FFF2-40B4-BE49-F238E27FC236}">
                  <a16:creationId xmlns:a16="http://schemas.microsoft.com/office/drawing/2014/main" id="{0EBD2F4B-AF89-9846-B29B-1D0D7A008C55}"/>
                </a:ext>
              </a:extLst>
            </p:cNvPr>
            <p:cNvSpPr txBox="1"/>
            <p:nvPr/>
          </p:nvSpPr>
          <p:spPr>
            <a:xfrm>
              <a:off x="-403189" y="717555"/>
              <a:ext cx="4391358" cy="9815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006"/>
                </a:lnSpc>
              </a:pPr>
              <a:r>
                <a:rPr lang="ru-RU" sz="1800" dirty="0">
                  <a:solidFill>
                    <a:srgbClr val="191919"/>
                  </a:solidFill>
                  <a:latin typeface="Book Antiqua" panose="02040602050305030304" pitchFamily="18" charset="0"/>
                </a:rPr>
                <a:t>Хотят узнать о национальных проектах больше</a:t>
              </a:r>
              <a:endParaRPr lang="en-US" sz="1800" dirty="0">
                <a:solidFill>
                  <a:srgbClr val="191919"/>
                </a:solidFill>
                <a:latin typeface="Book Antiqua" panose="02040602050305030304" pitchFamily="18" charset="0"/>
              </a:endParaRPr>
            </a:p>
          </p:txBody>
        </p:sp>
        <p:sp>
          <p:nvSpPr>
            <p:cNvPr id="63" name="TextBox 43">
              <a:extLst>
                <a:ext uri="{FF2B5EF4-FFF2-40B4-BE49-F238E27FC236}">
                  <a16:creationId xmlns:a16="http://schemas.microsoft.com/office/drawing/2014/main" id="{1E2A20FE-7BAF-5E49-822F-745935D271D0}"/>
                </a:ext>
              </a:extLst>
            </p:cNvPr>
            <p:cNvSpPr txBox="1"/>
            <p:nvPr/>
          </p:nvSpPr>
          <p:spPr>
            <a:xfrm>
              <a:off x="0" y="26632"/>
              <a:ext cx="3819342" cy="6286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00"/>
                </a:lnSpc>
              </a:pPr>
              <a:r>
                <a:rPr lang="ru-RU" sz="3000" dirty="0">
                  <a:solidFill>
                    <a:srgbClr val="0070C0"/>
                  </a:solidFill>
                  <a:latin typeface="Book Antiqua" panose="02040602050305030304" pitchFamily="18" charset="0"/>
                </a:rPr>
                <a:t>Более 70</a:t>
              </a:r>
              <a:r>
                <a:rPr lang="en-US" sz="3000" dirty="0">
                  <a:solidFill>
                    <a:srgbClr val="0070C0"/>
                  </a:solidFill>
                  <a:latin typeface="Book Antiqua" panose="02040602050305030304" pitchFamily="18" charset="0"/>
                </a:rPr>
                <a:t>%</a:t>
              </a:r>
            </a:p>
          </p:txBody>
        </p:sp>
      </p:grpSp>
      <p:sp>
        <p:nvSpPr>
          <p:cNvPr id="64" name="AutoShape 38">
            <a:extLst>
              <a:ext uri="{FF2B5EF4-FFF2-40B4-BE49-F238E27FC236}">
                <a16:creationId xmlns:a16="http://schemas.microsoft.com/office/drawing/2014/main" id="{19FC5C9A-A6C8-E24F-AB20-1CCD969CDAC7}"/>
              </a:ext>
            </a:extLst>
          </p:cNvPr>
          <p:cNvSpPr/>
          <p:nvPr/>
        </p:nvSpPr>
        <p:spPr>
          <a:xfrm>
            <a:off x="10338824" y="6581821"/>
            <a:ext cx="2191258" cy="971533"/>
          </a:xfrm>
          <a:prstGeom prst="rect">
            <a:avLst/>
          </a:prstGeom>
          <a:solidFill>
            <a:srgbClr val="191919">
              <a:alpha val="1961"/>
            </a:srgbClr>
          </a:solidFill>
        </p:spPr>
        <p:txBody>
          <a:bodyPr/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Что такое национальные проекты?</a:t>
            </a:r>
          </a:p>
        </p:txBody>
      </p:sp>
      <p:pic>
        <p:nvPicPr>
          <p:cNvPr id="65" name="Picture 40">
            <a:extLst>
              <a:ext uri="{FF2B5EF4-FFF2-40B4-BE49-F238E27FC236}">
                <a16:creationId xmlns:a16="http://schemas.microsoft.com/office/drawing/2014/main" id="{0425C548-4024-3741-9669-BFB05A3D5E32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88" t="30019" r="20910" b="4134"/>
          <a:stretch>
            <a:fillRect/>
          </a:stretch>
        </p:blipFill>
        <p:spPr>
          <a:xfrm>
            <a:off x="11808481" y="9230073"/>
            <a:ext cx="721601" cy="816401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018AFDE-881C-A847-817B-A9D7B70B37B2}"/>
              </a:ext>
            </a:extLst>
          </p:cNvPr>
          <p:cNvSpPr txBox="1"/>
          <p:nvPr/>
        </p:nvSpPr>
        <p:spPr>
          <a:xfrm>
            <a:off x="13454073" y="5735746"/>
            <a:ext cx="1941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Book Antiqua" panose="02040602050305030304" pitchFamily="18" charset="0"/>
              </a:rPr>
              <a:t>Примеры ответов:</a:t>
            </a:r>
          </a:p>
        </p:txBody>
      </p:sp>
    </p:spTree>
    <p:extLst>
      <p:ext uri="{BB962C8B-B14F-4D97-AF65-F5344CB8AC3E}">
        <p14:creationId xmlns:p14="http://schemas.microsoft.com/office/powerpoint/2010/main" val="580710778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3762CE4-0D49-A442-93A3-9B0DE78A4386}"/>
              </a:ext>
            </a:extLst>
          </p:cNvPr>
          <p:cNvSpPr/>
          <p:nvPr/>
        </p:nvSpPr>
        <p:spPr>
          <a:xfrm>
            <a:off x="387193" y="2395835"/>
            <a:ext cx="62103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Сроки реализации: 01.10.2018 - 31.12.2024</a:t>
            </a:r>
            <a:endParaRPr lang="ru-RU" sz="2400" u="sng" dirty="0">
              <a:latin typeface="Book Antiqua" panose="0204060205030503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20202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ECF9C6-CDF4-9F4A-BF51-264F64DA43BE}"/>
              </a:ext>
            </a:extLst>
          </p:cNvPr>
          <p:cNvSpPr txBox="1"/>
          <p:nvPr/>
        </p:nvSpPr>
        <p:spPr>
          <a:xfrm>
            <a:off x="9786844" y="1312386"/>
            <a:ext cx="33922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cap="all" dirty="0">
                <a:latin typeface="Book Antiqua" panose="02040602050305030304" pitchFamily="18" charset="0"/>
              </a:rPr>
              <a:t>КУРАТОР</a:t>
            </a:r>
          </a:p>
          <a:p>
            <a:r>
              <a:rPr lang="ru-RU" b="1" cap="all" dirty="0" err="1">
                <a:latin typeface="Book Antiqua" panose="02040602050305030304" pitchFamily="18" charset="0"/>
              </a:rPr>
              <a:t>дмитрий</a:t>
            </a:r>
            <a:r>
              <a:rPr lang="ru-RU" b="1" cap="all" dirty="0">
                <a:latin typeface="Book Antiqua" panose="02040602050305030304" pitchFamily="18" charset="0"/>
              </a:rPr>
              <a:t> </a:t>
            </a:r>
            <a:r>
              <a:rPr lang="ru-RU" b="1" cap="all" dirty="0" err="1">
                <a:latin typeface="Book Antiqua" panose="02040602050305030304" pitchFamily="18" charset="0"/>
              </a:rPr>
              <a:t>чернышенко</a:t>
            </a:r>
            <a:endParaRPr lang="ru-RU" b="1" cap="all" dirty="0">
              <a:latin typeface="Book Antiqua" panose="02040602050305030304" pitchFamily="18" charset="0"/>
            </a:endParaRPr>
          </a:p>
          <a:p>
            <a:r>
              <a:rPr lang="ru-RU" dirty="0">
                <a:latin typeface="Book Antiqua" panose="02040602050305030304" pitchFamily="18" charset="0"/>
              </a:rPr>
              <a:t>Заместитель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Председателя Правительства</a:t>
            </a:r>
            <a:br>
              <a:rPr lang="ru-RU" dirty="0">
                <a:latin typeface="Book Antiqua" panose="02040602050305030304" pitchFamily="18" charset="0"/>
              </a:rPr>
            </a:br>
            <a:r>
              <a:rPr lang="ru-RU" dirty="0">
                <a:latin typeface="Book Antiqua" panose="02040602050305030304" pitchFamily="18" charset="0"/>
              </a:rPr>
              <a:t>Российской Федерации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EF8DF74-41CE-CF4C-B768-FADB82ACC522}"/>
              </a:ext>
            </a:extLst>
          </p:cNvPr>
          <p:cNvSpPr/>
          <p:nvPr/>
        </p:nvSpPr>
        <p:spPr>
          <a:xfrm>
            <a:off x="14997894" y="1181100"/>
            <a:ext cx="313770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cap="all" dirty="0">
                <a:solidFill>
                  <a:srgbClr val="212529"/>
                </a:solidFill>
                <a:latin typeface="Book Antiqua" panose="02040602050305030304" pitchFamily="18" charset="0"/>
              </a:rPr>
              <a:t>РУКОВОДИТЕЛЬ</a:t>
            </a:r>
          </a:p>
          <a:p>
            <a:pPr algn="just"/>
            <a:r>
              <a:rPr lang="ru-RU" b="1" cap="all" dirty="0" err="1">
                <a:solidFill>
                  <a:srgbClr val="363E51"/>
                </a:solidFill>
                <a:latin typeface="Book Antiqua" panose="02040602050305030304" pitchFamily="18" charset="0"/>
              </a:rPr>
              <a:t>Максут</a:t>
            </a:r>
            <a:r>
              <a:rPr lang="ru-RU" b="1" cap="all" dirty="0">
                <a:solidFill>
                  <a:srgbClr val="363E51"/>
                </a:solidFill>
                <a:latin typeface="Book Antiqua" panose="02040602050305030304" pitchFamily="18" charset="0"/>
              </a:rPr>
              <a:t> </a:t>
            </a:r>
            <a:r>
              <a:rPr lang="ru-RU" b="1" cap="all" dirty="0" err="1">
                <a:solidFill>
                  <a:srgbClr val="363E51"/>
                </a:solidFill>
                <a:latin typeface="Book Antiqua" panose="02040602050305030304" pitchFamily="18" charset="0"/>
              </a:rPr>
              <a:t>шадаев</a:t>
            </a:r>
            <a:endParaRPr lang="ru-RU" b="1" cap="all" dirty="0">
              <a:solidFill>
                <a:srgbClr val="363E51"/>
              </a:solidFill>
              <a:latin typeface="Book Antiqua" panose="02040602050305030304" pitchFamily="18" charset="0"/>
            </a:endParaRPr>
          </a:p>
          <a:p>
            <a:r>
              <a:rPr lang="ru-RU" dirty="0">
                <a:solidFill>
                  <a:srgbClr val="212529"/>
                </a:solidFill>
                <a:latin typeface="Book Antiqua" panose="02040602050305030304" pitchFamily="18" charset="0"/>
              </a:rPr>
              <a:t>Министр цифрового развития, связи и массовых коммуникаций Российской Федерации</a:t>
            </a:r>
            <a:endParaRPr lang="ru-RU" b="0" i="0" dirty="0">
              <a:solidFill>
                <a:srgbClr val="212529"/>
              </a:solidFill>
              <a:effectLst/>
              <a:latin typeface="Book Antiqua" panose="02040602050305030304" pitchFamily="18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24E20F8-097E-7343-9CFD-F98EA29184D6}"/>
              </a:ext>
            </a:extLst>
          </p:cNvPr>
          <p:cNvSpPr/>
          <p:nvPr/>
        </p:nvSpPr>
        <p:spPr>
          <a:xfrm>
            <a:off x="373224" y="2933698"/>
            <a:ext cx="75552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rgbClr val="363E51"/>
                </a:solidFill>
                <a:latin typeface="Book Antiqua" panose="02040602050305030304" pitchFamily="18" charset="0"/>
              </a:rPr>
              <a:t>Нацпроект в цифрах: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6 федеральных проектов;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1 634,9 млрд руб. расходов;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ru-RU" sz="2400" dirty="0">
                <a:solidFill>
                  <a:srgbClr val="363E51"/>
                </a:solidFill>
                <a:latin typeface="Book Antiqua" panose="02040602050305030304" pitchFamily="18" charset="0"/>
              </a:rPr>
              <a:t>6,4% от общего объёма расходов на нацпроекты.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4A6AC6-A6AD-4E4E-B653-17F60C14B54C}"/>
              </a:ext>
            </a:extLst>
          </p:cNvPr>
          <p:cNvSpPr txBox="1"/>
          <p:nvPr/>
        </p:nvSpPr>
        <p:spPr>
          <a:xfrm>
            <a:off x="12497682" y="3411553"/>
            <a:ext cx="1362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Цели:</a:t>
            </a: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id="{3E1F0E05-C76F-D648-BABD-7CC387B50B65}"/>
              </a:ext>
            </a:extLst>
          </p:cNvPr>
          <p:cNvSpPr/>
          <p:nvPr/>
        </p:nvSpPr>
        <p:spPr>
          <a:xfrm>
            <a:off x="9248361" y="4297820"/>
            <a:ext cx="8640000" cy="12748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Увеличение доли внутренних затрат на развитие цифровой экономики в ВВП не менее чем в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3 раза: с 1,7% в 2017 г. до 5,1% в 2024 г. </a:t>
            </a:r>
          </a:p>
        </p:txBody>
      </p:sp>
      <p:sp>
        <p:nvSpPr>
          <p:cNvPr id="37" name="Кольцо 36">
            <a:extLst>
              <a:ext uri="{FF2B5EF4-FFF2-40B4-BE49-F238E27FC236}">
                <a16:creationId xmlns:a16="http://schemas.microsoft.com/office/drawing/2014/main" id="{5AB6D38A-F154-ED4A-88BE-706BD901F408}"/>
              </a:ext>
            </a:extLst>
          </p:cNvPr>
          <p:cNvSpPr/>
          <p:nvPr/>
        </p:nvSpPr>
        <p:spPr>
          <a:xfrm>
            <a:off x="8394038" y="453390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1.</a:t>
            </a:r>
          </a:p>
        </p:txBody>
      </p:sp>
      <p:sp>
        <p:nvSpPr>
          <p:cNvPr id="41" name="Кольцо 40">
            <a:extLst>
              <a:ext uri="{FF2B5EF4-FFF2-40B4-BE49-F238E27FC236}">
                <a16:creationId xmlns:a16="http://schemas.microsoft.com/office/drawing/2014/main" id="{0CA63175-35FE-324A-B8F3-477606F1EA69}"/>
              </a:ext>
            </a:extLst>
          </p:cNvPr>
          <p:cNvSpPr/>
          <p:nvPr/>
        </p:nvSpPr>
        <p:spPr>
          <a:xfrm>
            <a:off x="8394038" y="6362700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2.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9258300" y="8054866"/>
            <a:ext cx="8640000" cy="20746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Использование преимущественно отечественного программного обеспечения государственными органами, органами местного самоуправления и организациями.</a:t>
            </a:r>
          </a:p>
        </p:txBody>
      </p:sp>
      <p:sp>
        <p:nvSpPr>
          <p:cNvPr id="46" name="Кольцо 45">
            <a:extLst>
              <a:ext uri="{FF2B5EF4-FFF2-40B4-BE49-F238E27FC236}">
                <a16:creationId xmlns:a16="http://schemas.microsoft.com/office/drawing/2014/main" id="{B76D2777-3CE2-B14E-885B-040271D4F64B}"/>
              </a:ext>
            </a:extLst>
          </p:cNvPr>
          <p:cNvSpPr/>
          <p:nvPr/>
        </p:nvSpPr>
        <p:spPr>
          <a:xfrm>
            <a:off x="8382000" y="8673067"/>
            <a:ext cx="762000" cy="762000"/>
          </a:xfrm>
          <a:prstGeom prst="donut">
            <a:avLst>
              <a:gd name="adj" fmla="val 3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3</a:t>
            </a:r>
            <a:r>
              <a:rPr lang="en-US" sz="3200" b="1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  <a:endParaRPr lang="ru-RU" sz="32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4" name="TextBox 50">
            <a:extLst>
              <a:ext uri="{FF2B5EF4-FFF2-40B4-BE49-F238E27FC236}">
                <a16:creationId xmlns:a16="http://schemas.microsoft.com/office/drawing/2014/main" id="{4FCE631A-D290-1A4B-8AD0-76E8E1472BF1}"/>
              </a:ext>
            </a:extLst>
          </p:cNvPr>
          <p:cNvSpPr txBox="1"/>
          <p:nvPr/>
        </p:nvSpPr>
        <p:spPr>
          <a:xfrm>
            <a:off x="0" y="308164"/>
            <a:ext cx="183642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«Цифровая экономика»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12A324BD-E45F-6D43-9FFD-F024F0116643}"/>
              </a:ext>
            </a:extLst>
          </p:cNvPr>
          <p:cNvSpPr/>
          <p:nvPr/>
        </p:nvSpPr>
        <p:spPr>
          <a:xfrm>
            <a:off x="1215953" y="4679629"/>
            <a:ext cx="5581780" cy="18354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У «Цифровой экономики» первой среди национальных проектов появился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собственный сайт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со всей актуальной информацией: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E04EC5D3-09CD-0844-A77F-8A2527C906DC}"/>
              </a:ext>
            </a:extLst>
          </p:cNvPr>
          <p:cNvSpPr/>
          <p:nvPr/>
        </p:nvSpPr>
        <p:spPr>
          <a:xfrm>
            <a:off x="9258300" y="5718371"/>
            <a:ext cx="8640000" cy="215661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Создание устойчивой и безопасной информационно-телекоммуникационной инфраструктуры высокоскоростной передачи, обработки и хранения больших объёмов данных, доступной для всех организаций и домохозяйств.</a:t>
            </a:r>
          </a:p>
        </p:txBody>
      </p:sp>
      <p:pic>
        <p:nvPicPr>
          <p:cNvPr id="9" name="Рисунок 8" descr="Изображение выглядит как человек, костюм, мужчина, галстук&#10;&#10;Автоматически созданное описание">
            <a:extLst>
              <a:ext uri="{FF2B5EF4-FFF2-40B4-BE49-F238E27FC236}">
                <a16:creationId xmlns:a16="http://schemas.microsoft.com/office/drawing/2014/main" id="{E753A863-44DD-EC4E-AD3C-D55BD9FE38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7989" y="1145078"/>
            <a:ext cx="1723411" cy="1738800"/>
          </a:xfrm>
          <a:prstGeom prst="ellipse">
            <a:avLst/>
          </a:prstGeom>
        </p:spPr>
      </p:pic>
      <p:pic>
        <p:nvPicPr>
          <p:cNvPr id="17" name="Рисунок 16" descr="Изображение выглядит как человек, мужчина, костю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A38AAB4-8621-8042-95DE-98C0BBC53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8270" y="1181100"/>
            <a:ext cx="1738800" cy="1714981"/>
          </a:xfrm>
          <a:prstGeom prst="ellipse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D4FA4E-6707-D344-BEE3-90A227681FB5}"/>
              </a:ext>
            </a:extLst>
          </p:cNvPr>
          <p:cNvSpPr txBox="1"/>
          <p:nvPr/>
        </p:nvSpPr>
        <p:spPr>
          <a:xfrm>
            <a:off x="590602" y="1056104"/>
            <a:ext cx="5124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Book Antiqua" panose="02040602050305030304" pitchFamily="18" charset="0"/>
              </a:rPr>
              <a:t>А теперь рассмотрим самый инновационный национальный проект!</a:t>
            </a:r>
          </a:p>
        </p:txBody>
      </p:sp>
      <p:pic>
        <p:nvPicPr>
          <p:cNvPr id="21" name="Рисунок 20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5CC9D95-4AD6-EC44-8D22-CCB65C97D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04900"/>
            <a:ext cx="1067727" cy="1080000"/>
          </a:xfrm>
          <a:prstGeom prst="rect">
            <a:avLst/>
          </a:prstGeom>
        </p:spPr>
      </p:pic>
      <p:sp>
        <p:nvSpPr>
          <p:cNvPr id="49" name="Стрелка влево 48">
            <a:extLst>
              <a:ext uri="{FF2B5EF4-FFF2-40B4-BE49-F238E27FC236}">
                <a16:creationId xmlns:a16="http://schemas.microsoft.com/office/drawing/2014/main" id="{9D095C36-96C7-9748-B4F9-A84C671F2CD4}"/>
              </a:ext>
            </a:extLst>
          </p:cNvPr>
          <p:cNvSpPr/>
          <p:nvPr/>
        </p:nvSpPr>
        <p:spPr>
          <a:xfrm rot="16200000">
            <a:off x="3468923" y="6690727"/>
            <a:ext cx="1003650" cy="1083495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56995D1-C188-854A-8F16-64B10B4571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1800" y="7810728"/>
            <a:ext cx="2058705" cy="21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9339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" name="Диаграмма 49">
            <a:extLst>
              <a:ext uri="{FF2B5EF4-FFF2-40B4-BE49-F238E27FC236}">
                <a16:creationId xmlns:a16="http://schemas.microsoft.com/office/drawing/2014/main" id="{653FB9A4-3D42-BB40-968C-6081A5BE4B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0519424"/>
              </p:ext>
            </p:extLst>
          </p:nvPr>
        </p:nvGraphicFramePr>
        <p:xfrm>
          <a:off x="10138800" y="7058773"/>
          <a:ext cx="693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9" name="Диаграмма 48">
            <a:extLst>
              <a:ext uri="{FF2B5EF4-FFF2-40B4-BE49-F238E27FC236}">
                <a16:creationId xmlns:a16="http://schemas.microsoft.com/office/drawing/2014/main" id="{99AC5F54-F882-8546-969B-B3A848F0CF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8526686"/>
              </p:ext>
            </p:extLst>
          </p:nvPr>
        </p:nvGraphicFramePr>
        <p:xfrm>
          <a:off x="10134600" y="2592271"/>
          <a:ext cx="693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4B8B921-A287-BE48-BF75-F1549B1641DE}"/>
              </a:ext>
            </a:extLst>
          </p:cNvPr>
          <p:cNvSpPr txBox="1"/>
          <p:nvPr/>
        </p:nvSpPr>
        <p:spPr>
          <a:xfrm>
            <a:off x="9032033" y="28631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CA29B73-424A-A94B-9A0D-7F1B8EFE7B4B}"/>
              </a:ext>
            </a:extLst>
          </p:cNvPr>
          <p:cNvSpPr txBox="1"/>
          <p:nvPr/>
        </p:nvSpPr>
        <p:spPr>
          <a:xfrm>
            <a:off x="457200" y="1028700"/>
            <a:ext cx="5516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Стимулирующий эффект:</a:t>
            </a: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:a16="http://schemas.microsoft.com/office/drawing/2014/main" id="{8C75EED9-860E-8044-867A-E2D2503FCD6A}"/>
              </a:ext>
            </a:extLst>
          </p:cNvPr>
          <p:cNvSpPr/>
          <p:nvPr/>
        </p:nvSpPr>
        <p:spPr>
          <a:xfrm>
            <a:off x="144000" y="1776668"/>
            <a:ext cx="8161792" cy="776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внутренних затрат на развитие цифровой экономики в ВВП, %.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id="{F6897AE3-D5E3-914B-839E-87D085C2C1DC}"/>
              </a:ext>
            </a:extLst>
          </p:cNvPr>
          <p:cNvSpPr/>
          <p:nvPr/>
        </p:nvSpPr>
        <p:spPr>
          <a:xfrm>
            <a:off x="9081150" y="1795477"/>
            <a:ext cx="9000000" cy="7760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Средний срок простоя государственных информационных систем в результате компьютерных атак, часов.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id="{A8244531-44FC-DC46-98F2-2548FA8E5C7D}"/>
              </a:ext>
            </a:extLst>
          </p:cNvPr>
          <p:cNvSpPr/>
          <p:nvPr/>
        </p:nvSpPr>
        <p:spPr>
          <a:xfrm>
            <a:off x="9124398" y="5829354"/>
            <a:ext cx="9000000" cy="1152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отечественного программного обеспечения в закупаемом/арендуемом органами государственной власти, %, не менее.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22DE15-C30B-874C-9B75-E9A77392F80A}"/>
              </a:ext>
            </a:extLst>
          </p:cNvPr>
          <p:cNvSpPr txBox="1"/>
          <p:nvPr/>
        </p:nvSpPr>
        <p:spPr>
          <a:xfrm>
            <a:off x="1284789" y="2924855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2740EF-F5EA-4445-AA75-9BB340246604}"/>
              </a:ext>
            </a:extLst>
          </p:cNvPr>
          <p:cNvSpPr txBox="1"/>
          <p:nvPr/>
        </p:nvSpPr>
        <p:spPr>
          <a:xfrm>
            <a:off x="4444146" y="4125184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6B09642-3C27-C549-83D0-FE326BA7A5CF}"/>
              </a:ext>
            </a:extLst>
          </p:cNvPr>
          <p:cNvCxnSpPr/>
          <p:nvPr/>
        </p:nvCxnSpPr>
        <p:spPr>
          <a:xfrm>
            <a:off x="3352800" y="2781300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id="{5AA6A09B-819C-7744-8AC9-546B3EE80A88}"/>
              </a:ext>
            </a:extLst>
          </p:cNvPr>
          <p:cNvSpPr/>
          <p:nvPr/>
        </p:nvSpPr>
        <p:spPr>
          <a:xfrm>
            <a:off x="138330" y="5813231"/>
            <a:ext cx="8161200" cy="112985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Доля домохозяйств, имеющих широкополосный доступ к сети «Интернет», %.</a:t>
            </a:r>
            <a:endParaRPr lang="ru-RU" sz="2400" b="1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BBB76F-5ECF-5B42-982B-EFAD4B6A2ED1}"/>
              </a:ext>
            </a:extLst>
          </p:cNvPr>
          <p:cNvSpPr txBox="1"/>
          <p:nvPr/>
        </p:nvSpPr>
        <p:spPr>
          <a:xfrm>
            <a:off x="10134600" y="3638371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461EC9-07B8-1F42-8EDD-E4E66C16D5CF}"/>
              </a:ext>
            </a:extLst>
          </p:cNvPr>
          <p:cNvSpPr txBox="1"/>
          <p:nvPr/>
        </p:nvSpPr>
        <p:spPr>
          <a:xfrm>
            <a:off x="13599600" y="3201854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FA8214C6-5A56-C64D-BA3E-623077C85294}"/>
              </a:ext>
            </a:extLst>
          </p:cNvPr>
          <p:cNvCxnSpPr/>
          <p:nvPr/>
        </p:nvCxnSpPr>
        <p:spPr>
          <a:xfrm>
            <a:off x="12115800" y="2804191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F2F8EE7-2F42-4347-A17D-500FA994961D}"/>
              </a:ext>
            </a:extLst>
          </p:cNvPr>
          <p:cNvSpPr txBox="1"/>
          <p:nvPr/>
        </p:nvSpPr>
        <p:spPr>
          <a:xfrm>
            <a:off x="10210800" y="7524571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6D2A51-8348-4B45-AFEE-54CF11CABB2F}"/>
              </a:ext>
            </a:extLst>
          </p:cNvPr>
          <p:cNvSpPr txBox="1"/>
          <p:nvPr/>
        </p:nvSpPr>
        <p:spPr>
          <a:xfrm>
            <a:off x="13581150" y="8654939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BF58AE76-678A-0A4A-BE91-4A361695C8F8}"/>
              </a:ext>
            </a:extLst>
          </p:cNvPr>
          <p:cNvCxnSpPr/>
          <p:nvPr/>
        </p:nvCxnSpPr>
        <p:spPr>
          <a:xfrm>
            <a:off x="12192000" y="7250332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Диаграмма 38">
            <a:extLst>
              <a:ext uri="{FF2B5EF4-FFF2-40B4-BE49-F238E27FC236}">
                <a16:creationId xmlns:a16="http://schemas.microsoft.com/office/drawing/2014/main" id="{5BC7A00E-DB12-6D44-9864-26DE2C78D3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5636498"/>
              </p:ext>
            </p:extLst>
          </p:nvPr>
        </p:nvGraphicFramePr>
        <p:xfrm>
          <a:off x="1248930" y="2552700"/>
          <a:ext cx="59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41" name="Диаграмма 40">
            <a:extLst>
              <a:ext uri="{FF2B5EF4-FFF2-40B4-BE49-F238E27FC236}">
                <a16:creationId xmlns:a16="http://schemas.microsoft.com/office/drawing/2014/main" id="{6C628219-7D39-7443-A2DB-9A0B10E2F7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115866"/>
              </p:ext>
            </p:extLst>
          </p:nvPr>
        </p:nvGraphicFramePr>
        <p:xfrm>
          <a:off x="1248930" y="6935671"/>
          <a:ext cx="5940000" cy="32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2" name="TextBox 41">
            <a:extLst>
              <a:ext uri="{FF2B5EF4-FFF2-40B4-BE49-F238E27FC236}">
                <a16:creationId xmlns:a16="http://schemas.microsoft.com/office/drawing/2014/main" id="{DE750EDD-4BAD-D248-BD68-B6ADA8B79C1B}"/>
              </a:ext>
            </a:extLst>
          </p:cNvPr>
          <p:cNvSpPr txBox="1"/>
          <p:nvPr/>
        </p:nvSpPr>
        <p:spPr>
          <a:xfrm>
            <a:off x="1508892" y="7455018"/>
            <a:ext cx="21688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До начала реализации национального проекта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EA78E73-ADEE-194C-8A3D-322A10F78BEA}"/>
              </a:ext>
            </a:extLst>
          </p:cNvPr>
          <p:cNvSpPr txBox="1"/>
          <p:nvPr/>
        </p:nvSpPr>
        <p:spPr>
          <a:xfrm>
            <a:off x="4422122" y="8510332"/>
            <a:ext cx="216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Book Antiqua" panose="02040602050305030304" pitchFamily="18" charset="0"/>
              </a:rPr>
              <a:t>Реализация национального проекта</a:t>
            </a:r>
          </a:p>
        </p:txBody>
      </p: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B3F07CAF-53F1-6347-BEB4-BFF8614470A8}"/>
              </a:ext>
            </a:extLst>
          </p:cNvPr>
          <p:cNvCxnSpPr/>
          <p:nvPr/>
        </p:nvCxnSpPr>
        <p:spPr>
          <a:xfrm>
            <a:off x="3487476" y="7124700"/>
            <a:ext cx="0" cy="252000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0">
            <a:extLst>
              <a:ext uri="{FF2B5EF4-FFF2-40B4-BE49-F238E27FC236}">
                <a16:creationId xmlns:a16="http://schemas.microsoft.com/office/drawing/2014/main" id="{790B78CE-6FED-B34D-982F-5014B892CCB3}"/>
              </a:ext>
            </a:extLst>
          </p:cNvPr>
          <p:cNvSpPr txBox="1"/>
          <p:nvPr/>
        </p:nvSpPr>
        <p:spPr>
          <a:xfrm>
            <a:off x="0" y="308164"/>
            <a:ext cx="183642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«Цифровая экономика»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31790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0706C07-0510-034C-8887-B787D2158C8B}"/>
              </a:ext>
            </a:extLst>
          </p:cNvPr>
          <p:cNvSpPr txBox="1"/>
          <p:nvPr/>
        </p:nvSpPr>
        <p:spPr>
          <a:xfrm>
            <a:off x="11895586" y="7987725"/>
            <a:ext cx="40339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u="sng" dirty="0">
                <a:latin typeface="Book Antiqua" panose="02040602050305030304" pitchFamily="18" charset="0"/>
              </a:rPr>
              <a:t>Более подробно: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9630A7-E880-4D42-A20F-2CF52E1B5AAA}"/>
              </a:ext>
            </a:extLst>
          </p:cNvPr>
          <p:cNvSpPr txBox="1"/>
          <p:nvPr/>
        </p:nvSpPr>
        <p:spPr>
          <a:xfrm>
            <a:off x="419100" y="1022955"/>
            <a:ext cx="4679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В чем это выражается: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C650415D-A352-754F-BA5A-1685CAF2A5BD}"/>
              </a:ext>
            </a:extLst>
          </p:cNvPr>
          <p:cNvSpPr/>
          <p:nvPr/>
        </p:nvSpPr>
        <p:spPr>
          <a:xfrm>
            <a:off x="838200" y="1917497"/>
            <a:ext cx="3438000" cy="4221267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120 тыс. человек </a:t>
            </a:r>
            <a:r>
              <a:rPr lang="ru-RU" sz="2000" dirty="0">
                <a:latin typeface="Book Antiqua" panose="02040602050305030304" pitchFamily="18" charset="0"/>
              </a:rPr>
              <a:t>будут приняты на программы высшего образования в сфере информационных технологий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10 млн человек </a:t>
            </a:r>
            <a:r>
              <a:rPr lang="ru-RU" sz="2000" dirty="0">
                <a:latin typeface="Book Antiqua" panose="02040602050305030304" pitchFamily="18" charset="0"/>
              </a:rPr>
              <a:t>пройдут обучение по онлайн программам развития цифровой грамотности 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sp>
        <p:nvSpPr>
          <p:cNvPr id="11" name="AutoShape 9">
            <a:extLst>
              <a:ext uri="{FF2B5EF4-FFF2-40B4-BE49-F238E27FC236}">
                <a16:creationId xmlns:a16="http://schemas.microsoft.com/office/drawing/2014/main" id="{6AD93007-04EE-C746-B94D-99E653BB7187}"/>
              </a:ext>
            </a:extLst>
          </p:cNvPr>
          <p:cNvSpPr/>
          <p:nvPr/>
        </p:nvSpPr>
        <p:spPr>
          <a:xfrm>
            <a:off x="5105399" y="1917497"/>
            <a:ext cx="3435943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120 млрд руб. </a:t>
            </a:r>
            <a:r>
              <a:rPr lang="ru-RU" sz="2000" dirty="0">
                <a:latin typeface="Book Antiqua" panose="02040602050305030304" pitchFamily="18" charset="0"/>
              </a:rPr>
              <a:t>частных </a:t>
            </a:r>
            <a:r>
              <a:rPr lang="ru-RU" sz="2000" b="1" dirty="0">
                <a:latin typeface="Book Antiqua" panose="02040602050305030304" pitchFamily="18" charset="0"/>
              </a:rPr>
              <a:t>инвестиций</a:t>
            </a:r>
            <a:r>
              <a:rPr lang="ru-RU" sz="2000" dirty="0">
                <a:latin typeface="Book Antiqua" panose="02040602050305030304" pitchFamily="18" charset="0"/>
              </a:rPr>
              <a:t> будут привлечены в проекты на базе передовых цифровых технологий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Все государственные ВУЗы </a:t>
            </a:r>
            <a:r>
              <a:rPr lang="ru-RU" sz="2000" dirty="0">
                <a:latin typeface="Book Antiqua" panose="02040602050305030304" pitchFamily="18" charset="0"/>
              </a:rPr>
              <a:t>внедрят элементы модели «Цифровой университет»</a:t>
            </a: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en-US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Все социально значимые объекты </a:t>
            </a:r>
            <a:r>
              <a:rPr lang="ru-RU" sz="2000" dirty="0">
                <a:latin typeface="Book Antiqua" panose="02040602050305030304" pitchFamily="18" charset="0"/>
              </a:rPr>
              <a:t>инфраструктуры будут подключены к сети Интернет</a:t>
            </a: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2" name="AutoShape 10">
            <a:extLst>
              <a:ext uri="{FF2B5EF4-FFF2-40B4-BE49-F238E27FC236}">
                <a16:creationId xmlns:a16="http://schemas.microsoft.com/office/drawing/2014/main" id="{A6AA3B15-C81C-BD41-9C4D-0D38DC34375A}"/>
              </a:ext>
            </a:extLst>
          </p:cNvPr>
          <p:cNvSpPr/>
          <p:nvPr/>
        </p:nvSpPr>
        <p:spPr>
          <a:xfrm>
            <a:off x="9448800" y="1917497"/>
            <a:ext cx="3438000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b="1" dirty="0">
                <a:latin typeface="Book Antiqua" panose="02040602050305030304" pitchFamily="18" charset="0"/>
              </a:rPr>
              <a:t>206 образовательных организаций </a:t>
            </a:r>
            <a:r>
              <a:rPr lang="ru-RU" sz="2000" dirty="0">
                <a:latin typeface="Book Antiqua" panose="02040602050305030304" pitchFamily="18" charset="0"/>
              </a:rPr>
              <a:t>получат гранты для организации углубленного изучения математики и информатики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обеспечено предоставление приоритетных массовых</a:t>
            </a:r>
            <a:br>
              <a:rPr lang="ru-RU" sz="2000" dirty="0">
                <a:latin typeface="Book Antiqua" panose="02040602050305030304" pitchFamily="18" charset="0"/>
              </a:rPr>
            </a:br>
            <a:r>
              <a:rPr lang="ru-RU" sz="2000" dirty="0">
                <a:latin typeface="Book Antiqua" panose="02040602050305030304" pitchFamily="18" charset="0"/>
              </a:rPr>
              <a:t>социально значимых </a:t>
            </a:r>
            <a:r>
              <a:rPr lang="ru-RU" sz="2000" b="1" dirty="0">
                <a:latin typeface="Book Antiqua" panose="02040602050305030304" pitchFamily="18" charset="0"/>
              </a:rPr>
              <a:t>государственных услуг в цифровом виде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создана </a:t>
            </a:r>
            <a:r>
              <a:rPr lang="ru-RU" sz="2000" b="1" dirty="0">
                <a:latin typeface="Book Antiqua" panose="02040602050305030304" pitchFamily="18" charset="0"/>
              </a:rPr>
              <a:t>единая электронная картографическая основа</a:t>
            </a: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b="1" dirty="0">
              <a:latin typeface="Book Antiqua" panose="02040602050305030304" pitchFamily="18" charset="0"/>
            </a:endParaRPr>
          </a:p>
        </p:txBody>
      </p:sp>
      <p:sp>
        <p:nvSpPr>
          <p:cNvPr id="13" name="AutoShape 11">
            <a:extLst>
              <a:ext uri="{FF2B5EF4-FFF2-40B4-BE49-F238E27FC236}">
                <a16:creationId xmlns:a16="http://schemas.microsoft.com/office/drawing/2014/main" id="{96F8D9A2-C382-2C4C-B45A-145357065EEC}"/>
              </a:ext>
            </a:extLst>
          </p:cNvPr>
          <p:cNvSpPr/>
          <p:nvPr/>
        </p:nvSpPr>
        <p:spPr>
          <a:xfrm>
            <a:off x="13809562" y="1917497"/>
            <a:ext cx="3240000" cy="5738202"/>
          </a:xfrm>
          <a:prstGeom prst="rect">
            <a:avLst/>
          </a:prstGeom>
          <a:solidFill>
            <a:srgbClr val="191919">
              <a:alpha val="3921"/>
            </a:srgbClr>
          </a:solidFill>
        </p:spPr>
        <p:txBody>
          <a:bodyPr/>
          <a:lstStyle/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Начнет функционировать </a:t>
            </a:r>
            <a:r>
              <a:rPr lang="ru-RU" sz="2000" b="1" dirty="0">
                <a:latin typeface="Book Antiqua" panose="02040602050305030304" pitchFamily="18" charset="0"/>
              </a:rPr>
              <a:t>«электронный паспорт» </a:t>
            </a:r>
            <a:r>
              <a:rPr lang="ru-RU" sz="2000" dirty="0">
                <a:latin typeface="Book Antiqua" panose="02040602050305030304" pitchFamily="18" charset="0"/>
              </a:rPr>
              <a:t>гражданина Российской Федерации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000" dirty="0">
                <a:latin typeface="Book Antiqua" panose="02040602050305030304" pitchFamily="18" charset="0"/>
              </a:rPr>
              <a:t>Будет создана </a:t>
            </a:r>
            <a:r>
              <a:rPr lang="ru-RU" sz="2000" b="1" dirty="0">
                <a:latin typeface="Book Antiqua" panose="02040602050305030304" pitchFamily="18" charset="0"/>
              </a:rPr>
              <a:t>платформа для обмена информацией </a:t>
            </a:r>
            <a:r>
              <a:rPr lang="ru-RU" sz="2000" dirty="0">
                <a:latin typeface="Book Antiqua" panose="02040602050305030304" pitchFamily="18" charset="0"/>
              </a:rPr>
              <a:t>между государством, гражданами, коммерческими и некоммерческими организациями</a:t>
            </a: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endParaRPr lang="ru-RU" sz="2000" dirty="0">
              <a:latin typeface="Book Antiqua" panose="02040602050305030304" pitchFamily="18" charset="0"/>
            </a:endParaRPr>
          </a:p>
        </p:txBody>
      </p:sp>
      <p:sp>
        <p:nvSpPr>
          <p:cNvPr id="14" name="AutoShape 12">
            <a:extLst>
              <a:ext uri="{FF2B5EF4-FFF2-40B4-BE49-F238E27FC236}">
                <a16:creationId xmlns:a16="http://schemas.microsoft.com/office/drawing/2014/main" id="{A1A7BEC9-B32A-8E4D-9B1B-DED09983705D}"/>
              </a:ext>
            </a:extLst>
          </p:cNvPr>
          <p:cNvSpPr/>
          <p:nvPr/>
        </p:nvSpPr>
        <p:spPr>
          <a:xfrm>
            <a:off x="862346" y="6009566"/>
            <a:ext cx="3438000" cy="129198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15" name="AutoShape 13">
            <a:extLst>
              <a:ext uri="{FF2B5EF4-FFF2-40B4-BE49-F238E27FC236}">
                <a16:creationId xmlns:a16="http://schemas.microsoft.com/office/drawing/2014/main" id="{581C11D9-C8CE-3C4E-9CC9-BB81D5A2C9F8}"/>
              </a:ext>
            </a:extLst>
          </p:cNvPr>
          <p:cNvSpPr/>
          <p:nvPr/>
        </p:nvSpPr>
        <p:spPr>
          <a:xfrm>
            <a:off x="5105400" y="7528902"/>
            <a:ext cx="3434400" cy="129198"/>
          </a:xfrm>
          <a:prstGeom prst="rect">
            <a:avLst/>
          </a:prstGeom>
          <a:solidFill>
            <a:srgbClr val="3EDAD8"/>
          </a:solidFill>
        </p:spPr>
      </p:sp>
      <p:sp>
        <p:nvSpPr>
          <p:cNvPr id="16" name="AutoShape 14">
            <a:extLst>
              <a:ext uri="{FF2B5EF4-FFF2-40B4-BE49-F238E27FC236}">
                <a16:creationId xmlns:a16="http://schemas.microsoft.com/office/drawing/2014/main" id="{62DE06F0-B02B-CA4A-9755-B41B04242BFB}"/>
              </a:ext>
            </a:extLst>
          </p:cNvPr>
          <p:cNvSpPr/>
          <p:nvPr/>
        </p:nvSpPr>
        <p:spPr>
          <a:xfrm>
            <a:off x="9448800" y="7526501"/>
            <a:ext cx="3438000" cy="129198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7" name="AutoShape 15">
            <a:extLst>
              <a:ext uri="{FF2B5EF4-FFF2-40B4-BE49-F238E27FC236}">
                <a16:creationId xmlns:a16="http://schemas.microsoft.com/office/drawing/2014/main" id="{46471D2E-83E6-184E-8F9C-7393F3D1C922}"/>
              </a:ext>
            </a:extLst>
          </p:cNvPr>
          <p:cNvSpPr/>
          <p:nvPr/>
        </p:nvSpPr>
        <p:spPr>
          <a:xfrm>
            <a:off x="13824036" y="7526501"/>
            <a:ext cx="3240000" cy="129198"/>
          </a:xfrm>
          <a:prstGeom prst="rect">
            <a:avLst/>
          </a:prstGeom>
          <a:solidFill>
            <a:srgbClr val="01A0C4"/>
          </a:solidFill>
        </p:spPr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168C68B5-8C29-5A4F-9B69-8E233CDA9E86}"/>
              </a:ext>
            </a:extLst>
          </p:cNvPr>
          <p:cNvSpPr/>
          <p:nvPr/>
        </p:nvSpPr>
        <p:spPr>
          <a:xfrm>
            <a:off x="2220042" y="7840596"/>
            <a:ext cx="6449849" cy="225590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b="1" u="sng" dirty="0">
                <a:solidFill>
                  <a:prstClr val="black"/>
                </a:solidFill>
                <a:latin typeface="Book Antiqua" panose="02040602050305030304" pitchFamily="18" charset="0"/>
              </a:rPr>
              <a:t>Целевые группы: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студенты и специалисты соответствующих специальностей;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граждане, пользующиеся сетью Интернет;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Book Antiqua" panose="02040602050305030304" pitchFamily="18" charset="0"/>
              </a:rPr>
              <a:t>все граждане при взаимодействии с органами государственной власти, образовательными организациями, больницами и др.</a:t>
            </a:r>
          </a:p>
        </p:txBody>
      </p:sp>
      <p:pic>
        <p:nvPicPr>
          <p:cNvPr id="4" name="Рисунок 3" descr="Изображение выглядит как рисунок, тарелка&#10;&#10;Автоматически созданное описание">
            <a:extLst>
              <a:ext uri="{FF2B5EF4-FFF2-40B4-BE49-F238E27FC236}">
                <a16:creationId xmlns:a16="http://schemas.microsoft.com/office/drawing/2014/main" id="{6E47C96B-2299-B849-8CB8-77007CE94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757" y="8684100"/>
            <a:ext cx="6818000" cy="126000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игрушка, молодо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33B36776-69CE-334B-88DF-90A48112FE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816778"/>
            <a:ext cx="2057400" cy="3470223"/>
          </a:xfrm>
          <a:prstGeom prst="rect">
            <a:avLst/>
          </a:prstGeom>
          <a:scene3d>
            <a:camera prst="orthographicFront">
              <a:rot lat="0" lon="0" rev="21594000"/>
            </a:camera>
            <a:lightRig rig="threePt" dir="t"/>
          </a:scene3d>
        </p:spPr>
      </p:pic>
      <p:sp>
        <p:nvSpPr>
          <p:cNvPr id="28" name="Выноска-облако 27">
            <a:extLst>
              <a:ext uri="{FF2B5EF4-FFF2-40B4-BE49-F238E27FC236}">
                <a16:creationId xmlns:a16="http://schemas.microsoft.com/office/drawing/2014/main" id="{8B5DF413-E7F1-A24E-96A4-2B6CF08EC23F}"/>
              </a:ext>
            </a:extLst>
          </p:cNvPr>
          <p:cNvSpPr/>
          <p:nvPr/>
        </p:nvSpPr>
        <p:spPr>
          <a:xfrm>
            <a:off x="1238438" y="6275556"/>
            <a:ext cx="3413232" cy="988797"/>
          </a:xfrm>
          <a:prstGeom prst="cloudCallout">
            <a:avLst>
              <a:gd name="adj1" fmla="val -40122"/>
              <a:gd name="adj2" fmla="val 588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Цифровое будущее ближе, чем кажется!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AAF6827-039B-824B-8C0C-4D4106C4377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733623" y="8407400"/>
            <a:ext cx="2057400" cy="1879600"/>
          </a:xfrm>
          <a:prstGeom prst="rect">
            <a:avLst/>
          </a:prstGeom>
        </p:spPr>
      </p:pic>
      <p:sp>
        <p:nvSpPr>
          <p:cNvPr id="18" name="TextBox 50">
            <a:extLst>
              <a:ext uri="{FF2B5EF4-FFF2-40B4-BE49-F238E27FC236}">
                <a16:creationId xmlns:a16="http://schemas.microsoft.com/office/drawing/2014/main" id="{F7F0ECA8-7030-7047-811B-609202A30BB2}"/>
              </a:ext>
            </a:extLst>
          </p:cNvPr>
          <p:cNvSpPr txBox="1"/>
          <p:nvPr/>
        </p:nvSpPr>
        <p:spPr>
          <a:xfrm>
            <a:off x="0" y="308164"/>
            <a:ext cx="183642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Национальный проект «Цифровая экономика»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60428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50">
            <a:extLst>
              <a:ext uri="{FF2B5EF4-FFF2-40B4-BE49-F238E27FC236}">
                <a16:creationId xmlns:a16="http://schemas.microsoft.com/office/drawing/2014/main" id="{F7F0ECA8-7030-7047-811B-609202A30BB2}"/>
              </a:ext>
            </a:extLst>
          </p:cNvPr>
          <p:cNvSpPr txBox="1"/>
          <p:nvPr/>
        </p:nvSpPr>
        <p:spPr>
          <a:xfrm>
            <a:off x="1943100" y="274220"/>
            <a:ext cx="14401800" cy="1260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Реализация национальных проектов в условиях пандемии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467DC73-75CB-6B4F-BEBB-A905304E3F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87800" y="19830"/>
            <a:ext cx="1524000" cy="15507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D89D00-1291-7A41-8B2F-74B284C2F85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249" y="3982199"/>
            <a:ext cx="2654300" cy="2628900"/>
          </a:xfrm>
          <a:prstGeom prst="rect">
            <a:avLst/>
          </a:prstGeom>
        </p:spPr>
      </p:pic>
      <p:sp>
        <p:nvSpPr>
          <p:cNvPr id="7" name="Скругленная прямоугольная выноска 6">
            <a:extLst>
              <a:ext uri="{FF2B5EF4-FFF2-40B4-BE49-F238E27FC236}">
                <a16:creationId xmlns:a16="http://schemas.microsoft.com/office/drawing/2014/main" id="{16D6E348-4908-EC4C-B41B-90D4BEABB9F6}"/>
              </a:ext>
            </a:extLst>
          </p:cNvPr>
          <p:cNvSpPr/>
          <p:nvPr/>
        </p:nvSpPr>
        <p:spPr>
          <a:xfrm>
            <a:off x="12735265" y="2147820"/>
            <a:ext cx="4959467" cy="3103513"/>
          </a:xfrm>
          <a:prstGeom prst="wedgeRoundRectCallout">
            <a:avLst>
              <a:gd name="adj1" fmla="val -63976"/>
              <a:gd name="adj2" fmla="val 51272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Национальные проекты на фоне мер по борьбе с распространением коронавирусной инфекции могут быть скорректированы, но их реализация останется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приоритетной задачей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. </a:t>
            </a:r>
          </a:p>
          <a:p>
            <a:pPr algn="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Песков Д. С.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id="{CCF089D6-6D09-444A-94DA-9B1C458BEE8C}"/>
              </a:ext>
            </a:extLst>
          </p:cNvPr>
          <p:cNvSpPr/>
          <p:nvPr/>
        </p:nvSpPr>
        <p:spPr>
          <a:xfrm>
            <a:off x="571496" y="3093122"/>
            <a:ext cx="8572504" cy="35179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Некоторые руководители национальных проектов уже заявили о целесообразности корректировки предусмотренных в рамках проектов целевых показателей по двум причинам: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возникновение дополнительных ограничений в новых условиях;</a:t>
            </a:r>
          </a:p>
          <a:p>
            <a:pPr marL="342900" indent="-34290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перераспределение бюджетных средств на антикризисные программы.</a:t>
            </a: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795AE2C4-CAFD-F348-8B9D-349980E78C65}"/>
              </a:ext>
            </a:extLst>
          </p:cNvPr>
          <p:cNvSpPr/>
          <p:nvPr/>
        </p:nvSpPr>
        <p:spPr>
          <a:xfrm>
            <a:off x="11201399" y="7129104"/>
            <a:ext cx="6493333" cy="265067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По мнению ряда экспертов, синхронизация задач различных национальных проектов в рамках подобного плана принесёт дополнительный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стимулирующий эффект.</a:t>
            </a: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:a16="http://schemas.microsoft.com/office/drawing/2014/main" id="{7F201D07-EDC1-AE44-BEF9-5239FE69052F}"/>
              </a:ext>
            </a:extLst>
          </p:cNvPr>
          <p:cNvSpPr/>
          <p:nvPr/>
        </p:nvSpPr>
        <p:spPr>
          <a:xfrm>
            <a:off x="593267" y="6896100"/>
            <a:ext cx="8572504" cy="31166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Разработанный Правительством Российской Федерации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Общенациональный план действий по восстановлению российской экономики,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предусмотренный на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1,5 года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и включающий использование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5 трлн руб.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на осуществление около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500 мероприятий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, нацелен в том числе на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ускорение реализации национальных проектов.</a:t>
            </a:r>
          </a:p>
        </p:txBody>
      </p:sp>
      <p:sp>
        <p:nvSpPr>
          <p:cNvPr id="32" name="Стрелка влево 31">
            <a:extLst>
              <a:ext uri="{FF2B5EF4-FFF2-40B4-BE49-F238E27FC236}">
                <a16:creationId xmlns:a16="http://schemas.microsoft.com/office/drawing/2014/main" id="{947BB382-45A2-FD4B-820F-054A067E5EB0}"/>
              </a:ext>
            </a:extLst>
          </p:cNvPr>
          <p:cNvSpPr/>
          <p:nvPr/>
        </p:nvSpPr>
        <p:spPr>
          <a:xfrm rot="10800000">
            <a:off x="9419964" y="7939968"/>
            <a:ext cx="1524000" cy="1028943"/>
          </a:xfrm>
          <a:prstGeom prst="lef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7FEDB66-7B4B-6840-844B-5340032FB5F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8600" y="1560976"/>
            <a:ext cx="1440000" cy="144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023C733C-A78A-F048-A30C-07466559D99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9977" y="1562100"/>
            <a:ext cx="1319084" cy="14400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6EA4F11-0307-9C4F-BF7B-2BFDDE070B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258" y="1560976"/>
            <a:ext cx="1274337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67515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соседними углами 10">
            <a:extLst>
              <a:ext uri="{FF2B5EF4-FFF2-40B4-BE49-F238E27FC236}">
                <a16:creationId xmlns:a16="http://schemas.microsoft.com/office/drawing/2014/main" id="{D92487AA-57FA-2546-80DA-22DBF6E3B432}"/>
              </a:ext>
            </a:extLst>
          </p:cNvPr>
          <p:cNvSpPr/>
          <p:nvPr/>
        </p:nvSpPr>
        <p:spPr>
          <a:xfrm>
            <a:off x="9372601" y="876300"/>
            <a:ext cx="8634888" cy="8597438"/>
          </a:xfrm>
          <a:prstGeom prst="round2Same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AutoShape 2"/>
          <p:cNvSpPr/>
          <p:nvPr/>
        </p:nvSpPr>
        <p:spPr>
          <a:xfrm>
            <a:off x="381000" y="876300"/>
            <a:ext cx="8646970" cy="8673638"/>
          </a:xfrm>
          <a:prstGeom prst="rect">
            <a:avLst/>
          </a:prstGeom>
          <a:solidFill>
            <a:srgbClr val="191919">
              <a:alpha val="3921"/>
            </a:srgbClr>
          </a:solidFill>
        </p:spPr>
      </p:sp>
      <p:sp>
        <p:nvSpPr>
          <p:cNvPr id="8" name="AutoShape 8"/>
          <p:cNvSpPr/>
          <p:nvPr/>
        </p:nvSpPr>
        <p:spPr>
          <a:xfrm>
            <a:off x="9358084" y="9364348"/>
            <a:ext cx="8665200" cy="185590"/>
          </a:xfrm>
          <a:prstGeom prst="rect">
            <a:avLst/>
          </a:prstGeom>
          <a:solidFill>
            <a:srgbClr val="01A0C4"/>
          </a:solidFill>
        </p:spPr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id="{EB6DFA64-08F5-EB49-9ACD-4D9D0F4ADB0D}"/>
              </a:ext>
            </a:extLst>
          </p:cNvPr>
          <p:cNvSpPr txBox="1"/>
          <p:nvPr/>
        </p:nvSpPr>
        <p:spPr>
          <a:xfrm>
            <a:off x="1026970" y="952500"/>
            <a:ext cx="7355030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32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Интересные факты о национальных проектах</a:t>
            </a:r>
            <a:endParaRPr lang="en-US" sz="32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C7ED0470-6F67-2345-8104-88B47243F464}"/>
              </a:ext>
            </a:extLst>
          </p:cNvPr>
          <p:cNvSpPr/>
          <p:nvPr/>
        </p:nvSpPr>
        <p:spPr>
          <a:xfrm>
            <a:off x="1161290" y="2201368"/>
            <a:ext cx="7010400" cy="27135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Национальные проекты являются одной из наиболее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популярных тем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в сфере общественных финансов. В соответствии со статистикой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запросов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в поисковой системе «Яндекс»,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ежегодно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данной тематикой интересуется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более 2 млн россиян.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CDC25155-1B59-0A4F-A5BE-017CB437424C}"/>
              </a:ext>
            </a:extLst>
          </p:cNvPr>
          <p:cNvSpPr/>
          <p:nvPr/>
        </p:nvSpPr>
        <p:spPr>
          <a:xfrm>
            <a:off x="1146050" y="5085365"/>
            <a:ext cx="7010400" cy="257273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Более четверти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(29,2%) средств на реализацию национальных проектов привлечено за счет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внебюджетных источников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, что позволит осуществить новый виток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развития государственно-частного партнерства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B508BFBE-63A8-5D4A-9D68-1462E8309E52}"/>
              </a:ext>
            </a:extLst>
          </p:cNvPr>
          <p:cNvSpPr/>
          <p:nvPr/>
        </p:nvSpPr>
        <p:spPr>
          <a:xfrm>
            <a:off x="1146050" y="7844816"/>
            <a:ext cx="7010400" cy="13372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Каждую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минуту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в рамках реализации национальных проектов расходуется в среднем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8,2 млн руб.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*</a:t>
            </a:r>
            <a:endParaRPr lang="ru-RU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149BD055-D30F-1E47-9598-EC887971B333}"/>
              </a:ext>
            </a:extLst>
          </p:cNvPr>
          <p:cNvSpPr/>
          <p:nvPr/>
        </p:nvSpPr>
        <p:spPr>
          <a:xfrm>
            <a:off x="676658" y="3543300"/>
            <a:ext cx="469392" cy="2819400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45282551-60EA-BE47-9845-594E3982A9F6}"/>
              </a:ext>
            </a:extLst>
          </p:cNvPr>
          <p:cNvSpPr/>
          <p:nvPr/>
        </p:nvSpPr>
        <p:spPr>
          <a:xfrm rot="10800000">
            <a:off x="8156450" y="6362700"/>
            <a:ext cx="469392" cy="2209800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50">
            <a:extLst>
              <a:ext uri="{FF2B5EF4-FFF2-40B4-BE49-F238E27FC236}">
                <a16:creationId xmlns:a16="http://schemas.microsoft.com/office/drawing/2014/main" id="{7675C0F7-38F0-A749-906F-4A8CBDECDFB7}"/>
              </a:ext>
            </a:extLst>
          </p:cNvPr>
          <p:cNvSpPr txBox="1"/>
          <p:nvPr/>
        </p:nvSpPr>
        <p:spPr>
          <a:xfrm>
            <a:off x="10868181" y="1039528"/>
            <a:ext cx="5655806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ru-RU" sz="32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Предложения граждан</a:t>
            </a:r>
            <a:endParaRPr lang="en-US" sz="32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DA5E266-A559-0949-BD1B-8AD89F32ABE7}"/>
              </a:ext>
            </a:extLst>
          </p:cNvPr>
          <p:cNvSpPr txBox="1"/>
          <p:nvPr/>
        </p:nvSpPr>
        <p:spPr>
          <a:xfrm>
            <a:off x="9533939" y="1590199"/>
            <a:ext cx="8302125" cy="8125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sz="2400" dirty="0">
                <a:latin typeface="Book Antiqua" panose="02040602050305030304" pitchFamily="18" charset="0"/>
              </a:rPr>
              <a:t>В ходе проведённого авторами социологического </a:t>
            </a:r>
            <a:r>
              <a:rPr lang="ru-RU" sz="2400" b="1" dirty="0">
                <a:latin typeface="Book Antiqua" panose="02040602050305030304" pitchFamily="18" charset="0"/>
              </a:rPr>
              <a:t>опроса</a:t>
            </a:r>
            <a:r>
              <a:rPr lang="ru-RU" sz="2400" dirty="0">
                <a:latin typeface="Book Antiqua" panose="02040602050305030304" pitchFamily="18" charset="0"/>
              </a:rPr>
              <a:t> были собраны предложения граждан по созданию новых национальных проектов или дополнительных направлений в рамках имеющихся. </a:t>
            </a:r>
            <a:r>
              <a:rPr lang="ru-RU" sz="2400" b="1" dirty="0">
                <a:latin typeface="Book Antiqua" panose="02040602050305030304" pitchFamily="18" charset="0"/>
              </a:rPr>
              <a:t>Наиболее интересные </a:t>
            </a:r>
            <a:r>
              <a:rPr lang="ru-RU" sz="2400" dirty="0">
                <a:latin typeface="Book Antiqua" panose="02040602050305030304" pitchFamily="18" charset="0"/>
              </a:rPr>
              <a:t>из них представлены ниже: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Проект под девизом: "Хочу жить в России»;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Развитие межкультурной коммуникации внутри страны и с другими странами;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Физическая культура и спорт;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Развитие моногородов;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Фестиваль летних подработок для молодежи;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Проект, направленный на совмещение учреждений развития различных групп (детские дома, дома престарелых) – для развития доброты, ответственности;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Плавная подготовка ребёнка к взрослой жизни; </a:t>
            </a:r>
          </a:p>
          <a:p>
            <a:pPr marL="457200" indent="-457200" algn="just">
              <a:spcAft>
                <a:spcPts val="1200"/>
              </a:spcAft>
              <a:buFont typeface="+mj-lt"/>
              <a:buAutoNum type="arabicPeriod"/>
            </a:pPr>
            <a:r>
              <a:rPr lang="ru-RU" sz="2400" dirty="0">
                <a:latin typeface="Book Antiqua" panose="02040602050305030304" pitchFamily="18" charset="0"/>
              </a:rPr>
              <a:t>Изучение космического пространства.</a:t>
            </a:r>
          </a:p>
          <a:p>
            <a:pPr algn="just"/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CFD99-058D-F94B-89D9-E5AA791B0F0D}"/>
              </a:ext>
            </a:extLst>
          </p:cNvPr>
          <p:cNvSpPr txBox="1"/>
          <p:nvPr/>
        </p:nvSpPr>
        <p:spPr>
          <a:xfrm>
            <a:off x="31865" y="9773728"/>
            <a:ext cx="9733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Book Antiqua" panose="02040602050305030304" pitchFamily="18" charset="0"/>
              </a:rPr>
              <a:t>* </a:t>
            </a:r>
            <a:r>
              <a:rPr lang="ru-RU" sz="1600" dirty="0">
                <a:latin typeface="Book Antiqua" panose="02040602050305030304" pitchFamily="18" charset="0"/>
              </a:rPr>
              <a:t>Рассчитано авторами на основании общего объёма расходов на национальные проекты до 2024 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613088765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935E9B3-B491-4C8B-9031-5FCF427DE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 descr="Изображение выглядит как внешний, здание, небоскреб, город&#10;&#10;Автоматически созданное описание">
            <a:extLst>
              <a:ext uri="{FF2B5EF4-FFF2-40B4-BE49-F238E27FC236}">
                <a16:creationId xmlns:a16="http://schemas.microsoft.com/office/drawing/2014/main" id="{82AC0379-762D-BE4F-9116-4980001AD1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8287980" cy="10286990"/>
          </a:xfrm>
          <a:prstGeom prst="rect">
            <a:avLst/>
          </a:prstGeom>
        </p:spPr>
      </p:pic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BD75435D-5AFE-9B41-8722-60B6819F3C48}"/>
              </a:ext>
            </a:extLst>
          </p:cNvPr>
          <p:cNvSpPr/>
          <p:nvPr/>
        </p:nvSpPr>
        <p:spPr>
          <a:xfrm>
            <a:off x="5886450" y="190500"/>
            <a:ext cx="6515100" cy="10668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Россия–2024</a:t>
            </a:r>
            <a:endParaRPr lang="ru-RU" sz="4000" dirty="0">
              <a:latin typeface="Book Antiqua" panose="02040602050305030304" pitchFamily="18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E704568C-FF98-194E-9608-F1810F650BC2}"/>
              </a:ext>
            </a:extLst>
          </p:cNvPr>
          <p:cNvSpPr/>
          <p:nvPr/>
        </p:nvSpPr>
        <p:spPr>
          <a:xfrm>
            <a:off x="703294" y="1562100"/>
            <a:ext cx="5410200" cy="10668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Входит в ТОП-5 ведущих экономик мира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87DBBEB1-16D7-6749-86D0-E31FCA8CCC28}"/>
              </a:ext>
            </a:extLst>
          </p:cNvPr>
          <p:cNvSpPr/>
          <p:nvPr/>
        </p:nvSpPr>
        <p:spPr>
          <a:xfrm>
            <a:off x="6127748" y="3009900"/>
            <a:ext cx="5943600" cy="10668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Средняя продолжительность жизни – 78 лет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2B982393-7E72-7C48-ABBA-DB65214E8F6D}"/>
              </a:ext>
            </a:extLst>
          </p:cNvPr>
          <p:cNvSpPr/>
          <p:nvPr/>
        </p:nvSpPr>
        <p:spPr>
          <a:xfrm>
            <a:off x="12039000" y="1557975"/>
            <a:ext cx="5410800" cy="10668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Уровень бедности снижен в 2 раза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75FFF43D-A964-3F4B-A2E7-414A495B2BE5}"/>
              </a:ext>
            </a:extLst>
          </p:cNvPr>
          <p:cNvSpPr/>
          <p:nvPr/>
        </p:nvSpPr>
        <p:spPr>
          <a:xfrm>
            <a:off x="12134850" y="8560837"/>
            <a:ext cx="5410200" cy="1383263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Входит в ТОП-10 стран по качеству общего образования 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192ADBEF-DBAE-694D-A475-0A2C43B23594}"/>
              </a:ext>
            </a:extLst>
          </p:cNvPr>
          <p:cNvSpPr/>
          <p:nvPr/>
        </p:nvSpPr>
        <p:spPr>
          <a:xfrm>
            <a:off x="150844" y="4533900"/>
            <a:ext cx="6515100" cy="22098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Активно используются инновационные медицинские технологии и дистанционный мониторинг здоровья пациента 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A7CC8566-CAB3-254C-9825-D8DBADB3F8E4}"/>
              </a:ext>
            </a:extLst>
          </p:cNvPr>
          <p:cNvSpPr/>
          <p:nvPr/>
        </p:nvSpPr>
        <p:spPr>
          <a:xfrm>
            <a:off x="706287" y="8561700"/>
            <a:ext cx="5414400" cy="13824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Улучшены жилищные условия более </a:t>
            </a:r>
          </a:p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30 млн семей</a:t>
            </a:r>
            <a:endParaRPr lang="ru-RU" sz="2800" dirty="0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5345E8B7-2DD7-0048-915A-2302FB8AE418}"/>
              </a:ext>
            </a:extLst>
          </p:cNvPr>
          <p:cNvSpPr/>
          <p:nvPr/>
        </p:nvSpPr>
        <p:spPr>
          <a:xfrm>
            <a:off x="6169442" y="7202100"/>
            <a:ext cx="5943600" cy="10656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Смертность в результате ДТП снижена в 3,5 раза </a:t>
            </a:r>
            <a:endParaRPr lang="ru-RU" sz="2800" dirty="0">
              <a:latin typeface="Book Antiqua" panose="02040602050305030304" pitchFamily="18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030D218B-3534-D441-94D0-BCC61608835D}"/>
              </a:ext>
            </a:extLst>
          </p:cNvPr>
          <p:cNvSpPr/>
          <p:nvPr/>
        </p:nvSpPr>
        <p:spPr>
          <a:xfrm>
            <a:off x="11582400" y="4457352"/>
            <a:ext cx="6515100" cy="2209800"/>
          </a:xfrm>
          <a:prstGeom prst="roundRect">
            <a:avLst/>
          </a:prstGeom>
          <a:solidFill>
            <a:srgbClr val="E8E5EA">
              <a:alpha val="7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 основе отечественных разработок создана глобальная инфраструктура передачи, обработки и хранения данных</a:t>
            </a:r>
            <a:endParaRPr lang="ru-RU" sz="2800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3175747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0">
            <a:extLst>
              <a:ext uri="{FF2B5EF4-FFF2-40B4-BE49-F238E27FC236}">
                <a16:creationId xmlns:a16="http://schemas.microsoft.com/office/drawing/2014/main" id="{86E1A8D9-0FD2-1E47-ACCB-100F49EE18BF}"/>
              </a:ext>
            </a:extLst>
          </p:cNvPr>
          <p:cNvSpPr txBox="1"/>
          <p:nvPr/>
        </p:nvSpPr>
        <p:spPr>
          <a:xfrm>
            <a:off x="419100" y="303469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Задания для закрепления материала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7B03D-9E4C-064F-9D33-73DF521CF160}"/>
              </a:ext>
            </a:extLst>
          </p:cNvPr>
          <p:cNvSpPr txBox="1"/>
          <p:nvPr/>
        </p:nvSpPr>
        <p:spPr>
          <a:xfrm>
            <a:off x="1245235" y="1362809"/>
            <a:ext cx="459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Разгадайте кроссворд: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2166FD71-6CD3-A84A-BF2E-C829CDF2F225}"/>
              </a:ext>
            </a:extLst>
          </p:cNvPr>
          <p:cNvSpPr/>
          <p:nvPr/>
        </p:nvSpPr>
        <p:spPr>
          <a:xfrm>
            <a:off x="7152600" y="4682721"/>
            <a:ext cx="11059200" cy="550207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12788" algn="just">
              <a:spcAft>
                <a:spcPts val="600"/>
              </a:spcAft>
            </a:pPr>
            <a:r>
              <a:rPr lang="ru-RU" sz="2200" b="1" u="sng" dirty="0">
                <a:solidFill>
                  <a:srgbClr val="000000"/>
                </a:solidFill>
                <a:latin typeface="Book Antiqua" panose="02040602050305030304" pitchFamily="18" charset="0"/>
              </a:rPr>
              <a:t>По вертикали:</a:t>
            </a:r>
          </a:p>
          <a:p>
            <a:pPr marL="355600" indent="-355600" algn="just">
              <a:spcAft>
                <a:spcPts val="600"/>
              </a:spcAft>
            </a:pPr>
            <a:r>
              <a:rPr lang="ru-RU" sz="2200" dirty="0">
                <a:solidFill>
                  <a:srgbClr val="000000"/>
                </a:solidFill>
                <a:latin typeface="Book Antiqua" panose="02040602050305030304" pitchFamily="18" charset="0"/>
              </a:rPr>
              <a:t>2. Тип проекта, являющегося составным элементов национального проекта и направленного на достижение целей последнего (11);</a:t>
            </a:r>
          </a:p>
          <a:p>
            <a:pPr marL="355600" indent="-355600" algn="just">
              <a:spcAft>
                <a:spcPts val="600"/>
              </a:spcAft>
            </a:pPr>
            <a:r>
              <a:rPr lang="ru-RU" sz="2200" dirty="0">
                <a:solidFill>
                  <a:srgbClr val="000000"/>
                </a:solidFill>
                <a:latin typeface="Book Antiqua" panose="02040602050305030304" pitchFamily="18" charset="0"/>
              </a:rPr>
              <a:t>3. </a:t>
            </a: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Наибольший по объёму финансирования источник расходов на национальные проекты (11,6); </a:t>
            </a:r>
            <a:endParaRPr lang="ru-RU" sz="2200" dirty="0">
              <a:solidFill>
                <a:srgbClr val="000000"/>
              </a:solidFill>
              <a:latin typeface="Book Antiqua" panose="02040602050305030304" pitchFamily="18" charset="0"/>
            </a:endParaRPr>
          </a:p>
          <a:p>
            <a:pPr marL="355600" indent="-355600" algn="just">
              <a:spcAft>
                <a:spcPts val="600"/>
              </a:spcAft>
            </a:pPr>
            <a:r>
              <a:rPr lang="ru-RU" sz="2200" dirty="0">
                <a:solidFill>
                  <a:srgbClr val="000000"/>
                </a:solidFill>
                <a:latin typeface="Book Antiqua" panose="02040602050305030304" pitchFamily="18" charset="0"/>
              </a:rPr>
              <a:t>5. </a:t>
            </a: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Название плана, нацеленного на электрификацию страны и рассматриваемого в качестве первого документа программно-целевого управления (6);</a:t>
            </a:r>
          </a:p>
          <a:p>
            <a:pPr marL="355600" indent="-355600" algn="just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7</a:t>
            </a:r>
            <a:r>
              <a:rPr lang="en-US" sz="2200" dirty="0">
                <a:solidFill>
                  <a:schemeClr val="tx1"/>
                </a:solidFill>
                <a:latin typeface="Book Antiqua" panose="02040602050305030304" pitchFamily="18" charset="0"/>
              </a:rPr>
              <a:t>. </a:t>
            </a: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Один из блоков национальных проектов, направленный на развитие человека как личности, – ... капитал (12);</a:t>
            </a:r>
            <a:endParaRPr lang="en-US" sz="22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355600" indent="-355600" algn="just"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Book Antiqua" panose="02040602050305030304" pitchFamily="18" charset="0"/>
              </a:rPr>
              <a:t>8. </a:t>
            </a: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Элемент национального проекта, на достижение которого направлены предусмотренные в рамках проекта мероприятия (4)</a:t>
            </a:r>
            <a:r>
              <a:rPr lang="en-US" sz="2200" dirty="0">
                <a:solidFill>
                  <a:schemeClr val="tx1"/>
                </a:solidFill>
                <a:latin typeface="Book Antiqua" panose="02040602050305030304" pitchFamily="18" charset="0"/>
              </a:rPr>
              <a:t>;</a:t>
            </a:r>
          </a:p>
          <a:p>
            <a:pPr marL="355600" indent="-355600" algn="just"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  <a:latin typeface="Book Antiqua" panose="02040602050305030304" pitchFamily="18" charset="0"/>
              </a:rPr>
              <a:t>9. </a:t>
            </a: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Тип нормативно-правового акта, принятого Президентом Российской Федерации и заложившего основы национальных проектов (4).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F191FB-5385-4D41-A549-331296F9E33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00" y="2425123"/>
            <a:ext cx="7010400" cy="5842577"/>
          </a:xfrm>
          <a:prstGeom prst="rect">
            <a:avLst/>
          </a:prstGeom>
        </p:spPr>
      </p:pic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BB04F13B-474F-EF4A-A5EA-5255CBCF6F65}"/>
              </a:ext>
            </a:extLst>
          </p:cNvPr>
          <p:cNvSpPr/>
          <p:nvPr/>
        </p:nvSpPr>
        <p:spPr>
          <a:xfrm>
            <a:off x="7152600" y="1028700"/>
            <a:ext cx="11059200" cy="365402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12788" algn="just">
              <a:spcAft>
                <a:spcPts val="600"/>
              </a:spcAft>
            </a:pPr>
            <a:r>
              <a:rPr lang="ru-RU" sz="2200" b="1" u="sng" dirty="0">
                <a:solidFill>
                  <a:schemeClr val="tx1"/>
                </a:solidFill>
                <a:latin typeface="Book Antiqua" panose="02040602050305030304" pitchFamily="18" charset="0"/>
              </a:rPr>
              <a:t>По горизонтали:</a:t>
            </a:r>
          </a:p>
          <a:p>
            <a:pPr marL="361950" indent="-361950" algn="just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1. </a:t>
            </a:r>
            <a:r>
              <a:rPr lang="ru-RU" sz="2200" dirty="0">
                <a:solidFill>
                  <a:srgbClr val="000000"/>
                </a:solidFill>
                <a:latin typeface="Book Antiqua" panose="02040602050305030304" pitchFamily="18" charset="0"/>
              </a:rPr>
              <a:t>Высший исполнительный орган государственной власти, организующий реализацию национальных проектов (13);</a:t>
            </a:r>
            <a:endParaRPr lang="ru-RU" sz="2200" dirty="0">
              <a:solidFill>
                <a:schemeClr val="tx1"/>
              </a:solidFill>
              <a:latin typeface="Book Antiqua" panose="02040602050305030304" pitchFamily="18" charset="0"/>
            </a:endParaRPr>
          </a:p>
          <a:p>
            <a:pPr marL="361950" indent="-361950" algn="just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4. Комплекс взаимосвязанных мероприятий, направленных на получение уникальных результатов в условиях временных и ресурсных ограничений; основа рассматриваемого подхода (6);</a:t>
            </a:r>
          </a:p>
          <a:p>
            <a:pPr marL="361950" indent="-361950" algn="just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6. Приоритетное направление государственной политики с особым режимом управления различными ресурсами для достижения национальных целей развития России (12,6).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2743721C-E18A-5B4E-BA47-66E3EAC12BF3}"/>
              </a:ext>
            </a:extLst>
          </p:cNvPr>
          <p:cNvSpPr/>
          <p:nvPr/>
        </p:nvSpPr>
        <p:spPr>
          <a:xfrm>
            <a:off x="454651" y="8902652"/>
            <a:ext cx="6177298" cy="81284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7625" algn="just">
              <a:spcAft>
                <a:spcPts val="600"/>
              </a:spcAft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Ответом может являться словосочетание – записывается без пробела.</a:t>
            </a:r>
          </a:p>
        </p:txBody>
      </p:sp>
    </p:spTree>
    <p:extLst>
      <p:ext uri="{BB962C8B-B14F-4D97-AF65-F5344CB8AC3E}">
        <p14:creationId xmlns:p14="http://schemas.microsoft.com/office/powerpoint/2010/main" val="2300700182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0">
            <a:extLst>
              <a:ext uri="{FF2B5EF4-FFF2-40B4-BE49-F238E27FC236}">
                <a16:creationId xmlns:a16="http://schemas.microsoft.com/office/drawing/2014/main" id="{86E1A8D9-0FD2-1E47-ACCB-100F49EE18BF}"/>
              </a:ext>
            </a:extLst>
          </p:cNvPr>
          <p:cNvSpPr txBox="1"/>
          <p:nvPr/>
        </p:nvSpPr>
        <p:spPr>
          <a:xfrm>
            <a:off x="419100" y="294499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Задания для закрепления материала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7B03D-9E4C-064F-9D33-73DF521CF160}"/>
              </a:ext>
            </a:extLst>
          </p:cNvPr>
          <p:cNvSpPr txBox="1"/>
          <p:nvPr/>
        </p:nvSpPr>
        <p:spPr>
          <a:xfrm>
            <a:off x="1752600" y="1070561"/>
            <a:ext cx="32335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u="sng" dirty="0">
                <a:latin typeface="Book Antiqua" panose="02040602050305030304" pitchFamily="18" charset="0"/>
              </a:rPr>
              <a:t>Найдите слова:</a:t>
            </a:r>
          </a:p>
        </p:txBody>
      </p:sp>
      <p:pic>
        <p:nvPicPr>
          <p:cNvPr id="6" name="officeArt object">
            <a:extLst>
              <a:ext uri="{FF2B5EF4-FFF2-40B4-BE49-F238E27FC236}">
                <a16:creationId xmlns:a16="http://schemas.microsoft.com/office/drawing/2014/main" id="{2522F950-FC0D-B04F-9B73-10867D308A5F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0515" y="1934542"/>
            <a:ext cx="6477000" cy="557115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7757B37A-F3C9-1F4C-8FBE-F99FB712F2F8}"/>
              </a:ext>
            </a:extLst>
          </p:cNvPr>
          <p:cNvSpPr/>
          <p:nvPr/>
        </p:nvSpPr>
        <p:spPr>
          <a:xfrm>
            <a:off x="6877515" y="1409700"/>
            <a:ext cx="11268285" cy="64770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712788" algn="just">
              <a:spcAft>
                <a:spcPts val="600"/>
              </a:spcAft>
            </a:pPr>
            <a:r>
              <a:rPr lang="ru-RU" sz="2200" b="1" u="sng" dirty="0">
                <a:solidFill>
                  <a:schemeClr val="tx1"/>
                </a:solidFill>
                <a:latin typeface="Book Antiqua" panose="02040602050305030304" pitchFamily="18" charset="0"/>
              </a:rPr>
              <a:t>Какие слова и словосочетания здесь спрятаны: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Ожидаемый результат развития Российской Федерации, предусмотренный «майским» указом Президента Российской Федерации;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Количественно измеримое выражение цели, достижение определенного значения которого предусмотрено в рамках национального проекта;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Соотношение между достигнутым результатом и использованными ресурсами;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Увеличение объёма выпуска товаров и услуг в рамках экономики; одна из стадий экономического цикла;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Процесс перестройки экономики с учётом цифровых технологий; его обеспечению посвящён отдельный национальный проект;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Лицо из числа Заместителей Правительства Российской Федерации, обеспечивающее формирование и реализацию конкретного национального проекта;</a:t>
            </a:r>
          </a:p>
          <a:p>
            <a:pPr marL="457200" indent="-457200" algn="just">
              <a:spcAft>
                <a:spcPts val="600"/>
              </a:spcAft>
              <a:buAutoNum type="arabicPeriod"/>
            </a:pPr>
            <a:r>
              <a:rPr lang="ru-RU" sz="2200" dirty="0">
                <a:solidFill>
                  <a:schemeClr val="tx1"/>
                </a:solidFill>
                <a:latin typeface="Book Antiqua" panose="02040602050305030304" pitchFamily="18" charset="0"/>
              </a:rPr>
              <a:t>Деятельность по разработке и реализации основных направлений деятельности для достижения целей социально-экономического развития.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7D302594-B025-EC41-BF32-F8661A0EF149}"/>
              </a:ext>
            </a:extLst>
          </p:cNvPr>
          <p:cNvSpPr/>
          <p:nvPr/>
        </p:nvSpPr>
        <p:spPr>
          <a:xfrm>
            <a:off x="1447800" y="8259648"/>
            <a:ext cx="7513882" cy="137058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3813" algn="just">
              <a:spcAft>
                <a:spcPts val="600"/>
              </a:spcAft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Для дополнительного закрепления знаний по теме проходите подготовленную авторами </a:t>
            </a:r>
            <a:r>
              <a:rPr lang="ru-RU" sz="2800" b="1" u="sng" dirty="0">
                <a:solidFill>
                  <a:srgbClr val="7030A0"/>
                </a:solidFill>
                <a:latin typeface="Book Antiqua" panose="02040602050305030304" pitchFamily="18" charset="0"/>
              </a:rPr>
              <a:t>викторину по ссылке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</a:t>
            </a:r>
          </a:p>
        </p:txBody>
      </p:sp>
      <p:sp>
        <p:nvSpPr>
          <p:cNvPr id="9" name="Стрелка вправо 8">
            <a:extLst>
              <a:ext uri="{FF2B5EF4-FFF2-40B4-BE49-F238E27FC236}">
                <a16:creationId xmlns:a16="http://schemas.microsoft.com/office/drawing/2014/main" id="{B19FA570-B947-274F-886F-DCFB92B62E16}"/>
              </a:ext>
            </a:extLst>
          </p:cNvPr>
          <p:cNvSpPr/>
          <p:nvPr/>
        </p:nvSpPr>
        <p:spPr>
          <a:xfrm>
            <a:off x="10447783" y="8575242"/>
            <a:ext cx="924046" cy="7393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 descr="Изображение выглядит как черны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C05F7A7-69F1-3C45-9977-6C8023FD71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68917" y="8084501"/>
            <a:ext cx="1952702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88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0">
            <a:extLst>
              <a:ext uri="{FF2B5EF4-FFF2-40B4-BE49-F238E27FC236}">
                <a16:creationId xmlns:a16="http://schemas.microsoft.com/office/drawing/2014/main" id="{86E1A8D9-0FD2-1E47-ACCB-100F49EE18BF}"/>
              </a:ext>
            </a:extLst>
          </p:cNvPr>
          <p:cNvSpPr txBox="1"/>
          <p:nvPr/>
        </p:nvSpPr>
        <p:spPr>
          <a:xfrm>
            <a:off x="419100" y="342900"/>
            <a:ext cx="1744980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Ответы к заданиям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77B03D-9E4C-064F-9D33-73DF521CF160}"/>
              </a:ext>
            </a:extLst>
          </p:cNvPr>
          <p:cNvSpPr txBox="1"/>
          <p:nvPr/>
        </p:nvSpPr>
        <p:spPr>
          <a:xfrm>
            <a:off x="3402871" y="1297741"/>
            <a:ext cx="23984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u="sng" dirty="0">
                <a:latin typeface="Book Antiqua" panose="02040602050305030304" pitchFamily="18" charset="0"/>
              </a:rPr>
              <a:t>Кроссворд: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0BCEA-1E21-2546-BACC-B362D7D5C072}"/>
              </a:ext>
            </a:extLst>
          </p:cNvPr>
          <p:cNvSpPr txBox="1"/>
          <p:nvPr/>
        </p:nvSpPr>
        <p:spPr>
          <a:xfrm>
            <a:off x="12147886" y="1434525"/>
            <a:ext cx="2558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u="sng" dirty="0">
                <a:latin typeface="Book Antiqua" panose="02040602050305030304" pitchFamily="18" charset="0"/>
              </a:rPr>
              <a:t>Поиск слов:</a:t>
            </a:r>
          </a:p>
        </p:txBody>
      </p: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2BB4A8E-FA6B-BE42-A80F-9D5B0036ED52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000" y="2308615"/>
            <a:ext cx="7680157" cy="7160293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C52CB1CE-097F-554E-B495-4D5D623A7871}"/>
              </a:ext>
            </a:extLst>
          </p:cNvPr>
          <p:cNvSpPr/>
          <p:nvPr/>
        </p:nvSpPr>
        <p:spPr>
          <a:xfrm>
            <a:off x="11195843" y="2705100"/>
            <a:ext cx="4462800" cy="440226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Национальная цель;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Целевой показатель;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Эффективность;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Экономический рост;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 err="1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Куратор;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ru-RU" sz="2400" dirty="0">
                <a:solidFill>
                  <a:srgbClr val="000000"/>
                </a:solidFill>
                <a:latin typeface="Book Antiqua" panose="02040602050305030304" pitchFamily="18" charset="0"/>
                <a:cs typeface="Times New Roman" panose="02020603050405020304" pitchFamily="18" charset="0"/>
              </a:rPr>
              <a:t>Планирование</a:t>
            </a:r>
            <a:endParaRPr lang="ru-RU" sz="2400" dirty="0">
              <a:latin typeface="Book Antiqua" panose="020406020503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Изображение выглядит как чашка, кофе, ст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1ADE96CF-ED25-4943-8E99-358924A4CC9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800" y="6972300"/>
            <a:ext cx="2681661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230799"/>
      </p:ext>
    </p:extLst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50">
            <a:extLst>
              <a:ext uri="{FF2B5EF4-FFF2-40B4-BE49-F238E27FC236}">
                <a16:creationId xmlns:a16="http://schemas.microsoft.com/office/drawing/2014/main" id="{9F2660CF-6057-CE46-8123-1DB797CBECAD}"/>
              </a:ext>
            </a:extLst>
          </p:cNvPr>
          <p:cNvSpPr txBox="1"/>
          <p:nvPr/>
        </p:nvSpPr>
        <p:spPr>
          <a:xfrm>
            <a:off x="76200" y="275558"/>
            <a:ext cx="18211800" cy="12607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Дополнительные информационные ресурсы о национальных проектах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Рисунок 17" descr="Изображение выглядит как черный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EBA3F8F-F6F6-EA44-A9C8-1E6865044402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3198" y="6444233"/>
            <a:ext cx="1800000" cy="1800000"/>
          </a:xfrm>
          <a:prstGeom prst="rect">
            <a:avLst/>
          </a:prstGeom>
        </p:spPr>
      </p:pic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1EBD510-C9E8-8F45-8416-2C4A9BE3844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0369" y="2931953"/>
            <a:ext cx="5791200" cy="3362113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F8CBA79-3013-4242-91E2-8A385EA19833}"/>
              </a:ext>
            </a:extLst>
          </p:cNvPr>
          <p:cNvSpPr txBox="1"/>
          <p:nvPr/>
        </p:nvSpPr>
        <p:spPr>
          <a:xfrm>
            <a:off x="12375600" y="1568820"/>
            <a:ext cx="57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Информационный Портал </a:t>
            </a:r>
          </a:p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«Будущее России. </a:t>
            </a:r>
          </a:p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Национальные проекты»</a:t>
            </a:r>
            <a:endParaRPr lang="ru-RU" sz="2400" b="1" u="sng" dirty="0">
              <a:latin typeface="Book Antiqua" panose="02040602050305030304" pitchFamily="18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id="{A70343F3-F672-7B44-8BEE-3BC37D1AF797}"/>
              </a:ext>
            </a:extLst>
          </p:cNvPr>
          <p:cNvSpPr/>
          <p:nvPr/>
        </p:nvSpPr>
        <p:spPr>
          <a:xfrm>
            <a:off x="12062100" y="8430993"/>
            <a:ext cx="6120000" cy="168175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222222"/>
                </a:solidFill>
                <a:latin typeface="Noto Serif" panose="02020502060505020204" pitchFamily="18" charset="0"/>
              </a:rPr>
              <a:t>Доступно о том, что делается в стране для развития жизненно важных направлений – экономики, социальной сферы, науки, культуры и спорта, – по которым были подготовлены национальные проекты.</a:t>
            </a:r>
            <a:endParaRPr lang="ru-RU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E42FC67-9653-734F-BFFE-94690720AA18}"/>
              </a:ext>
            </a:extLst>
          </p:cNvPr>
          <p:cNvSpPr txBox="1"/>
          <p:nvPr/>
        </p:nvSpPr>
        <p:spPr>
          <a:xfrm>
            <a:off x="166911" y="1595664"/>
            <a:ext cx="57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Сайт Правительства </a:t>
            </a:r>
          </a:p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Российской Федерации, </a:t>
            </a:r>
          </a:p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Раздел «Национальные проекты»</a:t>
            </a:r>
            <a:endParaRPr lang="ru-RU" sz="2400" b="1" u="sng" dirty="0">
              <a:latin typeface="Book Antiqua" panose="02040602050305030304" pitchFamily="18" charset="0"/>
            </a:endParaRPr>
          </a:p>
        </p:txBody>
      </p:sp>
      <p:pic>
        <p:nvPicPr>
          <p:cNvPr id="35" name="Рисунок 3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19A2B87-B34E-9043-8846-EACD4A0406A6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4802" y="6373708"/>
            <a:ext cx="1982289" cy="21057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нимок экрана,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D61D3ED6-5C6D-3940-94FB-5128BFFCC5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1649" y="2931953"/>
            <a:ext cx="3740902" cy="334399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34" name="Рисунок 3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8623ECF-D501-E241-A5B0-E9CEF5B2697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11" y="2921863"/>
            <a:ext cx="5760000" cy="3344000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46296E00-3228-6744-94B9-F66458BBD876}"/>
              </a:ext>
            </a:extLst>
          </p:cNvPr>
          <p:cNvSpPr txBox="1"/>
          <p:nvPr/>
        </p:nvSpPr>
        <p:spPr>
          <a:xfrm>
            <a:off x="6302100" y="1595665"/>
            <a:ext cx="576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>
                <a:solidFill>
                  <a:srgbClr val="222222"/>
                </a:solidFill>
                <a:latin typeface="Book Antiqua" panose="02040602050305030304" pitchFamily="18" charset="0"/>
              </a:rPr>
              <a:t>Информационные материалы: «Национальные проекты: целевые показатели и основные результаты»</a:t>
            </a:r>
            <a:endParaRPr lang="ru-RU" sz="2400" b="1" u="sng" dirty="0">
              <a:latin typeface="Book Antiqua" panose="02040602050305030304" pitchFamily="18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id="{3FC5FCC1-03AC-2C46-B5D1-2472EDA23846}"/>
              </a:ext>
            </a:extLst>
          </p:cNvPr>
          <p:cNvSpPr/>
          <p:nvPr/>
        </p:nvSpPr>
        <p:spPr>
          <a:xfrm>
            <a:off x="465901" y="8656187"/>
            <a:ext cx="5760000" cy="12313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222222"/>
                </a:solidFill>
                <a:latin typeface="Noto Serif" panose="02020502060505020204" pitchFamily="18" charset="0"/>
              </a:rPr>
              <a:t>Информация о работе Правительства Российской Федерации по реализации национальных проектов.</a:t>
            </a:r>
            <a:endParaRPr lang="ru-RU" sz="2000" dirty="0"/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id="{D4AF1AC0-93E4-BA4B-BF7A-6BEFBE543981}"/>
              </a:ext>
            </a:extLst>
          </p:cNvPr>
          <p:cNvSpPr/>
          <p:nvPr/>
        </p:nvSpPr>
        <p:spPr>
          <a:xfrm>
            <a:off x="6819900" y="8656188"/>
            <a:ext cx="4724400" cy="12313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srgbClr val="222222"/>
                </a:solidFill>
                <a:latin typeface="Noto Serif" panose="02020502060505020204" pitchFamily="18" charset="0"/>
              </a:rPr>
              <a:t>Основные характеристики национальных проектов на основании анализа их паспортов.</a:t>
            </a:r>
            <a:endParaRPr lang="ru-RU" sz="2000" dirty="0"/>
          </a:p>
        </p:txBody>
      </p:sp>
      <p:pic>
        <p:nvPicPr>
          <p:cNvPr id="15" name="Рисунок 14" descr="Изображение выглядит как черный, рисунок, белый, знак&#10;&#10;Автоматически созданное описание">
            <a:extLst>
              <a:ext uri="{FF2B5EF4-FFF2-40B4-BE49-F238E27FC236}">
                <a16:creationId xmlns:a16="http://schemas.microsoft.com/office/drawing/2014/main" id="{11B6A93C-2629-CE4A-B463-6A54AA86A3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100" y="6496482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20021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0">
            <a:extLst>
              <a:ext uri="{FF2B5EF4-FFF2-40B4-BE49-F238E27FC236}">
                <a16:creationId xmlns:a16="http://schemas.microsoft.com/office/drawing/2014/main" id="{1BE5FC0A-1AC9-A94C-9EA9-C5CBF250561B}"/>
              </a:ext>
            </a:extLst>
          </p:cNvPr>
          <p:cNvSpPr txBox="1"/>
          <p:nvPr/>
        </p:nvSpPr>
        <p:spPr>
          <a:xfrm>
            <a:off x="2590007" y="342901"/>
            <a:ext cx="12113927" cy="6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Начало...</a:t>
            </a:r>
            <a:endParaRPr lang="en-US" sz="6000" b="1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66" name="Рисунок 65" descr="Изображение выглядит как лампа, легкий&#10;&#10;Автоматически созданное описание">
            <a:extLst>
              <a:ext uri="{FF2B5EF4-FFF2-40B4-BE49-F238E27FC236}">
                <a16:creationId xmlns:a16="http://schemas.microsoft.com/office/drawing/2014/main" id="{04D1AE2B-BE81-C94B-812B-4AAD1A1714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6105" y="4152900"/>
            <a:ext cx="2895600" cy="3048000"/>
          </a:xfrm>
          <a:prstGeom prst="rect">
            <a:avLst/>
          </a:prstGeom>
        </p:spPr>
      </p:pic>
      <p:sp>
        <p:nvSpPr>
          <p:cNvPr id="4" name="32-конечная звезда 3">
            <a:extLst>
              <a:ext uri="{FF2B5EF4-FFF2-40B4-BE49-F238E27FC236}">
                <a16:creationId xmlns:a16="http://schemas.microsoft.com/office/drawing/2014/main" id="{BC0968AD-CBBA-6540-A0C1-114873B3A269}"/>
              </a:ext>
            </a:extLst>
          </p:cNvPr>
          <p:cNvSpPr/>
          <p:nvPr/>
        </p:nvSpPr>
        <p:spPr>
          <a:xfrm>
            <a:off x="9220200" y="1357397"/>
            <a:ext cx="8839200" cy="2571627"/>
          </a:xfrm>
          <a:prstGeom prst="star32">
            <a:avLst>
              <a:gd name="adj" fmla="val 47189"/>
            </a:avLst>
          </a:prstGeom>
          <a:solidFill>
            <a:srgbClr val="3EDAD8">
              <a:alpha val="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25000"/>
              </a:lnSpc>
            </a:pPr>
            <a:r>
              <a:rPr lang="ru-RU" sz="2400" dirty="0">
                <a:solidFill>
                  <a:srgbClr val="191919"/>
                </a:solidFill>
                <a:latin typeface="Book Antiqua" panose="02040602050305030304" pitchFamily="18" charset="0"/>
              </a:rPr>
              <a:t>При очередном просмотре телевизионной программы «Вести» у обычной российской семьи возник вопрос:</a:t>
            </a:r>
          </a:p>
        </p:txBody>
      </p:sp>
      <p:sp>
        <p:nvSpPr>
          <p:cNvPr id="5" name="Лента лицом вверх 4">
            <a:extLst>
              <a:ext uri="{FF2B5EF4-FFF2-40B4-BE49-F238E27FC236}">
                <a16:creationId xmlns:a16="http://schemas.microsoft.com/office/drawing/2014/main" id="{784463FF-70A3-7F4C-98D0-978647315D1F}"/>
              </a:ext>
            </a:extLst>
          </p:cNvPr>
          <p:cNvSpPr/>
          <p:nvPr/>
        </p:nvSpPr>
        <p:spPr>
          <a:xfrm>
            <a:off x="10356905" y="7009427"/>
            <a:ext cx="7874000" cy="896034"/>
          </a:xfrm>
          <a:prstGeom prst="ribbon2">
            <a:avLst>
              <a:gd name="adj1" fmla="val 11689"/>
              <a:gd name="adj2" fmla="val 71526"/>
            </a:avLst>
          </a:prstGeom>
          <a:solidFill>
            <a:srgbClr val="FFFF00">
              <a:alpha val="12000"/>
            </a:srgb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>
                <a:solidFill>
                  <a:srgbClr val="191919"/>
                </a:solidFill>
                <a:latin typeface="Book Antiqua" panose="02040602050305030304" pitchFamily="18" charset="0"/>
              </a:rPr>
              <a:t>Поможем им разобраться в этом!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Трехмерная модель 9" descr="Светодиодный телевизор">
                <a:extLst>
                  <a:ext uri="{FF2B5EF4-FFF2-40B4-BE49-F238E27FC236}">
                    <a16:creationId xmlns:a16="http://schemas.microsoft.com/office/drawing/2014/main" id="{61D19B9A-9A85-9F46-81FC-F2C0C7A008E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2042993"/>
                  </p:ext>
                </p:extLst>
              </p:nvPr>
            </p:nvGraphicFramePr>
            <p:xfrm>
              <a:off x="1340599" y="1278902"/>
              <a:ext cx="4260436" cy="3398902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4260436" cy="3398902"/>
                    </a:xfrm>
                    <a:prstGeom prst="rect">
                      <a:avLst/>
                    </a:prstGeom>
                  </am3d:spPr>
                  <am3d:camera>
                    <am3d:pos x="0" y="0" z="608013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98702" d="1000000"/>
                    <am3d:preTrans dx="0" dy="-1332467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77421" ay="-67484" az="-3506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6552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Трехмерная модель 9" descr="Светодиодный телевизор">
                <a:extLst>
                  <a:ext uri="{FF2B5EF4-FFF2-40B4-BE49-F238E27FC236}">
                    <a16:creationId xmlns:a16="http://schemas.microsoft.com/office/drawing/2014/main" id="{61D19B9A-9A85-9F46-81FC-F2C0C7A008E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40599" y="1278902"/>
                <a:ext cx="4260436" cy="3398902"/>
              </a:xfrm>
              <a:prstGeom prst="rect">
                <a:avLst/>
              </a:prstGeom>
            </p:spPr>
          </p:pic>
        </mc:Fallback>
      </mc:AlternateContent>
      <p:pic>
        <p:nvPicPr>
          <p:cNvPr id="60" name="Рисунок 59" descr="Изображение выглядит как человек, мужчина, внутренний, стол&#10;&#10;Автоматически созданное описание">
            <a:extLst>
              <a:ext uri="{FF2B5EF4-FFF2-40B4-BE49-F238E27FC236}">
                <a16:creationId xmlns:a16="http://schemas.microsoft.com/office/drawing/2014/main" id="{0A6E4C98-5528-D140-9477-630955B33EA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816" y="1639323"/>
            <a:ext cx="3810000" cy="2133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абурет&#10;&#10;Автоматически созданное описание">
            <a:extLst>
              <a:ext uri="{FF2B5EF4-FFF2-40B4-BE49-F238E27FC236}">
                <a16:creationId xmlns:a16="http://schemas.microsoft.com/office/drawing/2014/main" id="{F65749C7-E98A-FB40-991F-DC82731AA08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59737" y="5342098"/>
            <a:ext cx="2451063" cy="4863056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человек, девочка, стоит, молодой&#10;&#10;Автоматически созданное описание">
            <a:extLst>
              <a:ext uri="{FF2B5EF4-FFF2-40B4-BE49-F238E27FC236}">
                <a16:creationId xmlns:a16="http://schemas.microsoft.com/office/drawing/2014/main" id="{040AE08B-2C18-7D46-8C76-C32F8F2944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5887266"/>
            <a:ext cx="2659565" cy="439973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6889E434-910C-8B4C-B462-808BD849A59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3581" y="2552700"/>
            <a:ext cx="1933395" cy="532297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дежда, сидит, компьютер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1A56A8D3-C5C5-554B-8F17-94840B334C9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4179" y="5534017"/>
            <a:ext cx="1281899" cy="258621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F884B70F-E5CD-314D-BC73-0B468B692C39}"/>
                  </a:ext>
                </a:extLst>
              </p14:cNvPr>
              <p14:cNvContentPartPr/>
              <p14:nvPr/>
            </p14:nvContentPartPr>
            <p14:xfrm>
              <a:off x="5056500" y="5030730"/>
              <a:ext cx="540" cy="54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F884B70F-E5CD-314D-BC73-0B468B692C3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62000" y="4936230"/>
                <a:ext cx="1890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B593CDF9-EA42-8F4B-8D9B-26BE63976181}"/>
                  </a:ext>
                </a:extLst>
              </p14:cNvPr>
              <p14:cNvContentPartPr/>
              <p14:nvPr/>
            </p14:nvContentPartPr>
            <p14:xfrm>
              <a:off x="4952280" y="8529930"/>
              <a:ext cx="540" cy="54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B593CDF9-EA42-8F4B-8D9B-26BE6397618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857780" y="8435430"/>
                <a:ext cx="1890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B4EC656C-0E39-BD48-A67B-9B0C3B6E95A8}"/>
                  </a:ext>
                </a:extLst>
              </p14:cNvPr>
              <p14:cNvContentPartPr/>
              <p14:nvPr/>
            </p14:nvContentPartPr>
            <p14:xfrm>
              <a:off x="5016540" y="8833410"/>
              <a:ext cx="540" cy="54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B4EC656C-0E39-BD48-A67B-9B0C3B6E95A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22040" y="8738910"/>
                <a:ext cx="18900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218F300F-87EF-934D-8F05-52AE65F6D462}"/>
                  </a:ext>
                </a:extLst>
              </p14:cNvPr>
              <p14:cNvContentPartPr/>
              <p14:nvPr/>
            </p14:nvContentPartPr>
            <p14:xfrm>
              <a:off x="5024100" y="5323410"/>
              <a:ext cx="540" cy="54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218F300F-87EF-934D-8F05-52AE65F6D46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29600" y="5228910"/>
                <a:ext cx="189000" cy="18900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TextBox 29">
            <a:extLst>
              <a:ext uri="{FF2B5EF4-FFF2-40B4-BE49-F238E27FC236}">
                <a16:creationId xmlns:a16="http://schemas.microsoft.com/office/drawing/2014/main" id="{68326F8C-544D-8940-9633-E1C7F4EF7CF1}"/>
              </a:ext>
            </a:extLst>
          </p:cNvPr>
          <p:cNvSpPr txBox="1"/>
          <p:nvPr/>
        </p:nvSpPr>
        <p:spPr>
          <a:xfrm>
            <a:off x="6516274" y="2243435"/>
            <a:ext cx="1880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Дедушка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55B2E24-D30F-BE47-A2E5-3A936B42744D}"/>
              </a:ext>
            </a:extLst>
          </p:cNvPr>
          <p:cNvSpPr txBox="1"/>
          <p:nvPr/>
        </p:nvSpPr>
        <p:spPr>
          <a:xfrm>
            <a:off x="8263298" y="4861004"/>
            <a:ext cx="108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Папа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2EB2271-F010-0C46-9711-FA01E571A5A1}"/>
              </a:ext>
            </a:extLst>
          </p:cNvPr>
          <p:cNvSpPr txBox="1"/>
          <p:nvPr/>
        </p:nvSpPr>
        <p:spPr>
          <a:xfrm>
            <a:off x="3309727" y="5092577"/>
            <a:ext cx="1279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Мама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D65F458-2AB6-524D-9843-155008DA880C}"/>
              </a:ext>
            </a:extLst>
          </p:cNvPr>
          <p:cNvSpPr txBox="1"/>
          <p:nvPr/>
        </p:nvSpPr>
        <p:spPr>
          <a:xfrm>
            <a:off x="1244968" y="5573437"/>
            <a:ext cx="936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Сын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D2A34F8-32E3-884B-B1C8-CD26180D54C9}"/>
              </a:ext>
            </a:extLst>
          </p:cNvPr>
          <p:cNvSpPr txBox="1"/>
          <p:nvPr/>
        </p:nvSpPr>
        <p:spPr>
          <a:xfrm>
            <a:off x="114906" y="5656433"/>
            <a:ext cx="997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Дочь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Кресла 5">
                <a:extLst>
                  <a:ext uri="{FF2B5EF4-FFF2-40B4-BE49-F238E27FC236}">
                    <a16:creationId xmlns:a16="http://schemas.microsoft.com/office/drawing/2014/main" id="{AE46AEB7-2F33-0447-913C-EC4CD23C56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1932758"/>
                  </p:ext>
                </p:extLst>
              </p:nvPr>
            </p:nvGraphicFramePr>
            <p:xfrm>
              <a:off x="2373823" y="6931756"/>
              <a:ext cx="2716447" cy="3398904"/>
            </p:xfrm>
            <a:graphic>
              <a:graphicData uri="http://schemas.microsoft.com/office/drawing/2017/model3d">
                <am3d:model3d r:embed="rId16">
                  <am3d:spPr>
                    <a:xfrm>
                      <a:off x="0" y="0"/>
                      <a:ext cx="2716447" cy="3398904"/>
                    </a:xfrm>
                    <a:prstGeom prst="rect">
                      <a:avLst/>
                    </a:prstGeom>
                  </am3d:spPr>
                  <am3d:camera>
                    <am3d:pos x="0" y="0" z="696768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09090" d="1000000"/>
                    <am3d:preTrans dx="0" dy="-1230457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0419740" ay="-571558" az="-10736814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428208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Кресла 5">
                <a:extLst>
                  <a:ext uri="{FF2B5EF4-FFF2-40B4-BE49-F238E27FC236}">
                    <a16:creationId xmlns:a16="http://schemas.microsoft.com/office/drawing/2014/main" id="{AE46AEB7-2F33-0447-913C-EC4CD23C56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73823" y="6931756"/>
                <a:ext cx="2716447" cy="3398904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Рисунок 10" descr="Изображение выглядит как человек, одежда, женщина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D190952-BE58-AC41-A3F9-10FF634BDAE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9111" y="5077638"/>
            <a:ext cx="1617057" cy="51206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B0F0B4E-B004-DD48-A518-C64D89EA59CF}"/>
              </a:ext>
            </a:extLst>
          </p:cNvPr>
          <p:cNvSpPr txBox="1"/>
          <p:nvPr/>
        </p:nvSpPr>
        <p:spPr>
          <a:xfrm>
            <a:off x="5229218" y="4763328"/>
            <a:ext cx="161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Book Antiqua" panose="02040602050305030304" pitchFamily="18" charset="0"/>
              </a:rPr>
              <a:t>Бабушка</a:t>
            </a:r>
          </a:p>
        </p:txBody>
      </p:sp>
      <p:sp>
        <p:nvSpPr>
          <p:cNvPr id="38" name="Выноска-облако 37">
            <a:extLst>
              <a:ext uri="{FF2B5EF4-FFF2-40B4-BE49-F238E27FC236}">
                <a16:creationId xmlns:a16="http://schemas.microsoft.com/office/drawing/2014/main" id="{1D08B4D0-BEF1-D649-A287-4367CDD197FF}"/>
              </a:ext>
            </a:extLst>
          </p:cNvPr>
          <p:cNvSpPr/>
          <p:nvPr/>
        </p:nvSpPr>
        <p:spPr>
          <a:xfrm>
            <a:off x="9830845" y="4211576"/>
            <a:ext cx="3327104" cy="1693322"/>
          </a:xfrm>
          <a:prstGeom prst="cloudCallout">
            <a:avLst>
              <a:gd name="adj1" fmla="val -63678"/>
              <a:gd name="adj2" fmla="val 1810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А что же такое эти национальные проекты?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92D090-FAAD-A645-BC3F-95B1EBECC99D}"/>
              </a:ext>
            </a:extLst>
          </p:cNvPr>
          <p:cNvSpPr txBox="1"/>
          <p:nvPr/>
        </p:nvSpPr>
        <p:spPr>
          <a:xfrm>
            <a:off x="11944295" y="8171332"/>
            <a:ext cx="62866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0638" lvl="1" algn="just"/>
            <a:r>
              <a:rPr lang="ru-RU" sz="2200" spc="107" dirty="0">
                <a:latin typeface="Book Antiqua" panose="0204060205030503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Настоящий проект «Бюджета для граждан» рассчитан на широкий круг читателей, в том числе людей неэкономических специальностей, начиная с подросткового возраста и заканчивая пенсионным.</a:t>
            </a:r>
          </a:p>
        </p:txBody>
      </p:sp>
      <p:pic>
        <p:nvPicPr>
          <p:cNvPr id="6" name="Рисунок 5" descr="Изображение выглядит как рисунок, часы&#10;&#10;Автоматически созданное описание">
            <a:extLst>
              <a:ext uri="{FF2B5EF4-FFF2-40B4-BE49-F238E27FC236}">
                <a16:creationId xmlns:a16="http://schemas.microsoft.com/office/drawing/2014/main" id="{F3B04FC1-5E23-8844-B087-8B67F914E453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3962" y="8612754"/>
            <a:ext cx="1240813" cy="124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47881"/>
      </p:ext>
    </p:extLst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38201" y="1028700"/>
            <a:ext cx="16421100" cy="8229600"/>
          </a:xfrm>
          <a:prstGeom prst="rect">
            <a:avLst/>
          </a:prstGeom>
          <a:solidFill>
            <a:srgbClr val="191919">
              <a:alpha val="2745"/>
            </a:srgbClr>
          </a:solidFill>
        </p:spPr>
      </p:sp>
      <p:sp>
        <p:nvSpPr>
          <p:cNvPr id="9" name="AutoShape 9"/>
          <p:cNvSpPr/>
          <p:nvPr/>
        </p:nvSpPr>
        <p:spPr>
          <a:xfrm>
            <a:off x="16494904" y="5111094"/>
            <a:ext cx="2123868" cy="64812"/>
          </a:xfrm>
          <a:prstGeom prst="rect">
            <a:avLst/>
          </a:prstGeom>
          <a:solidFill>
            <a:srgbClr val="191919"/>
          </a:solidFill>
        </p:spPr>
      </p:sp>
      <p:pic>
        <p:nvPicPr>
          <p:cNvPr id="11" name="Рисунок 10" descr="Изображение выглядит как человек, в позе, стои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512C9942-95D2-4D44-99D6-9CA80A3CA1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231" y="4017632"/>
            <a:ext cx="5657857" cy="371666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нитор, электроника, дисплей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C9820A9E-F1F7-F640-B50B-3D4A90F10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2820" y="4036708"/>
            <a:ext cx="6559622" cy="3849992"/>
          </a:xfrm>
          <a:prstGeom prst="rect">
            <a:avLst/>
          </a:prstGeom>
        </p:spPr>
      </p:pic>
      <p:sp>
        <p:nvSpPr>
          <p:cNvPr id="12" name="Выноска-облако 11">
            <a:extLst>
              <a:ext uri="{FF2B5EF4-FFF2-40B4-BE49-F238E27FC236}">
                <a16:creationId xmlns:a16="http://schemas.microsoft.com/office/drawing/2014/main" id="{76CE2D85-DB4B-8A4C-81A6-5EC2C51A0519}"/>
              </a:ext>
            </a:extLst>
          </p:cNvPr>
          <p:cNvSpPr/>
          <p:nvPr/>
        </p:nvSpPr>
        <p:spPr>
          <a:xfrm flipH="1">
            <a:off x="4495800" y="1813970"/>
            <a:ext cx="3158442" cy="1477459"/>
          </a:xfrm>
          <a:prstGeom prst="cloudCallout">
            <a:avLst>
              <a:gd name="adj1" fmla="val 16724"/>
              <a:gd name="adj2" fmla="val 737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91919"/>
                </a:solidFill>
                <a:latin typeface="Book Antiqua" panose="02040602050305030304" pitchFamily="18" charset="0"/>
              </a:rPr>
              <a:t>Национальные проекты – это просто!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164FC67-0878-D545-99C8-1BDB6F3F593D}"/>
              </a:ext>
            </a:extLst>
          </p:cNvPr>
          <p:cNvSpPr/>
          <p:nvPr/>
        </p:nvSpPr>
        <p:spPr>
          <a:xfrm>
            <a:off x="9808001" y="3464333"/>
            <a:ext cx="693024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spcAft>
                <a:spcPts val="2400"/>
              </a:spcAft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СПАСИБО </a:t>
            </a:r>
          </a:p>
          <a:p>
            <a:pPr lvl="0" algn="ctr">
              <a:spcBef>
                <a:spcPct val="0"/>
              </a:spcBef>
              <a:spcAft>
                <a:spcPts val="2400"/>
              </a:spcAft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ЗА </a:t>
            </a:r>
          </a:p>
          <a:p>
            <a:pPr lvl="0" algn="ctr">
              <a:spcBef>
                <a:spcPct val="0"/>
              </a:spcBef>
              <a:spcAft>
                <a:spcPts val="2400"/>
              </a:spcAft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ВНИМАНИЕ!</a:t>
            </a:r>
            <a:endParaRPr lang="en-US" sz="6000" b="1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0">
            <a:extLst>
              <a:ext uri="{FF2B5EF4-FFF2-40B4-BE49-F238E27FC236}">
                <a16:creationId xmlns:a16="http://schemas.microsoft.com/office/drawing/2014/main" id="{1BE5FC0A-1AC9-A94C-9EA9-C5CBF250561B}"/>
              </a:ext>
            </a:extLst>
          </p:cNvPr>
          <p:cNvSpPr txBox="1"/>
          <p:nvPr/>
        </p:nvSpPr>
        <p:spPr>
          <a:xfrm>
            <a:off x="3087036" y="342900"/>
            <a:ext cx="12113927" cy="6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Зарождение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DEEB0E8B-F950-184C-982B-B20BAB56879B}"/>
              </a:ext>
            </a:extLst>
          </p:cNvPr>
          <p:cNvSpPr/>
          <p:nvPr/>
        </p:nvSpPr>
        <p:spPr>
          <a:xfrm>
            <a:off x="9143999" y="-19050"/>
            <a:ext cx="9144000" cy="10325100"/>
          </a:xfrm>
          <a:prstGeom prst="rect">
            <a:avLst/>
          </a:prstGeom>
          <a:solidFill>
            <a:srgbClr val="191919">
              <a:alpha val="3137"/>
            </a:srgbClr>
          </a:solidFill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E80BF5D-067F-1E40-AA33-DF8793ECC966}"/>
              </a:ext>
            </a:extLst>
          </p:cNvPr>
          <p:cNvSpPr/>
          <p:nvPr/>
        </p:nvSpPr>
        <p:spPr>
          <a:xfrm>
            <a:off x="10226040" y="1638300"/>
            <a:ext cx="7010400" cy="233150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Национальные проекты – проявление более широкой концепции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программно-целевого управления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расходами бюджета. предполагающей взаимоувязку ресурсов и целей через систему мероприятий.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C847B66-BD83-A64D-B665-E499E06B7D30}"/>
              </a:ext>
            </a:extLst>
          </p:cNvPr>
          <p:cNvSpPr/>
          <p:nvPr/>
        </p:nvSpPr>
        <p:spPr>
          <a:xfrm>
            <a:off x="10210800" y="4774746"/>
            <a:ext cx="7010400" cy="15431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Первый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в истории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пример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– план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ГОЭЛРО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(государственный план электрификации России) 1922-1936 гг.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F218958-C75B-8A43-89C0-C6D5B3F9B83F}"/>
              </a:ext>
            </a:extLst>
          </p:cNvPr>
          <p:cNvSpPr/>
          <p:nvPr/>
        </p:nvSpPr>
        <p:spPr>
          <a:xfrm>
            <a:off x="10210800" y="7122817"/>
            <a:ext cx="7010400" cy="24040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Направление ресурсов не на простое воспроизводство, а непосредственно на достижение конкретных целей приводит к:</a:t>
            </a:r>
          </a:p>
          <a:p>
            <a:pPr marL="579438" indent="-3810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повышению эффективности расходов;</a:t>
            </a:r>
          </a:p>
          <a:p>
            <a:pPr marL="579438" indent="-381000" algn="just">
              <a:lnSpc>
                <a:spcPct val="114000"/>
              </a:lnSpc>
              <a:buFont typeface="Wingdings" pitchFamily="2" charset="2"/>
              <a:buChar char="ü"/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развитию страны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</a:t>
            </a:r>
          </a:p>
        </p:txBody>
      </p: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124271F5-16FD-5649-8BF9-4E6E5B67C40C}"/>
              </a:ext>
            </a:extLst>
          </p:cNvPr>
          <p:cNvSpPr/>
          <p:nvPr/>
        </p:nvSpPr>
        <p:spPr>
          <a:xfrm>
            <a:off x="9741408" y="2804053"/>
            <a:ext cx="469392" cy="2760448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8448C02B-18DF-5C45-8454-B39ED6CF872B}"/>
              </a:ext>
            </a:extLst>
          </p:cNvPr>
          <p:cNvSpPr/>
          <p:nvPr/>
        </p:nvSpPr>
        <p:spPr>
          <a:xfrm rot="10800000">
            <a:off x="17221200" y="5439695"/>
            <a:ext cx="469392" cy="3020406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Изображение выглядит как костюм, стоит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A3E989BB-C962-8C41-93A1-4F4182F05C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0049" y="6896100"/>
            <a:ext cx="2832249" cy="3371491"/>
          </a:xfrm>
          <a:prstGeom prst="rect">
            <a:avLst/>
          </a:prstGeom>
          <a:scene3d>
            <a:camera prst="orthographicFront">
              <a:rot lat="0" lon="3000000" rev="0"/>
            </a:camera>
            <a:lightRig rig="threePt" dir="t"/>
          </a:scene3d>
        </p:spPr>
      </p:pic>
      <p:sp>
        <p:nvSpPr>
          <p:cNvPr id="36" name="Выноска-облако 35">
            <a:extLst>
              <a:ext uri="{FF2B5EF4-FFF2-40B4-BE49-F238E27FC236}">
                <a16:creationId xmlns:a16="http://schemas.microsoft.com/office/drawing/2014/main" id="{84B7981D-3CA0-C641-A9B8-AB0A9F470533}"/>
              </a:ext>
            </a:extLst>
          </p:cNvPr>
          <p:cNvSpPr/>
          <p:nvPr/>
        </p:nvSpPr>
        <p:spPr>
          <a:xfrm>
            <a:off x="2311696" y="7438764"/>
            <a:ext cx="3327104" cy="1693322"/>
          </a:xfrm>
          <a:prstGeom prst="cloudCallout">
            <a:avLst>
              <a:gd name="adj1" fmla="val -69567"/>
              <a:gd name="adj2" fmla="val 524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Значит, Россию можно считать страной зарождения этого подхода!</a:t>
            </a:r>
          </a:p>
        </p:txBody>
      </p:sp>
      <p:pic>
        <p:nvPicPr>
          <p:cNvPr id="8" name="Рисунок 7" descr="Изображение выглядит как текст, человек, газета, мужчина&#10;&#10;Автоматически созданное описание">
            <a:extLst>
              <a:ext uri="{FF2B5EF4-FFF2-40B4-BE49-F238E27FC236}">
                <a16:creationId xmlns:a16="http://schemas.microsoft.com/office/drawing/2014/main" id="{21289090-CCF4-254D-8A67-C3BC07E1B2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1127700"/>
            <a:ext cx="7812833" cy="5844600"/>
          </a:xfrm>
          <a:prstGeom prst="rect">
            <a:avLst/>
          </a:prstGeom>
        </p:spPr>
      </p:pic>
      <p:sp>
        <p:nvSpPr>
          <p:cNvPr id="13" name="Стрелка вправо 12">
            <a:extLst>
              <a:ext uri="{FF2B5EF4-FFF2-40B4-BE49-F238E27FC236}">
                <a16:creationId xmlns:a16="http://schemas.microsoft.com/office/drawing/2014/main" id="{F5934D1A-1A82-2648-87A7-8A4964B84694}"/>
              </a:ext>
            </a:extLst>
          </p:cNvPr>
          <p:cNvSpPr/>
          <p:nvPr/>
        </p:nvSpPr>
        <p:spPr>
          <a:xfrm rot="12819201">
            <a:off x="8585641" y="4819629"/>
            <a:ext cx="924046" cy="7393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53247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0">
            <a:extLst>
              <a:ext uri="{FF2B5EF4-FFF2-40B4-BE49-F238E27FC236}">
                <a16:creationId xmlns:a16="http://schemas.microsoft.com/office/drawing/2014/main" id="{1BE5FC0A-1AC9-A94C-9EA9-C5CBF250561B}"/>
              </a:ext>
            </a:extLst>
          </p:cNvPr>
          <p:cNvSpPr txBox="1"/>
          <p:nvPr/>
        </p:nvSpPr>
        <p:spPr>
          <a:xfrm>
            <a:off x="1676400" y="338637"/>
            <a:ext cx="15048563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Особенности национальных проектов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DEEB0E8B-F950-184C-982B-B20BAB56879B}"/>
              </a:ext>
            </a:extLst>
          </p:cNvPr>
          <p:cNvSpPr/>
          <p:nvPr/>
        </p:nvSpPr>
        <p:spPr>
          <a:xfrm>
            <a:off x="9160625" y="2078"/>
            <a:ext cx="9144000" cy="10325100"/>
          </a:xfrm>
          <a:prstGeom prst="rect">
            <a:avLst/>
          </a:prstGeom>
          <a:solidFill>
            <a:srgbClr val="191919">
              <a:alpha val="3137"/>
            </a:srgbClr>
          </a:solidFill>
        </p:spPr>
        <p:txBody>
          <a:bodyPr/>
          <a:lstStyle/>
          <a:p>
            <a:pPr algn="just"/>
            <a:endParaRPr 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E80BF5D-067F-1E40-AA33-DF8793ECC966}"/>
              </a:ext>
            </a:extLst>
          </p:cNvPr>
          <p:cNvSpPr/>
          <p:nvPr/>
        </p:nvSpPr>
        <p:spPr>
          <a:xfrm>
            <a:off x="10222992" y="1129441"/>
            <a:ext cx="7010400" cy="11657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Проектный подход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– новая стадия развития программно-целевого бюджетирования.</a:t>
            </a: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id="{EC847B66-BD83-A64D-B665-E499E06B7D30}"/>
              </a:ext>
            </a:extLst>
          </p:cNvPr>
          <p:cNvSpPr/>
          <p:nvPr/>
        </p:nvSpPr>
        <p:spPr>
          <a:xfrm>
            <a:off x="10207752" y="2476500"/>
            <a:ext cx="7010400" cy="240408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В основе –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проект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– комплекс взаимосвязанных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мероприятий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, направленных на получение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уникальных результатов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в условиях временных и ресурсных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ограничений.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id="{9F218958-C75B-8A43-89C0-C6D5B3F9B83F}"/>
              </a:ext>
            </a:extLst>
          </p:cNvPr>
          <p:cNvSpPr/>
          <p:nvPr/>
        </p:nvSpPr>
        <p:spPr>
          <a:xfrm>
            <a:off x="10207752" y="5067300"/>
            <a:ext cx="7010400" cy="11215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Государство использует принципы, доказавшие свою </a:t>
            </a: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эффективность в бизнесе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. </a:t>
            </a:r>
          </a:p>
        </p:txBody>
      </p:sp>
      <p:sp>
        <p:nvSpPr>
          <p:cNvPr id="29" name="Полилиния 28">
            <a:extLst>
              <a:ext uri="{FF2B5EF4-FFF2-40B4-BE49-F238E27FC236}">
                <a16:creationId xmlns:a16="http://schemas.microsoft.com/office/drawing/2014/main" id="{124271F5-16FD-5649-8BF9-4E6E5B67C40C}"/>
              </a:ext>
            </a:extLst>
          </p:cNvPr>
          <p:cNvSpPr/>
          <p:nvPr/>
        </p:nvSpPr>
        <p:spPr>
          <a:xfrm>
            <a:off x="9738360" y="1754882"/>
            <a:ext cx="469392" cy="1965927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3" name="Полилиния 32">
            <a:extLst>
              <a:ext uri="{FF2B5EF4-FFF2-40B4-BE49-F238E27FC236}">
                <a16:creationId xmlns:a16="http://schemas.microsoft.com/office/drawing/2014/main" id="{8448C02B-18DF-5C45-8454-B39ED6CF872B}"/>
              </a:ext>
            </a:extLst>
          </p:cNvPr>
          <p:cNvSpPr/>
          <p:nvPr/>
        </p:nvSpPr>
        <p:spPr>
          <a:xfrm rot="10800000">
            <a:off x="17218152" y="3720809"/>
            <a:ext cx="469392" cy="1965926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олилиния 15">
            <a:extLst>
              <a:ext uri="{FF2B5EF4-FFF2-40B4-BE49-F238E27FC236}">
                <a16:creationId xmlns:a16="http://schemas.microsoft.com/office/drawing/2014/main" id="{09FFD622-CEFA-FD4C-BA4E-4208B92728FC}"/>
              </a:ext>
            </a:extLst>
          </p:cNvPr>
          <p:cNvSpPr/>
          <p:nvPr/>
        </p:nvSpPr>
        <p:spPr>
          <a:xfrm>
            <a:off x="9720072" y="5669971"/>
            <a:ext cx="469392" cy="1452846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B2E8A96-7045-C443-B01F-4F92FC15F391}"/>
              </a:ext>
            </a:extLst>
          </p:cNvPr>
          <p:cNvSpPr/>
          <p:nvPr/>
        </p:nvSpPr>
        <p:spPr>
          <a:xfrm>
            <a:off x="10198608" y="6438900"/>
            <a:ext cx="7010400" cy="133738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Важна системность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: комплекс согласованных мер воздействует на все важнейшие сферы экономики.</a:t>
            </a:r>
          </a:p>
        </p:txBody>
      </p:sp>
      <p:pic>
        <p:nvPicPr>
          <p:cNvPr id="6" name="Рисунок 5" descr="Изображение выглядит как сидит, знак&#10;&#10;Автоматически созданное описание">
            <a:extLst>
              <a:ext uri="{FF2B5EF4-FFF2-40B4-BE49-F238E27FC236}">
                <a16:creationId xmlns:a16="http://schemas.microsoft.com/office/drawing/2014/main" id="{B8777ED6-04C1-D94E-8466-D44822AF36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960" y="1250165"/>
            <a:ext cx="5080000" cy="3594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8D093C-0D4D-FB44-A7A5-CE64B7A311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480" y="1523415"/>
            <a:ext cx="2755392" cy="335716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игрушка, кукла, носит, смотрит&#10;&#10;Автоматически созданное описание">
            <a:extLst>
              <a:ext uri="{FF2B5EF4-FFF2-40B4-BE49-F238E27FC236}">
                <a16:creationId xmlns:a16="http://schemas.microsoft.com/office/drawing/2014/main" id="{C35E9DE2-6AAC-7A48-B29F-88D631B385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21"/>
          <a:stretch/>
        </p:blipFill>
        <p:spPr>
          <a:xfrm>
            <a:off x="0" y="7206759"/>
            <a:ext cx="2075936" cy="3080241"/>
          </a:xfrm>
          <a:prstGeom prst="rect">
            <a:avLst/>
          </a:prstGeom>
        </p:spPr>
      </p:pic>
      <p:sp>
        <p:nvSpPr>
          <p:cNvPr id="22" name="Выноска-облако 21">
            <a:extLst>
              <a:ext uri="{FF2B5EF4-FFF2-40B4-BE49-F238E27FC236}">
                <a16:creationId xmlns:a16="http://schemas.microsoft.com/office/drawing/2014/main" id="{320413C0-4744-4448-BBAA-9E7DEB41C262}"/>
              </a:ext>
            </a:extLst>
          </p:cNvPr>
          <p:cNvSpPr/>
          <p:nvPr/>
        </p:nvSpPr>
        <p:spPr>
          <a:xfrm>
            <a:off x="830571" y="5669971"/>
            <a:ext cx="4198629" cy="1752367"/>
          </a:xfrm>
          <a:prstGeom prst="cloudCallout">
            <a:avLst>
              <a:gd name="adj1" fmla="val -24630"/>
              <a:gd name="adj2" fmla="val 641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prstClr val="black"/>
                </a:solidFill>
                <a:latin typeface="Book Antiqua" panose="02040602050305030304" pitchFamily="18" charset="0"/>
              </a:rPr>
              <a:t>Если программно-целевому бюджетированию так много лет, в чём же уникальность новых мер?</a:t>
            </a:r>
          </a:p>
        </p:txBody>
      </p:sp>
      <p:sp>
        <p:nvSpPr>
          <p:cNvPr id="25" name="32-конечная звезда 24">
            <a:extLst>
              <a:ext uri="{FF2B5EF4-FFF2-40B4-BE49-F238E27FC236}">
                <a16:creationId xmlns:a16="http://schemas.microsoft.com/office/drawing/2014/main" id="{ACA6A0C8-6617-2D4D-B030-A71681DEC81E}"/>
              </a:ext>
            </a:extLst>
          </p:cNvPr>
          <p:cNvSpPr/>
          <p:nvPr/>
        </p:nvSpPr>
        <p:spPr>
          <a:xfrm>
            <a:off x="2209800" y="7895107"/>
            <a:ext cx="14639544" cy="2391893"/>
          </a:xfrm>
          <a:prstGeom prst="star32">
            <a:avLst>
              <a:gd name="adj" fmla="val 47990"/>
            </a:avLst>
          </a:prstGeom>
          <a:solidFill>
            <a:srgbClr val="E8E5E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В чём важность ограничения ресурсов?</a:t>
            </a: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Житейский пример.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Когда работник более рачительно и на действительно важные цели тратит свои средства: в первый день после зарплаты или через три недели после её получения?</a:t>
            </a:r>
          </a:p>
        </p:txBody>
      </p:sp>
    </p:spTree>
    <p:extLst>
      <p:ext uri="{BB962C8B-B14F-4D97-AF65-F5344CB8AC3E}">
        <p14:creationId xmlns:p14="http://schemas.microsoft.com/office/powerpoint/2010/main" val="1878220500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0">
            <a:extLst>
              <a:ext uri="{FF2B5EF4-FFF2-40B4-BE49-F238E27FC236}">
                <a16:creationId xmlns:a16="http://schemas.microsoft.com/office/drawing/2014/main" id="{1BE5FC0A-1AC9-A94C-9EA9-C5CBF250561B}"/>
              </a:ext>
            </a:extLst>
          </p:cNvPr>
          <p:cNvSpPr txBox="1"/>
          <p:nvPr/>
        </p:nvSpPr>
        <p:spPr>
          <a:xfrm>
            <a:off x="740195" y="315030"/>
            <a:ext cx="17214753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Правовая основа национальных проектов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18" name="Рисунок 17" descr="Изображение выглядит как одежда, в позе, женщина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6C015253-4628-E440-872E-B13805602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00" y="4799453"/>
            <a:ext cx="2336955" cy="5487548"/>
          </a:xfrm>
          <a:prstGeom prst="rect">
            <a:avLst/>
          </a:prstGeom>
        </p:spPr>
      </p:pic>
      <p:sp>
        <p:nvSpPr>
          <p:cNvPr id="19" name="Выноска-облако 18">
            <a:extLst>
              <a:ext uri="{FF2B5EF4-FFF2-40B4-BE49-F238E27FC236}">
                <a16:creationId xmlns:a16="http://schemas.microsoft.com/office/drawing/2014/main" id="{063CC8B3-34EB-5F40-B842-B8552673996F}"/>
              </a:ext>
            </a:extLst>
          </p:cNvPr>
          <p:cNvSpPr/>
          <p:nvPr/>
        </p:nvSpPr>
        <p:spPr>
          <a:xfrm>
            <a:off x="16100" y="3701846"/>
            <a:ext cx="3695287" cy="1775948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Основа мощная! 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Book Antiqua" panose="02040602050305030304" pitchFamily="18" charset="0"/>
              </a:rPr>
              <a:t>А какова реализация?</a:t>
            </a:r>
          </a:p>
        </p:txBody>
      </p:sp>
      <p:sp>
        <p:nvSpPr>
          <p:cNvPr id="2" name="Вертикальный свиток 1">
            <a:extLst>
              <a:ext uri="{FF2B5EF4-FFF2-40B4-BE49-F238E27FC236}">
                <a16:creationId xmlns:a16="http://schemas.microsoft.com/office/drawing/2014/main" id="{7B211588-DDC7-9048-ADCB-C15C982F0049}"/>
              </a:ext>
            </a:extLst>
          </p:cNvPr>
          <p:cNvSpPr/>
          <p:nvPr/>
        </p:nvSpPr>
        <p:spPr>
          <a:xfrm>
            <a:off x="12649200" y="1562099"/>
            <a:ext cx="4953000" cy="4279493"/>
          </a:xfrm>
          <a:prstGeom prst="verticalScroll">
            <a:avLst/>
          </a:prstGeom>
          <a:solidFill>
            <a:srgbClr val="F7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ПОСТАНОВЛЕНИЕ ПРАВИТЕЛЬСТВА </a:t>
            </a:r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РОССИЙСКОЙ ФЕДЕРАЦИИ</a:t>
            </a:r>
          </a:p>
          <a:p>
            <a:pPr algn="ctr">
              <a:lnSpc>
                <a:spcPct val="114000"/>
              </a:lnSpc>
            </a:pPr>
            <a:endParaRPr lang="ru-RU" sz="16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 от 31.10.2018 №</a:t>
            </a:r>
            <a:r>
              <a:rPr lang="en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 1288 </a:t>
            </a:r>
            <a:endParaRPr lang="ru-RU" sz="16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«Об организации проектной деятельности в Правительстве Российской Федерации»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E65B42-87AC-FB43-9F9C-BFE5D0E9A6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24867" y="2305997"/>
            <a:ext cx="801663" cy="878911"/>
          </a:xfrm>
          <a:prstGeom prst="rect">
            <a:avLst/>
          </a:prstGeom>
        </p:spPr>
      </p:pic>
      <p:sp>
        <p:nvSpPr>
          <p:cNvPr id="20" name="Вертикальный свиток 19">
            <a:extLst>
              <a:ext uri="{FF2B5EF4-FFF2-40B4-BE49-F238E27FC236}">
                <a16:creationId xmlns:a16="http://schemas.microsoft.com/office/drawing/2014/main" id="{41EE9448-3ED3-A54D-AF89-6DD1433781AA}"/>
              </a:ext>
            </a:extLst>
          </p:cNvPr>
          <p:cNvSpPr/>
          <p:nvPr/>
        </p:nvSpPr>
        <p:spPr>
          <a:xfrm>
            <a:off x="3733799" y="1562099"/>
            <a:ext cx="4953000" cy="4279493"/>
          </a:xfrm>
          <a:prstGeom prst="verticalScroll">
            <a:avLst/>
          </a:prstGeom>
          <a:solidFill>
            <a:srgbClr val="F7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УКАЗ ПРЕЗИДЕНТА </a:t>
            </a:r>
          </a:p>
          <a:p>
            <a:pPr algn="ctr"/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РОССИЙСКОЙ ФЕДЕРАЦИИ</a:t>
            </a:r>
          </a:p>
          <a:p>
            <a:pPr algn="ctr"/>
            <a:endParaRPr lang="ru-RU" sz="16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 от 07.05.2018 №</a:t>
            </a:r>
            <a:r>
              <a:rPr lang="en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 204 </a:t>
            </a:r>
            <a:endParaRPr lang="ru-RU" sz="16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«О национальных целях и стратегических задачах развития Российской Федерации на период до 2024 года»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A12EABD-8A48-3E48-8035-33F9D04ECF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467" y="2305997"/>
            <a:ext cx="801663" cy="87891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D1C6553-67DA-BC46-915F-6782AA9F3483}"/>
              </a:ext>
            </a:extLst>
          </p:cNvPr>
          <p:cNvSpPr/>
          <p:nvPr/>
        </p:nvSpPr>
        <p:spPr>
          <a:xfrm>
            <a:off x="3266955" y="6141234"/>
            <a:ext cx="4952999" cy="685800"/>
          </a:xfrm>
          <a:prstGeom prst="rect">
            <a:avLst/>
          </a:prstGeom>
          <a:solidFill>
            <a:srgbClr val="E8E5EA">
              <a:alpha val="3490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Основные положения Указа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id="{EBA71CF1-CDC4-9844-A875-A12DC2BF2FA3}"/>
              </a:ext>
            </a:extLst>
          </p:cNvPr>
          <p:cNvSpPr/>
          <p:nvPr/>
        </p:nvSpPr>
        <p:spPr>
          <a:xfrm>
            <a:off x="3240062" y="7143852"/>
            <a:ext cx="8280000" cy="83715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Национальные цели развития Российской Федерации на период до 2024 года (9)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id="{E9ECF017-0C54-094E-87CB-466732D094D1}"/>
              </a:ext>
            </a:extLst>
          </p:cNvPr>
          <p:cNvSpPr/>
          <p:nvPr/>
        </p:nvSpPr>
        <p:spPr>
          <a:xfrm>
            <a:off x="3252199" y="8099661"/>
            <a:ext cx="8280000" cy="6516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Направления национальных проектов (12)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F7CEFD13-2E6F-934B-B378-54A081C3E293}"/>
              </a:ext>
            </a:extLst>
          </p:cNvPr>
          <p:cNvSpPr/>
          <p:nvPr/>
        </p:nvSpPr>
        <p:spPr>
          <a:xfrm>
            <a:off x="3200399" y="8940235"/>
            <a:ext cx="8280000" cy="1008128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Целевые показатели и задачи Правительства Российской Федерации  по основным сферам развития</a:t>
            </a:r>
          </a:p>
        </p:txBody>
      </p:sp>
      <p:sp>
        <p:nvSpPr>
          <p:cNvPr id="28" name="Полилиния 27">
            <a:extLst>
              <a:ext uri="{FF2B5EF4-FFF2-40B4-BE49-F238E27FC236}">
                <a16:creationId xmlns:a16="http://schemas.microsoft.com/office/drawing/2014/main" id="{5C353217-125E-1C44-A717-3C3B3DE45B68}"/>
              </a:ext>
            </a:extLst>
          </p:cNvPr>
          <p:cNvSpPr/>
          <p:nvPr/>
        </p:nvSpPr>
        <p:spPr>
          <a:xfrm>
            <a:off x="2689990" y="6484134"/>
            <a:ext cx="532142" cy="1097766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1" name="Полилиния 30">
            <a:extLst>
              <a:ext uri="{FF2B5EF4-FFF2-40B4-BE49-F238E27FC236}">
                <a16:creationId xmlns:a16="http://schemas.microsoft.com/office/drawing/2014/main" id="{455FCFBB-8AC3-0645-86EC-B0BC7A5E655B}"/>
              </a:ext>
            </a:extLst>
          </p:cNvPr>
          <p:cNvSpPr/>
          <p:nvPr/>
        </p:nvSpPr>
        <p:spPr>
          <a:xfrm>
            <a:off x="2685509" y="6478490"/>
            <a:ext cx="581446" cy="1941610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32" name="Полилиния 31">
            <a:extLst>
              <a:ext uri="{FF2B5EF4-FFF2-40B4-BE49-F238E27FC236}">
                <a16:creationId xmlns:a16="http://schemas.microsoft.com/office/drawing/2014/main" id="{69E01145-620E-0444-AE98-0B538A2418EF}"/>
              </a:ext>
            </a:extLst>
          </p:cNvPr>
          <p:cNvSpPr/>
          <p:nvPr/>
        </p:nvSpPr>
        <p:spPr>
          <a:xfrm>
            <a:off x="2699244" y="6478490"/>
            <a:ext cx="500188" cy="2942305"/>
          </a:xfrm>
          <a:custGeom>
            <a:avLst/>
            <a:gdLst>
              <a:gd name="connsiteX0" fmla="*/ 1078992 w 1078992"/>
              <a:gd name="connsiteY0" fmla="*/ 0 h 2907792"/>
              <a:gd name="connsiteX1" fmla="*/ 0 w 1078992"/>
              <a:gd name="connsiteY1" fmla="*/ 0 h 2907792"/>
              <a:gd name="connsiteX2" fmla="*/ 18288 w 1078992"/>
              <a:gd name="connsiteY2" fmla="*/ 2907792 h 2907792"/>
              <a:gd name="connsiteX3" fmla="*/ 1060704 w 1078992"/>
              <a:gd name="connsiteY3" fmla="*/ 2907792 h 2907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8992" h="2907792">
                <a:moveTo>
                  <a:pt x="1078992" y="0"/>
                </a:moveTo>
                <a:lnTo>
                  <a:pt x="0" y="0"/>
                </a:lnTo>
                <a:lnTo>
                  <a:pt x="18288" y="2907792"/>
                </a:lnTo>
                <a:lnTo>
                  <a:pt x="1060704" y="290779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0" name="Стрелка вправо 9">
            <a:extLst>
              <a:ext uri="{FF2B5EF4-FFF2-40B4-BE49-F238E27FC236}">
                <a16:creationId xmlns:a16="http://schemas.microsoft.com/office/drawing/2014/main" id="{5FC836CB-1E6A-464F-927A-568F431F426C}"/>
              </a:ext>
            </a:extLst>
          </p:cNvPr>
          <p:cNvSpPr/>
          <p:nvPr/>
        </p:nvSpPr>
        <p:spPr>
          <a:xfrm>
            <a:off x="8382000" y="3332149"/>
            <a:ext cx="924046" cy="7393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>
            <a:extLst>
              <a:ext uri="{FF2B5EF4-FFF2-40B4-BE49-F238E27FC236}">
                <a16:creationId xmlns:a16="http://schemas.microsoft.com/office/drawing/2014/main" id="{1D7EA7DC-251B-B046-8AE4-0EF48C5A559A}"/>
              </a:ext>
            </a:extLst>
          </p:cNvPr>
          <p:cNvSpPr/>
          <p:nvPr/>
        </p:nvSpPr>
        <p:spPr>
          <a:xfrm rot="5400000">
            <a:off x="14663677" y="6150227"/>
            <a:ext cx="924046" cy="73939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64E7922-C416-624A-AC87-36AF0F88CE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44770" y="7093190"/>
            <a:ext cx="2761859" cy="2765724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4A8D718A-2C99-A94B-83A7-13A22AA7AC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7572" y="2279197"/>
            <a:ext cx="2920628" cy="286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73736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285226" y="0"/>
            <a:ext cx="10306406" cy="10287000"/>
          </a:xfrm>
          <a:prstGeom prst="rect">
            <a:avLst/>
          </a:prstGeom>
          <a:solidFill>
            <a:srgbClr val="191919">
              <a:alpha val="3529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285226" y="5115042"/>
            <a:ext cx="10306406" cy="56915"/>
          </a:xfrm>
          <a:prstGeom prst="rect">
            <a:avLst/>
          </a:prstGeom>
          <a:solidFill>
            <a:srgbClr val="191919">
              <a:alpha val="6666"/>
            </a:srgbClr>
          </a:solidFill>
        </p:spPr>
      </p:sp>
      <p:sp>
        <p:nvSpPr>
          <p:cNvPr id="34" name="AutoShape 34"/>
          <p:cNvSpPr/>
          <p:nvPr/>
        </p:nvSpPr>
        <p:spPr>
          <a:xfrm>
            <a:off x="0" y="5143500"/>
            <a:ext cx="3203819" cy="5143500"/>
          </a:xfrm>
          <a:prstGeom prst="rect">
            <a:avLst/>
          </a:prstGeom>
          <a:solidFill>
            <a:srgbClr val="13538A"/>
          </a:solidFill>
        </p:spPr>
      </p:sp>
      <p:sp>
        <p:nvSpPr>
          <p:cNvPr id="38" name="AutoShape 38"/>
          <p:cNvSpPr/>
          <p:nvPr/>
        </p:nvSpPr>
        <p:spPr>
          <a:xfrm>
            <a:off x="0" y="0"/>
            <a:ext cx="3203819" cy="5143500"/>
          </a:xfrm>
          <a:prstGeom prst="rect">
            <a:avLst/>
          </a:prstGeom>
          <a:solidFill>
            <a:srgbClr val="01A0C4"/>
          </a:solidFill>
        </p:spPr>
      </p:sp>
      <p:sp>
        <p:nvSpPr>
          <p:cNvPr id="40" name="TextBox 40"/>
          <p:cNvSpPr txBox="1"/>
          <p:nvPr/>
        </p:nvSpPr>
        <p:spPr>
          <a:xfrm>
            <a:off x="33331" y="952250"/>
            <a:ext cx="3137155" cy="27067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06"/>
              </a:lnSpc>
            </a:pPr>
            <a:r>
              <a:rPr lang="ru-RU" sz="3200" b="1" dirty="0">
                <a:solidFill>
                  <a:srgbClr val="F6F6F6"/>
                </a:solidFill>
                <a:latin typeface="Book Antiqua" panose="02040602050305030304" pitchFamily="18" charset="0"/>
              </a:rPr>
              <a:t>Общий объём расходов на национальные проекты до 2024 г. и структура их источников</a:t>
            </a:r>
            <a:endParaRPr lang="en-US" sz="3200" b="1" dirty="0">
              <a:solidFill>
                <a:srgbClr val="F6F6F6"/>
              </a:solidFill>
              <a:latin typeface="Book Antiqua" panose="02040602050305030304" pitchFamily="18" charset="0"/>
            </a:endParaRPr>
          </a:p>
        </p:txBody>
      </p:sp>
      <p:sp>
        <p:nvSpPr>
          <p:cNvPr id="42" name="AutoShape 42"/>
          <p:cNvSpPr/>
          <p:nvPr/>
        </p:nvSpPr>
        <p:spPr>
          <a:xfrm>
            <a:off x="10876857" y="2775242"/>
            <a:ext cx="6882817" cy="1924723"/>
          </a:xfrm>
          <a:prstGeom prst="rect">
            <a:avLst/>
          </a:prstGeom>
          <a:solidFill>
            <a:srgbClr val="191919">
              <a:alpha val="3529"/>
            </a:srgbClr>
          </a:solidFill>
        </p:spPr>
      </p:sp>
      <p:sp>
        <p:nvSpPr>
          <p:cNvPr id="43" name="AutoShape 43"/>
          <p:cNvSpPr/>
          <p:nvPr/>
        </p:nvSpPr>
        <p:spPr>
          <a:xfrm>
            <a:off x="10876857" y="7393273"/>
            <a:ext cx="6882817" cy="1924723"/>
          </a:xfrm>
          <a:prstGeom prst="rect">
            <a:avLst/>
          </a:prstGeom>
          <a:solidFill>
            <a:srgbClr val="191919">
              <a:alpha val="3529"/>
            </a:srgbClr>
          </a:solidFill>
        </p:spPr>
      </p:sp>
      <p:sp>
        <p:nvSpPr>
          <p:cNvPr id="44" name="AutoShape 44"/>
          <p:cNvSpPr/>
          <p:nvPr/>
        </p:nvSpPr>
        <p:spPr>
          <a:xfrm rot="-10800000">
            <a:off x="10876856" y="4354128"/>
            <a:ext cx="6882817" cy="353726"/>
          </a:xfrm>
          <a:prstGeom prst="rect">
            <a:avLst/>
          </a:prstGeom>
          <a:solidFill>
            <a:srgbClr val="191919">
              <a:alpha val="3921"/>
            </a:srgbClr>
          </a:solidFill>
        </p:spPr>
      </p:sp>
      <p:sp>
        <p:nvSpPr>
          <p:cNvPr id="45" name="AutoShape 45"/>
          <p:cNvSpPr/>
          <p:nvPr/>
        </p:nvSpPr>
        <p:spPr>
          <a:xfrm rot="-10800000">
            <a:off x="10876855" y="4354128"/>
            <a:ext cx="2920988" cy="345830"/>
          </a:xfrm>
          <a:prstGeom prst="rect">
            <a:avLst/>
          </a:prstGeom>
          <a:solidFill>
            <a:srgbClr val="86EBEA"/>
          </a:solidFill>
        </p:spPr>
      </p:sp>
      <p:sp>
        <p:nvSpPr>
          <p:cNvPr id="46" name="AutoShape 46"/>
          <p:cNvSpPr/>
          <p:nvPr/>
        </p:nvSpPr>
        <p:spPr>
          <a:xfrm rot="-10800000">
            <a:off x="10876856" y="8964270"/>
            <a:ext cx="6882817" cy="353726"/>
          </a:xfrm>
          <a:prstGeom prst="rect">
            <a:avLst/>
          </a:prstGeom>
          <a:solidFill>
            <a:srgbClr val="191919">
              <a:alpha val="3921"/>
            </a:srgbClr>
          </a:solidFill>
        </p:spPr>
      </p:sp>
      <p:sp>
        <p:nvSpPr>
          <p:cNvPr id="47" name="AutoShape 47"/>
          <p:cNvSpPr/>
          <p:nvPr/>
        </p:nvSpPr>
        <p:spPr>
          <a:xfrm rot="-10800000">
            <a:off x="10876855" y="8964270"/>
            <a:ext cx="5513655" cy="353726"/>
          </a:xfrm>
          <a:prstGeom prst="rect">
            <a:avLst/>
          </a:prstGeom>
          <a:solidFill>
            <a:srgbClr val="2B92D5"/>
          </a:solidFill>
        </p:spPr>
      </p:sp>
      <p:sp>
        <p:nvSpPr>
          <p:cNvPr id="48" name="TextBox 48"/>
          <p:cNvSpPr txBox="1"/>
          <p:nvPr/>
        </p:nvSpPr>
        <p:spPr>
          <a:xfrm>
            <a:off x="11124093" y="3234767"/>
            <a:ext cx="169504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4200" dirty="0">
                <a:solidFill>
                  <a:srgbClr val="3EDAD9"/>
                </a:solidFill>
                <a:latin typeface="Book Antiqua" panose="02040602050305030304" pitchFamily="18" charset="0"/>
              </a:rPr>
              <a:t>22,2</a:t>
            </a:r>
            <a:r>
              <a:rPr lang="en-US" sz="4200" dirty="0">
                <a:solidFill>
                  <a:srgbClr val="3EDAD9"/>
                </a:solidFill>
                <a:latin typeface="Book Antiqua" panose="02040602050305030304" pitchFamily="18" charset="0"/>
              </a:rPr>
              <a:t>%</a:t>
            </a:r>
          </a:p>
        </p:txBody>
      </p:sp>
      <p:sp>
        <p:nvSpPr>
          <p:cNvPr id="49" name="AutoShape 49"/>
          <p:cNvSpPr/>
          <p:nvPr/>
        </p:nvSpPr>
        <p:spPr>
          <a:xfrm>
            <a:off x="10876857" y="5084257"/>
            <a:ext cx="6882817" cy="1924723"/>
          </a:xfrm>
          <a:prstGeom prst="rect">
            <a:avLst/>
          </a:prstGeom>
          <a:solidFill>
            <a:srgbClr val="191919">
              <a:alpha val="3529"/>
            </a:srgbClr>
          </a:solidFill>
        </p:spPr>
      </p:sp>
      <p:sp>
        <p:nvSpPr>
          <p:cNvPr id="50" name="AutoShape 50"/>
          <p:cNvSpPr/>
          <p:nvPr/>
        </p:nvSpPr>
        <p:spPr>
          <a:xfrm rot="-10800000">
            <a:off x="10876856" y="6655254"/>
            <a:ext cx="6882817" cy="353726"/>
          </a:xfrm>
          <a:prstGeom prst="rect">
            <a:avLst/>
          </a:prstGeom>
          <a:solidFill>
            <a:srgbClr val="191919">
              <a:alpha val="3921"/>
            </a:srgbClr>
          </a:solidFill>
        </p:spPr>
      </p:sp>
      <p:sp>
        <p:nvSpPr>
          <p:cNvPr id="51" name="AutoShape 51"/>
          <p:cNvSpPr/>
          <p:nvPr/>
        </p:nvSpPr>
        <p:spPr>
          <a:xfrm rot="-10800000">
            <a:off x="10876856" y="6655251"/>
            <a:ext cx="4522640" cy="353725"/>
          </a:xfrm>
          <a:prstGeom prst="rect">
            <a:avLst/>
          </a:prstGeom>
          <a:solidFill>
            <a:srgbClr val="38C9F0"/>
          </a:solidFill>
        </p:spPr>
      </p:sp>
      <p:sp>
        <p:nvSpPr>
          <p:cNvPr id="52" name="TextBox 52"/>
          <p:cNvSpPr txBox="1"/>
          <p:nvPr/>
        </p:nvSpPr>
        <p:spPr>
          <a:xfrm>
            <a:off x="11121907" y="5566785"/>
            <a:ext cx="1842809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4200" dirty="0">
                <a:solidFill>
                  <a:srgbClr val="38C9F1"/>
                </a:solidFill>
                <a:latin typeface="Book Antiqua" panose="02040602050305030304" pitchFamily="18" charset="0"/>
              </a:rPr>
              <a:t>38,5</a:t>
            </a:r>
            <a:r>
              <a:rPr lang="en-US" sz="4200" dirty="0">
                <a:solidFill>
                  <a:srgbClr val="38C9F1"/>
                </a:solidFill>
                <a:latin typeface="Book Antiqua" panose="02040602050305030304" pitchFamily="18" charset="0"/>
              </a:rPr>
              <a:t>%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1195789" y="7858170"/>
            <a:ext cx="1695043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4200" dirty="0">
                <a:solidFill>
                  <a:srgbClr val="2B92D5"/>
                </a:solidFill>
                <a:latin typeface="Book Antiqua" panose="02040602050305030304" pitchFamily="18" charset="0"/>
              </a:rPr>
              <a:t>39,3</a:t>
            </a:r>
            <a:r>
              <a:rPr lang="en-US" sz="4200" dirty="0">
                <a:solidFill>
                  <a:srgbClr val="2B92D5"/>
                </a:solidFill>
                <a:latin typeface="Book Antiqua" panose="02040602050305030304" pitchFamily="18" charset="0"/>
              </a:rPr>
              <a:t>%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2725400" y="2781300"/>
            <a:ext cx="4892400" cy="1536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6"/>
              </a:lnSpc>
              <a:spcAft>
                <a:spcPts val="1200"/>
              </a:spcAft>
            </a:pPr>
            <a:r>
              <a:rPr lang="ru-RU" sz="2400" b="1" dirty="0">
                <a:latin typeface="Book Antiqua" panose="02040602050305030304" pitchFamily="18" charset="0"/>
              </a:rPr>
              <a:t>Человеческий капитал</a:t>
            </a:r>
          </a:p>
          <a:p>
            <a:pPr algn="just">
              <a:lnSpc>
                <a:spcPct val="90000"/>
              </a:lnSpc>
            </a:pPr>
            <a:r>
              <a:rPr lang="ru-RU" dirty="0">
                <a:latin typeface="Book Antiqua" panose="02040602050305030304" pitchFamily="18" charset="0"/>
              </a:rPr>
              <a:t>Национальные проекты, направленные на развитие  человека как личности, выявление его талантов и способностей, формирование возможностей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57" name="TextBox 50">
            <a:extLst>
              <a:ext uri="{FF2B5EF4-FFF2-40B4-BE49-F238E27FC236}">
                <a16:creationId xmlns:a16="http://schemas.microsoft.com/office/drawing/2014/main" id="{2C6B22B5-F067-D54A-B3F0-5FEADA98148D}"/>
              </a:ext>
            </a:extLst>
          </p:cNvPr>
          <p:cNvSpPr txBox="1"/>
          <p:nvPr/>
        </p:nvSpPr>
        <p:spPr>
          <a:xfrm>
            <a:off x="10187562" y="267443"/>
            <a:ext cx="8261404" cy="24661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Основные направления</a:t>
            </a:r>
          </a:p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 национальных проектов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A41CB7-F3DD-7449-A3D8-FDD8CECC3866}"/>
              </a:ext>
            </a:extLst>
          </p:cNvPr>
          <p:cNvSpPr txBox="1"/>
          <p:nvPr/>
        </p:nvSpPr>
        <p:spPr>
          <a:xfrm>
            <a:off x="11142227" y="9428950"/>
            <a:ext cx="63520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Book Antiqua" panose="02040602050305030304" pitchFamily="18" charset="0"/>
              </a:rPr>
              <a:t>Доля расходов на каждое направление от </a:t>
            </a:r>
          </a:p>
          <a:p>
            <a:pPr algn="ctr"/>
            <a:r>
              <a:rPr lang="ru-RU" sz="2000" dirty="0">
                <a:latin typeface="Book Antiqua" panose="02040602050305030304" pitchFamily="18" charset="0"/>
              </a:rPr>
              <a:t>общего объёма национальных проектов</a:t>
            </a:r>
          </a:p>
        </p:txBody>
      </p:sp>
      <p:graphicFrame>
        <p:nvGraphicFramePr>
          <p:cNvPr id="59" name="Диаграмма 58">
            <a:extLst>
              <a:ext uri="{FF2B5EF4-FFF2-40B4-BE49-F238E27FC236}">
                <a16:creationId xmlns:a16="http://schemas.microsoft.com/office/drawing/2014/main" id="{E9E544F4-F331-0A49-B17D-8666D4D235A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6195720"/>
              </p:ext>
            </p:extLst>
          </p:nvPr>
        </p:nvGraphicFramePr>
        <p:xfrm>
          <a:off x="3416852" y="386189"/>
          <a:ext cx="7174780" cy="445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id="{18D06FC6-4B81-A642-AAED-BFADE21A469B}"/>
              </a:ext>
            </a:extLst>
          </p:cNvPr>
          <p:cNvSpPr txBox="1"/>
          <p:nvPr/>
        </p:nvSpPr>
        <p:spPr>
          <a:xfrm>
            <a:off x="6358171" y="1205300"/>
            <a:ext cx="15664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atin typeface="Book Antiqua" panose="02040602050305030304" pitchFamily="18" charset="0"/>
              </a:rPr>
              <a:t>25,7</a:t>
            </a:r>
            <a:r>
              <a:rPr lang="en-US" sz="2400" dirty="0">
                <a:latin typeface="Book Antiqua" panose="02040602050305030304" pitchFamily="18" charset="0"/>
              </a:rPr>
              <a:t> </a:t>
            </a:r>
            <a:endParaRPr lang="ru-RU" sz="2400" dirty="0">
              <a:latin typeface="Book Antiqua" panose="02040602050305030304" pitchFamily="18" charset="0"/>
            </a:endParaRPr>
          </a:p>
          <a:p>
            <a:pPr algn="ctr"/>
            <a:r>
              <a:rPr lang="ru-RU" sz="2400" dirty="0">
                <a:latin typeface="Book Antiqua" panose="02040602050305030304" pitchFamily="18" charset="0"/>
              </a:rPr>
              <a:t>трлн руб.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9E59064-CFC7-2B46-9C75-B9D42C5A15D4}"/>
              </a:ext>
            </a:extLst>
          </p:cNvPr>
          <p:cNvSpPr txBox="1"/>
          <p:nvPr/>
        </p:nvSpPr>
        <p:spPr>
          <a:xfrm>
            <a:off x="217848" y="7048500"/>
            <a:ext cx="1566454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ook Antiqua" panose="02040602050305030304" pitchFamily="18" charset="0"/>
              </a:rPr>
              <a:t>25,7</a:t>
            </a:r>
            <a:r>
              <a:rPr lang="en-US" sz="2400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Book Antiqua" panose="02040602050305030304" pitchFamily="18" charset="0"/>
              </a:rPr>
              <a:t>трлн руб.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ED8A83-7115-7947-BDCA-6FCCFDB08D8F}"/>
              </a:ext>
            </a:extLst>
          </p:cNvPr>
          <p:cNvSpPr txBox="1"/>
          <p:nvPr/>
        </p:nvSpPr>
        <p:spPr>
          <a:xfrm>
            <a:off x="1531628" y="7252109"/>
            <a:ext cx="1467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Book Antiqua" panose="02040602050305030304" pitchFamily="18" charset="0"/>
              </a:rPr>
              <a:t>– это: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1C8B9C2D-5DC6-8E44-8551-8A083D502D17}"/>
              </a:ext>
            </a:extLst>
          </p:cNvPr>
          <p:cNvSpPr txBox="1"/>
          <p:nvPr/>
        </p:nvSpPr>
        <p:spPr>
          <a:xfrm>
            <a:off x="3489045" y="5425721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Book Antiqua" panose="02040602050305030304" pitchFamily="18" charset="0"/>
              </a:rPr>
              <a:t>1,3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CDB409D-C86D-3240-92FA-3E7D40F01922}"/>
              </a:ext>
            </a:extLst>
          </p:cNvPr>
          <p:cNvSpPr txBox="1"/>
          <p:nvPr/>
        </p:nvSpPr>
        <p:spPr>
          <a:xfrm>
            <a:off x="4824558" y="5533443"/>
            <a:ext cx="5462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ook Antiqua" panose="02040602050305030304" pitchFamily="18" charset="0"/>
              </a:rPr>
              <a:t>объёма расходов федерального бюджета на 2020 г.</a:t>
            </a:r>
            <a:endParaRPr lang="ru-RU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863272FA-3E52-0645-B7FB-DD0876EF7FA2}"/>
              </a:ext>
            </a:extLst>
          </p:cNvPr>
          <p:cNvSpPr txBox="1"/>
          <p:nvPr/>
        </p:nvSpPr>
        <p:spPr>
          <a:xfrm>
            <a:off x="3521544" y="6438911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Book Antiqua" panose="02040602050305030304" pitchFamily="18" charset="0"/>
              </a:rPr>
              <a:t>3,1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FEAEFDCE-2819-9745-B91E-C7C766267F2B}"/>
              </a:ext>
            </a:extLst>
          </p:cNvPr>
          <p:cNvSpPr txBox="1"/>
          <p:nvPr/>
        </p:nvSpPr>
        <p:spPr>
          <a:xfrm>
            <a:off x="4824559" y="6549157"/>
            <a:ext cx="5462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ook Antiqua" panose="02040602050305030304" pitchFamily="18" charset="0"/>
              </a:rPr>
              <a:t>объёма Фонда национального благосостояния</a:t>
            </a:r>
            <a:endParaRPr lang="ru-RU" sz="2000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6875657-DABB-324E-A0AA-1E268ABCC623}"/>
              </a:ext>
            </a:extLst>
          </p:cNvPr>
          <p:cNvSpPr txBox="1"/>
          <p:nvPr/>
        </p:nvSpPr>
        <p:spPr>
          <a:xfrm>
            <a:off x="3536739" y="7439625"/>
            <a:ext cx="10502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Book Antiqua" panose="02040602050305030304" pitchFamily="18" charset="0"/>
              </a:rPr>
              <a:t>8,6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3AC6E13-BD07-A047-97F8-4F81180595B4}"/>
              </a:ext>
            </a:extLst>
          </p:cNvPr>
          <p:cNvSpPr txBox="1"/>
          <p:nvPr/>
        </p:nvSpPr>
        <p:spPr>
          <a:xfrm>
            <a:off x="4845815" y="7520178"/>
            <a:ext cx="5441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ook Antiqua" panose="02040602050305030304" pitchFamily="18" charset="0"/>
              </a:rPr>
              <a:t>объёма расходов на национальную оборону по всей стране</a:t>
            </a:r>
            <a:endParaRPr lang="ru-RU" sz="2000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1FBDF4-55C6-7C47-8E95-33D14397D839}"/>
              </a:ext>
            </a:extLst>
          </p:cNvPr>
          <p:cNvSpPr txBox="1"/>
          <p:nvPr/>
        </p:nvSpPr>
        <p:spPr>
          <a:xfrm>
            <a:off x="3489045" y="8442909"/>
            <a:ext cx="20601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Book Antiqua" panose="02040602050305030304" pitchFamily="18" charset="0"/>
              </a:rPr>
              <a:t>5,6 </a:t>
            </a:r>
            <a:r>
              <a:rPr lang="ru-RU" sz="3200" b="1" dirty="0">
                <a:latin typeface="Book Antiqua" panose="02040602050305030304" pitchFamily="18" charset="0"/>
              </a:rPr>
              <a:t>тыс.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21D8B3E-8737-DC42-B41F-7446027F5E39}"/>
              </a:ext>
            </a:extLst>
          </p:cNvPr>
          <p:cNvSpPr txBox="1"/>
          <p:nvPr/>
        </p:nvSpPr>
        <p:spPr>
          <a:xfrm>
            <a:off x="5705511" y="8728070"/>
            <a:ext cx="4596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ook Antiqua" panose="02040602050305030304" pitchFamily="18" charset="0"/>
              </a:rPr>
              <a:t>лет освещения всей Москвы</a:t>
            </a:r>
            <a:endParaRPr lang="ru-RU" sz="2000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C96733C-92CE-B649-AC7D-D4314667AE42}"/>
              </a:ext>
            </a:extLst>
          </p:cNvPr>
          <p:cNvSpPr txBox="1"/>
          <p:nvPr/>
        </p:nvSpPr>
        <p:spPr>
          <a:xfrm>
            <a:off x="3490823" y="9258300"/>
            <a:ext cx="22236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dirty="0">
                <a:latin typeface="Book Antiqua" panose="02040602050305030304" pitchFamily="18" charset="0"/>
              </a:rPr>
              <a:t>123 </a:t>
            </a:r>
            <a:r>
              <a:rPr lang="ru-RU" sz="3200" b="1" dirty="0">
                <a:latin typeface="Book Antiqua" panose="02040602050305030304" pitchFamily="18" charset="0"/>
              </a:rPr>
              <a:t>млн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BE051F5-660F-0F4E-A8FF-7B487199744C}"/>
              </a:ext>
            </a:extLst>
          </p:cNvPr>
          <p:cNvSpPr txBox="1"/>
          <p:nvPr/>
        </p:nvSpPr>
        <p:spPr>
          <a:xfrm>
            <a:off x="5739355" y="9382749"/>
            <a:ext cx="4471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Book Antiqua" panose="02040602050305030304" pitchFamily="18" charset="0"/>
              </a:rPr>
              <a:t>лет жизни среднестатистической российской семьи </a:t>
            </a:r>
            <a:endParaRPr lang="ru-RU" sz="2000" dirty="0"/>
          </a:p>
        </p:txBody>
      </p:sp>
      <p:sp>
        <p:nvSpPr>
          <p:cNvPr id="64" name="TextBox 54">
            <a:extLst>
              <a:ext uri="{FF2B5EF4-FFF2-40B4-BE49-F238E27FC236}">
                <a16:creationId xmlns:a16="http://schemas.microsoft.com/office/drawing/2014/main" id="{7C224E79-179B-D049-8F80-D9BA8021D721}"/>
              </a:ext>
            </a:extLst>
          </p:cNvPr>
          <p:cNvSpPr txBox="1"/>
          <p:nvPr/>
        </p:nvSpPr>
        <p:spPr>
          <a:xfrm>
            <a:off x="12783055" y="5159341"/>
            <a:ext cx="4893647" cy="1287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6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191919"/>
                </a:solidFill>
                <a:latin typeface="Book Antiqua" panose="02040602050305030304" pitchFamily="18" charset="0"/>
              </a:rPr>
              <a:t>Комфортная среда для жизни</a:t>
            </a:r>
            <a:endParaRPr lang="ru-RU" sz="2400" b="1" dirty="0">
              <a:latin typeface="Book Antiqua" panose="0204060205030503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Book Antiqua" panose="02040602050305030304" pitchFamily="18" charset="0"/>
              </a:rPr>
              <a:t>Национальные проекты, направленные на улучшение условий жизни человека, повышение качества окружающей среды</a:t>
            </a:r>
            <a:endParaRPr lang="en-US" dirty="0">
              <a:latin typeface="Book Antiqua" panose="02040602050305030304" pitchFamily="18" charset="0"/>
            </a:endParaRPr>
          </a:p>
        </p:txBody>
      </p:sp>
      <p:sp>
        <p:nvSpPr>
          <p:cNvPr id="65" name="TextBox 54">
            <a:extLst>
              <a:ext uri="{FF2B5EF4-FFF2-40B4-BE49-F238E27FC236}">
                <a16:creationId xmlns:a16="http://schemas.microsoft.com/office/drawing/2014/main" id="{127E8061-B9DB-FE45-9372-FEEF5F7558DA}"/>
              </a:ext>
            </a:extLst>
          </p:cNvPr>
          <p:cNvSpPr txBox="1"/>
          <p:nvPr/>
        </p:nvSpPr>
        <p:spPr>
          <a:xfrm>
            <a:off x="12725400" y="7535229"/>
            <a:ext cx="4892400" cy="1287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006"/>
              </a:lnSpc>
              <a:spcAft>
                <a:spcPts val="1200"/>
              </a:spcAft>
            </a:pPr>
            <a:r>
              <a:rPr lang="ru-RU" sz="2400" b="1" dirty="0">
                <a:solidFill>
                  <a:srgbClr val="191919"/>
                </a:solidFill>
                <a:latin typeface="Book Antiqua" panose="02040602050305030304" pitchFamily="18" charset="0"/>
              </a:rPr>
              <a:t>Экономический рост</a:t>
            </a:r>
            <a:endParaRPr lang="ru-RU" sz="2400" b="1" dirty="0">
              <a:latin typeface="Book Antiqua" panose="02040602050305030304" pitchFamily="18" charset="0"/>
            </a:endParaRPr>
          </a:p>
          <a:p>
            <a:pPr algn="just">
              <a:lnSpc>
                <a:spcPct val="90000"/>
              </a:lnSpc>
            </a:pPr>
            <a:r>
              <a:rPr lang="ru-RU" dirty="0">
                <a:latin typeface="Book Antiqua" panose="02040602050305030304" pitchFamily="18" charset="0"/>
              </a:rPr>
              <a:t>Национальные проекты, направленные на развитие национальной экономики, повышение благосостояния населения</a:t>
            </a:r>
            <a:endParaRPr lang="en-US" dirty="0"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586320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AutoShape 16">
            <a:extLst>
              <a:ext uri="{FF2B5EF4-FFF2-40B4-BE49-F238E27FC236}">
                <a16:creationId xmlns:a16="http://schemas.microsoft.com/office/drawing/2014/main" id="{4FB3B5E3-413A-394F-A669-4145C2730D4A}"/>
              </a:ext>
            </a:extLst>
          </p:cNvPr>
          <p:cNvSpPr/>
          <p:nvPr/>
        </p:nvSpPr>
        <p:spPr>
          <a:xfrm>
            <a:off x="6702714" y="2749948"/>
            <a:ext cx="3906000" cy="658800"/>
          </a:xfrm>
          <a:prstGeom prst="rect">
            <a:avLst/>
          </a:prstGeom>
          <a:solidFill>
            <a:srgbClr val="86EAE9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87" name="AutoShape 16">
            <a:extLst>
              <a:ext uri="{FF2B5EF4-FFF2-40B4-BE49-F238E27FC236}">
                <a16:creationId xmlns:a16="http://schemas.microsoft.com/office/drawing/2014/main" id="{52403AA1-B10F-5C4A-BDAE-F9C916CE9403}"/>
              </a:ext>
            </a:extLst>
          </p:cNvPr>
          <p:cNvSpPr/>
          <p:nvPr/>
        </p:nvSpPr>
        <p:spPr>
          <a:xfrm>
            <a:off x="6702714" y="3413385"/>
            <a:ext cx="144000" cy="655200"/>
          </a:xfrm>
          <a:prstGeom prst="rect">
            <a:avLst/>
          </a:prstGeom>
          <a:solidFill>
            <a:srgbClr val="86EAE9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89" name="AutoShape 21">
            <a:extLst>
              <a:ext uri="{FF2B5EF4-FFF2-40B4-BE49-F238E27FC236}">
                <a16:creationId xmlns:a16="http://schemas.microsoft.com/office/drawing/2014/main" id="{C51DFF1A-D961-CE46-A633-22DAE9914AE0}"/>
              </a:ext>
            </a:extLst>
          </p:cNvPr>
          <p:cNvSpPr/>
          <p:nvPr/>
        </p:nvSpPr>
        <p:spPr>
          <a:xfrm>
            <a:off x="6702714" y="5375387"/>
            <a:ext cx="5083200" cy="65880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16" name="AutoShape 16"/>
          <p:cNvSpPr/>
          <p:nvPr/>
        </p:nvSpPr>
        <p:spPr>
          <a:xfrm>
            <a:off x="6699980" y="2111921"/>
            <a:ext cx="986400" cy="658800"/>
          </a:xfrm>
          <a:prstGeom prst="rect">
            <a:avLst/>
          </a:prstGeom>
          <a:solidFill>
            <a:srgbClr val="86EAE9"/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8" name="TextBox 8"/>
          <p:cNvSpPr txBox="1"/>
          <p:nvPr/>
        </p:nvSpPr>
        <p:spPr>
          <a:xfrm>
            <a:off x="941301" y="1649365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Здравоохранение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41301" y="2286251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Образование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41301" y="2903210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Демография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1301" y="3591411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Культура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891606" y="4116641"/>
            <a:ext cx="5004712" cy="59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Безопасные и качественные автомобильные дороги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41301" y="4906645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Жильё и городская среда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941301" y="5576090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Экология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41301" y="6215921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Наука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17" name="AutoShape 17"/>
          <p:cNvSpPr/>
          <p:nvPr/>
        </p:nvSpPr>
        <p:spPr>
          <a:xfrm>
            <a:off x="6699980" y="1444045"/>
            <a:ext cx="2170800" cy="666000"/>
          </a:xfrm>
          <a:prstGeom prst="rect">
            <a:avLst/>
          </a:prstGeom>
          <a:solidFill>
            <a:srgbClr val="86EAE9"/>
          </a:solidFill>
        </p:spPr>
      </p:sp>
      <p:sp>
        <p:nvSpPr>
          <p:cNvPr id="21" name="AutoShape 21"/>
          <p:cNvSpPr/>
          <p:nvPr/>
        </p:nvSpPr>
        <p:spPr>
          <a:xfrm>
            <a:off x="6704538" y="4729151"/>
            <a:ext cx="1342800" cy="65634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23" name="AutoShape 23"/>
          <p:cNvSpPr/>
          <p:nvPr/>
        </p:nvSpPr>
        <p:spPr>
          <a:xfrm>
            <a:off x="6704538" y="6039803"/>
            <a:ext cx="799200" cy="652783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20" name="AutoShape 20"/>
          <p:cNvSpPr/>
          <p:nvPr/>
        </p:nvSpPr>
        <p:spPr>
          <a:xfrm>
            <a:off x="6704538" y="4071123"/>
            <a:ext cx="6012000" cy="656340"/>
          </a:xfrm>
          <a:prstGeom prst="rect">
            <a:avLst/>
          </a:prstGeom>
          <a:solidFill>
            <a:srgbClr val="37C9EF"/>
          </a:solidFill>
        </p:spPr>
      </p:sp>
      <p:sp>
        <p:nvSpPr>
          <p:cNvPr id="28" name="AutoShape 28"/>
          <p:cNvSpPr/>
          <p:nvPr/>
        </p:nvSpPr>
        <p:spPr>
          <a:xfrm>
            <a:off x="789416" y="4719303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29" name="AutoShape 29"/>
          <p:cNvSpPr/>
          <p:nvPr/>
        </p:nvSpPr>
        <p:spPr>
          <a:xfrm>
            <a:off x="789416" y="5375644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33" name="AutoShape 33"/>
          <p:cNvSpPr/>
          <p:nvPr/>
        </p:nvSpPr>
        <p:spPr>
          <a:xfrm>
            <a:off x="803579" y="1419837"/>
            <a:ext cx="14656359" cy="45719"/>
          </a:xfrm>
          <a:prstGeom prst="rect">
            <a:avLst/>
          </a:prstGeom>
          <a:solidFill>
            <a:srgbClr val="191919"/>
          </a:solidFill>
        </p:spPr>
      </p:sp>
      <p:sp>
        <p:nvSpPr>
          <p:cNvPr id="42" name="TextBox 50">
            <a:extLst>
              <a:ext uri="{FF2B5EF4-FFF2-40B4-BE49-F238E27FC236}">
                <a16:creationId xmlns:a16="http://schemas.microsoft.com/office/drawing/2014/main" id="{4A3FEA55-1E15-EA4E-850F-83E6AB2FDE64}"/>
              </a:ext>
            </a:extLst>
          </p:cNvPr>
          <p:cNvSpPr txBox="1"/>
          <p:nvPr/>
        </p:nvSpPr>
        <p:spPr>
          <a:xfrm>
            <a:off x="466246" y="247666"/>
            <a:ext cx="17348610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Перечень национальных проектов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pic>
        <p:nvPicPr>
          <p:cNvPr id="43" name="Рисунок 42" descr="Изображение выглядит как одежда, мужчина, носит, костюм&#10;&#10;Автоматически созданное описание">
            <a:extLst>
              <a:ext uri="{FF2B5EF4-FFF2-40B4-BE49-F238E27FC236}">
                <a16:creationId xmlns:a16="http://schemas.microsoft.com/office/drawing/2014/main" id="{5C649874-C846-CE4E-9313-532B8E4F31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987549" y="7307913"/>
            <a:ext cx="2253760" cy="3020400"/>
          </a:xfrm>
          <a:prstGeom prst="rect">
            <a:avLst/>
          </a:prstGeom>
          <a:scene3d>
            <a:camera prst="isometricOffAxis1Left">
              <a:rot lat="1080000" lon="0" rev="0"/>
            </a:camera>
            <a:lightRig rig="threePt" dir="t"/>
          </a:scene3d>
        </p:spPr>
      </p:pic>
      <p:sp>
        <p:nvSpPr>
          <p:cNvPr id="26" name="AutoShape 26"/>
          <p:cNvSpPr/>
          <p:nvPr/>
        </p:nvSpPr>
        <p:spPr>
          <a:xfrm>
            <a:off x="789416" y="3406623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44" name="Выноска-облако 43">
            <a:extLst>
              <a:ext uri="{FF2B5EF4-FFF2-40B4-BE49-F238E27FC236}">
                <a16:creationId xmlns:a16="http://schemas.microsoft.com/office/drawing/2014/main" id="{EFA6D084-F775-F443-BF0B-6A42820EB7DA}"/>
              </a:ext>
            </a:extLst>
          </p:cNvPr>
          <p:cNvSpPr/>
          <p:nvPr/>
        </p:nvSpPr>
        <p:spPr>
          <a:xfrm flipH="1">
            <a:off x="16027959" y="5704787"/>
            <a:ext cx="2213350" cy="1477459"/>
          </a:xfrm>
          <a:prstGeom prst="cloudCallout">
            <a:avLst>
              <a:gd name="adj1" fmla="val 16724"/>
              <a:gd name="adj2" fmla="val 7375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191919"/>
                </a:solidFill>
                <a:latin typeface="Book Antiqua" panose="02040602050305030304" pitchFamily="18" charset="0"/>
              </a:rPr>
              <a:t>Виден системный подход!..</a:t>
            </a:r>
          </a:p>
        </p:txBody>
      </p:sp>
      <p:sp>
        <p:nvSpPr>
          <p:cNvPr id="30" name="AutoShape 30"/>
          <p:cNvSpPr/>
          <p:nvPr/>
        </p:nvSpPr>
        <p:spPr>
          <a:xfrm>
            <a:off x="789416" y="6031984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45" name="TextBox 15">
            <a:extLst>
              <a:ext uri="{FF2B5EF4-FFF2-40B4-BE49-F238E27FC236}">
                <a16:creationId xmlns:a16="http://schemas.microsoft.com/office/drawing/2014/main" id="{180AC1DE-D04E-FA47-A1C8-28AAF24DEC87}"/>
              </a:ext>
            </a:extLst>
          </p:cNvPr>
          <p:cNvSpPr txBox="1"/>
          <p:nvPr/>
        </p:nvSpPr>
        <p:spPr>
          <a:xfrm>
            <a:off x="879779" y="6713001"/>
            <a:ext cx="6718916" cy="5978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Малое и среднее предпринимательство и поддержка индивидуальной предпринимательской инициативы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46" name="AutoShape 23">
            <a:extLst>
              <a:ext uri="{FF2B5EF4-FFF2-40B4-BE49-F238E27FC236}">
                <a16:creationId xmlns:a16="http://schemas.microsoft.com/office/drawing/2014/main" id="{EE40455F-B479-0041-AA68-9AEC104FE5BB}"/>
              </a:ext>
            </a:extLst>
          </p:cNvPr>
          <p:cNvSpPr/>
          <p:nvPr/>
        </p:nvSpPr>
        <p:spPr>
          <a:xfrm>
            <a:off x="6704538" y="6688814"/>
            <a:ext cx="604800" cy="666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25" name="AutoShape 25"/>
          <p:cNvSpPr/>
          <p:nvPr/>
        </p:nvSpPr>
        <p:spPr>
          <a:xfrm>
            <a:off x="789416" y="2750283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57" name="TextBox 15">
            <a:extLst>
              <a:ext uri="{FF2B5EF4-FFF2-40B4-BE49-F238E27FC236}">
                <a16:creationId xmlns:a16="http://schemas.microsoft.com/office/drawing/2014/main" id="{8968EF9B-0ED5-024D-9A2D-E0C014706B3A}"/>
              </a:ext>
            </a:extLst>
          </p:cNvPr>
          <p:cNvSpPr txBox="1"/>
          <p:nvPr/>
        </p:nvSpPr>
        <p:spPr>
          <a:xfrm>
            <a:off x="913885" y="7529404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Цифровая экономика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58" name="AutoShape 23">
            <a:extLst>
              <a:ext uri="{FF2B5EF4-FFF2-40B4-BE49-F238E27FC236}">
                <a16:creationId xmlns:a16="http://schemas.microsoft.com/office/drawing/2014/main" id="{1B549BA1-6B79-2C46-BBEB-87E4C9D2D337}"/>
              </a:ext>
            </a:extLst>
          </p:cNvPr>
          <p:cNvSpPr/>
          <p:nvPr/>
        </p:nvSpPr>
        <p:spPr>
          <a:xfrm>
            <a:off x="6704538" y="7350184"/>
            <a:ext cx="2055600" cy="666000"/>
          </a:xfrm>
          <a:prstGeom prst="rect">
            <a:avLst/>
          </a:prstGeom>
          <a:solidFill>
            <a:srgbClr val="2C92D5"/>
          </a:solidFill>
          <a:ln>
            <a:noFill/>
          </a:ln>
        </p:spPr>
      </p:sp>
      <p:sp>
        <p:nvSpPr>
          <p:cNvPr id="31" name="AutoShape 31"/>
          <p:cNvSpPr/>
          <p:nvPr/>
        </p:nvSpPr>
        <p:spPr>
          <a:xfrm>
            <a:off x="789416" y="6688324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60" name="TextBox 15">
            <a:extLst>
              <a:ext uri="{FF2B5EF4-FFF2-40B4-BE49-F238E27FC236}">
                <a16:creationId xmlns:a16="http://schemas.microsoft.com/office/drawing/2014/main" id="{DABA67B2-F0CC-4644-BC8B-C72131075AB2}"/>
              </a:ext>
            </a:extLst>
          </p:cNvPr>
          <p:cNvSpPr txBox="1"/>
          <p:nvPr/>
        </p:nvSpPr>
        <p:spPr>
          <a:xfrm>
            <a:off x="904858" y="8064994"/>
            <a:ext cx="5004712" cy="601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Производительность труда и поддержка занятости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61" name="AutoShape 23">
            <a:extLst>
              <a:ext uri="{FF2B5EF4-FFF2-40B4-BE49-F238E27FC236}">
                <a16:creationId xmlns:a16="http://schemas.microsoft.com/office/drawing/2014/main" id="{A9534E3B-444C-9B40-BF5F-9CBEDEE50D91}"/>
              </a:ext>
            </a:extLst>
          </p:cNvPr>
          <p:cNvSpPr/>
          <p:nvPr/>
        </p:nvSpPr>
        <p:spPr>
          <a:xfrm>
            <a:off x="6703626" y="8022165"/>
            <a:ext cx="108000" cy="6732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47" name="AutoShape 31">
            <a:extLst>
              <a:ext uri="{FF2B5EF4-FFF2-40B4-BE49-F238E27FC236}">
                <a16:creationId xmlns:a16="http://schemas.microsoft.com/office/drawing/2014/main" id="{A122E370-B98C-7B46-BB14-F15DB19B3625}"/>
              </a:ext>
            </a:extLst>
          </p:cNvPr>
          <p:cNvSpPr/>
          <p:nvPr/>
        </p:nvSpPr>
        <p:spPr>
          <a:xfrm>
            <a:off x="803579" y="7355010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63" name="TextBox 15">
            <a:extLst>
              <a:ext uri="{FF2B5EF4-FFF2-40B4-BE49-F238E27FC236}">
                <a16:creationId xmlns:a16="http://schemas.microsoft.com/office/drawing/2014/main" id="{34D19865-15A4-B24E-B679-3ACBD4E221BD}"/>
              </a:ext>
            </a:extLst>
          </p:cNvPr>
          <p:cNvSpPr txBox="1"/>
          <p:nvPr/>
        </p:nvSpPr>
        <p:spPr>
          <a:xfrm>
            <a:off x="913885" y="8857133"/>
            <a:ext cx="5004712" cy="293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Международная кооперация и экспорт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27" name="AutoShape 27"/>
          <p:cNvSpPr/>
          <p:nvPr/>
        </p:nvSpPr>
        <p:spPr>
          <a:xfrm>
            <a:off x="789416" y="4062963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64" name="AutoShape 23">
            <a:extLst>
              <a:ext uri="{FF2B5EF4-FFF2-40B4-BE49-F238E27FC236}">
                <a16:creationId xmlns:a16="http://schemas.microsoft.com/office/drawing/2014/main" id="{CB893D59-7471-3A48-B97E-935C0C56C78F}"/>
              </a:ext>
            </a:extLst>
          </p:cNvPr>
          <p:cNvSpPr/>
          <p:nvPr/>
        </p:nvSpPr>
        <p:spPr>
          <a:xfrm>
            <a:off x="6702714" y="8689148"/>
            <a:ext cx="1202400" cy="6804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6" name="TextBox 15">
            <a:extLst>
              <a:ext uri="{FF2B5EF4-FFF2-40B4-BE49-F238E27FC236}">
                <a16:creationId xmlns:a16="http://schemas.microsoft.com/office/drawing/2014/main" id="{C17A7CBE-1C9D-9A45-ACD0-83EC045B27EB}"/>
              </a:ext>
            </a:extLst>
          </p:cNvPr>
          <p:cNvSpPr txBox="1"/>
          <p:nvPr/>
        </p:nvSpPr>
        <p:spPr>
          <a:xfrm>
            <a:off x="914797" y="9361592"/>
            <a:ext cx="5004712" cy="597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99"/>
              </a:lnSpc>
            </a:pPr>
            <a:r>
              <a:rPr lang="ru-RU" dirty="0">
                <a:latin typeface="Book Antiqua" panose="02040602050305030304" pitchFamily="18" charset="0"/>
              </a:rPr>
              <a:t>Комплексный план модернизации и расширения магистральной инфраструктуры</a:t>
            </a:r>
            <a:endParaRPr lang="en-US" sz="1599" spc="79" dirty="0">
              <a:solidFill>
                <a:srgbClr val="191919"/>
              </a:solidFill>
              <a:latin typeface="Book Antiqua" panose="02040602050305030304" pitchFamily="18" charset="0"/>
            </a:endParaRPr>
          </a:p>
        </p:txBody>
      </p:sp>
      <p:sp>
        <p:nvSpPr>
          <p:cNvPr id="67" name="AutoShape 23">
            <a:extLst>
              <a:ext uri="{FF2B5EF4-FFF2-40B4-BE49-F238E27FC236}">
                <a16:creationId xmlns:a16="http://schemas.microsoft.com/office/drawing/2014/main" id="{C7B1E13A-9060-2044-855F-C5A710DD2DC7}"/>
              </a:ext>
            </a:extLst>
          </p:cNvPr>
          <p:cNvSpPr/>
          <p:nvPr/>
        </p:nvSpPr>
        <p:spPr>
          <a:xfrm>
            <a:off x="6702714" y="9363876"/>
            <a:ext cx="7984800" cy="666000"/>
          </a:xfrm>
          <a:prstGeom prst="rect">
            <a:avLst/>
          </a:prstGeom>
          <a:solidFill>
            <a:srgbClr val="2C92D5"/>
          </a:solidFill>
        </p:spPr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281EEC6E-8A92-424D-BF05-906F31C9E194}"/>
              </a:ext>
            </a:extLst>
          </p:cNvPr>
          <p:cNvSpPr/>
          <p:nvPr/>
        </p:nvSpPr>
        <p:spPr>
          <a:xfrm>
            <a:off x="762912" y="10023680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69" name="AutoShape 25">
            <a:extLst>
              <a:ext uri="{FF2B5EF4-FFF2-40B4-BE49-F238E27FC236}">
                <a16:creationId xmlns:a16="http://schemas.microsoft.com/office/drawing/2014/main" id="{29589EEE-52B3-634C-AE27-C74317F3343A}"/>
              </a:ext>
            </a:extLst>
          </p:cNvPr>
          <p:cNvSpPr/>
          <p:nvPr/>
        </p:nvSpPr>
        <p:spPr>
          <a:xfrm>
            <a:off x="803578" y="2108533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EABFC43-0B87-0343-8354-D9A3853D5559}"/>
              </a:ext>
            </a:extLst>
          </p:cNvPr>
          <p:cNvSpPr txBox="1"/>
          <p:nvPr/>
        </p:nvSpPr>
        <p:spPr>
          <a:xfrm>
            <a:off x="8899765" y="1509203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6,7%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D8FAEC9-98C1-2A4B-A81F-73B81AFFBE40}"/>
              </a:ext>
            </a:extLst>
          </p:cNvPr>
          <p:cNvSpPr txBox="1"/>
          <p:nvPr/>
        </p:nvSpPr>
        <p:spPr>
          <a:xfrm>
            <a:off x="7718022" y="2205724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3,0%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62" name="AutoShape 31">
            <a:extLst>
              <a:ext uri="{FF2B5EF4-FFF2-40B4-BE49-F238E27FC236}">
                <a16:creationId xmlns:a16="http://schemas.microsoft.com/office/drawing/2014/main" id="{644BB666-553A-B748-8996-9D986FEC70DC}"/>
              </a:ext>
            </a:extLst>
          </p:cNvPr>
          <p:cNvSpPr/>
          <p:nvPr/>
        </p:nvSpPr>
        <p:spPr>
          <a:xfrm>
            <a:off x="775252" y="8689004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65" name="AutoShape 31">
            <a:extLst>
              <a:ext uri="{FF2B5EF4-FFF2-40B4-BE49-F238E27FC236}">
                <a16:creationId xmlns:a16="http://schemas.microsoft.com/office/drawing/2014/main" id="{28AC2B43-3190-AC44-B645-C2C0A30D2DF4}"/>
              </a:ext>
            </a:extLst>
          </p:cNvPr>
          <p:cNvSpPr/>
          <p:nvPr/>
        </p:nvSpPr>
        <p:spPr>
          <a:xfrm>
            <a:off x="762000" y="9360546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C1CD80C-6EDA-C248-93F0-D39706E893BF}"/>
              </a:ext>
            </a:extLst>
          </p:cNvPr>
          <p:cNvSpPr txBox="1"/>
          <p:nvPr/>
        </p:nvSpPr>
        <p:spPr>
          <a:xfrm>
            <a:off x="10622900" y="2862685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12,1%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B22DD02-B015-1F4B-9165-A2AFDD495BBE}"/>
              </a:ext>
            </a:extLst>
          </p:cNvPr>
          <p:cNvSpPr txBox="1"/>
          <p:nvPr/>
        </p:nvSpPr>
        <p:spPr>
          <a:xfrm>
            <a:off x="6904867" y="3514075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0,4%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59" name="AutoShape 31">
            <a:extLst>
              <a:ext uri="{FF2B5EF4-FFF2-40B4-BE49-F238E27FC236}">
                <a16:creationId xmlns:a16="http://schemas.microsoft.com/office/drawing/2014/main" id="{708028C2-D1FA-C440-8662-69C93B5F3C70}"/>
              </a:ext>
            </a:extLst>
          </p:cNvPr>
          <p:cNvSpPr/>
          <p:nvPr/>
        </p:nvSpPr>
        <p:spPr>
          <a:xfrm>
            <a:off x="803579" y="8013905"/>
            <a:ext cx="14659200" cy="9525"/>
          </a:xfrm>
          <a:prstGeom prst="rect">
            <a:avLst/>
          </a:prstGeom>
          <a:solidFill>
            <a:srgbClr val="191919">
              <a:alpha val="60000"/>
            </a:srgbClr>
          </a:solidFill>
        </p:spPr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0BE7448B-8628-3D44-820A-B87D02C82101}"/>
              </a:ext>
            </a:extLst>
          </p:cNvPr>
          <p:cNvSpPr txBox="1"/>
          <p:nvPr/>
        </p:nvSpPr>
        <p:spPr>
          <a:xfrm>
            <a:off x="12716538" y="4169680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18,6%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CAF8F65B-87FD-6D45-AF06-80B2A1FFC178}"/>
              </a:ext>
            </a:extLst>
          </p:cNvPr>
          <p:cNvSpPr txBox="1"/>
          <p:nvPr/>
        </p:nvSpPr>
        <p:spPr>
          <a:xfrm>
            <a:off x="8131757" y="4817378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4,1%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55A73EC-B7AF-7E4B-ABA6-1879C97E57BF}"/>
              </a:ext>
            </a:extLst>
          </p:cNvPr>
          <p:cNvSpPr txBox="1"/>
          <p:nvPr/>
        </p:nvSpPr>
        <p:spPr>
          <a:xfrm>
            <a:off x="11861135" y="5491740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15,7%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1386505-30F0-D34D-B78D-363E4051B403}"/>
              </a:ext>
            </a:extLst>
          </p:cNvPr>
          <p:cNvSpPr txBox="1"/>
          <p:nvPr/>
        </p:nvSpPr>
        <p:spPr>
          <a:xfrm>
            <a:off x="7523318" y="6146497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2,5%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56CBF4E-DD26-0D40-AC05-1CDFC9E2F5BE}"/>
              </a:ext>
            </a:extLst>
          </p:cNvPr>
          <p:cNvSpPr txBox="1"/>
          <p:nvPr/>
        </p:nvSpPr>
        <p:spPr>
          <a:xfrm>
            <a:off x="7406756" y="6781096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1,9%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B1A5807-82E3-214E-94F7-21AFBEE51B35}"/>
              </a:ext>
            </a:extLst>
          </p:cNvPr>
          <p:cNvSpPr txBox="1"/>
          <p:nvPr/>
        </p:nvSpPr>
        <p:spPr>
          <a:xfrm>
            <a:off x="8859347" y="7456981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6,4%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920FBDFE-8FE5-CE49-AEFF-5B22A710DD1C}"/>
              </a:ext>
            </a:extLst>
          </p:cNvPr>
          <p:cNvSpPr txBox="1"/>
          <p:nvPr/>
        </p:nvSpPr>
        <p:spPr>
          <a:xfrm>
            <a:off x="6848538" y="8128779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0,2%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006C511-4751-2747-9658-BC5DBB8BA55C}"/>
              </a:ext>
            </a:extLst>
          </p:cNvPr>
          <p:cNvSpPr txBox="1"/>
          <p:nvPr/>
        </p:nvSpPr>
        <p:spPr>
          <a:xfrm>
            <a:off x="7954354" y="8782584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3,7%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560FDC0C-6C90-EB42-B424-2FCA051CDC73}"/>
              </a:ext>
            </a:extLst>
          </p:cNvPr>
          <p:cNvSpPr txBox="1"/>
          <p:nvPr/>
        </p:nvSpPr>
        <p:spPr>
          <a:xfrm>
            <a:off x="14671979" y="9460867"/>
            <a:ext cx="981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Book Antiqua" panose="02040602050305030304" pitchFamily="18" charset="0"/>
              </a:rPr>
              <a:t>24,7%</a:t>
            </a:r>
            <a:endParaRPr lang="ru-RU" sz="2400" dirty="0">
              <a:latin typeface="Book Antiqua" panose="02040602050305030304" pitchFamily="18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9D271DE0-058E-DE42-8427-8E0BC66913DC}"/>
              </a:ext>
            </a:extLst>
          </p:cNvPr>
          <p:cNvSpPr txBox="1"/>
          <p:nvPr/>
        </p:nvSpPr>
        <p:spPr>
          <a:xfrm>
            <a:off x="8332681" y="1044488"/>
            <a:ext cx="585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Доля в общих расходах на национальные проекты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E804BEF-4F9E-3E4B-A4C9-F3B0B08D6B23}"/>
              </a:ext>
            </a:extLst>
          </p:cNvPr>
          <p:cNvSpPr txBox="1"/>
          <p:nvPr/>
        </p:nvSpPr>
        <p:spPr>
          <a:xfrm>
            <a:off x="1466192" y="1045699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latin typeface="Book Antiqua" panose="02040602050305030304" pitchFamily="18" charset="0"/>
              </a:rPr>
              <a:t>Названия национальных проектов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423AEC-6E1B-B54C-8FA3-1847FAE3819B}"/>
              </a:ext>
            </a:extLst>
          </p:cNvPr>
          <p:cNvSpPr txBox="1"/>
          <p:nvPr/>
        </p:nvSpPr>
        <p:spPr>
          <a:xfrm>
            <a:off x="15905705" y="2276854"/>
            <a:ext cx="2199641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500" dirty="0">
                <a:latin typeface="Book Antiqua" panose="02040602050305030304" pitchFamily="18" charset="0"/>
              </a:rPr>
              <a:t>В сумме:</a:t>
            </a:r>
          </a:p>
          <a:p>
            <a:pPr algn="ctr"/>
            <a:r>
              <a:rPr lang="en-US" sz="4700" dirty="0">
                <a:latin typeface="Book Antiqua" panose="02040602050305030304" pitchFamily="18" charset="0"/>
              </a:rPr>
              <a:t>25,7 </a:t>
            </a:r>
            <a:endParaRPr lang="ru-RU" sz="4700" dirty="0">
              <a:latin typeface="Book Antiqua" panose="02040602050305030304" pitchFamily="18" charset="0"/>
            </a:endParaRPr>
          </a:p>
          <a:p>
            <a:pPr algn="ctr"/>
            <a:r>
              <a:rPr lang="ru-RU" sz="3500" dirty="0">
                <a:latin typeface="Book Antiqua" panose="02040602050305030304" pitchFamily="18" charset="0"/>
              </a:rPr>
              <a:t>трлн руб.</a:t>
            </a: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0">
            <a:extLst>
              <a:ext uri="{FF2B5EF4-FFF2-40B4-BE49-F238E27FC236}">
                <a16:creationId xmlns:a16="http://schemas.microsoft.com/office/drawing/2014/main" id="{1BE5FC0A-1AC9-A94C-9EA9-C5CBF250561B}"/>
              </a:ext>
            </a:extLst>
          </p:cNvPr>
          <p:cNvSpPr txBox="1"/>
          <p:nvPr/>
        </p:nvSpPr>
        <p:spPr>
          <a:xfrm>
            <a:off x="1842222" y="247666"/>
            <a:ext cx="14603556" cy="65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716"/>
              </a:lnSpc>
              <a:spcBef>
                <a:spcPct val="0"/>
              </a:spcBef>
            </a:pPr>
            <a:r>
              <a:rPr lang="ru-RU" sz="6000" b="1" u="none" spc="107" dirty="0">
                <a:solidFill>
                  <a:srgbClr val="7030A0"/>
                </a:solidFill>
                <a:latin typeface="Book Antiqua" panose="02040602050305030304" pitchFamily="18" charset="0"/>
              </a:rPr>
              <a:t>Структура национального проекта</a:t>
            </a:r>
            <a:endParaRPr lang="en-US" sz="6000" b="1" u="none" spc="107" dirty="0">
              <a:solidFill>
                <a:srgbClr val="7030A0"/>
              </a:solidFill>
              <a:latin typeface="Book Antiqua" panose="02040602050305030304" pitchFamily="18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8E80BF5D-067F-1E40-AA33-DF8793ECC966}"/>
              </a:ext>
            </a:extLst>
          </p:cNvPr>
          <p:cNvSpPr/>
          <p:nvPr/>
        </p:nvSpPr>
        <p:spPr>
          <a:xfrm>
            <a:off x="1600200" y="1726198"/>
            <a:ext cx="46482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b="1" dirty="0">
                <a:solidFill>
                  <a:schemeClr val="tx1"/>
                </a:solidFill>
                <a:latin typeface="Book Antiqua" panose="02040602050305030304" pitchFamily="18" charset="0"/>
              </a:rPr>
              <a:t>Национальный проект (НП)</a:t>
            </a:r>
          </a:p>
        </p:txBody>
      </p:sp>
      <p:sp>
        <p:nvSpPr>
          <p:cNvPr id="2" name="Знак завершения 1">
            <a:extLst>
              <a:ext uri="{FF2B5EF4-FFF2-40B4-BE49-F238E27FC236}">
                <a16:creationId xmlns:a16="http://schemas.microsoft.com/office/drawing/2014/main" id="{CF11B36C-0080-664C-AF75-FB449A504835}"/>
              </a:ext>
            </a:extLst>
          </p:cNvPr>
          <p:cNvSpPr/>
          <p:nvPr/>
        </p:nvSpPr>
        <p:spPr>
          <a:xfrm>
            <a:off x="7467600" y="982551"/>
            <a:ext cx="8534400" cy="967847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Куратор НП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(Заместитель Председателя Правительства РФ)</a:t>
            </a:r>
          </a:p>
        </p:txBody>
      </p:sp>
      <p:sp>
        <p:nvSpPr>
          <p:cNvPr id="13" name="Знак завершения 12">
            <a:extLst>
              <a:ext uri="{FF2B5EF4-FFF2-40B4-BE49-F238E27FC236}">
                <a16:creationId xmlns:a16="http://schemas.microsoft.com/office/drawing/2014/main" id="{C642138D-BE17-034D-AC27-4BC20137A42C}"/>
              </a:ext>
            </a:extLst>
          </p:cNvPr>
          <p:cNvSpPr/>
          <p:nvPr/>
        </p:nvSpPr>
        <p:spPr>
          <a:xfrm>
            <a:off x="8226136" y="2042053"/>
            <a:ext cx="6404264" cy="967847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 </a:t>
            </a: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Руководитель НП </a:t>
            </a:r>
          </a:p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(Профильный Министр РФ)</a:t>
            </a:r>
          </a:p>
        </p:txBody>
      </p:sp>
      <p:sp>
        <p:nvSpPr>
          <p:cNvPr id="16" name="Знак завершения 15">
            <a:extLst>
              <a:ext uri="{FF2B5EF4-FFF2-40B4-BE49-F238E27FC236}">
                <a16:creationId xmlns:a16="http://schemas.microsoft.com/office/drawing/2014/main" id="{358E7D85-C9F9-C14C-BEE6-465E40AB45E6}"/>
              </a:ext>
            </a:extLst>
          </p:cNvPr>
          <p:cNvSpPr/>
          <p:nvPr/>
        </p:nvSpPr>
        <p:spPr>
          <a:xfrm>
            <a:off x="9424554" y="3086100"/>
            <a:ext cx="4007427" cy="743089"/>
          </a:xfrm>
          <a:prstGeom prst="flowChartTermina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Администратор НП</a:t>
            </a:r>
          </a:p>
        </p:txBody>
      </p:sp>
      <p:sp>
        <p:nvSpPr>
          <p:cNvPr id="3" name="Решение 2">
            <a:extLst>
              <a:ext uri="{FF2B5EF4-FFF2-40B4-BE49-F238E27FC236}">
                <a16:creationId xmlns:a16="http://schemas.microsoft.com/office/drawing/2014/main" id="{4A8A2824-9746-7046-B693-6C397C2A3866}"/>
              </a:ext>
            </a:extLst>
          </p:cNvPr>
          <p:cNvSpPr/>
          <p:nvPr/>
        </p:nvSpPr>
        <p:spPr>
          <a:xfrm>
            <a:off x="1524000" y="3387872"/>
            <a:ext cx="4800600" cy="1286886"/>
          </a:xfrm>
          <a:prstGeom prst="flowChartDecisi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Цели, целевые показатели НП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85DEEA6C-3CC5-B54F-A5B4-01B1A536B0F6}"/>
              </a:ext>
            </a:extLst>
          </p:cNvPr>
          <p:cNvSpPr/>
          <p:nvPr/>
        </p:nvSpPr>
        <p:spPr>
          <a:xfrm>
            <a:off x="228600" y="5701782"/>
            <a:ext cx="46482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Федеральный проект 1 (ФП)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0284C9F1-BA3A-E04E-B225-B368BB404B82}"/>
              </a:ext>
            </a:extLst>
          </p:cNvPr>
          <p:cNvSpPr/>
          <p:nvPr/>
        </p:nvSpPr>
        <p:spPr>
          <a:xfrm>
            <a:off x="5219700" y="5701782"/>
            <a:ext cx="46482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Федеральный проект 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2</a:t>
            </a:r>
            <a:endParaRPr lang="ru-RU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07AB247B-E5F6-FF48-A475-2BB556A2469C}"/>
              </a:ext>
            </a:extLst>
          </p:cNvPr>
          <p:cNvSpPr/>
          <p:nvPr/>
        </p:nvSpPr>
        <p:spPr>
          <a:xfrm>
            <a:off x="12268200" y="5701782"/>
            <a:ext cx="4648200" cy="914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Федеральный проект </a:t>
            </a:r>
            <a:r>
              <a:rPr lang="en-US" sz="2400" dirty="0">
                <a:solidFill>
                  <a:schemeClr val="tx1"/>
                </a:solidFill>
                <a:latin typeface="Book Antiqua" panose="02040602050305030304" pitchFamily="18" charset="0"/>
              </a:rPr>
              <a:t>N</a:t>
            </a:r>
            <a:endParaRPr lang="ru-RU" sz="2400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88AF32-2ACA-DE42-9455-330EE94CE5A8}"/>
              </a:ext>
            </a:extLst>
          </p:cNvPr>
          <p:cNvSpPr txBox="1"/>
          <p:nvPr/>
        </p:nvSpPr>
        <p:spPr>
          <a:xfrm>
            <a:off x="10719236" y="6031407"/>
            <a:ext cx="6976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Book Antiqua" panose="02040602050305030304" pitchFamily="18" charset="0"/>
              </a:rPr>
              <a:t>. . .</a:t>
            </a:r>
            <a:endParaRPr lang="ru-RU" sz="3200" dirty="0">
              <a:latin typeface="Book Antiqua" panose="02040602050305030304" pitchFamily="18" charset="0"/>
            </a:endParaRPr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A4388FD7-B2D0-9641-8001-D25C30EE6979}"/>
              </a:ext>
            </a:extLst>
          </p:cNvPr>
          <p:cNvSpPr/>
          <p:nvPr/>
        </p:nvSpPr>
        <p:spPr>
          <a:xfrm>
            <a:off x="2345682" y="6619645"/>
            <a:ext cx="547200" cy="1018800"/>
          </a:xfrm>
          <a:custGeom>
            <a:avLst/>
            <a:gdLst>
              <a:gd name="connsiteX0" fmla="*/ 0 w 549919"/>
              <a:gd name="connsiteY0" fmla="*/ 0 h 732159"/>
              <a:gd name="connsiteX1" fmla="*/ 4796 w 549919"/>
              <a:gd name="connsiteY1" fmla="*/ 732159 h 732159"/>
              <a:gd name="connsiteX2" fmla="*/ 549919 w 549919"/>
              <a:gd name="connsiteY2" fmla="*/ 732159 h 7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919" h="732159">
                <a:moveTo>
                  <a:pt x="0" y="0"/>
                </a:moveTo>
                <a:cubicBezTo>
                  <a:pt x="1599" y="244053"/>
                  <a:pt x="3197" y="488106"/>
                  <a:pt x="4796" y="732159"/>
                </a:cubicBezTo>
                <a:lnTo>
                  <a:pt x="549919" y="73215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олилиния 22">
            <a:extLst>
              <a:ext uri="{FF2B5EF4-FFF2-40B4-BE49-F238E27FC236}">
                <a16:creationId xmlns:a16="http://schemas.microsoft.com/office/drawing/2014/main" id="{899F0373-C62F-0246-8980-860EB9220BF8}"/>
              </a:ext>
            </a:extLst>
          </p:cNvPr>
          <p:cNvSpPr/>
          <p:nvPr/>
        </p:nvSpPr>
        <p:spPr>
          <a:xfrm>
            <a:off x="2345681" y="7606782"/>
            <a:ext cx="549919" cy="1018800"/>
          </a:xfrm>
          <a:custGeom>
            <a:avLst/>
            <a:gdLst>
              <a:gd name="connsiteX0" fmla="*/ 0 w 549919"/>
              <a:gd name="connsiteY0" fmla="*/ 0 h 732159"/>
              <a:gd name="connsiteX1" fmla="*/ 4796 w 549919"/>
              <a:gd name="connsiteY1" fmla="*/ 732159 h 732159"/>
              <a:gd name="connsiteX2" fmla="*/ 549919 w 549919"/>
              <a:gd name="connsiteY2" fmla="*/ 732159 h 7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919" h="732159">
                <a:moveTo>
                  <a:pt x="0" y="0"/>
                </a:moveTo>
                <a:cubicBezTo>
                  <a:pt x="1599" y="244053"/>
                  <a:pt x="3197" y="488106"/>
                  <a:pt x="4796" y="732159"/>
                </a:cubicBezTo>
                <a:lnTo>
                  <a:pt x="549919" y="73215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>
            <a:extLst>
              <a:ext uri="{FF2B5EF4-FFF2-40B4-BE49-F238E27FC236}">
                <a16:creationId xmlns:a16="http://schemas.microsoft.com/office/drawing/2014/main" id="{8B1186DE-9C08-2241-BBD0-5F1F4913592D}"/>
              </a:ext>
            </a:extLst>
          </p:cNvPr>
          <p:cNvSpPr/>
          <p:nvPr/>
        </p:nvSpPr>
        <p:spPr>
          <a:xfrm>
            <a:off x="2345681" y="8625582"/>
            <a:ext cx="549919" cy="1018800"/>
          </a:xfrm>
          <a:custGeom>
            <a:avLst/>
            <a:gdLst>
              <a:gd name="connsiteX0" fmla="*/ 0 w 549919"/>
              <a:gd name="connsiteY0" fmla="*/ 0 h 732159"/>
              <a:gd name="connsiteX1" fmla="*/ 4796 w 549919"/>
              <a:gd name="connsiteY1" fmla="*/ 732159 h 732159"/>
              <a:gd name="connsiteX2" fmla="*/ 549919 w 549919"/>
              <a:gd name="connsiteY2" fmla="*/ 732159 h 732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9919" h="732159">
                <a:moveTo>
                  <a:pt x="0" y="0"/>
                </a:moveTo>
                <a:cubicBezTo>
                  <a:pt x="1599" y="244053"/>
                  <a:pt x="3197" y="488106"/>
                  <a:pt x="4796" y="732159"/>
                </a:cubicBezTo>
                <a:lnTo>
                  <a:pt x="549919" y="73215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оцесс 20">
            <a:extLst>
              <a:ext uri="{FF2B5EF4-FFF2-40B4-BE49-F238E27FC236}">
                <a16:creationId xmlns:a16="http://schemas.microsoft.com/office/drawing/2014/main" id="{4C04DB68-02CE-F840-ADE2-59CF8644AB74}"/>
              </a:ext>
            </a:extLst>
          </p:cNvPr>
          <p:cNvSpPr/>
          <p:nvPr/>
        </p:nvSpPr>
        <p:spPr>
          <a:xfrm>
            <a:off x="2892882" y="7260837"/>
            <a:ext cx="10440000" cy="74309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Сроки реализации ФП, куратор ФП, руководитель ФП</a:t>
            </a:r>
          </a:p>
        </p:txBody>
      </p:sp>
      <p:sp>
        <p:nvSpPr>
          <p:cNvPr id="34" name="Процесс 33">
            <a:extLst>
              <a:ext uri="{FF2B5EF4-FFF2-40B4-BE49-F238E27FC236}">
                <a16:creationId xmlns:a16="http://schemas.microsoft.com/office/drawing/2014/main" id="{C049AF3F-78A1-EC41-8FD1-3A5708312A0B}"/>
              </a:ext>
            </a:extLst>
          </p:cNvPr>
          <p:cNvSpPr/>
          <p:nvPr/>
        </p:nvSpPr>
        <p:spPr>
          <a:xfrm>
            <a:off x="2892882" y="8239078"/>
            <a:ext cx="10442118" cy="7416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Задачи, результаты, сроки их реализации, ответственные исполнители</a:t>
            </a:r>
          </a:p>
        </p:txBody>
      </p:sp>
      <p:sp>
        <p:nvSpPr>
          <p:cNvPr id="37" name="Процесс 36">
            <a:extLst>
              <a:ext uri="{FF2B5EF4-FFF2-40B4-BE49-F238E27FC236}">
                <a16:creationId xmlns:a16="http://schemas.microsoft.com/office/drawing/2014/main" id="{8668E884-53F5-6D4D-A552-05D96FE446DD}"/>
              </a:ext>
            </a:extLst>
          </p:cNvPr>
          <p:cNvSpPr/>
          <p:nvPr/>
        </p:nvSpPr>
        <p:spPr>
          <a:xfrm>
            <a:off x="2892882" y="9278700"/>
            <a:ext cx="10440000" cy="74160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1"/>
                </a:solidFill>
                <a:latin typeface="Book Antiqua" panose="02040602050305030304" pitchFamily="18" charset="0"/>
              </a:rPr>
              <a:t>Финансовое обеспечение ФП</a:t>
            </a:r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41C3ABCB-D4AD-B047-8C73-61D092A714ED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flipH="1">
            <a:off x="2552700" y="4674758"/>
            <a:ext cx="1371600" cy="1027024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C20DE48A-5F59-124D-B677-1B75DF66912B}"/>
              </a:ext>
            </a:extLst>
          </p:cNvPr>
          <p:cNvCxnSpPr>
            <a:stCxn id="3" idx="2"/>
            <a:endCxn id="18" idx="0"/>
          </p:cNvCxnSpPr>
          <p:nvPr/>
        </p:nvCxnSpPr>
        <p:spPr>
          <a:xfrm>
            <a:off x="3924300" y="4674758"/>
            <a:ext cx="3619500" cy="1027024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5F759CD-FCA4-AB44-B7F1-404AD789A719}"/>
              </a:ext>
            </a:extLst>
          </p:cNvPr>
          <p:cNvCxnSpPr>
            <a:stCxn id="3" idx="2"/>
            <a:endCxn id="19" idx="0"/>
          </p:cNvCxnSpPr>
          <p:nvPr/>
        </p:nvCxnSpPr>
        <p:spPr>
          <a:xfrm>
            <a:off x="3924300" y="4674758"/>
            <a:ext cx="10668000" cy="1027024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84B79644-D7AF-AE46-8257-8F79346333ED}"/>
              </a:ext>
            </a:extLst>
          </p:cNvPr>
          <p:cNvCxnSpPr>
            <a:stCxn id="9" idx="2"/>
            <a:endCxn id="3" idx="0"/>
          </p:cNvCxnSpPr>
          <p:nvPr/>
        </p:nvCxnSpPr>
        <p:spPr>
          <a:xfrm>
            <a:off x="3924300" y="2640598"/>
            <a:ext cx="0" cy="747274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74CC6AA9-7741-814A-B46A-6668A4F5A8AD}"/>
              </a:ext>
            </a:extLst>
          </p:cNvPr>
          <p:cNvCxnSpPr>
            <a:stCxn id="2" idx="1"/>
            <a:endCxn id="9" idx="3"/>
          </p:cNvCxnSpPr>
          <p:nvPr/>
        </p:nvCxnSpPr>
        <p:spPr>
          <a:xfrm flipH="1">
            <a:off x="6248400" y="1466475"/>
            <a:ext cx="1219200" cy="716923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D86FD612-A72C-6645-B829-FD2F54659211}"/>
              </a:ext>
            </a:extLst>
          </p:cNvPr>
          <p:cNvCxnSpPr>
            <a:stCxn id="13" idx="1"/>
            <a:endCxn id="9" idx="3"/>
          </p:cNvCxnSpPr>
          <p:nvPr/>
        </p:nvCxnSpPr>
        <p:spPr>
          <a:xfrm flipH="1" flipV="1">
            <a:off x="6248400" y="2183398"/>
            <a:ext cx="1977736" cy="342579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FE7F6EB8-4163-B14E-8E0A-3828ABBBDF3E}"/>
              </a:ext>
            </a:extLst>
          </p:cNvPr>
          <p:cNvCxnSpPr>
            <a:stCxn id="16" idx="1"/>
            <a:endCxn id="9" idx="3"/>
          </p:cNvCxnSpPr>
          <p:nvPr/>
        </p:nvCxnSpPr>
        <p:spPr>
          <a:xfrm flipH="1" flipV="1">
            <a:off x="6248400" y="2183398"/>
            <a:ext cx="3176154" cy="1274247"/>
          </a:xfrm>
          <a:prstGeom prst="line">
            <a:avLst/>
          </a:prstGeom>
          <a:ln w="19050">
            <a:solidFill>
              <a:srgbClr val="3A5C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Вертикальный свиток 70">
            <a:extLst>
              <a:ext uri="{FF2B5EF4-FFF2-40B4-BE49-F238E27FC236}">
                <a16:creationId xmlns:a16="http://schemas.microsoft.com/office/drawing/2014/main" id="{39A30634-BF2F-C241-ACF2-6839799AEE44}"/>
              </a:ext>
            </a:extLst>
          </p:cNvPr>
          <p:cNvSpPr/>
          <p:nvPr/>
        </p:nvSpPr>
        <p:spPr>
          <a:xfrm>
            <a:off x="14239196" y="7045109"/>
            <a:ext cx="3363004" cy="2897959"/>
          </a:xfrm>
          <a:prstGeom prst="verticalScroll">
            <a:avLst/>
          </a:prstGeom>
          <a:solidFill>
            <a:srgbClr val="F7F7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ПАСПОРТ</a:t>
            </a:r>
          </a:p>
          <a:p>
            <a:pPr algn="ctr">
              <a:lnSpc>
                <a:spcPct val="114000"/>
              </a:lnSpc>
            </a:pPr>
            <a:endParaRPr lang="ru-RU" sz="1600" dirty="0">
              <a:solidFill>
                <a:srgbClr val="0070C0"/>
              </a:solidFill>
              <a:latin typeface="Book Antiqua" panose="02040602050305030304" pitchFamily="18" charset="0"/>
            </a:endParaRPr>
          </a:p>
          <a:p>
            <a:pPr algn="ctr">
              <a:lnSpc>
                <a:spcPct val="114000"/>
              </a:lnSpc>
            </a:pPr>
            <a:r>
              <a:rPr lang="ru-RU" sz="1600" dirty="0">
                <a:solidFill>
                  <a:srgbClr val="0070C0"/>
                </a:solidFill>
                <a:latin typeface="Book Antiqua" panose="02040602050305030304" pitchFamily="18" charset="0"/>
              </a:rPr>
              <a:t> Национального проекта Российской Федерации</a:t>
            </a:r>
          </a:p>
        </p:txBody>
      </p:sp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E574AFBE-61E6-F74C-9BB5-6749E049A2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21616" y="7479290"/>
            <a:ext cx="598164" cy="65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9893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3586</Words>
  <Application>Microsoft Macintosh PowerPoint</Application>
  <PresentationFormat>Произвольный</PresentationFormat>
  <Paragraphs>556</Paragraphs>
  <Slides>30</Slides>
  <Notes>18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Book Antiqua</vt:lpstr>
      <vt:lpstr>Calibri</vt:lpstr>
      <vt:lpstr>Wingdings</vt:lpstr>
      <vt:lpstr>Arial</vt:lpstr>
      <vt:lpstr>Noto Serif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Nikita Bondarenko</dc:creator>
  <cp:lastModifiedBy>Microsoft Office User</cp:lastModifiedBy>
  <cp:revision>304</cp:revision>
  <dcterms:created xsi:type="dcterms:W3CDTF">2020-04-10T20:20:57Z</dcterms:created>
  <dcterms:modified xsi:type="dcterms:W3CDTF">2022-06-21T08:14:54Z</dcterms:modified>
</cp:coreProperties>
</file>