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7843-7624-4FA1-B284-F3F3446C7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2D2928-1977-4EE2-A707-8BF988BF1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98D55-76D9-417C-8C3A-3F061551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40E8E-658A-4699-8844-C3F4958D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2A5A9-922D-4982-878D-10D1C52D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08F1C-5575-4EB5-B35B-025E5928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9760B2-4693-4670-98DA-E7E9C108A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9FBC9-E7C4-412E-A6F5-01D62D0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753D1-9850-4494-B99F-E5D5BA85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29E89-870D-4459-A4B5-0490AF7E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5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A564C3-D34A-49A1-9791-22337998A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FABD7-C2B9-497F-B861-3DE7EDB9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BD3A9-EB9E-409E-9F96-49CB6519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643C4-3C18-432F-8E35-3173231D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55C14-69B3-4937-BA4D-1ADE1E7D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E46E4-DDE8-47F8-AACF-C23FF7D4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C1F53-FD71-41F1-A902-1A182D6B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8D9BB-DA29-428C-B2CA-1E90CDDE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41FC5-045D-45EF-B742-BD877B66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33DB9-DD44-44F5-B7C7-BAFFDCD7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4A5AB-E23D-4D66-9366-328DD3A7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976BE-6C92-42D7-AE38-6DC4C0AE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DDE48-3E54-4722-954C-F2B166F5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D04C0-30DC-4146-B8AA-65CEF531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347F1-E123-413F-83A6-3C93FD1E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31B00-B3B1-4B80-B187-63FBAB39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EF3A2-FE6D-423E-A762-6FE040303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6CD52-8DC4-4390-B7B2-A8F513866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A2970-16B9-4194-86A3-082D47D4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774B4-25D9-4642-902F-5C8693CA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22164-A045-453D-97C7-57D8F770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6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40F69-51F0-4785-858E-5118B7D4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79D489-028E-4F59-8390-9C53D778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223053-8E3E-4B44-9600-B048ECA45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1574B3-57D4-4284-8F1E-4051AF544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E114BB-19F8-4BE4-AB40-C03D1C016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66B36E-A59E-4E1C-8D41-BFEF600E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90CB35-29A6-47EA-BC85-C2A1E82A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039FE7-98D0-42A4-A193-7E9A0317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3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D5228-8279-4B26-A675-5F1EFD9C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11A0E-8F08-4B29-A542-2938428D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22E82F-C324-4E57-BE9F-552750C1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9B31E0-0076-43A3-9EB4-5422B950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1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E7EBD1-7B34-4141-92FC-77CD85A9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B30A58-8AFC-4B37-934D-39597BAA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D7F5A-051F-4207-B4D3-DCAF2A1D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9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70128-3958-4672-BA6B-82309B6B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64720-2327-4D4A-8727-CC122C1B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D4DBD5-50BE-46F2-95BB-576E87344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CD556-2375-4CED-9090-AD8D2B85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E0BB81-D326-41CE-864D-C2221E0E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C4784-2FA8-4A1E-BE0F-809855D2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A69D8-16B8-48EE-9933-DF6842B8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269ACC-2974-4168-B343-45AEC7578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5D878-1B35-400C-8DE8-E47409A21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BA7B0-A4AC-4B70-8E5F-BF347FB9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8E649C-8926-4B65-A964-371BA233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E9AB4-3A32-405D-BE9D-5547261E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6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D573B-8CD1-4454-AA9E-33716452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8CC75-0F5C-4AA3-940E-A4826933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7213DF-59F6-4273-BC1B-C7CA413D1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4A16-4A60-476D-A116-DF29E5A037ED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444A9-7529-483C-B983-055C19E25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329AB-F77A-41AC-A922-39F692AD5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A72B-6541-477F-87B0-D66564A2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5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dashbord.wixsite.com/mysi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dashbord.wixsite.com/mysite/pensi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dashbord.wixsite.com/mysite/servi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ddashbord.wixsite.com/mysite/d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dashbord.wixsite.com/mysite/koronavir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jBY1vVjhaVXgTtd-0yLbqwtLchVxqcX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jBY1vVjhaVXgTtd-0yLbqwtLchVxqcX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4E1F50-F8FA-4926-ABC6-213772880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2FB9F-8354-441E-AB1E-23420E662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1958" y="194885"/>
            <a:ext cx="8784405" cy="27184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Всероссийский конкурс по представлению бюджета для граждан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4F7364-1A8B-4B2D-85B9-2086A5D2AF1B}"/>
              </a:ext>
            </a:extLst>
          </p:cNvPr>
          <p:cNvSpPr txBox="1"/>
          <p:nvPr/>
        </p:nvSpPr>
        <p:spPr>
          <a:xfrm>
            <a:off x="2026683" y="1353503"/>
            <a:ext cx="9174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Информационная панель «Социальное обеспечение: просто о сложном»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DEFD2-B850-43A8-90E4-F6F2CB1F2A4F}"/>
              </a:ext>
            </a:extLst>
          </p:cNvPr>
          <p:cNvSpPr txBox="1"/>
          <p:nvPr/>
        </p:nvSpPr>
        <p:spPr>
          <a:xfrm>
            <a:off x="5408930" y="3553381"/>
            <a:ext cx="6600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 Black" panose="020B0A04020102020204" pitchFamily="34" charset="0"/>
              </a:rPr>
              <a:t>Авторы: студенты Финансового университета при Правительстве Российской Федерации</a:t>
            </a:r>
          </a:p>
          <a:p>
            <a:pPr algn="r"/>
            <a:r>
              <a:rPr lang="ru-RU" sz="1600" dirty="0">
                <a:latin typeface="Arial Black" panose="020B0A04020102020204" pitchFamily="34" charset="0"/>
              </a:rPr>
              <a:t>Калабин Вадим Александрович, </a:t>
            </a:r>
            <a:r>
              <a:rPr lang="ru-RU" sz="1600" dirty="0" err="1">
                <a:latin typeface="Arial Black" panose="020B0A04020102020204" pitchFamily="34" charset="0"/>
              </a:rPr>
              <a:t>Ромайкин</a:t>
            </a:r>
            <a:r>
              <a:rPr lang="ru-RU" sz="1600" dirty="0">
                <a:latin typeface="Arial Black" panose="020B0A04020102020204" pitchFamily="34" charset="0"/>
              </a:rPr>
              <a:t> Павел Денисович, Федяева Олеся Александровна, </a:t>
            </a:r>
            <a:r>
              <a:rPr lang="ru-RU" sz="1600" dirty="0" err="1">
                <a:latin typeface="Arial Black" panose="020B0A04020102020204" pitchFamily="34" charset="0"/>
              </a:rPr>
              <a:t>Тетенева</a:t>
            </a:r>
            <a:r>
              <a:rPr lang="ru-RU" sz="1600" dirty="0">
                <a:latin typeface="Arial Black" panose="020B0A04020102020204" pitchFamily="34" charset="0"/>
              </a:rPr>
              <a:t> Ольга Алексеевна </a:t>
            </a:r>
          </a:p>
          <a:p>
            <a:pPr algn="r"/>
            <a:r>
              <a:rPr lang="ru-RU" sz="1600" dirty="0">
                <a:latin typeface="Arial Black" panose="020B0A04020102020204" pitchFamily="34" charset="0"/>
              </a:rPr>
              <a:t>Научный руководитель: к.э.н. </a:t>
            </a:r>
            <a:r>
              <a:rPr lang="ru-RU" sz="1600" dirty="0" err="1">
                <a:latin typeface="Arial Black" panose="020B0A04020102020204" pitchFamily="34" charset="0"/>
              </a:rPr>
              <a:t>Балынин</a:t>
            </a:r>
            <a:r>
              <a:rPr lang="ru-RU" sz="1600" dirty="0">
                <a:latin typeface="Arial Black" panose="020B0A04020102020204" pitchFamily="34" charset="0"/>
              </a:rPr>
              <a:t> Игорь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364318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внешний, человек, трав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6888E51-8931-4550-A5EA-F7A249A0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7" t="21185" r="26099" b="40444"/>
          <a:stretch/>
        </p:blipFill>
        <p:spPr>
          <a:xfrm>
            <a:off x="3557425" y="4388348"/>
            <a:ext cx="1698502" cy="1960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1E8E5-3881-4C54-9405-C0707CD7D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0" t="17333" r="21666" b="5630"/>
          <a:stretch/>
        </p:blipFill>
        <p:spPr>
          <a:xfrm>
            <a:off x="525876" y="1964657"/>
            <a:ext cx="4066744" cy="249129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2AE0A1D-4051-46ED-B8DA-1BABBD48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281978"/>
            <a:ext cx="10591800" cy="4719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 Black" panose="020B0A04020102020204" pitchFamily="34" charset="0"/>
              </a:rPr>
              <a:t>Конечно! У нас предусмотрена обратная связь – на главной странице Вы можете написать любой вопрос и отправить нам его на электронную почту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B3E3017-428D-4CE2-9B7D-3307B209A70A}"/>
              </a:ext>
            </a:extLst>
          </p:cNvPr>
          <p:cNvSpPr/>
          <p:nvPr/>
        </p:nvSpPr>
        <p:spPr>
          <a:xfrm rot="5400000">
            <a:off x="4902686" y="2009232"/>
            <a:ext cx="752475" cy="1489187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380E8DB-3B58-44BC-91EC-2EA72B65AA0E}"/>
              </a:ext>
            </a:extLst>
          </p:cNvPr>
          <p:cNvSpPr txBox="1">
            <a:spLocks/>
          </p:cNvSpPr>
          <p:nvPr/>
        </p:nvSpPr>
        <p:spPr>
          <a:xfrm>
            <a:off x="877388" y="126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Black" panose="020B0A04020102020204" pitchFamily="34" charset="0"/>
              </a:rPr>
              <a:t>А если мне что-то непонятно, я могу задать вам вопрос?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F9210E-215E-4ED2-AC6D-A984D074D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9" t="5278" r="25833" b="53194"/>
          <a:stretch/>
        </p:blipFill>
        <p:spPr>
          <a:xfrm>
            <a:off x="10125340" y="4380905"/>
            <a:ext cx="1802499" cy="19680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2AA520-6966-46D9-996F-AFD3727F69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854" t="12155" r="23217" b="58611"/>
          <a:stretch/>
        </p:blipFill>
        <p:spPr>
          <a:xfrm>
            <a:off x="6790131" y="4415452"/>
            <a:ext cx="1698502" cy="1968007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0825944-EF58-4570-BE98-08EDDCEBDFE7}"/>
              </a:ext>
            </a:extLst>
          </p:cNvPr>
          <p:cNvSpPr/>
          <p:nvPr/>
        </p:nvSpPr>
        <p:spPr>
          <a:xfrm rot="5400000">
            <a:off x="4902687" y="3286152"/>
            <a:ext cx="752475" cy="1489187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0190F8B-D9F4-4B5A-8C86-F0CE8A9FA8F9}"/>
              </a:ext>
            </a:extLst>
          </p:cNvPr>
          <p:cNvSpPr txBox="1">
            <a:spLocks/>
          </p:cNvSpPr>
          <p:nvPr/>
        </p:nvSpPr>
        <p:spPr>
          <a:xfrm>
            <a:off x="6570905" y="2138466"/>
            <a:ext cx="5797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Arial Black" panose="020B0A04020102020204" pitchFamily="34" charset="0"/>
              </a:rPr>
              <a:t>А кто будет отвечать на мои вопросы?</a:t>
            </a:r>
          </a:p>
        </p:txBody>
      </p:sp>
      <p:pic>
        <p:nvPicPr>
          <p:cNvPr id="20" name="Рисунок 19" descr="Изображение выглядит как внешний, человек, вод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915602E3-7D60-4ABA-B588-57E94667DD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4697" r="46049" b="59647"/>
          <a:stretch/>
        </p:blipFill>
        <p:spPr>
          <a:xfrm>
            <a:off x="340065" y="4455949"/>
            <a:ext cx="1683156" cy="1936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303D94-0782-4B1A-BB1D-03DCD95D94C3}"/>
              </a:ext>
            </a:extLst>
          </p:cNvPr>
          <p:cNvSpPr txBox="1"/>
          <p:nvPr/>
        </p:nvSpPr>
        <p:spPr>
          <a:xfrm>
            <a:off x="5852933" y="3387408"/>
            <a:ext cx="651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Отвечать будем мы – студенты Финансового университета при Правительстве Российской Федерации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24A86E-690A-465E-ADD7-9ACD512F5831}"/>
              </a:ext>
            </a:extLst>
          </p:cNvPr>
          <p:cNvSpPr txBox="1"/>
          <p:nvPr/>
        </p:nvSpPr>
        <p:spPr>
          <a:xfrm>
            <a:off x="155491" y="6462152"/>
            <a:ext cx="248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 Black" panose="020B0A04020102020204" pitchFamily="34" charset="0"/>
              </a:rPr>
              <a:t>Ромайкин</a:t>
            </a:r>
            <a:r>
              <a:rPr lang="ru-RU" sz="1600" dirty="0">
                <a:latin typeface="Arial Black" panose="020B0A04020102020204" pitchFamily="34" charset="0"/>
              </a:rPr>
              <a:t> Павел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A80B6-39F5-458D-AE24-726159581AC4}"/>
              </a:ext>
            </a:extLst>
          </p:cNvPr>
          <p:cNvSpPr txBox="1"/>
          <p:nvPr/>
        </p:nvSpPr>
        <p:spPr>
          <a:xfrm>
            <a:off x="3366824" y="6435895"/>
            <a:ext cx="248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 Black" panose="020B0A04020102020204" pitchFamily="34" charset="0"/>
              </a:rPr>
              <a:t>Тетенева</a:t>
            </a:r>
            <a:r>
              <a:rPr lang="ru-RU" sz="1600" dirty="0">
                <a:latin typeface="Arial Black" panose="020B0A04020102020204" pitchFamily="34" charset="0"/>
              </a:rPr>
              <a:t> Ольга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86DB4C-7850-43F5-8992-32D48319A4BB}"/>
              </a:ext>
            </a:extLst>
          </p:cNvPr>
          <p:cNvSpPr txBox="1"/>
          <p:nvPr/>
        </p:nvSpPr>
        <p:spPr>
          <a:xfrm>
            <a:off x="6624760" y="6462152"/>
            <a:ext cx="248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Калабин Вадим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7904F9-FD03-422D-9AFE-6C6C0E3EE570}"/>
              </a:ext>
            </a:extLst>
          </p:cNvPr>
          <p:cNvSpPr txBox="1"/>
          <p:nvPr/>
        </p:nvSpPr>
        <p:spPr>
          <a:xfrm>
            <a:off x="10066921" y="6462152"/>
            <a:ext cx="248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Федяева Олеся</a:t>
            </a:r>
          </a:p>
        </p:txBody>
      </p:sp>
    </p:spTree>
    <p:extLst>
      <p:ext uri="{BB962C8B-B14F-4D97-AF65-F5344CB8AC3E}">
        <p14:creationId xmlns:p14="http://schemas.microsoft.com/office/powerpoint/2010/main" val="25183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0C502A31-EFE5-418F-B57B-A364B59C8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75319"/>
          <a:stretch/>
        </p:blipFill>
        <p:spPr bwMode="auto">
          <a:xfrm>
            <a:off x="0" y="4305300"/>
            <a:ext cx="12192000" cy="2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3D944-4B91-4BD3-9379-0CD8577A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6050"/>
            <a:ext cx="10858500" cy="84454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Зачем нужна эта панель?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6490D-D1CD-4EB4-B72C-4726B683B6FD}"/>
              </a:ext>
            </a:extLst>
          </p:cNvPr>
          <p:cNvSpPr txBox="1"/>
          <p:nvPr/>
        </p:nvSpPr>
        <p:spPr>
          <a:xfrm>
            <a:off x="495300" y="1087792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Основная цель панели –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удобно и наглядно </a:t>
            </a:r>
            <a:r>
              <a:rPr lang="ru-RU" dirty="0">
                <a:latin typeface="Arial Black" panose="020B0A04020102020204" pitchFamily="34" charset="0"/>
              </a:rPr>
              <a:t>представить информацию о социальном обеспечении граждан Российской Федерации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114E61E-E221-4DBD-BE4B-B4BFAFD8B8D3}"/>
              </a:ext>
            </a:extLst>
          </p:cNvPr>
          <p:cNvSpPr txBox="1">
            <a:spLocks/>
          </p:cNvSpPr>
          <p:nvPr/>
        </p:nvSpPr>
        <p:spPr>
          <a:xfrm>
            <a:off x="495300" y="1645778"/>
            <a:ext cx="10858500" cy="64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Black" panose="020B0A04020102020204" pitchFamily="34" charset="0"/>
              </a:rPr>
              <a:t>Как это сделать?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51DA6A5-931F-4935-BC7B-8C403ABE66C8}"/>
              </a:ext>
            </a:extLst>
          </p:cNvPr>
          <p:cNvSpPr/>
          <p:nvPr/>
        </p:nvSpPr>
        <p:spPr>
          <a:xfrm>
            <a:off x="1743073" y="2378072"/>
            <a:ext cx="752475" cy="1025523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589D561-164B-4B98-8B52-2C7A98B47069}"/>
              </a:ext>
            </a:extLst>
          </p:cNvPr>
          <p:cNvSpPr/>
          <p:nvPr/>
        </p:nvSpPr>
        <p:spPr>
          <a:xfrm>
            <a:off x="5572124" y="2378072"/>
            <a:ext cx="752475" cy="1025523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50AA7BF1-83B2-4EBB-8B0B-03738F02C260}"/>
              </a:ext>
            </a:extLst>
          </p:cNvPr>
          <p:cNvSpPr/>
          <p:nvPr/>
        </p:nvSpPr>
        <p:spPr>
          <a:xfrm>
            <a:off x="9963150" y="2409817"/>
            <a:ext cx="752475" cy="1025523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7B92B-A7A7-482C-AA0F-43BB6860921E}"/>
              </a:ext>
            </a:extLst>
          </p:cNvPr>
          <p:cNvSpPr txBox="1"/>
          <p:nvPr/>
        </p:nvSpPr>
        <p:spPr>
          <a:xfrm>
            <a:off x="7881938" y="3429221"/>
            <a:ext cx="441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Создать информационную панель в виде сайта с наглядным представлением информации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1C15A-F968-4429-9F24-795F527DB79C}"/>
              </a:ext>
            </a:extLst>
          </p:cNvPr>
          <p:cNvSpPr txBox="1"/>
          <p:nvPr/>
        </p:nvSpPr>
        <p:spPr>
          <a:xfrm>
            <a:off x="85726" y="3429222"/>
            <a:ext cx="422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Выявить наиболее важные для граждан расходы бюджетов на социальное обеспечение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2A908-8222-43CF-96AC-5051CDA2F515}"/>
              </a:ext>
            </a:extLst>
          </p:cNvPr>
          <p:cNvSpPr txBox="1"/>
          <p:nvPr/>
        </p:nvSpPr>
        <p:spPr>
          <a:xfrm>
            <a:off x="4021931" y="3435340"/>
            <a:ext cx="4224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Проанализировать структуру социальных расходов бюджетов 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751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A1A38A-8E01-44DB-8E28-25634A3760E4}"/>
              </a:ext>
            </a:extLst>
          </p:cNvPr>
          <p:cNvSpPr txBox="1">
            <a:spLocks/>
          </p:cNvSpPr>
          <p:nvPr/>
        </p:nvSpPr>
        <p:spPr>
          <a:xfrm>
            <a:off x="495300" y="146050"/>
            <a:ext cx="10858500" cy="84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Black" panose="020B0A04020102020204" pitchFamily="34" charset="0"/>
              </a:rPr>
              <a:t>Как это было реализовано?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09AE2E-D74A-4B40-9052-BA340B393407}"/>
              </a:ext>
            </a:extLst>
          </p:cNvPr>
          <p:cNvSpPr/>
          <p:nvPr/>
        </p:nvSpPr>
        <p:spPr>
          <a:xfrm>
            <a:off x="290011" y="1078329"/>
            <a:ext cx="4174860" cy="55689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DC2EE-8F52-43CC-86EA-B771F0FD52BF}"/>
              </a:ext>
            </a:extLst>
          </p:cNvPr>
          <p:cNvSpPr txBox="1"/>
          <p:nvPr/>
        </p:nvSpPr>
        <p:spPr>
          <a:xfrm>
            <a:off x="5095875" y="1143000"/>
            <a:ext cx="6896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Это главная страница сайта, с которой можно перейти на любую страницу: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З</a:t>
            </a:r>
            <a:r>
              <a:rPr lang="ru-RU" dirty="0" smtClean="0">
                <a:latin typeface="Arial Black" panose="020B0A04020102020204" pitchFamily="34" charset="0"/>
              </a:rPr>
              <a:t>дравоохранение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smtClean="0">
                <a:latin typeface="Arial Black" panose="020B0A04020102020204" pitchFamily="34" charset="0"/>
              </a:rPr>
              <a:t>Пенсии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smtClean="0">
                <a:latin typeface="Arial Black" panose="020B0A04020102020204" pitchFamily="34" charset="0"/>
              </a:rPr>
              <a:t>Поддержка </a:t>
            </a:r>
            <a:r>
              <a:rPr lang="ru-RU" dirty="0">
                <a:latin typeface="Arial Black" panose="020B0A04020102020204" pitchFamily="34" charset="0"/>
              </a:rPr>
              <a:t>семей с </a:t>
            </a:r>
            <a:r>
              <a:rPr lang="ru-RU" dirty="0" smtClean="0">
                <a:latin typeface="Arial Black" panose="020B0A04020102020204" pitchFamily="34" charset="0"/>
              </a:rPr>
              <a:t>детьми, а также </a:t>
            </a:r>
            <a:r>
              <a:rPr lang="ru-RU" dirty="0" err="1" smtClean="0">
                <a:latin typeface="Arial Black" panose="020B0A04020102020204" pitchFamily="34" charset="0"/>
              </a:rPr>
              <a:t>Коронавирус</a:t>
            </a:r>
            <a:r>
              <a:rPr lang="ru-RU" dirty="0" smtClean="0">
                <a:latin typeface="Arial Black" panose="020B0A04020102020204" pitchFamily="34" charset="0"/>
              </a:rPr>
              <a:t>!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1485D-684B-4EAE-885D-9D2E8DD981BC}"/>
              </a:ext>
            </a:extLst>
          </p:cNvPr>
          <p:cNvSpPr txBox="1"/>
          <p:nvPr/>
        </p:nvSpPr>
        <p:spPr>
          <a:xfrm>
            <a:off x="4909824" y="3046412"/>
            <a:ext cx="68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 блоках «Пенсии» и «Поддержка семей с детьми» есть </a:t>
            </a:r>
            <a:r>
              <a:rPr lang="ru-RU" dirty="0" err="1">
                <a:latin typeface="Arial Black" panose="020B0A04020102020204" pitchFamily="34" charset="0"/>
              </a:rPr>
              <a:t>субстраницы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80750-88E0-41D5-84D4-6066DB9677C3}"/>
              </a:ext>
            </a:extLst>
          </p:cNvPr>
          <p:cNvSpPr txBox="1"/>
          <p:nvPr/>
        </p:nvSpPr>
        <p:spPr>
          <a:xfrm>
            <a:off x="5602605" y="3662322"/>
            <a:ext cx="588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Пенсии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72D97A3-A996-4307-85C6-D978B006844C}"/>
              </a:ext>
            </a:extLst>
          </p:cNvPr>
          <p:cNvSpPr/>
          <p:nvPr/>
        </p:nvSpPr>
        <p:spPr>
          <a:xfrm rot="3700623">
            <a:off x="7286168" y="3949652"/>
            <a:ext cx="290475" cy="568545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0A49C77-07EC-4516-99E6-A4DE61B15ABA}"/>
              </a:ext>
            </a:extLst>
          </p:cNvPr>
          <p:cNvSpPr/>
          <p:nvPr/>
        </p:nvSpPr>
        <p:spPr>
          <a:xfrm rot="18148275">
            <a:off x="9492839" y="3953009"/>
            <a:ext cx="290475" cy="568545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CE0E83-4497-4C01-922A-A44E0CE7A9A8}"/>
              </a:ext>
            </a:extLst>
          </p:cNvPr>
          <p:cNvSpPr txBox="1"/>
          <p:nvPr/>
        </p:nvSpPr>
        <p:spPr>
          <a:xfrm>
            <a:off x="5213865" y="4463931"/>
            <a:ext cx="26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</a:t>
            </a:r>
            <a:r>
              <a:rPr lang="ru-RU" dirty="0" smtClean="0">
                <a:latin typeface="Arial Black" panose="020B0A04020102020204" pitchFamily="34" charset="0"/>
              </a:rPr>
              <a:t>траховая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пенсия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7AE6E-3652-48E6-8070-FB2B597E7A2C}"/>
              </a:ext>
            </a:extLst>
          </p:cNvPr>
          <p:cNvSpPr txBox="1"/>
          <p:nvPr/>
        </p:nvSpPr>
        <p:spPr>
          <a:xfrm>
            <a:off x="8850629" y="4459884"/>
            <a:ext cx="330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накопительная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пенсия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4C9E5-A213-4AB2-A87B-4DD23432446B}"/>
              </a:ext>
            </a:extLst>
          </p:cNvPr>
          <p:cNvSpPr txBox="1"/>
          <p:nvPr/>
        </p:nvSpPr>
        <p:spPr>
          <a:xfrm>
            <a:off x="5638800" y="5101735"/>
            <a:ext cx="588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Поддержка семей с детьми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A05F68FC-8632-473D-A395-D3F4ED452D4D}"/>
              </a:ext>
            </a:extLst>
          </p:cNvPr>
          <p:cNvSpPr/>
          <p:nvPr/>
        </p:nvSpPr>
        <p:spPr>
          <a:xfrm rot="3700623">
            <a:off x="6404033" y="5580284"/>
            <a:ext cx="290475" cy="568545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7278141A-851C-4F1F-914D-5B0653895CA7}"/>
              </a:ext>
            </a:extLst>
          </p:cNvPr>
          <p:cNvSpPr/>
          <p:nvPr/>
        </p:nvSpPr>
        <p:spPr>
          <a:xfrm rot="18148275">
            <a:off x="10128448" y="5580283"/>
            <a:ext cx="290475" cy="568545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DB6D6-50BB-4A3B-BF71-5EE6AEAD1EA7}"/>
              </a:ext>
            </a:extLst>
          </p:cNvPr>
          <p:cNvSpPr txBox="1"/>
          <p:nvPr/>
        </p:nvSpPr>
        <p:spPr>
          <a:xfrm>
            <a:off x="4760594" y="6235275"/>
            <a:ext cx="26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материнский капитал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45D1B6-5190-48A5-B7E2-FE6BC79EB6FE}"/>
              </a:ext>
            </a:extLst>
          </p:cNvPr>
          <p:cNvSpPr txBox="1"/>
          <p:nvPr/>
        </p:nvSpPr>
        <p:spPr>
          <a:xfrm>
            <a:off x="6801492" y="6233033"/>
            <a:ext cx="315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региональный материнский капитал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7DE3F7E-31CC-4AC1-94D5-AF4CC4DCD3BB}"/>
              </a:ext>
            </a:extLst>
          </p:cNvPr>
          <p:cNvSpPr/>
          <p:nvPr/>
        </p:nvSpPr>
        <p:spPr>
          <a:xfrm>
            <a:off x="5451431" y="2409736"/>
            <a:ext cx="6565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ddashbord.wixsite.com/mysite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41667" t="18226" r="39824" b="15653"/>
          <a:stretch/>
        </p:blipFill>
        <p:spPr>
          <a:xfrm>
            <a:off x="513876" y="1143000"/>
            <a:ext cx="3831519" cy="54283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5CE0E83-4497-4C01-922A-A44E0CE7A9A8}"/>
              </a:ext>
            </a:extLst>
          </p:cNvPr>
          <p:cNvSpPr txBox="1"/>
          <p:nvPr/>
        </p:nvSpPr>
        <p:spPr>
          <a:xfrm>
            <a:off x="7208519" y="4472457"/>
            <a:ext cx="26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осрочная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пенсия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5" name="Стрелка: вниз 13">
            <a:extLst>
              <a:ext uri="{FF2B5EF4-FFF2-40B4-BE49-F238E27FC236}">
                <a16:creationId xmlns:a16="http://schemas.microsoft.com/office/drawing/2014/main" id="{80A49C77-07EC-4516-99E6-A4DE61B15ABA}"/>
              </a:ext>
            </a:extLst>
          </p:cNvPr>
          <p:cNvSpPr/>
          <p:nvPr/>
        </p:nvSpPr>
        <p:spPr>
          <a:xfrm rot="21600000">
            <a:off x="8308895" y="4065809"/>
            <a:ext cx="457916" cy="446624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45D1B6-5190-48A5-B7E2-FE6BC79EB6FE}"/>
              </a:ext>
            </a:extLst>
          </p:cNvPr>
          <p:cNvSpPr txBox="1"/>
          <p:nvPr/>
        </p:nvSpPr>
        <p:spPr>
          <a:xfrm>
            <a:off x="9320272" y="6233032"/>
            <a:ext cx="315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</a:t>
            </a:r>
            <a:r>
              <a:rPr lang="ru-RU" dirty="0" smtClean="0">
                <a:latin typeface="Arial Black" panose="020B0A04020102020204" pitchFamily="34" charset="0"/>
              </a:rPr>
              <a:t>особия семьям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с детьми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7" name="Стрелка: вниз 13">
            <a:extLst>
              <a:ext uri="{FF2B5EF4-FFF2-40B4-BE49-F238E27FC236}">
                <a16:creationId xmlns:a16="http://schemas.microsoft.com/office/drawing/2014/main" id="{80A49C77-07EC-4516-99E6-A4DE61B15ABA}"/>
              </a:ext>
            </a:extLst>
          </p:cNvPr>
          <p:cNvSpPr/>
          <p:nvPr/>
        </p:nvSpPr>
        <p:spPr>
          <a:xfrm rot="21600000">
            <a:off x="8306278" y="5641243"/>
            <a:ext cx="457916" cy="446624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98426"/>
            <a:ext cx="11077575" cy="73025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А можно подробнее про каждый раздел?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9DF8-3870-4B33-B4AD-C72809C01496}"/>
              </a:ext>
            </a:extLst>
          </p:cNvPr>
          <p:cNvSpPr txBox="1"/>
          <p:nvPr/>
        </p:nvSpPr>
        <p:spPr>
          <a:xfrm>
            <a:off x="276225" y="697924"/>
            <a:ext cx="6781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Первый раздел  - ПЕНСИИ!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Знать о том, что такое страховая и накопительная </a:t>
            </a:r>
            <a:r>
              <a:rPr lang="ru-RU" sz="2000" dirty="0" smtClean="0">
                <a:latin typeface="Arial Black" panose="020B0A04020102020204" pitchFamily="34" charset="0"/>
              </a:rPr>
              <a:t>пенсия </a:t>
            </a:r>
            <a:r>
              <a:rPr lang="ru-RU" sz="2000" dirty="0">
                <a:latin typeface="Arial Black" panose="020B0A04020102020204" pitchFamily="34" charset="0"/>
              </a:rPr>
              <a:t>должны не только пенсионеры, а все работающие граждане.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В этом разделе можно узнать:</a:t>
            </a:r>
          </a:p>
          <a:p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</a:t>
            </a:r>
            <a:r>
              <a:rPr lang="ru-RU" sz="2000" dirty="0" smtClean="0">
                <a:latin typeface="Arial Black" panose="020B0A04020102020204" pitchFamily="34" charset="0"/>
              </a:rPr>
              <a:t>акой </a:t>
            </a:r>
            <a:r>
              <a:rPr lang="ru-RU" sz="2000" dirty="0">
                <a:latin typeface="Arial Black" panose="020B0A04020102020204" pitchFamily="34" charset="0"/>
              </a:rPr>
              <a:t>средний размер страховой пенсии был в 2013, 2016 и в 2020?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как формируется будущая пенсия?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что влияет на ее размер?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кто может претендовать на социальную доплату?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как выбрать страховщика по накопительной пенсии</a:t>
            </a:r>
            <a:r>
              <a:rPr lang="ru-RU" sz="2000" dirty="0" smtClean="0">
                <a:latin typeface="Arial Black" panose="020B0A040201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Black" panose="020B0A04020102020204" pitchFamily="34" charset="0"/>
              </a:rPr>
              <a:t>как выйти на пенсию досрочно? </a:t>
            </a:r>
            <a:endParaRPr lang="ru-RU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И многое другое! Интересно? Переходите по </a:t>
            </a:r>
            <a:r>
              <a:rPr lang="ru-RU" sz="2000" dirty="0" smtClean="0">
                <a:latin typeface="Arial Black" panose="020B0A04020102020204" pitchFamily="34" charset="0"/>
              </a:rPr>
              <a:t>ссылке: </a:t>
            </a:r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2000" dirty="0">
                <a:latin typeface="Arial Black" panose="020B0A04020102020204" pitchFamily="34" charset="0"/>
                <a:hlinkClick r:id="rId2"/>
              </a:rPr>
              <a:t>://</a:t>
            </a:r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ddashbord.wixsite.com/mysite/pensii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2C66CE-9F8E-47F0-A990-515038DC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49" y="730250"/>
            <a:ext cx="4318001" cy="60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98426"/>
            <a:ext cx="11077575" cy="73025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А можно подробнее про каждый раздел?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9DF8-3870-4B33-B4AD-C72809C01496}"/>
              </a:ext>
            </a:extLst>
          </p:cNvPr>
          <p:cNvSpPr txBox="1"/>
          <p:nvPr/>
        </p:nvSpPr>
        <p:spPr>
          <a:xfrm>
            <a:off x="261938" y="665598"/>
            <a:ext cx="75819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Второй раздел  - ЗДРАВООХРАНЕНИЕ!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Не зря русская поговорка гласит: «Здоровому все здорово». Каждый из нас хоть раз, да обращался к врачу. В этом разделе собраны ответы на самые популярные вопросы про здравоохранение:</a:t>
            </a:r>
          </a:p>
          <a:p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Откуда финансируется здравоохранение?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Мы много тратим на здравоохранение?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Что такое Программа госгарантий?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Какое подушевое финансирование в регионах?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Что такое национальный проект «Здравоохранение»?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И многое другое! Интересно? Переходите по </a:t>
            </a:r>
            <a:r>
              <a:rPr lang="ru-RU" sz="2000" dirty="0" smtClean="0">
                <a:latin typeface="Arial Black" panose="020B0A04020102020204" pitchFamily="34" charset="0"/>
              </a:rPr>
              <a:t>ссылке: 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ddashbord.wixsite.com/mysite/services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440527-727A-4ED5-8A28-25CAB1A3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762000"/>
            <a:ext cx="4057650" cy="59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36" y="828676"/>
            <a:ext cx="2961264" cy="6007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1915" t="17876" r="39401" b="9766"/>
          <a:stretch/>
        </p:blipFill>
        <p:spPr>
          <a:xfrm>
            <a:off x="7889504" y="1558926"/>
            <a:ext cx="2542329" cy="4577744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6189DC4-EE63-4B35-A590-36A7EBDE3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5"/>
          <a:stretch/>
        </p:blipFill>
        <p:spPr bwMode="auto">
          <a:xfrm>
            <a:off x="7889504" y="1558926"/>
            <a:ext cx="2542329" cy="45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6275" y="74687"/>
            <a:ext cx="11077575" cy="7302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А можно подробнее про каждый раздел?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59DF8-3870-4B33-B4AD-C72809C01496}"/>
              </a:ext>
            </a:extLst>
          </p:cNvPr>
          <p:cNvSpPr txBox="1"/>
          <p:nvPr/>
        </p:nvSpPr>
        <p:spPr>
          <a:xfrm>
            <a:off x="159671" y="742578"/>
            <a:ext cx="741563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Третий раздел  - ПОДДЕРЖКА СЕМЕЙ С ДЕТЬМИ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Все вокруг обсуждают увеличение материнского капитала, а кто-то даже не знает, как его получить и куда потратить. Непорядок! В этом разделе можно узнать:</a:t>
            </a:r>
          </a:p>
          <a:p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ч</a:t>
            </a:r>
            <a:r>
              <a:rPr lang="ru-RU" sz="2000" dirty="0" smtClean="0">
                <a:latin typeface="Arial Black" panose="020B0A04020102020204" pitchFamily="34" charset="0"/>
              </a:rPr>
              <a:t>то </a:t>
            </a:r>
            <a:r>
              <a:rPr lang="ru-RU" sz="2000" dirty="0">
                <a:latin typeface="Arial Black" panose="020B0A04020102020204" pitchFamily="34" charset="0"/>
              </a:rPr>
              <a:t>такое материнский капитал?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</a:t>
            </a:r>
            <a:r>
              <a:rPr lang="ru-RU" sz="2000" dirty="0" smtClean="0">
                <a:latin typeface="Arial Black" panose="020B0A04020102020204" pitchFamily="34" charset="0"/>
              </a:rPr>
              <a:t>уда </a:t>
            </a:r>
            <a:r>
              <a:rPr lang="ru-RU" sz="2000" dirty="0">
                <a:latin typeface="Arial Black" panose="020B0A04020102020204" pitchFamily="34" charset="0"/>
              </a:rPr>
              <a:t>его потратить?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к</a:t>
            </a:r>
            <a:r>
              <a:rPr lang="ru-RU" sz="2000" dirty="0" smtClean="0">
                <a:latin typeface="Arial Black" panose="020B0A04020102020204" pitchFamily="34" charset="0"/>
              </a:rPr>
              <a:t>акие </a:t>
            </a:r>
            <a:r>
              <a:rPr lang="ru-RU" sz="2000" dirty="0">
                <a:latin typeface="Arial Black" panose="020B0A04020102020204" pitchFamily="34" charset="0"/>
              </a:rPr>
              <a:t>еще есть меры финансовой поддержки семей с детьми в каждом субъекте Российской Федерации</a:t>
            </a:r>
            <a:r>
              <a:rPr lang="ru-RU" sz="2000" dirty="0" smtClean="0">
                <a:latin typeface="Arial Black" panose="020B0A040201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н</a:t>
            </a:r>
            <a:r>
              <a:rPr lang="ru-RU" sz="2000" dirty="0" smtClean="0">
                <a:latin typeface="Arial Black" panose="020B0A04020102020204" pitchFamily="34" charset="0"/>
              </a:rPr>
              <a:t>а какие пособия может рассчитывать молодая семья?</a:t>
            </a:r>
            <a:endParaRPr lang="ru-RU" sz="20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И многое другое! Интересно? Переходите по </a:t>
            </a:r>
            <a:r>
              <a:rPr lang="ru-RU" sz="2000" dirty="0" smtClean="0">
                <a:latin typeface="Arial Black" panose="020B0A04020102020204" pitchFamily="34" charset="0"/>
              </a:rPr>
              <a:t>ссылке: </a:t>
            </a:r>
            <a:r>
              <a:rPr lang="en-US" sz="2000" dirty="0" smtClean="0">
                <a:latin typeface="Arial Black" panose="020B0A04020102020204" pitchFamily="34" charset="0"/>
                <a:hlinkClick r:id="rId5"/>
              </a:rPr>
              <a:t>https</a:t>
            </a:r>
            <a:r>
              <a:rPr lang="en-US" sz="2000" dirty="0">
                <a:latin typeface="Arial Black" panose="020B0A04020102020204" pitchFamily="34" charset="0"/>
                <a:hlinkClick r:id="rId5"/>
              </a:rPr>
              <a:t>://</a:t>
            </a:r>
            <a:r>
              <a:rPr lang="en-US" sz="2000" dirty="0" smtClean="0">
                <a:latin typeface="Arial Black" panose="020B0A04020102020204" pitchFamily="34" charset="0"/>
                <a:hlinkClick r:id="rId5"/>
              </a:rPr>
              <a:t>ddashbord.wixsite.com/mysite/dd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73A381-4B7D-4122-B63B-89C3E95F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04" y="1606404"/>
            <a:ext cx="2542329" cy="45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11322" y="74687"/>
            <a:ext cx="259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Для более удобного просмотра рекомендуется перейти в полноэкранный режим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www.kantele.ru/assets/page-files/18/1709/exclamation_mark_PNG35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28" y="68808"/>
            <a:ext cx="847586" cy="7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2193" t="31014" r="39649" b="21268"/>
          <a:stretch/>
        </p:blipFill>
        <p:spPr>
          <a:xfrm>
            <a:off x="8634325" y="1802037"/>
            <a:ext cx="3320715" cy="49088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 txBox="1">
            <a:spLocks/>
          </p:cNvSpPr>
          <p:nvPr/>
        </p:nvSpPr>
        <p:spPr>
          <a:xfrm>
            <a:off x="276225" y="98426"/>
            <a:ext cx="11077575" cy="730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А можно подробнее про каждый раздел?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59DF8-3870-4B33-B4AD-C72809C01496}"/>
              </a:ext>
            </a:extLst>
          </p:cNvPr>
          <p:cNvSpPr txBox="1"/>
          <p:nvPr/>
        </p:nvSpPr>
        <p:spPr>
          <a:xfrm>
            <a:off x="0" y="496602"/>
            <a:ext cx="709655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Четвертый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раздел  - </a:t>
            </a:r>
            <a:r>
              <a:rPr lang="ru-RU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Коронавирус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В период распространения инфекции появилось много новых видов государственной поддержки, льгот и пособий. Запутались?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Мы поможем! </a:t>
            </a:r>
          </a:p>
          <a:p>
            <a:endParaRPr lang="ru-RU" sz="2000" dirty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В </a:t>
            </a:r>
            <a:r>
              <a:rPr lang="ru-RU" sz="2000" dirty="0">
                <a:latin typeface="Arial Black" panose="020B0A04020102020204" pitchFamily="34" charset="0"/>
              </a:rPr>
              <a:t>этом разделе </a:t>
            </a:r>
            <a:r>
              <a:rPr lang="ru-RU" sz="2000" dirty="0" smtClean="0">
                <a:latin typeface="Arial Black" panose="020B0A04020102020204" pitchFamily="34" charset="0"/>
              </a:rPr>
              <a:t>можно подробно узнать о мерах социальной поддержки:</a:t>
            </a:r>
            <a:endParaRPr lang="ru-RU" sz="2000" dirty="0">
              <a:latin typeface="Arial Black" panose="020B0A040201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Black" panose="020B0A04020102020204" pitchFamily="34" charset="0"/>
              </a:rPr>
              <a:t>безработным</a:t>
            </a:r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м</a:t>
            </a:r>
            <a:r>
              <a:rPr lang="ru-RU" sz="2000" dirty="0" smtClean="0">
                <a:latin typeface="Arial Black" panose="020B0A04020102020204" pitchFamily="34" charset="0"/>
              </a:rPr>
              <a:t>едицинским работникам</a:t>
            </a:r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с</a:t>
            </a:r>
            <a:r>
              <a:rPr lang="ru-RU" sz="2000" dirty="0" smtClean="0">
                <a:latin typeface="Arial Black" panose="020B0A04020102020204" pitchFamily="34" charset="0"/>
              </a:rPr>
              <a:t>емьям с детьми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И </a:t>
            </a:r>
            <a:r>
              <a:rPr lang="ru-RU" sz="2000" dirty="0">
                <a:latin typeface="Arial Black" panose="020B0A04020102020204" pitchFamily="34" charset="0"/>
              </a:rPr>
              <a:t>многое другое! Интересно? Переходите по ссылке</a:t>
            </a:r>
            <a:r>
              <a:rPr lang="ru-RU" sz="2000" dirty="0" smtClean="0">
                <a:latin typeface="Arial Black" panose="020B0A04020102020204" pitchFamily="34" charset="0"/>
              </a:rPr>
              <a:t>: </a:t>
            </a:r>
            <a:r>
              <a:rPr lang="en-US" sz="2000" dirty="0"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ddashbord.wixsite.com/mysite/koronavirus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1580" t="20566" r="39210" b="6608"/>
          <a:stretch/>
        </p:blipFill>
        <p:spPr>
          <a:xfrm>
            <a:off x="6890419" y="616945"/>
            <a:ext cx="2925610" cy="55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 txBox="1">
            <a:spLocks/>
          </p:cNvSpPr>
          <p:nvPr/>
        </p:nvSpPr>
        <p:spPr>
          <a:xfrm>
            <a:off x="695325" y="406400"/>
            <a:ext cx="11077575" cy="730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Хотите увидеть большее?</a:t>
            </a: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 txBox="1">
            <a:spLocks/>
          </p:cNvSpPr>
          <p:nvPr/>
        </p:nvSpPr>
        <p:spPr>
          <a:xfrm>
            <a:off x="2088107" y="1828917"/>
            <a:ext cx="9684793" cy="7302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dirty="0" smtClean="0">
                <a:latin typeface="Arial Black" panose="020B0A04020102020204" pitchFamily="34" charset="0"/>
              </a:rPr>
              <a:t>Тогда скорее переходите по </a:t>
            </a:r>
            <a:r>
              <a:rPr lang="ru-RU" sz="9600" dirty="0" smtClean="0">
                <a:latin typeface="Arial Black" panose="020B0A04020102020204" pitchFamily="34" charset="0"/>
              </a:rPr>
              <a:t>ссылке (</a:t>
            </a:r>
            <a:r>
              <a:rPr lang="ru-RU" sz="9600" dirty="0" err="1" smtClean="0">
                <a:latin typeface="Arial Black" panose="020B0A04020102020204" pitchFamily="34" charset="0"/>
              </a:rPr>
              <a:t>видеообзор</a:t>
            </a:r>
            <a:r>
              <a:rPr lang="ru-RU" sz="9600" dirty="0" smtClean="0">
                <a:latin typeface="Arial Black" panose="020B0A04020102020204" pitchFamily="34" charset="0"/>
              </a:rPr>
              <a:t> информационной панели, разработанной авторами):</a:t>
            </a:r>
          </a:p>
          <a:p>
            <a:pPr algn="ctr"/>
            <a:r>
              <a:rPr lang="ru-RU" sz="9600" dirty="0" smtClean="0">
                <a:latin typeface="Arial Black" panose="020B0A04020102020204" pitchFamily="34" charset="0"/>
              </a:rPr>
              <a:t> </a:t>
            </a:r>
            <a:endParaRPr lang="ru-RU" sz="9600" dirty="0" smtClean="0">
              <a:latin typeface="Arial Black" panose="020B0A04020102020204" pitchFamily="34" charset="0"/>
            </a:endParaRPr>
          </a:p>
          <a:p>
            <a:pPr algn="ctr"/>
            <a:endParaRPr lang="ru-RU" sz="9600" dirty="0">
              <a:latin typeface="Arial Black" panose="020B0A04020102020204" pitchFamily="34" charset="0"/>
            </a:endParaRPr>
          </a:p>
          <a:p>
            <a:pPr algn="ctr"/>
            <a:r>
              <a:rPr lang="ru-RU" sz="9600" dirty="0" smtClean="0">
                <a:latin typeface="Arial Black" panose="020B0A04020102020204" pitchFamily="34" charset="0"/>
                <a:hlinkClick r:id="rId2"/>
              </a:rPr>
              <a:t>https</a:t>
            </a:r>
            <a:r>
              <a:rPr lang="ru-RU" sz="9600" dirty="0">
                <a:latin typeface="Arial Black" panose="020B0A04020102020204" pitchFamily="34" charset="0"/>
                <a:hlinkClick r:id="rId2"/>
              </a:rPr>
              <a:t>://</a:t>
            </a:r>
            <a:r>
              <a:rPr lang="ru-RU" sz="9600" dirty="0" smtClean="0">
                <a:latin typeface="Arial Black" panose="020B0A04020102020204" pitchFamily="34" charset="0"/>
                <a:hlinkClick r:id="rId2"/>
              </a:rPr>
              <a:t>drive.google.com/drive/folders/1jBY1vVjhaVXgTtd-0yLbqwtLchVxqcX7</a:t>
            </a:r>
            <a:r>
              <a:rPr lang="ru-RU" sz="9600" dirty="0" smtClean="0">
                <a:latin typeface="Arial Black" panose="020B0A04020102020204" pitchFamily="34" charset="0"/>
              </a:rPr>
              <a:t> </a:t>
            </a:r>
            <a:endParaRPr lang="ru-RU" sz="9600" dirty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Стрелка: вниз 4">
            <a:extLst>
              <a:ext uri="{FF2B5EF4-FFF2-40B4-BE49-F238E27FC236}">
                <a16:creationId xmlns:a16="http://schemas.microsoft.com/office/drawing/2014/main" id="{4B3E3017-428D-4CE2-9B7D-3307B209A70A}"/>
              </a:ext>
            </a:extLst>
          </p:cNvPr>
          <p:cNvSpPr/>
          <p:nvPr/>
        </p:nvSpPr>
        <p:spPr>
          <a:xfrm rot="16200000">
            <a:off x="835653" y="1299548"/>
            <a:ext cx="752475" cy="1489187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15">
            <a:extLst>
              <a:ext uri="{FF2B5EF4-FFF2-40B4-BE49-F238E27FC236}">
                <a16:creationId xmlns:a16="http://schemas.microsoft.com/office/drawing/2014/main" id="{20825944-EF58-4570-BE98-08EDDCEBDFE7}"/>
              </a:ext>
            </a:extLst>
          </p:cNvPr>
          <p:cNvSpPr/>
          <p:nvPr/>
        </p:nvSpPr>
        <p:spPr>
          <a:xfrm rot="16200000">
            <a:off x="835654" y="2576468"/>
            <a:ext cx="752475" cy="1489187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15">
            <a:extLst>
              <a:ext uri="{FF2B5EF4-FFF2-40B4-BE49-F238E27FC236}">
                <a16:creationId xmlns:a16="http://schemas.microsoft.com/office/drawing/2014/main" id="{20825944-EF58-4570-BE98-08EDDCEBDFE7}"/>
              </a:ext>
            </a:extLst>
          </p:cNvPr>
          <p:cNvSpPr/>
          <p:nvPr/>
        </p:nvSpPr>
        <p:spPr>
          <a:xfrm rot="16200000">
            <a:off x="835653" y="4039053"/>
            <a:ext cx="752475" cy="1489187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E73BEB6-1684-4F41-8C2B-82ECD130EF0A}"/>
              </a:ext>
            </a:extLst>
          </p:cNvPr>
          <p:cNvSpPr txBox="1">
            <a:spLocks/>
          </p:cNvSpPr>
          <p:nvPr/>
        </p:nvSpPr>
        <p:spPr>
          <a:xfrm>
            <a:off x="2088107" y="4626602"/>
            <a:ext cx="9684793" cy="7302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dirty="0" smtClean="0">
                <a:latin typeface="Arial Black" panose="020B0A04020102020204" pitchFamily="34" charset="0"/>
              </a:rPr>
              <a:t>Приятного использования!</a:t>
            </a:r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259DF8-3870-4B33-B4AD-C72809C01496}"/>
              </a:ext>
            </a:extLst>
          </p:cNvPr>
          <p:cNvSpPr txBox="1"/>
          <p:nvPr/>
        </p:nvSpPr>
        <p:spPr>
          <a:xfrm>
            <a:off x="248570" y="573497"/>
            <a:ext cx="112830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Приложение «Социальное обеспечение: просто о сложном»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Данный авторский продукт призван доступным языком изложить всю информацию о социальном обеспечении прямо на Вашем смартфоне!</a:t>
            </a:r>
            <a:endParaRPr lang="ru-RU" sz="2000" dirty="0">
              <a:latin typeface="Arial Black" panose="020B0A04020102020204" pitchFamily="34" charset="0"/>
            </a:endParaRPr>
          </a:p>
          <a:p>
            <a:pPr algn="ctr"/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Black" panose="020B0A04020102020204" pitchFamily="34" charset="0"/>
              </a:rPr>
              <a:t>узнать о положенных выплатах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Black" panose="020B0A04020102020204" pitchFamily="34" charset="0"/>
              </a:rPr>
              <a:t>посмотреть реализуемые меры социальной поддержки в регионах  </a:t>
            </a:r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р</a:t>
            </a:r>
            <a:r>
              <a:rPr lang="ru-RU" sz="2000" dirty="0" smtClean="0">
                <a:latin typeface="Arial Black" panose="020B0A04020102020204" pitchFamily="34" charset="0"/>
              </a:rPr>
              <a:t>ассчитать размеры социальных пособий </a:t>
            </a:r>
            <a:endParaRPr lang="ru-RU" sz="2000" dirty="0"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Black" panose="020B0A04020102020204" pitchFamily="34" charset="0"/>
              </a:rPr>
              <a:t>Найти нужные ссылки и контакты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 smtClean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69" y="4701101"/>
            <a:ext cx="1146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Интересно? Тогда смотрите обзор приложения по ссылке: </a:t>
            </a:r>
            <a:r>
              <a:rPr lang="en-US" sz="2000" dirty="0"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drive.google.com/drive/folders/1jBY1vVjhaVXgTtd-0yLbqwtLchVxqcX7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70" y="5658719"/>
            <a:ext cx="1146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Хотите скачать приложение? </a:t>
            </a:r>
            <a:r>
              <a:rPr lang="ru-RU" sz="2000" dirty="0" smtClean="0">
                <a:latin typeface="Arial Black" panose="020B0A04020102020204" pitchFamily="34" charset="0"/>
              </a:rPr>
              <a:t>Тогда </a:t>
            </a:r>
            <a:r>
              <a:rPr lang="ru-RU" sz="2000" dirty="0" smtClean="0">
                <a:latin typeface="Arial Black" panose="020B0A04020102020204" pitchFamily="34" charset="0"/>
              </a:rPr>
              <a:t>проходите по этой же </a:t>
            </a:r>
            <a:r>
              <a:rPr lang="ru-RU" sz="2000" dirty="0" smtClean="0">
                <a:latin typeface="Arial Black" panose="020B0A04020102020204" pitchFamily="34" charset="0"/>
              </a:rPr>
              <a:t>ссылке: </a:t>
            </a:r>
            <a:r>
              <a:rPr lang="en-US" sz="2000" dirty="0"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drive.google.com/drive/folders/1jBY1vVjhaVXgTtd-0yLbqwtLchVxqcX7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669</Words>
  <Application>Microsoft Office PowerPoint</Application>
  <PresentationFormat>Широкоэкранный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Тема Office</vt:lpstr>
      <vt:lpstr>Всероссийский конкурс по представлению бюджета для граждан</vt:lpstr>
      <vt:lpstr>Зачем нужна эта панель?</vt:lpstr>
      <vt:lpstr>Презентация PowerPoint</vt:lpstr>
      <vt:lpstr>А можно подробнее про каждый раздел?</vt:lpstr>
      <vt:lpstr>А можно подробнее про каждый раздел?</vt:lpstr>
      <vt:lpstr>А можно подробнее про каждый раздел?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по представлению бюджета для граждан</dc:title>
  <dc:creator>Федяева Олеся Александровна</dc:creator>
  <cp:lastModifiedBy>RePack by Diakov</cp:lastModifiedBy>
  <cp:revision>38</cp:revision>
  <dcterms:created xsi:type="dcterms:W3CDTF">2020-04-29T14:34:54Z</dcterms:created>
  <dcterms:modified xsi:type="dcterms:W3CDTF">2020-06-26T20:56:48Z</dcterms:modified>
</cp:coreProperties>
</file>