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colors5.xml" ContentType="application/vnd.ms-office.chartcolorstyle+xml"/>
  <Override PartName="/ppt/charts/style5.xml" ContentType="application/vnd.ms-office.chartstyle+xml"/>
  <Override PartName="/ppt/charts/colors6.xml" ContentType="application/vnd.ms-office.chartcolorstyle+xml"/>
  <Override PartName="/ppt/charts/style6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9" r:id="rId1"/>
  </p:sldMasterIdLst>
  <p:sldIdLst>
    <p:sldId id="256" r:id="rId2"/>
    <p:sldId id="257" r:id="rId3"/>
    <p:sldId id="258" r:id="rId4"/>
    <p:sldId id="272" r:id="rId5"/>
    <p:sldId id="259" r:id="rId6"/>
    <p:sldId id="274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5" r:id="rId17"/>
    <p:sldId id="269" r:id="rId18"/>
    <p:sldId id="270" r:id="rId19"/>
    <p:sldId id="271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>
        <p:scale>
          <a:sx n="117" d="100"/>
          <a:sy n="117" d="100"/>
        </p:scale>
        <p:origin x="-10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 smtClean="0">
                <a:solidFill>
                  <a:schemeClr val="tx1"/>
                </a:solidFill>
              </a:rPr>
              <a:t>Трудоустройство</a:t>
            </a:r>
            <a:r>
              <a:rPr lang="ru-RU" dirty="0" smtClean="0"/>
              <a:t> </a:t>
            </a:r>
            <a:endParaRPr lang="ru-RU" dirty="0"/>
          </a:p>
        </c:rich>
      </c:tx>
      <c:layout>
        <c:manualLayout>
          <c:xMode val="edge"/>
          <c:yMode val="edge"/>
          <c:x val="0.25970783910306555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9.6324324589432284E-2"/>
          <c:y val="0.18437829953616069"/>
          <c:w val="0.84138856124123018"/>
          <c:h val="0.663534861487332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Лист1!$F$9</c:f>
              <c:strCache>
                <c:ptCount val="1"/>
                <c:pt idx="0">
                  <c:v>трудоустройство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Лист1!$E$10:$E$12</c:f>
              <c:strCache>
                <c:ptCount val="3"/>
                <c:pt idx="0">
                  <c:v>2018 год</c:v>
                </c:pt>
                <c:pt idx="1">
                  <c:v>2019год</c:v>
                </c:pt>
                <c:pt idx="2">
                  <c:v>2020 год</c:v>
                </c:pt>
              </c:strCache>
            </c:strRef>
          </c:cat>
          <c:val>
            <c:numRef>
              <c:f>Лист1!$F$10:$F$12</c:f>
              <c:numCache>
                <c:formatCode>General</c:formatCode>
                <c:ptCount val="3"/>
                <c:pt idx="0">
                  <c:v>568</c:v>
                </c:pt>
                <c:pt idx="1">
                  <c:v>573</c:v>
                </c:pt>
                <c:pt idx="2">
                  <c:v>580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D4F-47B9-B8FA-8241C45367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093568"/>
        <c:axId val="42095360"/>
      </c:barChart>
      <c:catAx>
        <c:axId val="42093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2095360"/>
        <c:crosses val="autoZero"/>
        <c:auto val="1"/>
        <c:lblAlgn val="ctr"/>
        <c:lblOffset val="100"/>
        <c:noMultiLvlLbl val="0"/>
      </c:catAx>
      <c:valAx>
        <c:axId val="4209536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2093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>
                <a:solidFill>
                  <a:schemeClr val="tx1"/>
                </a:solidFill>
              </a:rPr>
              <a:t>Мероприятия по профилактике </a:t>
            </a:r>
            <a:r>
              <a:rPr lang="ru-RU" b="1" dirty="0" smtClean="0">
                <a:solidFill>
                  <a:schemeClr val="tx1"/>
                </a:solidFill>
              </a:rPr>
              <a:t>асоциальных </a:t>
            </a:r>
            <a:r>
              <a:rPr lang="ru-RU" b="1" dirty="0">
                <a:solidFill>
                  <a:schemeClr val="tx1"/>
                </a:solidFill>
              </a:rPr>
              <a:t>явлений в молодежной среде </a:t>
            </a:r>
          </a:p>
        </c:rich>
      </c:tx>
      <c:layout>
        <c:manualLayout>
          <c:xMode val="edge"/>
          <c:yMode val="edge"/>
          <c:x val="0.11533742276100237"/>
          <c:y val="4.1666666666666664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Лист1!$F$9</c:f>
              <c:strCache>
                <c:ptCount val="1"/>
                <c:pt idx="0">
                  <c:v>Мероприятия по профилактике ассоциальных явлений в молодежной среде 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Лист1!$E$10:$E$12</c:f>
              <c:strCache>
                <c:ptCount val="3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</c:strCache>
            </c:strRef>
          </c:cat>
          <c:val>
            <c:numRef>
              <c:f>Лист1!$F$10:$F$12</c:f>
              <c:numCache>
                <c:formatCode>General</c:formatCode>
                <c:ptCount val="3"/>
                <c:pt idx="0">
                  <c:v>27000</c:v>
                </c:pt>
                <c:pt idx="1">
                  <c:v>30000</c:v>
                </c:pt>
                <c:pt idx="2">
                  <c:v>32000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5DA-4F5E-B06A-A5FACC030D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1830272"/>
        <c:axId val="61831808"/>
      </c:barChart>
      <c:catAx>
        <c:axId val="61830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1831808"/>
        <c:crosses val="autoZero"/>
        <c:auto val="1"/>
        <c:lblAlgn val="ctr"/>
        <c:lblOffset val="100"/>
        <c:noMultiLvlLbl val="0"/>
      </c:catAx>
      <c:valAx>
        <c:axId val="6183180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183027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>
                <a:solidFill>
                  <a:schemeClr val="tx1"/>
                </a:solidFill>
              </a:rPr>
              <a:t>Патриотическое и духовно-нравственное воспитание </a:t>
            </a:r>
          </a:p>
        </c:rich>
      </c:tx>
      <c:layout>
        <c:manualLayout>
          <c:xMode val="edge"/>
          <c:yMode val="edge"/>
          <c:x val="0.15553691275167786"/>
          <c:y val="3.3898305084745763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Лист1!$F$9</c:f>
              <c:strCache>
                <c:ptCount val="1"/>
                <c:pt idx="0">
                  <c:v>Патриотическое и духовно-нравственное воспитание 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Лист1!$E$10:$E$12</c:f>
              <c:strCache>
                <c:ptCount val="3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</c:strCache>
            </c:strRef>
          </c:cat>
          <c:val>
            <c:numRef>
              <c:f>Лист1!$F$10:$F$12</c:f>
              <c:numCache>
                <c:formatCode>General</c:formatCode>
                <c:ptCount val="3"/>
                <c:pt idx="0">
                  <c:v>27000</c:v>
                </c:pt>
                <c:pt idx="1">
                  <c:v>30000</c:v>
                </c:pt>
                <c:pt idx="2">
                  <c:v>32000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980-4F7C-936A-2F5FD8B46E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1864960"/>
        <c:axId val="66396928"/>
      </c:barChart>
      <c:catAx>
        <c:axId val="61864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6396928"/>
        <c:crosses val="autoZero"/>
        <c:auto val="1"/>
        <c:lblAlgn val="ctr"/>
        <c:lblOffset val="100"/>
        <c:noMultiLvlLbl val="0"/>
      </c:catAx>
      <c:valAx>
        <c:axId val="6639692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1864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>
                <a:solidFill>
                  <a:schemeClr val="tx1"/>
                </a:solidFill>
              </a:rPr>
              <a:t>Организация оздоровления:</a:t>
            </a:r>
            <a:r>
              <a:rPr lang="ru-RU" b="1" baseline="0" dirty="0">
                <a:solidFill>
                  <a:schemeClr val="tx1"/>
                </a:solidFill>
              </a:rPr>
              <a:t> 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>
                <a:solidFill>
                  <a:schemeClr val="tx1"/>
                </a:solidFill>
              </a:rPr>
              <a:t>путевки и дворовые площадки  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Лист1!$F$9</c:f>
              <c:strCache>
                <c:ptCount val="1"/>
                <c:pt idx="0">
                  <c:v>Организация оздоровления, в том числе путевки и дворовые площадки  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Лист1!$E$10:$E$12</c:f>
              <c:strCache>
                <c:ptCount val="3"/>
                <c:pt idx="0">
                  <c:v>2018 год</c:v>
                </c:pt>
                <c:pt idx="1">
                  <c:v>2019год</c:v>
                </c:pt>
                <c:pt idx="2">
                  <c:v>2020 год</c:v>
                </c:pt>
              </c:strCache>
            </c:strRef>
          </c:cat>
          <c:val>
            <c:numRef>
              <c:f>Лист1!$F$10:$F$12</c:f>
              <c:numCache>
                <c:formatCode>General</c:formatCode>
                <c:ptCount val="3"/>
                <c:pt idx="0">
                  <c:v>1770</c:v>
                </c:pt>
                <c:pt idx="1">
                  <c:v>2000</c:v>
                </c:pt>
                <c:pt idx="2">
                  <c:v>2200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B6F-4FF2-8E90-DBF7225C31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6716800"/>
        <c:axId val="66718336"/>
      </c:barChart>
      <c:catAx>
        <c:axId val="66716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6718336"/>
        <c:crosses val="autoZero"/>
        <c:auto val="1"/>
        <c:lblAlgn val="ctr"/>
        <c:lblOffset val="100"/>
        <c:noMultiLvlLbl val="0"/>
      </c:catAx>
      <c:valAx>
        <c:axId val="6671833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6716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Лист1!$C$8:$C$10</c:f>
              <c:strCache>
                <c:ptCount val="3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</c:strCache>
            </c:strRef>
          </c:cat>
          <c:val>
            <c:numRef>
              <c:f>Лист1!$D$8:$D$10</c:f>
              <c:numCache>
                <c:formatCode>General</c:formatCode>
                <c:ptCount val="3"/>
                <c:pt idx="0">
                  <c:v>23305.599999999999</c:v>
                </c:pt>
                <c:pt idx="1">
                  <c:v>27370</c:v>
                </c:pt>
                <c:pt idx="2">
                  <c:v>38447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F97-4A67-8F66-FF194AD0B2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5837824"/>
        <c:axId val="75839360"/>
        <c:axId val="0"/>
      </c:bar3DChart>
      <c:catAx>
        <c:axId val="75837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5839360"/>
        <c:crosses val="autoZero"/>
        <c:auto val="1"/>
        <c:lblAlgn val="ctr"/>
        <c:lblOffset val="100"/>
        <c:noMultiLvlLbl val="0"/>
      </c:catAx>
      <c:valAx>
        <c:axId val="7583936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75837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Лист1!$C$8:$C$10</c:f>
              <c:strCache>
                <c:ptCount val="3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</c:strCache>
            </c:strRef>
          </c:cat>
          <c:val>
            <c:numRef>
              <c:f>Лист1!$D$8:$D$10</c:f>
              <c:numCache>
                <c:formatCode>General</c:formatCode>
                <c:ptCount val="3"/>
                <c:pt idx="0">
                  <c:v>375.1</c:v>
                </c:pt>
                <c:pt idx="1">
                  <c:v>440.5</c:v>
                </c:pt>
                <c:pt idx="2">
                  <c:v>618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F97-4A67-8F66-FF194AD0B2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5886592"/>
        <c:axId val="75888128"/>
        <c:axId val="0"/>
      </c:bar3DChart>
      <c:catAx>
        <c:axId val="75886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5888128"/>
        <c:crosses val="autoZero"/>
        <c:auto val="1"/>
        <c:lblAlgn val="ctr"/>
        <c:lblOffset val="100"/>
        <c:noMultiLvlLbl val="0"/>
      </c:catAx>
      <c:valAx>
        <c:axId val="7588812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75886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823FC-9A19-46EE-9465-12FBC53D062A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223B9AB2-D158-4B3F-A313-0FE826C32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004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823FC-9A19-46EE-9465-12FBC53D062A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23B9AB2-D158-4B3F-A313-0FE826C32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518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823FC-9A19-46EE-9465-12FBC53D062A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23B9AB2-D158-4B3F-A313-0FE826C3299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02192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823FC-9A19-46EE-9465-12FBC53D062A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23B9AB2-D158-4B3F-A313-0FE826C32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1325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823FC-9A19-46EE-9465-12FBC53D062A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23B9AB2-D158-4B3F-A313-0FE826C3299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697359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823FC-9A19-46EE-9465-12FBC53D062A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23B9AB2-D158-4B3F-A313-0FE826C32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831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823FC-9A19-46EE-9465-12FBC53D062A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B9AB2-D158-4B3F-A313-0FE826C32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5006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823FC-9A19-46EE-9465-12FBC53D062A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B9AB2-D158-4B3F-A313-0FE826C32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503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823FC-9A19-46EE-9465-12FBC53D062A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B9AB2-D158-4B3F-A313-0FE826C32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509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823FC-9A19-46EE-9465-12FBC53D062A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23B9AB2-D158-4B3F-A313-0FE826C32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359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823FC-9A19-46EE-9465-12FBC53D062A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23B9AB2-D158-4B3F-A313-0FE826C32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779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823FC-9A19-46EE-9465-12FBC53D062A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23B9AB2-D158-4B3F-A313-0FE826C32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783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823FC-9A19-46EE-9465-12FBC53D062A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B9AB2-D158-4B3F-A313-0FE826C32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62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823FC-9A19-46EE-9465-12FBC53D062A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B9AB2-D158-4B3F-A313-0FE826C32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675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823FC-9A19-46EE-9465-12FBC53D062A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B9AB2-D158-4B3F-A313-0FE826C32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918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823FC-9A19-46EE-9465-12FBC53D062A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23B9AB2-D158-4B3F-A313-0FE826C32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9458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823FC-9A19-46EE-9465-12FBC53D062A}" type="datetimeFigureOut">
              <a:rPr lang="ru-RU" smtClean="0"/>
              <a:t>27.05.2020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23B9AB2-D158-4B3F-A313-0FE826C32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9352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  <p:sldLayoutId id="2147484021" r:id="rId12"/>
    <p:sldLayoutId id="2147484022" r:id="rId13"/>
    <p:sldLayoutId id="2147484023" r:id="rId14"/>
    <p:sldLayoutId id="2147484024" r:id="rId15"/>
    <p:sldLayoutId id="214748402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81600" y="478367"/>
            <a:ext cx="6470904" cy="588433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/>
              <a:t>Отдел по делам молодежи </a:t>
            </a:r>
            <a:br>
              <a:rPr lang="ru-RU" sz="2400" b="1" dirty="0" smtClean="0"/>
            </a:br>
            <a:r>
              <a:rPr lang="ru-RU" sz="2400" b="1" dirty="0" smtClean="0"/>
              <a:t>администрации МО </a:t>
            </a:r>
            <a:r>
              <a:rPr lang="ru-RU" sz="2400" b="1" dirty="0" err="1" smtClean="0"/>
              <a:t>г.Новороссийск</a:t>
            </a: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22" y="478367"/>
            <a:ext cx="3352827" cy="223202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90700" y="2967335"/>
            <a:ext cx="93599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направления </a:t>
            </a:r>
          </a:p>
          <a:p>
            <a:pPr algn="ctr"/>
            <a:r>
              <a:rPr lang="ru-RU" sz="36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бюджетной 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деятельности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отрасли «Молодежная политика»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2020 год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512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7100" y="114300"/>
            <a:ext cx="10795000" cy="55699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ea typeface="Calibri" panose="020F0502020204030204" pitchFamily="34" charset="0"/>
              </a:rPr>
              <a:t>Трудоустройство </a:t>
            </a:r>
            <a:r>
              <a:rPr lang="ru-RU" sz="2800" b="1" dirty="0" smtClean="0">
                <a:solidFill>
                  <a:srgbClr val="002060"/>
                </a:solidFill>
                <a:ea typeface="Calibri" panose="020F0502020204030204" pitchFamily="34" charset="0"/>
              </a:rPr>
              <a:t>молодёжи</a:t>
            </a:r>
            <a:r>
              <a:rPr lang="ru-RU" sz="2400" b="1" dirty="0">
                <a:solidFill>
                  <a:srgbClr val="002060"/>
                </a:solidFill>
              </a:rPr>
              <a:t/>
            </a:r>
            <a:br>
              <a:rPr lang="ru-RU" sz="2400" b="1" dirty="0">
                <a:solidFill>
                  <a:srgbClr val="002060"/>
                </a:solidFill>
              </a:rPr>
            </a:b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929" y="171450"/>
            <a:ext cx="2221971" cy="1835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1257300" y="819150"/>
            <a:ext cx="8716776" cy="22923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В 2020 году </a:t>
            </a:r>
            <a:r>
              <a:rPr lang="ru-RU" sz="24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планируется выделить </a:t>
            </a:r>
            <a:r>
              <a:rPr lang="ru-RU" sz="2400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3160 </a:t>
            </a:r>
            <a:r>
              <a:rPr lang="ru-RU" sz="2400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тыс.руб</a:t>
            </a:r>
            <a:r>
              <a:rPr lang="ru-RU" sz="24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. </a:t>
            </a:r>
            <a:r>
              <a:rPr lang="ru-RU" sz="2400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на трудоустройство 430 несовершеннолетних подростков для работы в каникулярные  периоды помощниками вожатых в летний период  и в составе подростково-трудовых бригад и 1217, </a:t>
            </a:r>
            <a:r>
              <a:rPr lang="ru-RU" sz="2400" dirty="0" err="1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тыс.руб</a:t>
            </a:r>
            <a:r>
              <a:rPr lang="ru-RU" sz="2400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. на трудоустройство совершеннолетних вожатых  </a:t>
            </a:r>
            <a:endParaRPr lang="ru-RU" sz="24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434" b="25994"/>
          <a:stretch/>
        </p:blipFill>
        <p:spPr>
          <a:xfrm>
            <a:off x="639762" y="3283743"/>
            <a:ext cx="6600825" cy="3440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7639050" y="3321050"/>
            <a:ext cx="4013200" cy="6985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Ярмарки вакансий, консультации молодежи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658100" y="4368800"/>
            <a:ext cx="3949700" cy="6985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Городские акции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658100" y="5473700"/>
            <a:ext cx="3975100" cy="7112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Договорная работа с предприятиями </a:t>
            </a:r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9474200" y="4019550"/>
            <a:ext cx="0" cy="3492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9461500" y="5067300"/>
            <a:ext cx="12700" cy="406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979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4200" y="103410"/>
            <a:ext cx="11252199" cy="37919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Организация оздоровления и занятости детей и молодежи в летний период 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9" r="-312" b="11116"/>
          <a:stretch/>
        </p:blipFill>
        <p:spPr>
          <a:xfrm>
            <a:off x="444500" y="3987802"/>
            <a:ext cx="5930900" cy="2628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6375400" y="1333498"/>
            <a:ext cx="3073400" cy="120650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Ежегодная муниципальная 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летняя смена  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754 </a:t>
            </a:r>
            <a:r>
              <a:rPr lang="ru-RU" sz="2000" dirty="0" err="1" smtClean="0">
                <a:solidFill>
                  <a:schemeClr val="tx1"/>
                </a:solidFill>
              </a:rPr>
              <a:t>тыс.руб</a:t>
            </a:r>
            <a:r>
              <a:rPr lang="ru-RU" sz="2000" dirty="0" smtClean="0">
                <a:solidFill>
                  <a:schemeClr val="tx1"/>
                </a:solidFill>
              </a:rPr>
              <a:t>. 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375400" y="3136902"/>
            <a:ext cx="3073400" cy="97789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Летние дворовые площадки 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 188,9  </a:t>
            </a:r>
            <a:r>
              <a:rPr lang="ru-RU" sz="2000" dirty="0" err="1" smtClean="0">
                <a:solidFill>
                  <a:schemeClr val="tx1"/>
                </a:solidFill>
              </a:rPr>
              <a:t>тыс.руб</a:t>
            </a:r>
            <a:r>
              <a:rPr lang="ru-RU" sz="2000" dirty="0" smtClean="0">
                <a:solidFill>
                  <a:schemeClr val="tx1"/>
                </a:solidFill>
              </a:rPr>
              <a:t>. 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372225" y="4610102"/>
            <a:ext cx="3076575" cy="93979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Молодёжные форумы </a:t>
            </a:r>
          </a:p>
        </p:txBody>
      </p:sp>
      <p:sp>
        <p:nvSpPr>
          <p:cNvPr id="12" name="Стрелка вправо 11"/>
          <p:cNvSpPr/>
          <p:nvPr/>
        </p:nvSpPr>
        <p:spPr>
          <a:xfrm>
            <a:off x="9448800" y="1892298"/>
            <a:ext cx="749300" cy="127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9448800" y="3555997"/>
            <a:ext cx="749300" cy="1270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9448800" y="4965699"/>
            <a:ext cx="749300" cy="1143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0198100" y="1479549"/>
            <a:ext cx="1244600" cy="91439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90 чел.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0223500" y="3124200"/>
            <a:ext cx="1219200" cy="97789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2000 чел.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0198100" y="4552950"/>
            <a:ext cx="1219200" cy="93979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800 чел.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881" r="-1" b="22082"/>
          <a:stretch/>
        </p:blipFill>
        <p:spPr>
          <a:xfrm>
            <a:off x="444500" y="814582"/>
            <a:ext cx="5956300" cy="2862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8174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4999" y="0"/>
            <a:ext cx="10615613" cy="56969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a typeface="Calibri" panose="020F0502020204030204" pitchFamily="34" charset="0"/>
              </a:rPr>
              <a:t>Подростково-молодежные клубы </a:t>
            </a:r>
            <a:r>
              <a:rPr lang="ru-RU" sz="2800" b="1" dirty="0">
                <a:solidFill>
                  <a:srgbClr val="002060"/>
                </a:solidFill>
                <a:ea typeface="Calibri" panose="020F0502020204030204" pitchFamily="34" charset="0"/>
              </a:rPr>
              <a:t>по месту жительства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endParaRPr lang="ru-RU" sz="1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173907" y="2920045"/>
            <a:ext cx="3365500" cy="48071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33 клубов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189737" y="3572004"/>
            <a:ext cx="3365500" cy="67417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4967 чел. занимается в клубах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58" y="2060362"/>
            <a:ext cx="3422307" cy="2185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36" y="4418564"/>
            <a:ext cx="3387629" cy="2302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907" y="4589813"/>
            <a:ext cx="3424517" cy="2268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656" y="2188776"/>
            <a:ext cx="3259417" cy="205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656" y="4418565"/>
            <a:ext cx="3259417" cy="2302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4161221" y="2219170"/>
            <a:ext cx="3365500" cy="54991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194 </a:t>
            </a:r>
            <a:r>
              <a:rPr lang="ru-RU" b="1" dirty="0" err="1" smtClean="0">
                <a:solidFill>
                  <a:schemeClr val="tx1"/>
                </a:solidFill>
              </a:rPr>
              <a:t>тыс.руб</a:t>
            </a:r>
            <a:r>
              <a:rPr lang="ru-RU" b="1" dirty="0" smtClean="0">
                <a:solidFill>
                  <a:schemeClr val="tx1"/>
                </a:solidFill>
              </a:rPr>
              <a:t>.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634998" y="720651"/>
            <a:ext cx="10615613" cy="7344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600" dirty="0" smtClean="0">
                <a:solidFill>
                  <a:schemeClr val="tx1"/>
                </a:solidFill>
                <a:latin typeface="+mn-lt"/>
              </a:rPr>
              <a:t>             </a:t>
            </a:r>
            <a:r>
              <a:rPr lang="ru-RU" sz="1800" dirty="0" smtClean="0">
                <a:solidFill>
                  <a:schemeClr val="tx1"/>
                </a:solidFill>
                <a:latin typeface="+mn-lt"/>
              </a:rPr>
              <a:t>Молодежный клуб - организация любой формы собственности, основной целью деятельности которой является организация общения и досуга, обеспечение необходимых условий для развития личности, самоопределения, социализации и адаптации подростков и молодежи </a:t>
            </a:r>
            <a:r>
              <a:rPr lang="ru-RU" sz="1800" b="1" dirty="0" smtClean="0">
                <a:solidFill>
                  <a:schemeClr val="tx1"/>
                </a:solidFill>
                <a:latin typeface="+mn-lt"/>
              </a:rPr>
              <a:t>(</a:t>
            </a:r>
            <a:r>
              <a:rPr lang="ru-RU" sz="1800" b="1" dirty="0">
                <a:solidFill>
                  <a:schemeClr val="tx1"/>
                </a:solidFill>
              </a:rPr>
              <a:t>ст. 1,  123-КЗ от 4 марта 1998 г.</a:t>
            </a:r>
            <a:r>
              <a:rPr lang="ru-RU" sz="1800" b="1" dirty="0" smtClean="0">
                <a:solidFill>
                  <a:schemeClr val="tx1"/>
                </a:solidFill>
                <a:latin typeface="+mn-lt"/>
              </a:rPr>
              <a:t>)</a:t>
            </a:r>
            <a:endParaRPr lang="ru-RU" sz="1800" b="1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6069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1100" y="179610"/>
            <a:ext cx="10452099" cy="49349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ea typeface="Calibri" panose="020F0502020204030204" pitchFamily="34" charset="0"/>
              </a:rPr>
              <a:t>П</a:t>
            </a:r>
            <a:r>
              <a:rPr lang="ru-RU" sz="2400" b="1" dirty="0" smtClean="0">
                <a:solidFill>
                  <a:srgbClr val="002060"/>
                </a:solidFill>
                <a:ea typeface="Calibri" panose="020F0502020204030204" pitchFamily="34" charset="0"/>
              </a:rPr>
              <a:t>ропаганда здорового образа жизни (профилактика асоциальных явлений в молодежной среде)</a:t>
            </a:r>
            <a:r>
              <a:rPr lang="ru-RU" sz="2400" dirty="0">
                <a:solidFill>
                  <a:srgbClr val="002060"/>
                </a:solidFill>
              </a:rPr>
              <a:t/>
            </a:r>
            <a:br>
              <a:rPr lang="ru-RU" sz="2400" dirty="0">
                <a:solidFill>
                  <a:srgbClr val="002060"/>
                </a:solidFill>
              </a:rPr>
            </a:b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0"/>
          <a:stretch/>
        </p:blipFill>
        <p:spPr>
          <a:xfrm rot="16200000">
            <a:off x="-589897" y="1838327"/>
            <a:ext cx="5726393" cy="398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4822826" y="2085975"/>
            <a:ext cx="4216400" cy="88265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Проведение турниров по дворовым видам спорта, </a:t>
            </a:r>
            <a:r>
              <a:rPr lang="ru-RU" dirty="0" err="1" smtClean="0">
                <a:solidFill>
                  <a:schemeClr val="tx1"/>
                </a:solidFill>
              </a:rPr>
              <a:t>велозаезды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832349" y="3181350"/>
            <a:ext cx="4216400" cy="11176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Организация городских акций: «Я успешен, не курю», «Молодежь за здоровый образ жизни», «здоровый города»  и т.д.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841875" y="4514850"/>
            <a:ext cx="4216400" cy="7493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Семинары, лекции с привлечением специалистов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851400" y="5480050"/>
            <a:ext cx="4216400" cy="12065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Конкурс «Социальная реклама», выпуск информационных брошюр, листовок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Правая фигурная скобка 12"/>
          <p:cNvSpPr/>
          <p:nvPr/>
        </p:nvSpPr>
        <p:spPr>
          <a:xfrm>
            <a:off x="9105902" y="2571750"/>
            <a:ext cx="584200" cy="360045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9398003" y="4021360"/>
            <a:ext cx="1943098" cy="4934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 smtClean="0"/>
              <a:t>230 </a:t>
            </a:r>
            <a:r>
              <a:rPr lang="ru-RU" sz="2400" b="1" dirty="0" err="1" smtClean="0"/>
              <a:t>тыс.руб</a:t>
            </a:r>
            <a:r>
              <a:rPr lang="ru-RU" sz="2400" dirty="0" smtClean="0"/>
              <a:t>. </a:t>
            </a:r>
            <a:endParaRPr lang="ru-RU" sz="2400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4559300" y="1070879"/>
            <a:ext cx="6959599" cy="7991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b="1" dirty="0" smtClean="0">
                <a:solidFill>
                  <a:schemeClr val="tx1"/>
                </a:solidFill>
                <a:latin typeface="+mn-lt"/>
              </a:rPr>
              <a:t>Ежегодно охват молодёжи увеличивается на 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+mn-lt"/>
              </a:rPr>
              <a:t>10 %-15% </a:t>
            </a:r>
            <a:endParaRPr lang="ru-RU" sz="2000" b="1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8763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0"/>
            <a:ext cx="11353800" cy="62230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ea typeface="Calibri" panose="020F0502020204030204" pitchFamily="34" charset="0"/>
              </a:rPr>
              <a:t>Развитие </a:t>
            </a:r>
            <a:r>
              <a:rPr lang="ru-RU" sz="2400" b="1" dirty="0">
                <a:ea typeface="Calibri" panose="020F0502020204030204" pitchFamily="34" charset="0"/>
              </a:rPr>
              <a:t>творческого и интеллектуального потенциала молодёжи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" t="927" r="9104"/>
          <a:stretch/>
        </p:blipFill>
        <p:spPr>
          <a:xfrm>
            <a:off x="190500" y="3575566"/>
            <a:ext cx="4064000" cy="3101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1" t="465" r="4617" b="465"/>
          <a:stretch/>
        </p:blipFill>
        <p:spPr>
          <a:xfrm>
            <a:off x="101600" y="589999"/>
            <a:ext cx="4152900" cy="3017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387" y="3660331"/>
            <a:ext cx="4539276" cy="3016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9272663" y="2292866"/>
            <a:ext cx="2327581" cy="2565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218 </a:t>
            </a:r>
            <a:r>
              <a:rPr lang="ru-RU" sz="2000" b="1" dirty="0" err="1" smtClean="0">
                <a:solidFill>
                  <a:schemeClr val="tx1"/>
                </a:solidFill>
              </a:rPr>
              <a:t>тыс.руб</a:t>
            </a:r>
            <a:r>
              <a:rPr lang="ru-RU" sz="2000" b="1" dirty="0" smtClean="0">
                <a:solidFill>
                  <a:schemeClr val="tx1"/>
                </a:solidFill>
              </a:rPr>
              <a:t>. 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ежегодно на проведение мероприятий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718" y="643480"/>
            <a:ext cx="4736945" cy="29320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871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9988" y="147860"/>
            <a:ext cx="10044112" cy="77289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Муниципальный конкурс на лучший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молодежный проект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457700" y="1303560"/>
            <a:ext cx="7594600" cy="538934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 smtClean="0">
              <a:solidFill>
                <a:schemeClr val="tx1"/>
              </a:solidFill>
            </a:endParaRPr>
          </a:p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В 2018  году стартовал муниципальный конкурс на получение гранта.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В 2020 году на данный конкурс из местного бюджета выделено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2000 </a:t>
            </a:r>
            <a:r>
              <a:rPr lang="ru-RU" sz="2000" b="1" dirty="0" err="1" smtClean="0">
                <a:solidFill>
                  <a:schemeClr val="tx1"/>
                </a:solidFill>
              </a:rPr>
              <a:t>тыс.руб</a:t>
            </a:r>
            <a:r>
              <a:rPr lang="ru-RU" sz="2000" b="1" dirty="0" smtClean="0">
                <a:solidFill>
                  <a:schemeClr val="tx1"/>
                </a:solidFill>
              </a:rPr>
              <a:t>.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Номинации конкурса</a:t>
            </a:r>
          </a:p>
          <a:p>
            <a:pPr marL="285750" indent="-285750">
              <a:buFontTx/>
              <a:buChar char="-"/>
            </a:pPr>
            <a:r>
              <a:rPr lang="ru-RU" sz="2000" dirty="0" smtClean="0">
                <a:solidFill>
                  <a:schemeClr val="tx1"/>
                </a:solidFill>
              </a:rPr>
              <a:t>«</a:t>
            </a:r>
            <a:r>
              <a:rPr lang="ru-RU" sz="2000" dirty="0">
                <a:solidFill>
                  <a:schemeClr val="tx1"/>
                </a:solidFill>
              </a:rPr>
              <a:t>Молодые семьи</a:t>
            </a:r>
            <a:r>
              <a:rPr lang="ru-RU" sz="2000" dirty="0" smtClean="0">
                <a:solidFill>
                  <a:schemeClr val="tx1"/>
                </a:solidFill>
              </a:rPr>
              <a:t>»;</a:t>
            </a:r>
          </a:p>
          <a:p>
            <a:pPr marL="342900" indent="-342900">
              <a:buFontTx/>
              <a:buChar char="-"/>
            </a:pPr>
            <a:r>
              <a:rPr lang="ru-RU" sz="2000" dirty="0">
                <a:solidFill>
                  <a:schemeClr val="tx1"/>
                </a:solidFill>
              </a:rPr>
              <a:t>«Самоуправление</a:t>
            </a:r>
            <a:r>
              <a:rPr lang="ru-RU" sz="2000" dirty="0" smtClean="0">
                <a:solidFill>
                  <a:schemeClr val="tx1"/>
                </a:solidFill>
              </a:rPr>
              <a:t>»;</a:t>
            </a:r>
          </a:p>
          <a:p>
            <a:pPr marL="342900" indent="-342900">
              <a:buFontTx/>
              <a:buChar char="-"/>
            </a:pPr>
            <a:r>
              <a:rPr lang="ru-RU" sz="2000" dirty="0">
                <a:solidFill>
                  <a:schemeClr val="tx1"/>
                </a:solidFill>
              </a:rPr>
              <a:t>«Противодействие экстремизму и терроризму, развитие межнациональных отношений</a:t>
            </a:r>
            <a:r>
              <a:rPr lang="ru-RU" sz="2000" dirty="0" smtClean="0">
                <a:solidFill>
                  <a:schemeClr val="tx1"/>
                </a:solidFill>
              </a:rPr>
              <a:t>»;</a:t>
            </a:r>
          </a:p>
          <a:p>
            <a:pPr marL="342900" indent="-342900">
              <a:buFontTx/>
              <a:buChar char="-"/>
            </a:pPr>
            <a:r>
              <a:rPr lang="ru-RU" sz="2000" dirty="0">
                <a:solidFill>
                  <a:schemeClr val="tx1"/>
                </a:solidFill>
              </a:rPr>
              <a:t>«Молодежь, нуждающаяся в помощи государства</a:t>
            </a:r>
            <a:r>
              <a:rPr lang="ru-RU" sz="2000" dirty="0" smtClean="0">
                <a:solidFill>
                  <a:schemeClr val="tx1"/>
                </a:solidFill>
              </a:rPr>
              <a:t>»;</a:t>
            </a:r>
          </a:p>
          <a:p>
            <a:pPr marL="342900" indent="-342900">
              <a:buFontTx/>
              <a:buChar char="-"/>
            </a:pPr>
            <a:r>
              <a:rPr lang="ru-RU" sz="2000" dirty="0">
                <a:solidFill>
                  <a:schemeClr val="tx1"/>
                </a:solidFill>
              </a:rPr>
              <a:t>«Поддержка талантливой молодежи</a:t>
            </a:r>
            <a:r>
              <a:rPr lang="ru-RU" sz="2000" dirty="0" smtClean="0">
                <a:solidFill>
                  <a:schemeClr val="tx1"/>
                </a:solidFill>
              </a:rPr>
              <a:t>»;</a:t>
            </a:r>
          </a:p>
          <a:p>
            <a:pPr marL="342900" indent="-342900">
              <a:buFontTx/>
              <a:buChar char="-"/>
            </a:pPr>
            <a:r>
              <a:rPr lang="ru-RU" sz="2000" dirty="0">
                <a:solidFill>
                  <a:schemeClr val="tx1"/>
                </a:solidFill>
              </a:rPr>
              <a:t>«Молодежные медиа» </a:t>
            </a:r>
            <a:endParaRPr lang="ru-RU" sz="2000" dirty="0" smtClean="0">
              <a:solidFill>
                <a:schemeClr val="tx1"/>
              </a:solidFill>
            </a:endParaRPr>
          </a:p>
          <a:p>
            <a:pPr marL="342900" indent="-342900">
              <a:buFontTx/>
              <a:buChar char="-"/>
            </a:pPr>
            <a:r>
              <a:rPr lang="ru-RU" sz="2000" dirty="0">
                <a:solidFill>
                  <a:schemeClr val="tx1"/>
                </a:solidFill>
              </a:rPr>
              <a:t>«Здоровый образ жизни</a:t>
            </a:r>
            <a:r>
              <a:rPr lang="ru-RU" sz="2000" dirty="0" smtClean="0">
                <a:solidFill>
                  <a:schemeClr val="tx1"/>
                </a:solidFill>
              </a:rPr>
              <a:t>»</a:t>
            </a:r>
          </a:p>
          <a:p>
            <a:pPr marL="342900" indent="-342900">
              <a:buFontTx/>
              <a:buChar char="-"/>
            </a:pPr>
            <a:r>
              <a:rPr lang="ru-RU" sz="2000" dirty="0">
                <a:solidFill>
                  <a:schemeClr val="tx1"/>
                </a:solidFill>
              </a:rPr>
              <a:t>«Патриотическое  и духовно-нравственное воспитание</a:t>
            </a:r>
            <a:r>
              <a:rPr lang="ru-RU" sz="2000" dirty="0" smtClean="0">
                <a:solidFill>
                  <a:schemeClr val="tx1"/>
                </a:solidFill>
              </a:rPr>
              <a:t>» и др.</a:t>
            </a:r>
          </a:p>
          <a:p>
            <a:pPr marL="342900" indent="-342900" algn="ctr">
              <a:buFontTx/>
              <a:buChar char="-"/>
            </a:pP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47" r="1078" b="15469"/>
          <a:stretch/>
        </p:blipFill>
        <p:spPr>
          <a:xfrm>
            <a:off x="9613900" y="147860"/>
            <a:ext cx="2438400" cy="11557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65" y="2171700"/>
            <a:ext cx="3905935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91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3901" y="598710"/>
            <a:ext cx="9536112" cy="195399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Именная Премия </a:t>
            </a:r>
            <a:r>
              <a:rPr lang="ru-RU" sz="2000" b="1" dirty="0">
                <a:solidFill>
                  <a:srgbClr val="002060"/>
                </a:solidFill>
              </a:rPr>
              <a:t>главы муниципального образования город Новороссийск для социально активных студентов и аспирантов образовательных учреждений среднего и высшего профессионального образования  (курсантам), обучающимся в высших и средних профессиональных образовательных организациях города </a:t>
            </a:r>
            <a:r>
              <a:rPr lang="ru-RU" sz="2000" b="1" dirty="0" smtClean="0">
                <a:solidFill>
                  <a:srgbClr val="002060"/>
                </a:solidFill>
              </a:rPr>
              <a:t>Новороссийска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/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/>
            </a:r>
            <a:br>
              <a:rPr lang="ru-RU" sz="2000" b="1" dirty="0" smtClean="0">
                <a:solidFill>
                  <a:srgbClr val="002060"/>
                </a:solidFill>
              </a:rPr>
            </a:b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461000" y="2641600"/>
            <a:ext cx="6248400" cy="398916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smtClean="0">
                <a:solidFill>
                  <a:schemeClr val="tx1"/>
                </a:solidFill>
              </a:rPr>
              <a:t>Номинации премии</a:t>
            </a:r>
          </a:p>
          <a:p>
            <a:pPr marL="285750" indent="-285750">
              <a:buFontTx/>
              <a:buChar char="-"/>
            </a:pPr>
            <a:r>
              <a:rPr lang="ru-RU" sz="2000" dirty="0" smtClean="0">
                <a:solidFill>
                  <a:schemeClr val="tx1"/>
                </a:solidFill>
              </a:rPr>
              <a:t>«Интеллект года»;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solidFill>
                  <a:schemeClr val="tx1"/>
                </a:solidFill>
              </a:rPr>
              <a:t>«</a:t>
            </a:r>
            <a:r>
              <a:rPr lang="ru-RU" sz="2000" dirty="0">
                <a:solidFill>
                  <a:schemeClr val="tx1"/>
                </a:solidFill>
              </a:rPr>
              <a:t>Творческая личность года</a:t>
            </a:r>
            <a:r>
              <a:rPr lang="ru-RU" sz="2000" dirty="0" smtClean="0">
                <a:solidFill>
                  <a:schemeClr val="tx1"/>
                </a:solidFill>
              </a:rPr>
              <a:t>»;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solidFill>
                  <a:schemeClr val="tx1"/>
                </a:solidFill>
              </a:rPr>
              <a:t>«</a:t>
            </a:r>
            <a:r>
              <a:rPr lang="ru-RU" sz="2000" dirty="0">
                <a:solidFill>
                  <a:schemeClr val="tx1"/>
                </a:solidFill>
              </a:rPr>
              <a:t>Молодежные медиа</a:t>
            </a:r>
            <a:r>
              <a:rPr lang="ru-RU" sz="2000" dirty="0" smtClean="0">
                <a:solidFill>
                  <a:schemeClr val="tx1"/>
                </a:solidFill>
              </a:rPr>
              <a:t>»;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solidFill>
                  <a:schemeClr val="tx1"/>
                </a:solidFill>
              </a:rPr>
              <a:t>«</a:t>
            </a:r>
            <a:r>
              <a:rPr lang="ru-RU" sz="2000" dirty="0">
                <a:solidFill>
                  <a:schemeClr val="tx1"/>
                </a:solidFill>
              </a:rPr>
              <a:t>Доброволец года</a:t>
            </a:r>
            <a:r>
              <a:rPr lang="ru-RU" sz="2000" dirty="0" smtClean="0">
                <a:solidFill>
                  <a:schemeClr val="tx1"/>
                </a:solidFill>
              </a:rPr>
              <a:t>»;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solidFill>
                  <a:schemeClr val="tx1"/>
                </a:solidFill>
              </a:rPr>
              <a:t>«</a:t>
            </a:r>
            <a:r>
              <a:rPr lang="ru-RU" sz="2000" dirty="0">
                <a:solidFill>
                  <a:schemeClr val="tx1"/>
                </a:solidFill>
              </a:rPr>
              <a:t>Активист года</a:t>
            </a:r>
            <a:r>
              <a:rPr lang="ru-RU" sz="2000" dirty="0" smtClean="0">
                <a:solidFill>
                  <a:schemeClr val="tx1"/>
                </a:solidFill>
              </a:rPr>
              <a:t>»;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solidFill>
                  <a:schemeClr val="tx1"/>
                </a:solidFill>
              </a:rPr>
              <a:t>«</a:t>
            </a:r>
            <a:r>
              <a:rPr lang="ru-RU" sz="2000" dirty="0">
                <a:solidFill>
                  <a:schemeClr val="tx1"/>
                </a:solidFill>
              </a:rPr>
              <a:t>Профессионал года</a:t>
            </a:r>
            <a:r>
              <a:rPr lang="ru-RU" sz="2000" dirty="0" smtClean="0">
                <a:solidFill>
                  <a:schemeClr val="tx1"/>
                </a:solidFill>
              </a:rPr>
              <a:t>»;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solidFill>
                  <a:schemeClr val="tx1"/>
                </a:solidFill>
              </a:rPr>
              <a:t>«</a:t>
            </a:r>
            <a:r>
              <a:rPr lang="ru-RU" sz="2000" dirty="0">
                <a:solidFill>
                  <a:schemeClr val="tx1"/>
                </a:solidFill>
              </a:rPr>
              <a:t>Гран-при «Студент года</a:t>
            </a:r>
            <a:r>
              <a:rPr lang="ru-RU" sz="2000" dirty="0" smtClean="0">
                <a:solidFill>
                  <a:schemeClr val="tx1"/>
                </a:solidFill>
              </a:rPr>
              <a:t>».</a:t>
            </a:r>
          </a:p>
          <a:p>
            <a:endParaRPr lang="ru-RU" sz="20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Премия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присуждается сроком на один учебный год десяти студентам (курсантам) в размере 20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тыс.руб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ru-RU" sz="2000" dirty="0">
              <a:solidFill>
                <a:schemeClr val="tx1"/>
              </a:solidFill>
            </a:endParaRPr>
          </a:p>
          <a:p>
            <a:pPr marL="342900" indent="-342900">
              <a:buFontTx/>
              <a:buChar char="-"/>
            </a:pPr>
            <a:endParaRPr lang="ru-RU" sz="2000" dirty="0" smtClean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13" y="2971800"/>
            <a:ext cx="4403429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2045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3501" y="166910"/>
            <a:ext cx="10044112" cy="67129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Развитие молодежного туризма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57" y="3661323"/>
            <a:ext cx="4351360" cy="30641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575" y="5431892"/>
            <a:ext cx="1926325" cy="129359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57" y="611732"/>
            <a:ext cx="4351360" cy="2899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4718297" y="3789645"/>
            <a:ext cx="3995780" cy="52215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Закупка туристского инвентаря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764377" y="4528052"/>
            <a:ext cx="4000500" cy="69831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Проведение многодневных и однодневных походов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764377" y="5442615"/>
            <a:ext cx="3949700" cy="107035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Проведение туристских мероприятий: мастер-классы, соревнования 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9305402" y="4857757"/>
            <a:ext cx="1631335" cy="67129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178 </a:t>
            </a:r>
            <a:r>
              <a:rPr lang="ru-RU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тыс.руб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dirty="0"/>
          </a:p>
        </p:txBody>
      </p:sp>
      <p:sp>
        <p:nvSpPr>
          <p:cNvPr id="18" name="Правая фигурная скобка 17"/>
          <p:cNvSpPr/>
          <p:nvPr/>
        </p:nvSpPr>
        <p:spPr>
          <a:xfrm>
            <a:off x="8855129" y="4060554"/>
            <a:ext cx="472283" cy="201813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9909" r="10447" b="2936"/>
          <a:stretch/>
        </p:blipFill>
        <p:spPr>
          <a:xfrm>
            <a:off x="10095605" y="166910"/>
            <a:ext cx="1371600" cy="1460499"/>
          </a:xfrm>
          <a:prstGeom prst="rect">
            <a:avLst/>
          </a:prstGeom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4741336" y="988018"/>
            <a:ext cx="5354269" cy="252289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Молодёжный туризм – активно развивается в городе Новороссийске. Охват молодежи ежегодно увеличивается: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2018 год - 1300 чел.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2019 год – 1500 чел.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2020 год – 1800 чел.</a:t>
            </a:r>
          </a:p>
          <a:p>
            <a:endParaRPr lang="ru-RU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Ежегодно обновляется туристический инвентарь, привлекаются новые инструктора по туризму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73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5201" y="243110"/>
            <a:ext cx="9993312" cy="128089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ea typeface="Calibri" panose="020F0502020204030204" pitchFamily="34" charset="0"/>
              </a:rPr>
              <a:t>Информационное освещение деятельности</a:t>
            </a:r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67505" y="858155"/>
            <a:ext cx="3225800" cy="126274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Публикации на официальном сайте Отдела по делам молодежи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507706" y="883555"/>
            <a:ext cx="3163093" cy="126274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Публикации в социальных сетях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585200" y="883555"/>
            <a:ext cx="2959100" cy="126274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Публикации в краевых </a:t>
            </a:r>
            <a:r>
              <a:rPr lang="ru-RU" dirty="0">
                <a:solidFill>
                  <a:schemeClr val="tx1"/>
                </a:solidFill>
              </a:rPr>
              <a:t>С</a:t>
            </a:r>
            <a:r>
              <a:rPr lang="ru-RU" dirty="0" smtClean="0">
                <a:solidFill>
                  <a:schemeClr val="tx1"/>
                </a:solidFill>
              </a:rPr>
              <a:t>МИ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980405" y="2311400"/>
            <a:ext cx="3225800" cy="12700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Видеосюжеты на местном и краевом телевидении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483350" y="2311400"/>
            <a:ext cx="2984500" cy="12446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Публикации в печатных СМИ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6410" r="-200" b="9055"/>
          <a:stretch/>
        </p:blipFill>
        <p:spPr>
          <a:xfrm>
            <a:off x="367505" y="3746500"/>
            <a:ext cx="3970340" cy="26797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5" t="-1748" r="19503" b="1781"/>
          <a:stretch/>
        </p:blipFill>
        <p:spPr>
          <a:xfrm rot="5400000">
            <a:off x="9115823" y="3743722"/>
            <a:ext cx="3251200" cy="249475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-1" t="7125" r="-511" b="8910"/>
          <a:stretch/>
        </p:blipFill>
        <p:spPr>
          <a:xfrm>
            <a:off x="4837905" y="3721100"/>
            <a:ext cx="4268790" cy="288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20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5025" y="1754410"/>
            <a:ext cx="8911687" cy="1280890"/>
          </a:xfrm>
        </p:spPr>
        <p:txBody>
          <a:bodyPr>
            <a:normAutofit/>
          </a:bodyPr>
          <a:lstStyle/>
          <a:p>
            <a:r>
              <a:rPr lang="ru-RU" sz="4400" b="1" dirty="0" smtClean="0"/>
              <a:t>Спасибо за внимание! 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57678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1701" y="624110"/>
            <a:ext cx="10602912" cy="45539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Законодательство о государственной молодежной политике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3016250"/>
            <a:ext cx="6692900" cy="3454400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endParaRPr lang="ru-RU" sz="3000" b="1" dirty="0"/>
          </a:p>
          <a:p>
            <a:pPr marL="0" indent="0">
              <a:buNone/>
            </a:pPr>
            <a:r>
              <a:rPr lang="ru-RU" sz="5000" b="1" dirty="0" smtClean="0"/>
              <a:t>На территории муниципального образования город Новороссийск проживает </a:t>
            </a:r>
            <a:r>
              <a:rPr lang="en-US" sz="5000" b="1" dirty="0" smtClean="0"/>
              <a:t>62123</a:t>
            </a:r>
            <a:r>
              <a:rPr lang="ru-RU" sz="5000" b="1" dirty="0" smtClean="0"/>
              <a:t> чел., в </a:t>
            </a:r>
            <a:r>
              <a:rPr lang="ru-RU" sz="5000" b="1" dirty="0" err="1" smtClean="0"/>
              <a:t>т.ч</a:t>
            </a:r>
            <a:r>
              <a:rPr lang="ru-RU" sz="5000" b="1" dirty="0" smtClean="0"/>
              <a:t>.</a:t>
            </a:r>
          </a:p>
          <a:p>
            <a:pPr>
              <a:buFontTx/>
              <a:buChar char="-"/>
            </a:pPr>
            <a:r>
              <a:rPr lang="ru-RU" sz="5000" b="1" dirty="0" smtClean="0"/>
              <a:t>14-17 лет  - </a:t>
            </a:r>
            <a:r>
              <a:rPr lang="en-US" sz="5000" b="1" dirty="0" smtClean="0"/>
              <a:t>11906 </a:t>
            </a:r>
            <a:r>
              <a:rPr lang="ru-RU" sz="5000" b="1" dirty="0" smtClean="0"/>
              <a:t>чел.</a:t>
            </a:r>
          </a:p>
          <a:p>
            <a:pPr>
              <a:buFontTx/>
              <a:buChar char="-"/>
            </a:pPr>
            <a:r>
              <a:rPr lang="ru-RU" sz="5000" b="1" dirty="0" smtClean="0"/>
              <a:t>18-29 лет – </a:t>
            </a:r>
            <a:r>
              <a:rPr lang="en-US" sz="5000" b="1" dirty="0" smtClean="0"/>
              <a:t>50217</a:t>
            </a:r>
            <a:r>
              <a:rPr lang="ru-RU" sz="5000" b="1" dirty="0" smtClean="0"/>
              <a:t> чел.</a:t>
            </a:r>
          </a:p>
          <a:p>
            <a:pPr marL="0" indent="0">
              <a:buNone/>
            </a:pPr>
            <a:endParaRPr lang="ru-RU" sz="4200" b="1" dirty="0" smtClean="0"/>
          </a:p>
          <a:p>
            <a:pPr marL="0" indent="0">
              <a:buNone/>
            </a:pPr>
            <a:endParaRPr lang="ru-RU" sz="4200" b="1" dirty="0" smtClean="0"/>
          </a:p>
          <a:p>
            <a:pPr marL="0" indent="0">
              <a:buNone/>
            </a:pPr>
            <a:r>
              <a:rPr lang="ru-RU" sz="6000" b="1" dirty="0" smtClean="0"/>
              <a:t>       Молодые люди составляют 20 %</a:t>
            </a:r>
          </a:p>
          <a:p>
            <a:pPr marL="0" indent="0">
              <a:buNone/>
            </a:pPr>
            <a:r>
              <a:rPr lang="ru-RU" sz="6000" b="1" dirty="0"/>
              <a:t> </a:t>
            </a:r>
            <a:r>
              <a:rPr lang="ru-RU" sz="6000" b="1" dirty="0" smtClean="0"/>
              <a:t>                 населения города</a:t>
            </a:r>
            <a:endParaRPr lang="ru-RU" sz="6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55700" y="1240135"/>
            <a:ext cx="9779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Законом  о государственной молодежной политике Краснодарского края от 4 марта 1998 года № 123 –КЗ </a:t>
            </a:r>
            <a:r>
              <a:rPr lang="ru-RU" sz="2000" dirty="0"/>
              <a:t>о</a:t>
            </a:r>
            <a:r>
              <a:rPr lang="ru-RU" sz="2000" dirty="0" smtClean="0"/>
              <a:t>пределено: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3492500"/>
            <a:ext cx="4467225" cy="2978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155700" y="2158970"/>
            <a:ext cx="990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Молодежь   (молодые граждане) - граждане Российской Федерации в возрасте от 14 до 30 лет</a:t>
            </a:r>
          </a:p>
        </p:txBody>
      </p:sp>
    </p:spTree>
    <p:extLst>
      <p:ext uri="{BB962C8B-B14F-4D97-AF65-F5344CB8AC3E}">
        <p14:creationId xmlns:p14="http://schemas.microsoft.com/office/powerpoint/2010/main" val="123652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1701" y="624110"/>
            <a:ext cx="10602912" cy="128089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Главные направления государственной молодежной политики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49300" y="1905000"/>
            <a:ext cx="2755900" cy="12192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Духовно-нравственное и патриотическое воспитание молодёжи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293394" y="1905000"/>
            <a:ext cx="2997200" cy="12192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Трудоустройство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молодёжи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078789" y="1905000"/>
            <a:ext cx="3200400" cy="12192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оздоровления и занятости подростков и молодежи в летний период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49300" y="3668490"/>
            <a:ext cx="2755900" cy="1295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Организация работы  подростково-молодежных клубов по месту жительства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293394" y="3668490"/>
            <a:ext cx="2997200" cy="13462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Профилактика  асоциальных явлений в молодёжной среде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078788" y="3668490"/>
            <a:ext cx="3313112" cy="1295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Развитие творческого и интеллектуального потенциала молодёжи</a:t>
            </a: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247900" y="5270500"/>
            <a:ext cx="3060700" cy="11176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Развитие молодежного туризма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516689" y="5255990"/>
            <a:ext cx="3008311" cy="113211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Информационное освещение деятельности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932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4100" y="230410"/>
            <a:ext cx="10450512" cy="75264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Динамика главных показателей 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государственной </a:t>
            </a:r>
            <a:r>
              <a:rPr lang="ru-RU" sz="2400" b="1" dirty="0">
                <a:solidFill>
                  <a:srgbClr val="002060"/>
                </a:solidFill>
              </a:rPr>
              <a:t>молодежной политики</a:t>
            </a:r>
            <a:endParaRPr lang="ru-RU" sz="2400" dirty="0">
              <a:solidFill>
                <a:srgbClr val="002060"/>
              </a:solidFill>
            </a:endParaRP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92830130"/>
              </p:ext>
            </p:extLst>
          </p:nvPr>
        </p:nvGraphicFramePr>
        <p:xfrm>
          <a:off x="1205706" y="1308100"/>
          <a:ext cx="3784600" cy="259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9217613"/>
              </p:ext>
            </p:extLst>
          </p:nvPr>
        </p:nvGraphicFramePr>
        <p:xfrm>
          <a:off x="6181724" y="983059"/>
          <a:ext cx="4446588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3763887"/>
              </p:ext>
            </p:extLst>
          </p:nvPr>
        </p:nvGraphicFramePr>
        <p:xfrm>
          <a:off x="1205706" y="4032250"/>
          <a:ext cx="4039394" cy="2476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3564573"/>
              </p:ext>
            </p:extLst>
          </p:nvPr>
        </p:nvGraphicFramePr>
        <p:xfrm>
          <a:off x="6265862" y="38989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31816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2501" y="306610"/>
            <a:ext cx="10577512" cy="51889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Финансирование отрасли «молодёжная политика»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952501" y="1003300"/>
            <a:ext cx="10577512" cy="12573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dirty="0" smtClean="0">
                <a:solidFill>
                  <a:schemeClr val="tx1"/>
                </a:solidFill>
                <a:latin typeface="+mn-lt"/>
              </a:rPr>
              <a:t>Финансирования отрасли «молодёжная политика» из местного бюджета на  2020 год составляет 38447 </a:t>
            </a:r>
            <a:r>
              <a:rPr lang="ru-RU" sz="2400" dirty="0" err="1" smtClean="0">
                <a:solidFill>
                  <a:schemeClr val="tx1"/>
                </a:solidFill>
                <a:latin typeface="+mn-lt"/>
              </a:rPr>
              <a:t>тыс.руб</a:t>
            </a:r>
            <a:r>
              <a:rPr lang="ru-RU" sz="2400" dirty="0" smtClean="0">
                <a:solidFill>
                  <a:schemeClr val="tx1"/>
                </a:solidFill>
                <a:latin typeface="+mn-lt"/>
              </a:rPr>
              <a:t>. 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+mn-lt"/>
              </a:rPr>
              <a:t>Бюджет отрасли в 2021 -2022 годах на уровне 2020 года</a:t>
            </a:r>
            <a:endParaRPr lang="ru-RU" sz="2400" dirty="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6620387"/>
              </p:ext>
            </p:extLst>
          </p:nvPr>
        </p:nvGraphicFramePr>
        <p:xfrm>
          <a:off x="952501" y="2400300"/>
          <a:ext cx="5549900" cy="403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088" y="2578100"/>
            <a:ext cx="3971925" cy="341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75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889001" y="495300"/>
            <a:ext cx="10577512" cy="10033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из местного бюджета по отрасли «Молодежная политика» на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одного молодого жителя города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руб.)</a:t>
            </a:r>
            <a:endParaRPr lang="ru-RU" sz="2800" dirty="0">
              <a:solidFill>
                <a:srgbClr val="002060"/>
              </a:solidFill>
              <a:latin typeface="+mn-lt"/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4952640"/>
              </p:ext>
            </p:extLst>
          </p:nvPr>
        </p:nvGraphicFramePr>
        <p:xfrm>
          <a:off x="952500" y="1701800"/>
          <a:ext cx="6007099" cy="4737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664" y="2501900"/>
            <a:ext cx="4928402" cy="325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60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3999" y="426355"/>
            <a:ext cx="10159999" cy="74749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Учреждения отрасли «Молодежная политика»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204912" y="1154432"/>
            <a:ext cx="9717088" cy="902968"/>
          </a:xfrm>
        </p:spPr>
        <p:txBody>
          <a:bodyPr>
            <a:normAutofit fontScale="92500" lnSpcReduction="10000"/>
          </a:bodyPr>
          <a:lstStyle/>
          <a:p>
            <a:pPr marL="400050" indent="-400050">
              <a:spcBef>
                <a:spcPts val="0"/>
              </a:spcBef>
              <a:buClr>
                <a:srgbClr val="9BBB59"/>
              </a:buClr>
              <a:buNone/>
            </a:pPr>
            <a:r>
              <a:rPr lang="ru-RU" sz="2100" b="1" dirty="0">
                <a:solidFill>
                  <a:schemeClr val="tx1"/>
                </a:solidFill>
              </a:rPr>
              <a:t>Молодежной политикой на территории города занимаются 2</a:t>
            </a:r>
            <a:r>
              <a:rPr lang="ru-RU" sz="2100" b="1" dirty="0" smtClean="0">
                <a:solidFill>
                  <a:schemeClr val="tx1"/>
                </a:solidFill>
              </a:rPr>
              <a:t> </a:t>
            </a:r>
            <a:r>
              <a:rPr lang="ru-RU" sz="2100" b="1" dirty="0">
                <a:solidFill>
                  <a:schemeClr val="tx1"/>
                </a:solidFill>
              </a:rPr>
              <a:t>учреждения:</a:t>
            </a:r>
          </a:p>
          <a:p>
            <a:pPr marL="400050" indent="-400050">
              <a:spcBef>
                <a:spcPts val="0"/>
              </a:spcBef>
              <a:buClr>
                <a:srgbClr val="9BBB59"/>
              </a:buClr>
              <a:buFont typeface="Georgia" pitchFamily="18" charset="0"/>
              <a:buAutoNum type="arabicPeriod"/>
            </a:pPr>
            <a:r>
              <a:rPr lang="ru-RU" sz="2100" b="1" dirty="0">
                <a:solidFill>
                  <a:schemeClr val="tx1"/>
                </a:solidFill>
              </a:rPr>
              <a:t>Отдел по делам молодежи</a:t>
            </a:r>
          </a:p>
          <a:p>
            <a:pPr marL="400050" indent="-400050">
              <a:spcBef>
                <a:spcPts val="0"/>
              </a:spcBef>
              <a:buClr>
                <a:srgbClr val="9BBB59"/>
              </a:buClr>
              <a:buFont typeface="Georgia" pitchFamily="18" charset="0"/>
              <a:buAutoNum type="arabicPeriod"/>
            </a:pPr>
            <a:r>
              <a:rPr lang="ru-RU" sz="2100" b="1" dirty="0" smtClean="0">
                <a:solidFill>
                  <a:schemeClr val="tx1"/>
                </a:solidFill>
              </a:rPr>
              <a:t>МКУ </a:t>
            </a:r>
            <a:r>
              <a:rPr lang="ru-RU" sz="2100" b="1" dirty="0">
                <a:solidFill>
                  <a:schemeClr val="tx1"/>
                </a:solidFill>
              </a:rPr>
              <a:t>«Молодежный центр»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88206" y="2057400"/>
            <a:ext cx="106179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М</a:t>
            </a:r>
            <a:r>
              <a:rPr lang="ru-RU" b="1" i="0" dirty="0" smtClean="0">
                <a:effectLst/>
              </a:rPr>
              <a:t>олодежный центр </a:t>
            </a:r>
            <a:r>
              <a:rPr lang="ru-RU" b="0" i="0" dirty="0" smtClean="0">
                <a:effectLst/>
              </a:rPr>
              <a:t>- муниципальное (государственное) учреждение, реализующее методическую, социально-педагогическую, организационную, культурно-образовательную и досуговую работу с подростками и молодежью </a:t>
            </a:r>
            <a:r>
              <a:rPr lang="ru-RU" b="1" i="0" dirty="0" smtClean="0">
                <a:effectLst/>
              </a:rPr>
              <a:t>(ст. 1,  123-КЗ от 4 марта 1998 г.)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88205" y="3257729"/>
            <a:ext cx="1079579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Специалист </a:t>
            </a:r>
            <a:r>
              <a:rPr lang="ru-RU" b="1" dirty="0"/>
              <a:t>по работе с молодежью </a:t>
            </a:r>
            <a:r>
              <a:rPr lang="ru-RU" dirty="0"/>
              <a:t>- работник, имеющий соответствующую профессиональную квалификацию, осуществляющий работу с </a:t>
            </a:r>
            <a:r>
              <a:rPr lang="ru-RU" dirty="0" smtClean="0"/>
              <a:t>молодежью </a:t>
            </a:r>
            <a:r>
              <a:rPr lang="ru-RU" b="1" dirty="0" smtClean="0">
                <a:solidFill>
                  <a:srgbClr val="2D2D2D"/>
                </a:solidFill>
              </a:rPr>
              <a:t>(</a:t>
            </a:r>
            <a:r>
              <a:rPr lang="ru-RU" b="1" dirty="0">
                <a:solidFill>
                  <a:srgbClr val="2D2D2D"/>
                </a:solidFill>
              </a:rPr>
              <a:t>ст. 1,  123-КЗ от 4 марта 1998 г</a:t>
            </a:r>
            <a:r>
              <a:rPr lang="ru-RU" b="1" dirty="0" smtClean="0">
                <a:solidFill>
                  <a:srgbClr val="2D2D2D"/>
                </a:solidFill>
              </a:rPr>
              <a:t>.)</a:t>
            </a:r>
            <a:endParaRPr lang="ru-RU" b="1" dirty="0" smtClean="0"/>
          </a:p>
          <a:p>
            <a:endParaRPr lang="ru-RU" dirty="0" smtClean="0">
              <a:solidFill>
                <a:srgbClr val="2D2D2D"/>
              </a:solidFill>
            </a:endParaRPr>
          </a:p>
          <a:p>
            <a:r>
              <a:rPr lang="ru-RU" dirty="0" smtClean="0">
                <a:solidFill>
                  <a:srgbClr val="2D2D2D"/>
                </a:solidFill>
              </a:rPr>
              <a:t>В отрасли молодежная политика задействован 51 специалист. </a:t>
            </a:r>
          </a:p>
          <a:p>
            <a:pPr algn="ctr"/>
            <a:endParaRPr lang="ru-RU" dirty="0">
              <a:solidFill>
                <a:srgbClr val="2D2D2D"/>
              </a:solidFill>
              <a:latin typeface="Arial" panose="020B0604020202020204" pitchFamily="34" charset="0"/>
            </a:endParaRPr>
          </a:p>
          <a:p>
            <a:pPr algn="ctr"/>
            <a:endParaRPr lang="ru-RU" dirty="0" smtClean="0">
              <a:solidFill>
                <a:srgbClr val="2D2D2D"/>
              </a:solidFill>
              <a:latin typeface="Arial" panose="020B0604020202020204" pitchFamily="34" charset="0"/>
            </a:endParaRPr>
          </a:p>
          <a:p>
            <a:pPr algn="ctr"/>
            <a:endParaRPr lang="ru-RU" dirty="0">
              <a:solidFill>
                <a:srgbClr val="2D2D2D"/>
              </a:solidFill>
              <a:latin typeface="Arial" panose="020B0604020202020204" pitchFamily="34" charset="0"/>
            </a:endParaRPr>
          </a:p>
          <a:p>
            <a:pPr algn="ctr"/>
            <a:endParaRPr lang="ru-RU" dirty="0" smtClean="0">
              <a:solidFill>
                <a:srgbClr val="2D2D2D"/>
              </a:solidFill>
              <a:latin typeface="Arial" panose="020B0604020202020204" pitchFamily="34" charset="0"/>
            </a:endParaRPr>
          </a:p>
          <a:p>
            <a:endParaRPr lang="ru-RU" dirty="0" smtClean="0">
              <a:solidFill>
                <a:srgbClr val="2D2D2D"/>
              </a:solidFill>
              <a:latin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86"/>
          <a:stretch/>
        </p:blipFill>
        <p:spPr>
          <a:xfrm>
            <a:off x="3187700" y="4857929"/>
            <a:ext cx="8585198" cy="1875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743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6900" y="230403"/>
            <a:ext cx="9436100" cy="576952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tx2"/>
                </a:solidFill>
              </a:rPr>
              <a:t>Финансирование учреждений </a:t>
            </a:r>
            <a:r>
              <a:rPr lang="ru-RU" sz="2000" b="1" dirty="0" smtClean="0">
                <a:solidFill>
                  <a:schemeClr val="tx2"/>
                </a:solidFill>
              </a:rPr>
              <a:t>в 2020  году составит 28258,9 </a:t>
            </a:r>
            <a:r>
              <a:rPr lang="ru-RU" sz="2000" b="1" dirty="0" err="1">
                <a:solidFill>
                  <a:schemeClr val="tx2"/>
                </a:solidFill>
              </a:rPr>
              <a:t>тыс.руб</a:t>
            </a:r>
            <a:r>
              <a:rPr lang="ru-RU" sz="2000" b="1" dirty="0">
                <a:solidFill>
                  <a:schemeClr val="tx2"/>
                </a:solidFill>
              </a:rPr>
              <a:t>.:</a:t>
            </a:r>
            <a:r>
              <a:rPr lang="ru-RU" sz="2000" dirty="0">
                <a:solidFill>
                  <a:schemeClr val="tx2"/>
                </a:solidFill>
                <a:latin typeface="Arial" panose="020B0604020202020204" pitchFamily="34" charset="0"/>
              </a:rPr>
              <a:t/>
            </a:r>
            <a:br>
              <a:rPr lang="ru-RU" sz="2000" dirty="0">
                <a:solidFill>
                  <a:schemeClr val="tx2"/>
                </a:solidFill>
                <a:latin typeface="Arial" panose="020B0604020202020204" pitchFamily="34" charset="0"/>
              </a:rPr>
            </a:br>
            <a:endParaRPr lang="ru-RU" sz="2000" dirty="0">
              <a:solidFill>
                <a:schemeClr val="tx2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504554" y="1010555"/>
            <a:ext cx="2679700" cy="2425700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+mj-lt"/>
              </a:rPr>
              <a:t>В</a:t>
            </a:r>
            <a:r>
              <a:rPr lang="ru-RU" b="1" dirty="0" smtClean="0">
                <a:solidFill>
                  <a:schemeClr val="tx1"/>
                </a:solidFill>
                <a:latin typeface="+mj-lt"/>
              </a:rPr>
              <a:t>ыплата заработной платы  сотрудникам учреждений</a:t>
            </a:r>
            <a:endParaRPr lang="ru-RU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397397" y="4013200"/>
            <a:ext cx="2786857" cy="25400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Приобретение мебели, оргтехники для центра молодежных инициатив</a:t>
            </a:r>
            <a:endParaRPr lang="ru-RU" b="1" dirty="0"/>
          </a:p>
        </p:txBody>
      </p:sp>
      <p:sp>
        <p:nvSpPr>
          <p:cNvPr id="6" name="Овал 5"/>
          <p:cNvSpPr/>
          <p:nvPr/>
        </p:nvSpPr>
        <p:spPr>
          <a:xfrm>
            <a:off x="7670006" y="1010555"/>
            <a:ext cx="2743993" cy="24257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Оплата коммунальных услуг, услуги связи  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7682707" y="4013200"/>
            <a:ext cx="2731292" cy="26416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Прочие услуги (охрана, пожарная сигнализация и т.д.)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394200" y="2374900"/>
            <a:ext cx="3175000" cy="282030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solidFill>
                  <a:schemeClr val="tx1"/>
                </a:solidFill>
              </a:rPr>
              <a:t>Отдел по делам молодежи</a:t>
            </a:r>
          </a:p>
          <a:p>
            <a:pPr lvl="0" algn="ctr"/>
            <a:endParaRPr lang="ru-RU" b="1" dirty="0" smtClean="0">
              <a:solidFill>
                <a:schemeClr val="tx1"/>
              </a:solidFill>
            </a:endParaRPr>
          </a:p>
          <a:p>
            <a:pPr lvl="0" algn="ctr"/>
            <a:r>
              <a:rPr lang="ru-RU" b="1" dirty="0" smtClean="0">
                <a:solidFill>
                  <a:schemeClr val="tx1"/>
                </a:solidFill>
              </a:rPr>
              <a:t>Молодежный центр</a:t>
            </a:r>
            <a:endParaRPr lang="ru-RU" b="1" dirty="0">
              <a:solidFill>
                <a:schemeClr val="tx1"/>
              </a:solidFill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4038600" y="2781300"/>
            <a:ext cx="546100" cy="3429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4025900" y="4483100"/>
            <a:ext cx="533400" cy="241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>
            <a:off x="7340600" y="2781300"/>
            <a:ext cx="438546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 flipV="1">
            <a:off x="7340600" y="4597400"/>
            <a:ext cx="438546" cy="292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256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7300" y="274860"/>
            <a:ext cx="10439400" cy="84909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ea typeface="Calibri" panose="020F0502020204030204" pitchFamily="34" charset="0"/>
              </a:rPr>
              <a:t>Духовно-нравственное и патриотическое воспитание молодёжи</a:t>
            </a:r>
            <a:r>
              <a:rPr lang="ru-RU" sz="2400" b="1" dirty="0"/>
              <a:t/>
            </a:r>
            <a:br>
              <a:rPr lang="ru-RU" sz="2400" b="1" dirty="0"/>
            </a:b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1" y="3904860"/>
            <a:ext cx="4080428" cy="2721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03" y="933483"/>
            <a:ext cx="4197326" cy="2780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4691949" y="833615"/>
            <a:ext cx="5054600" cy="67644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Проведение военно-спортивных соревнований и турниров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688476" y="1678272"/>
            <a:ext cx="5054600" cy="58088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Проведение патриотических фестивалей и концертов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695423" y="2417706"/>
            <a:ext cx="5054600" cy="55548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Организация поисковый деятельности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691949" y="3141399"/>
            <a:ext cx="5054600" cy="57213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Организация выставок, конкурсов  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688476" y="3904860"/>
            <a:ext cx="5054600" cy="5969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Ежегодные акции: «Бессмертный полк», «Бескозырка», «Рассвет» и т.д.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5" name="Правая фигурная скобка 24"/>
          <p:cNvSpPr/>
          <p:nvPr/>
        </p:nvSpPr>
        <p:spPr>
          <a:xfrm>
            <a:off x="9750023" y="1228600"/>
            <a:ext cx="843680" cy="288704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10126667" y="2317532"/>
            <a:ext cx="1811333" cy="7998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 smtClean="0">
                <a:latin typeface="+mn-lt"/>
                <a:ea typeface="Calibri" panose="020F0502020204030204" pitchFamily="34" charset="0"/>
              </a:rPr>
              <a:t>583 </a:t>
            </a:r>
            <a:r>
              <a:rPr lang="ru-RU" sz="2400" b="1" dirty="0" err="1" smtClean="0">
                <a:latin typeface="+mn-lt"/>
                <a:ea typeface="Calibri" panose="020F0502020204030204" pitchFamily="34" charset="0"/>
              </a:rPr>
              <a:t>тыс.руб</a:t>
            </a:r>
            <a:r>
              <a:rPr lang="ru-RU" sz="2400" b="1" dirty="0" smtClean="0">
                <a:latin typeface="+mn-lt"/>
                <a:ea typeface="Calibri" panose="020F0502020204030204" pitchFamily="34" charset="0"/>
              </a:rPr>
              <a:t>.</a:t>
            </a:r>
            <a:r>
              <a:rPr lang="ru-RU" sz="2400" b="1" dirty="0" smtClean="0">
                <a:latin typeface="+mn-lt"/>
              </a:rPr>
              <a:t/>
            </a:r>
            <a:br>
              <a:rPr lang="ru-RU" sz="2400" b="1" dirty="0" smtClean="0">
                <a:latin typeface="+mn-lt"/>
              </a:rPr>
            </a:br>
            <a:endParaRPr lang="ru-RU" sz="2400" b="1" dirty="0">
              <a:latin typeface="+mn-lt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4688476" y="4961510"/>
            <a:ext cx="7004750" cy="14900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800" b="1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Охват молодежи в мероприятиях ежегодно растет</a:t>
            </a:r>
          </a:p>
          <a:p>
            <a:r>
              <a:rPr lang="ru-RU" sz="1800" b="1" dirty="0" smtClean="0">
                <a:solidFill>
                  <a:schemeClr val="tx1"/>
                </a:solidFill>
                <a:latin typeface="+mn-lt"/>
              </a:rPr>
              <a:t>2018- 200 000 чел.</a:t>
            </a:r>
          </a:p>
          <a:p>
            <a:r>
              <a:rPr lang="ru-RU" sz="1800" b="1" dirty="0" smtClean="0">
                <a:solidFill>
                  <a:schemeClr val="tx1"/>
                </a:solidFill>
                <a:latin typeface="+mn-lt"/>
              </a:rPr>
              <a:t>2019 – </a:t>
            </a:r>
            <a:r>
              <a:rPr lang="en-US" sz="1800" b="1" dirty="0" smtClean="0">
                <a:solidFill>
                  <a:schemeClr val="tx1"/>
                </a:solidFill>
                <a:latin typeface="+mn-lt"/>
              </a:rPr>
              <a:t>220 000 </a:t>
            </a:r>
            <a:r>
              <a:rPr lang="ru-RU" sz="1800" b="1" dirty="0" smtClean="0">
                <a:solidFill>
                  <a:schemeClr val="tx1"/>
                </a:solidFill>
                <a:latin typeface="+mn-lt"/>
              </a:rPr>
              <a:t>чел. </a:t>
            </a:r>
          </a:p>
          <a:p>
            <a:r>
              <a:rPr lang="ru-RU" sz="1800" b="1" dirty="0" smtClean="0">
                <a:solidFill>
                  <a:schemeClr val="tx1"/>
                </a:solidFill>
                <a:latin typeface="+mn-lt"/>
              </a:rPr>
              <a:t>2020 – </a:t>
            </a:r>
            <a:r>
              <a:rPr lang="en-US" sz="1800" b="1" dirty="0" smtClean="0">
                <a:solidFill>
                  <a:schemeClr val="tx1"/>
                </a:solidFill>
                <a:latin typeface="+mn-lt"/>
              </a:rPr>
              <a:t>250 000 </a:t>
            </a:r>
            <a:r>
              <a:rPr lang="ru-RU" sz="1800" b="1" dirty="0" smtClean="0">
                <a:solidFill>
                  <a:schemeClr val="tx1"/>
                </a:solidFill>
                <a:latin typeface="+mn-lt"/>
              </a:rPr>
              <a:t>чел.</a:t>
            </a:r>
            <a:endParaRPr lang="ru-RU" sz="1800" b="1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7888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1024</TotalTime>
  <Words>905</Words>
  <Application>Microsoft Office PowerPoint</Application>
  <PresentationFormat>Произвольный</PresentationFormat>
  <Paragraphs>139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Легкий дым</vt:lpstr>
      <vt:lpstr>Отдел по делам молодежи  администрации МО г.Новороссийск</vt:lpstr>
      <vt:lpstr>Законодательство о государственной молодежной политике </vt:lpstr>
      <vt:lpstr>Главные направления государственной молодежной политики</vt:lpstr>
      <vt:lpstr>Динамика главных показателей  государственной молодежной политики</vt:lpstr>
      <vt:lpstr>Финансирование отрасли «молодёжная политика»</vt:lpstr>
      <vt:lpstr>Презентация PowerPoint</vt:lpstr>
      <vt:lpstr>Учреждения отрасли «Молодежная политика»</vt:lpstr>
      <vt:lpstr>Финансирование учреждений в 2020  году составит 28258,9 тыс.руб.: </vt:lpstr>
      <vt:lpstr>Духовно-нравственное и патриотическое воспитание молодёжи </vt:lpstr>
      <vt:lpstr>Трудоустройство молодёжи </vt:lpstr>
      <vt:lpstr>Организация оздоровления и занятости детей и молодежи в летний период   </vt:lpstr>
      <vt:lpstr>Подростково-молодежные клубы по месту жительства  </vt:lpstr>
      <vt:lpstr>Пропаганда здорового образа жизни (профилактика асоциальных явлений в молодежной среде) </vt:lpstr>
      <vt:lpstr>Развитие творческого и интеллектуального потенциала молодёжи </vt:lpstr>
      <vt:lpstr>Муниципальный конкурс на лучший  молодежный проект</vt:lpstr>
      <vt:lpstr>Именная Премия главы муниципального образования город Новороссийск для социально активных студентов и аспирантов образовательных учреждений среднего и высшего профессионального образования  (курсантам), обучающимся в высших и средних профессиональных образовательных организациях города Новороссийска   </vt:lpstr>
      <vt:lpstr>Развитие молодежного туризма </vt:lpstr>
      <vt:lpstr>Информационное освещение деятельности </vt:lpstr>
      <vt:lpstr>Спасибо за внимание!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Отдел по делам молодежи  администрации МО г.Новороссийск</dc:title>
  <dc:creator>Пользователь Windows</dc:creator>
  <cp:lastModifiedBy>Степанова Е.А.</cp:lastModifiedBy>
  <cp:revision>67</cp:revision>
  <dcterms:created xsi:type="dcterms:W3CDTF">2018-10-01T07:12:06Z</dcterms:created>
  <dcterms:modified xsi:type="dcterms:W3CDTF">2020-05-27T13:34:30Z</dcterms:modified>
</cp:coreProperties>
</file>