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86" r:id="rId5"/>
    <p:sldId id="287" r:id="rId6"/>
    <p:sldId id="288" r:id="rId7"/>
    <p:sldId id="289" r:id="rId8"/>
    <p:sldId id="290" r:id="rId9"/>
    <p:sldId id="291" r:id="rId10"/>
    <p:sldId id="292" r:id="rId11"/>
    <p:sldId id="299" r:id="rId12"/>
    <p:sldId id="296" r:id="rId13"/>
    <p:sldId id="297" r:id="rId14"/>
    <p:sldId id="29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7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    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проекта – создание условий для популяризации идей финансового просвещения среди населения с помощью организации уголков финансовой грамотности на территории библиотек. </a:t>
            </a:r>
          </a:p>
          <a:p>
            <a:endParaRPr lang="ru-RU" dirty="0" smtClean="0"/>
          </a:p>
          <a:p>
            <a:r>
              <a:rPr lang="ru-RU" dirty="0" smtClean="0"/>
              <a:t>Всего за 2021 год приняло участие в проекте более 19 территорий двух федеральных округов,</a:t>
            </a:r>
            <a:r>
              <a:rPr lang="ru-RU" baseline="0" dirty="0" smtClean="0"/>
              <a:t> </a:t>
            </a:r>
            <a:r>
              <a:rPr lang="ru-RU" dirty="0" smtClean="0"/>
              <a:t>включая 5 МО Краснодарского края.</a:t>
            </a:r>
          </a:p>
          <a:p>
            <a:pPr rtl="0" eaLnBrk="1" fontAlgn="ctr" latinLnBrk="0" hangingPunct="1"/>
            <a:r>
              <a:rPr lang="ru-RU" dirty="0" smtClean="0"/>
              <a:t>На</a:t>
            </a:r>
            <a:r>
              <a:rPr lang="ru-RU" baseline="0" dirty="0" smtClean="0"/>
              <a:t> сегодняшний день обучено 1 038   работника библиотек  из 858 библиотек.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ru-RU" baseline="0" dirty="0" smtClean="0"/>
              <a:t>Передано в пользование библиотек 875 стендов и 2 028 259 экземпляров печатной продукции БР по ФГ.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1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572AAF4-13F6-465B-96F3-DF45D65EA8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ru-RU" dirty="0" smtClean="0"/>
              <a:t>УГОЛКИ ФИНАНСОВОЙ ГРАМОТНОСТИ В БИБЛИОТЕКАХ</a:t>
            </a:r>
            <a:endParaRPr lang="ru-RU" cap="none" spc="0" dirty="0"/>
          </a:p>
          <a:p>
            <a:r>
              <a:rPr lang="ru-RU" sz="1800" cap="none" spc="0" dirty="0" smtClean="0"/>
              <a:t>Управление по связям с общественностью</a:t>
            </a:r>
            <a:endParaRPr lang="ru-RU" sz="1800" cap="none" spc="0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87EFEC-CF0F-4A0E-B8A1-591C82D79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2022 </a:t>
            </a:r>
            <a:r>
              <a:rPr lang="ru-RU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6626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E0C86-AABB-4F85-83FC-D9D336C7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Фотоотчет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Итоги реализации проекта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2267828"/>
            <a:ext cx="5051976" cy="37889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24" y="2267828"/>
            <a:ext cx="4869375" cy="378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E0C86-AABB-4F85-83FC-D9D336C7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Фотоотчет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Итоги реализации проекта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79" y="2060121"/>
            <a:ext cx="3372261" cy="44963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2060121"/>
            <a:ext cx="3372259" cy="44963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29" y="2060121"/>
            <a:ext cx="4496346" cy="44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E0C86-AABB-4F85-83FC-D9D336C7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BE5DDA-9857-42E1-9B30-3483E045BA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445293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Стенд для взрослой библиотеки</a:t>
            </a:r>
            <a:endParaRPr lang="en-US" dirty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Составляющие и этапы реализации проекта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1288144"/>
            <a:ext cx="7555446" cy="547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E0C86-AABB-4F85-83FC-D9D336C7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BE5DDA-9857-42E1-9B30-3483E045BA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445293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Стенд для подростковой библиотеки</a:t>
            </a:r>
            <a:endParaRPr lang="en-US" dirty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Составляющие и этапы реализации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778" y="1294090"/>
            <a:ext cx="7717834" cy="549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E0C86-AABB-4F85-83FC-D9D336C7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POS-</a:t>
            </a:r>
            <a:r>
              <a:rPr lang="ru-RU" dirty="0" smtClean="0"/>
              <a:t>материалы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BE5DDA-9857-42E1-9B30-3483E045BA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55171" y="6221730"/>
            <a:ext cx="2665412" cy="40576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3. ШЕЛФТОКЕР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Составляющие и этапы реализации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481" y="4033185"/>
            <a:ext cx="6964588" cy="29411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390" y="1971675"/>
            <a:ext cx="2608745" cy="25581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36209">
            <a:off x="6944866" y="678506"/>
            <a:ext cx="5012290" cy="3897850"/>
          </a:xfrm>
          <a:prstGeom prst="rect">
            <a:avLst/>
          </a:prstGeom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id="{55BE5DDA-9857-42E1-9B30-3483E045BAA4}"/>
              </a:ext>
            </a:extLst>
          </p:cNvPr>
          <p:cNvSpPr txBox="1">
            <a:spLocks/>
          </p:cNvSpPr>
          <p:nvPr/>
        </p:nvSpPr>
        <p:spPr>
          <a:xfrm>
            <a:off x="6166019" y="4196593"/>
            <a:ext cx="2665412" cy="4057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ТЕЙБЛ-ТЕНТ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55BE5DDA-9857-42E1-9B30-3483E045BAA4}"/>
              </a:ext>
            </a:extLst>
          </p:cNvPr>
          <p:cNvSpPr txBox="1">
            <a:spLocks/>
          </p:cNvSpPr>
          <p:nvPr/>
        </p:nvSpPr>
        <p:spPr>
          <a:xfrm>
            <a:off x="3461317" y="1486254"/>
            <a:ext cx="2665412" cy="4057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НАКЛЕЙКА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C7245-42DB-42DD-A6F0-91BD6019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Печатные материалы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Составляющие и этапы реализации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9" y="1714500"/>
            <a:ext cx="2196601" cy="3034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788" y="3692434"/>
            <a:ext cx="2109411" cy="2958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100" y="1787048"/>
            <a:ext cx="2159683" cy="29529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545" y="3713657"/>
            <a:ext cx="2124985" cy="29312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513" y="1787047"/>
            <a:ext cx="2229350" cy="2989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8876" y="3713657"/>
            <a:ext cx="2173848" cy="29376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8411" y="1787047"/>
            <a:ext cx="2190200" cy="30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E0C86-AABB-4F85-83FC-D9D336C7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Онлайн-лекции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Составляющие и этапы реализации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7033">
            <a:off x="3807896" y="1940359"/>
            <a:ext cx="3436776" cy="196528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542">
            <a:off x="7459913" y="1926872"/>
            <a:ext cx="3467609" cy="196157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453">
            <a:off x="4345699" y="4220211"/>
            <a:ext cx="3637346" cy="207984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57">
            <a:off x="7319433" y="4487168"/>
            <a:ext cx="3432559" cy="200437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557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E0C86-AABB-4F85-83FC-D9D336C7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Видеоролики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Составляющие и этапы реализации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338" y="2066204"/>
            <a:ext cx="3152538" cy="1773303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84" y="2066206"/>
            <a:ext cx="3175245" cy="1775386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321" y="3431278"/>
            <a:ext cx="3289554" cy="1850374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0273" y="3431278"/>
            <a:ext cx="3138810" cy="1706779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8213" y="4745705"/>
            <a:ext cx="3130332" cy="1853369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591" y="4798207"/>
            <a:ext cx="3383198" cy="1800868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472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5" y="1501831"/>
            <a:ext cx="4224338" cy="10907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867A1-7250-4E56-9CF6-1D93086A7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762" y="360374"/>
            <a:ext cx="9510713" cy="606994"/>
          </a:xfrm>
        </p:spPr>
        <p:txBody>
          <a:bodyPr/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Итоги реализации проекта на территории ЮФО и СКФО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AC2BBEB2-AC40-48A1-84C9-02604CACFA7D}"/>
              </a:ext>
            </a:extLst>
          </p:cNvPr>
          <p:cNvSpPr txBox="1">
            <a:spLocks/>
          </p:cNvSpPr>
          <p:nvPr/>
        </p:nvSpPr>
        <p:spPr>
          <a:xfrm>
            <a:off x="6291260" y="1281395"/>
            <a:ext cx="3886200" cy="89535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1 282 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accent1"/>
                </a:solidFill>
              </a:rPr>
              <a:t>библиотеки 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п</a:t>
            </a:r>
            <a:r>
              <a:rPr lang="ru-RU" sz="1400" dirty="0" smtClean="0"/>
              <a:t>риняли участие в проекте за 2020-2022 гг. </a:t>
            </a:r>
            <a:endParaRPr lang="ru-RU" sz="1400" dirty="0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AC2BBEB2-AC40-48A1-84C9-02604CACFA7D}"/>
              </a:ext>
            </a:extLst>
          </p:cNvPr>
          <p:cNvSpPr txBox="1">
            <a:spLocks/>
          </p:cNvSpPr>
          <p:nvPr/>
        </p:nvSpPr>
        <p:spPr>
          <a:xfrm>
            <a:off x="6291260" y="2767012"/>
            <a:ext cx="3167061" cy="89535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1 611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accent1"/>
                </a:solidFill>
              </a:rPr>
              <a:t>библиотекаря 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п</a:t>
            </a:r>
            <a:r>
              <a:rPr lang="ru-RU" sz="1400" dirty="0" smtClean="0"/>
              <a:t>рошли обучение за 2020-2022 гг. </a:t>
            </a:r>
            <a:endParaRPr lang="ru-RU" sz="1400" dirty="0"/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id="{AC2BBEB2-AC40-48A1-84C9-02604CACFA7D}"/>
              </a:ext>
            </a:extLst>
          </p:cNvPr>
          <p:cNvSpPr txBox="1">
            <a:spLocks/>
          </p:cNvSpPr>
          <p:nvPr/>
        </p:nvSpPr>
        <p:spPr>
          <a:xfrm>
            <a:off x="6338882" y="4612230"/>
            <a:ext cx="4295775" cy="8536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2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152 563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accent1"/>
                </a:solidFill>
              </a:rPr>
              <a:t>шт.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к</a:t>
            </a:r>
            <a:r>
              <a:rPr lang="ru-RU" sz="1400" dirty="0" smtClean="0"/>
              <a:t>оличество размещенных печатных материалов </a:t>
            </a:r>
            <a:endParaRPr lang="ru-RU" sz="1400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AC2BBEB2-AC40-48A1-84C9-02604CACFA7D}"/>
              </a:ext>
            </a:extLst>
          </p:cNvPr>
          <p:cNvSpPr txBox="1">
            <a:spLocks/>
          </p:cNvSpPr>
          <p:nvPr/>
        </p:nvSpPr>
        <p:spPr>
          <a:xfrm>
            <a:off x="638175" y="1207577"/>
            <a:ext cx="4119563" cy="1255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2020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ru-RU" sz="12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ЮФО</a:t>
            </a:r>
            <a:r>
              <a:rPr lang="ru-RU" dirty="0" smtClean="0">
                <a:solidFill>
                  <a:schemeClr val="bg1"/>
                </a:solidFill>
              </a:rPr>
              <a:t>   (5 МО Краснодарского края)</a:t>
            </a: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</a:rPr>
              <a:t>СКФО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(2  республики)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5570" y="3285439"/>
            <a:ext cx="4224338" cy="10620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AC2BBEB2-AC40-48A1-84C9-02604CACFA7D}"/>
              </a:ext>
            </a:extLst>
          </p:cNvPr>
          <p:cNvSpPr txBox="1">
            <a:spLocks/>
          </p:cNvSpPr>
          <p:nvPr/>
        </p:nvSpPr>
        <p:spPr>
          <a:xfrm>
            <a:off x="539863" y="3034733"/>
            <a:ext cx="4160045" cy="1255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2021 </a:t>
            </a:r>
          </a:p>
          <a:p>
            <a:pPr>
              <a:spcBef>
                <a:spcPts val="0"/>
              </a:spcBef>
            </a:pPr>
            <a:endParaRPr lang="ru-RU" sz="12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ЮФО</a:t>
            </a:r>
            <a:r>
              <a:rPr lang="ru-RU" dirty="0" smtClean="0">
                <a:solidFill>
                  <a:schemeClr val="bg1"/>
                </a:solidFill>
              </a:rPr>
              <a:t>     (7  республик/областей/краев )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СКФО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(7 республик/краев)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5039068"/>
            <a:ext cx="4224338" cy="10907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AC2BBEB2-AC40-48A1-84C9-02604CACFA7D}"/>
              </a:ext>
            </a:extLst>
          </p:cNvPr>
          <p:cNvSpPr txBox="1">
            <a:spLocks/>
          </p:cNvSpPr>
          <p:nvPr/>
        </p:nvSpPr>
        <p:spPr>
          <a:xfrm>
            <a:off x="745671" y="4818806"/>
            <a:ext cx="4119563" cy="1255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2022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ru-RU" sz="12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ЮФО</a:t>
            </a: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>
                <a:solidFill>
                  <a:schemeClr val="bg1"/>
                </a:solidFill>
              </a:rPr>
              <a:t>(7  республик/областей/краев )</a:t>
            </a: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</a:rPr>
              <a:t>СКФО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(4  республики)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7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E0C86-AABB-4F85-83FC-D9D336C7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Фотоотчет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Итоги реализации проекта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64" y="2267828"/>
            <a:ext cx="5067814" cy="3788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3" y="2267828"/>
            <a:ext cx="4889009" cy="378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56E3D5-E39D-444D-9600-2B9B0AD40D17}">
  <ds:schemaRefs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9C1916-9DDC-42C6-8591-BCDC8C194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235</Words>
  <Application>Microsoft Office PowerPoint</Application>
  <PresentationFormat>Широкоэкранный</PresentationFormat>
  <Paragraphs>63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Оборудование</vt:lpstr>
      <vt:lpstr>Оборудование</vt:lpstr>
      <vt:lpstr>POS-материалы</vt:lpstr>
      <vt:lpstr>Печатные материалы</vt:lpstr>
      <vt:lpstr>Онлайн-лекции</vt:lpstr>
      <vt:lpstr>Видеоролики</vt:lpstr>
      <vt:lpstr>Итоги реализации проекта на территории ЮФО и СКФО</vt:lpstr>
      <vt:lpstr>Фотоотчет</vt:lpstr>
      <vt:lpstr>Фотоотчет</vt:lpstr>
      <vt:lpstr>Фотоотчет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Воробьева Виолетта Витальевна</cp:lastModifiedBy>
  <cp:revision>61</cp:revision>
  <cp:lastPrinted>2018-11-09T14:38:56Z</cp:lastPrinted>
  <dcterms:created xsi:type="dcterms:W3CDTF">2018-11-05T17:34:13Z</dcterms:created>
  <dcterms:modified xsi:type="dcterms:W3CDTF">2022-10-04T09:44:12Z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