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394" r:id="rId2"/>
    <p:sldId id="469" r:id="rId3"/>
    <p:sldId id="453" r:id="rId4"/>
    <p:sldId id="474" r:id="rId5"/>
    <p:sldId id="475" r:id="rId6"/>
    <p:sldId id="476" r:id="rId7"/>
    <p:sldId id="477" r:id="rId8"/>
    <p:sldId id="472" r:id="rId9"/>
    <p:sldId id="478" r:id="rId10"/>
    <p:sldId id="479" r:id="rId11"/>
    <p:sldId id="480" r:id="rId12"/>
    <p:sldId id="481" r:id="rId13"/>
    <p:sldId id="482" r:id="rId14"/>
    <p:sldId id="473" r:id="rId15"/>
    <p:sldId id="470" r:id="rId16"/>
    <p:sldId id="471" r:id="rId17"/>
    <p:sldId id="468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BC"/>
    <a:srgbClr val="CDAE9B"/>
    <a:srgbClr val="E7D8CF"/>
    <a:srgbClr val="52463C"/>
    <a:srgbClr val="603900"/>
    <a:srgbClr val="20D28E"/>
    <a:srgbClr val="1BB178"/>
    <a:srgbClr val="494949"/>
    <a:srgbClr val="41D3D7"/>
    <a:srgbClr val="1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9413" cy="495299"/>
          </a:xfrm>
          <a:prstGeom prst="rect">
            <a:avLst/>
          </a:prstGeom>
        </p:spPr>
        <p:txBody>
          <a:bodyPr vert="horz" lIns="91037" tIns="45519" rIns="91037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4" y="1"/>
            <a:ext cx="2919412" cy="495299"/>
          </a:xfrm>
          <a:prstGeom prst="rect">
            <a:avLst/>
          </a:prstGeom>
        </p:spPr>
        <p:txBody>
          <a:bodyPr vert="horz" lIns="91037" tIns="45519" rIns="91037" bIns="45519" rtlCol="0"/>
          <a:lstStyle>
            <a:lvl1pPr algn="r">
              <a:defRPr sz="1200"/>
            </a:lvl1pPr>
          </a:lstStyle>
          <a:p>
            <a:fld id="{4D31D81E-0F1F-433E-89F9-30AE41D072B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1015"/>
            <a:ext cx="2919413" cy="495299"/>
          </a:xfrm>
          <a:prstGeom prst="rect">
            <a:avLst/>
          </a:prstGeom>
        </p:spPr>
        <p:txBody>
          <a:bodyPr vert="horz" lIns="91037" tIns="45519" rIns="91037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4" y="9371015"/>
            <a:ext cx="2919412" cy="495299"/>
          </a:xfrm>
          <a:prstGeom prst="rect">
            <a:avLst/>
          </a:prstGeom>
        </p:spPr>
        <p:txBody>
          <a:bodyPr vert="horz" lIns="91037" tIns="45519" rIns="91037" bIns="45519" rtlCol="0" anchor="b"/>
          <a:lstStyle>
            <a:lvl1pPr algn="r">
              <a:defRPr sz="1200"/>
            </a:lvl1pPr>
          </a:lstStyle>
          <a:p>
            <a:fld id="{A9CD9D27-5B28-4668-ACBF-A470E6EDC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7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413" cy="495299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1"/>
            <a:ext cx="2919412" cy="495299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E2214AB4-E4B9-4EE4-BA51-40E465D39ACA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5"/>
            <a:ext cx="5389564" cy="3884612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015"/>
            <a:ext cx="2919413" cy="49529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71015"/>
            <a:ext cx="2919412" cy="49529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29E7C012-C891-4634-B821-731B0D3AD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4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7C012-C891-4634-B821-731B0D3AD5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5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11" Type="http://schemas.openxmlformats.org/officeDocument/2006/relationships/image" Target="../media/image29.jpeg"/><Relationship Id="rId5" Type="http://schemas.openxmlformats.org/officeDocument/2006/relationships/image" Target="../media/image22.jpeg"/><Relationship Id="rId10" Type="http://schemas.openxmlformats.org/officeDocument/2006/relationships/image" Target="../media/image28.jpe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1.jpeg"/><Relationship Id="rId7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32.jpeg"/><Relationship Id="rId9" Type="http://schemas.openxmlformats.org/officeDocument/2006/relationships/image" Target="../media/image23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2.jpeg"/><Relationship Id="rId7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335360" y="-243408"/>
            <a:ext cx="11490019" cy="3816424"/>
            <a:chOff x="202958" y="-11723"/>
            <a:chExt cx="8617514" cy="135249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8"/>
          <p:cNvGrpSpPr/>
          <p:nvPr userDrawn="1"/>
        </p:nvGrpSpPr>
        <p:grpSpPr>
          <a:xfrm>
            <a:off x="0" y="-83731"/>
            <a:ext cx="12192000" cy="200363"/>
            <a:chOff x="0" y="-11723"/>
            <a:chExt cx="9144000" cy="2003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 userDrawn="1"/>
        </p:nvCxnSpPr>
        <p:spPr>
          <a:xfrm>
            <a:off x="6096000" y="4509120"/>
            <a:ext cx="5184576" cy="0"/>
          </a:xfrm>
          <a:prstGeom prst="line">
            <a:avLst/>
          </a:prstGeom>
          <a:ln w="15875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 userDrawn="1"/>
        </p:nvGrpSpPr>
        <p:grpSpPr>
          <a:xfrm>
            <a:off x="1792" y="6453336"/>
            <a:ext cx="12190209" cy="404664"/>
            <a:chOff x="1343" y="6451068"/>
            <a:chExt cx="9142657" cy="4069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6802905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V:\Записи и презентации\Презентации\!ДЛЯ ИСПОЛЬЗОВАНИЯ В ПРЕЗЕНТАЦИЯХ\ГЕРБ МФС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188640"/>
            <a:ext cx="2592288" cy="2075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4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7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>
                <a:solidFill>
                  <a:srgbClr val="6AB0AA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6AB0AA">
                  <a:lumMod val="75000"/>
                </a:srgbClr>
              </a:solidFill>
            </a:endParaRPr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558643" y="-315416"/>
            <a:ext cx="11490019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12192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12"/>
          <p:cNvGrpSpPr/>
          <p:nvPr userDrawn="1"/>
        </p:nvGrpSpPr>
        <p:grpSpPr>
          <a:xfrm>
            <a:off x="1792" y="6451068"/>
            <a:ext cx="12190209" cy="406932"/>
            <a:chOff x="1343" y="6451068"/>
            <a:chExt cx="9142657" cy="4069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39349" y="6453499"/>
            <a:ext cx="41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ECF0F1">
                    <a:lumMod val="90000"/>
                  </a:srgbClr>
                </a:solidFill>
                <a:cs typeface="Arial" charset="0"/>
              </a:rPr>
              <a:t>Министерство финансов</a:t>
            </a:r>
            <a:endParaRPr lang="ru-RU" sz="1400" b="1" dirty="0">
              <a:solidFill>
                <a:srgbClr val="ECF0F1">
                  <a:lumMod val="90000"/>
                </a:srgbClr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8393" y="6446167"/>
            <a:ext cx="41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6AB0AA">
                    <a:lumMod val="75000"/>
                  </a:srgbClr>
                </a:solidFill>
                <a:cs typeface="Arial" charset="0"/>
              </a:rPr>
              <a:t>Ставропольского края</a:t>
            </a:r>
            <a:endParaRPr lang="ru-RU" sz="1400" b="1" dirty="0">
              <a:solidFill>
                <a:srgbClr val="6AB0AA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7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>
                <a:solidFill>
                  <a:srgbClr val="6AB0AA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6AB0AA">
                  <a:lumMod val="75000"/>
                </a:srgbClr>
              </a:solidFill>
            </a:endParaRPr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558643" y="-315416"/>
            <a:ext cx="11490019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12192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12"/>
          <p:cNvGrpSpPr/>
          <p:nvPr userDrawn="1"/>
        </p:nvGrpSpPr>
        <p:grpSpPr>
          <a:xfrm>
            <a:off x="1792" y="6451068"/>
            <a:ext cx="12190209" cy="406932"/>
            <a:chOff x="1343" y="6451068"/>
            <a:chExt cx="9142657" cy="4069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39349" y="6453499"/>
            <a:ext cx="41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ECF0F1">
                    <a:lumMod val="90000"/>
                  </a:srgbClr>
                </a:solidFill>
                <a:cs typeface="Arial" charset="0"/>
              </a:rPr>
              <a:t>Министерство финансов</a:t>
            </a:r>
            <a:endParaRPr lang="ru-RU" sz="1400" b="1" dirty="0">
              <a:solidFill>
                <a:srgbClr val="ECF0F1">
                  <a:lumMod val="90000"/>
                </a:srgbClr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8393" y="6446167"/>
            <a:ext cx="41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6AB0AA">
                    <a:lumMod val="75000"/>
                  </a:srgbClr>
                </a:solidFill>
                <a:cs typeface="Arial" charset="0"/>
              </a:rPr>
              <a:t>Ставропольского края</a:t>
            </a:r>
            <a:endParaRPr lang="ru-RU" sz="1400" b="1" dirty="0">
              <a:solidFill>
                <a:srgbClr val="6AB0AA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69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6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 userDrawn="1"/>
        </p:nvSpPr>
        <p:spPr>
          <a:xfrm>
            <a:off x="5789156" y="1544188"/>
            <a:ext cx="6388865" cy="53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2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7163375" y="354032"/>
            <a:ext cx="4362732" cy="712680"/>
            <a:chOff x="762576" y="730554"/>
            <a:chExt cx="4362732" cy="712680"/>
          </a:xfrm>
        </p:grpSpPr>
        <p:sp>
          <p:nvSpPr>
            <p:cNvPr id="9" name="object 71"/>
            <p:cNvSpPr/>
            <p:nvPr userDrawn="1"/>
          </p:nvSpPr>
          <p:spPr>
            <a:xfrm>
              <a:off x="762576" y="730554"/>
              <a:ext cx="570856" cy="712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72"/>
            <p:cNvSpPr/>
            <p:nvPr userDrawn="1"/>
          </p:nvSpPr>
          <p:spPr>
            <a:xfrm>
              <a:off x="4577028" y="974048"/>
              <a:ext cx="548280" cy="2521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73"/>
            <p:cNvSpPr/>
            <p:nvPr userDrawn="1"/>
          </p:nvSpPr>
          <p:spPr>
            <a:xfrm>
              <a:off x="4373808" y="1031557"/>
              <a:ext cx="557402" cy="194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74"/>
            <p:cNvSpPr/>
            <p:nvPr userDrawn="1"/>
          </p:nvSpPr>
          <p:spPr>
            <a:xfrm>
              <a:off x="4094280" y="974048"/>
              <a:ext cx="172806" cy="2521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75"/>
            <p:cNvSpPr/>
            <p:nvPr userDrawn="1"/>
          </p:nvSpPr>
          <p:spPr>
            <a:xfrm>
              <a:off x="3681205" y="1032663"/>
              <a:ext cx="376026" cy="1935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76"/>
            <p:cNvSpPr/>
            <p:nvPr userDrawn="1"/>
          </p:nvSpPr>
          <p:spPr>
            <a:xfrm>
              <a:off x="3308216" y="1028792"/>
              <a:ext cx="342017" cy="2012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77"/>
            <p:cNvSpPr/>
            <p:nvPr userDrawn="1"/>
          </p:nvSpPr>
          <p:spPr>
            <a:xfrm>
              <a:off x="2874123" y="1028792"/>
              <a:ext cx="397041" cy="2012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78"/>
            <p:cNvSpPr/>
            <p:nvPr userDrawn="1"/>
          </p:nvSpPr>
          <p:spPr>
            <a:xfrm>
              <a:off x="2675606" y="1032663"/>
              <a:ext cx="167551" cy="1935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79"/>
            <p:cNvSpPr/>
            <p:nvPr userDrawn="1"/>
          </p:nvSpPr>
          <p:spPr>
            <a:xfrm>
              <a:off x="2265015" y="1028792"/>
              <a:ext cx="379623" cy="2012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80"/>
            <p:cNvSpPr/>
            <p:nvPr userDrawn="1"/>
          </p:nvSpPr>
          <p:spPr>
            <a:xfrm>
              <a:off x="1687424" y="1031557"/>
              <a:ext cx="549388" cy="194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81"/>
            <p:cNvSpPr/>
            <p:nvPr userDrawn="1"/>
          </p:nvSpPr>
          <p:spPr>
            <a:xfrm>
              <a:off x="1506322" y="1028792"/>
              <a:ext cx="540539" cy="2012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979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9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3"/>
          <p:cNvSpPr/>
          <p:nvPr userDrawn="1"/>
        </p:nvSpPr>
        <p:spPr>
          <a:xfrm>
            <a:off x="9867549" y="160564"/>
            <a:ext cx="22646" cy="478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84"/>
          <p:cNvSpPr/>
          <p:nvPr userDrawn="1"/>
        </p:nvSpPr>
        <p:spPr>
          <a:xfrm>
            <a:off x="11479896" y="319544"/>
            <a:ext cx="399380" cy="134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85"/>
          <p:cNvSpPr/>
          <p:nvPr userDrawn="1"/>
        </p:nvSpPr>
        <p:spPr>
          <a:xfrm>
            <a:off x="11111811" y="319544"/>
            <a:ext cx="311363" cy="134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86"/>
          <p:cNvSpPr/>
          <p:nvPr userDrawn="1"/>
        </p:nvSpPr>
        <p:spPr>
          <a:xfrm>
            <a:off x="10913586" y="348639"/>
            <a:ext cx="398060" cy="106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87"/>
          <p:cNvSpPr/>
          <p:nvPr userDrawn="1"/>
        </p:nvSpPr>
        <p:spPr>
          <a:xfrm>
            <a:off x="10682892" y="348639"/>
            <a:ext cx="412459" cy="106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88"/>
          <p:cNvSpPr/>
          <p:nvPr userDrawn="1"/>
        </p:nvSpPr>
        <p:spPr>
          <a:xfrm>
            <a:off x="10359179" y="348639"/>
            <a:ext cx="534719" cy="106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89"/>
          <p:cNvSpPr/>
          <p:nvPr userDrawn="1"/>
        </p:nvSpPr>
        <p:spPr>
          <a:xfrm>
            <a:off x="9955972" y="348639"/>
            <a:ext cx="604958" cy="106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90"/>
          <p:cNvSpPr/>
          <p:nvPr userDrawn="1"/>
        </p:nvSpPr>
        <p:spPr>
          <a:xfrm>
            <a:off x="9955972" y="348639"/>
            <a:ext cx="388217" cy="106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82"/>
          <p:cNvSpPr/>
          <p:nvPr userDrawn="1"/>
        </p:nvSpPr>
        <p:spPr>
          <a:xfrm>
            <a:off x="1009976" y="628269"/>
            <a:ext cx="794498" cy="37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22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11525" y="93125"/>
            <a:ext cx="11168950" cy="117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511525" y="6646325"/>
            <a:ext cx="11168950" cy="117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3"/>
          <p:cNvSpPr/>
          <p:nvPr userDrawn="1"/>
        </p:nvSpPr>
        <p:spPr>
          <a:xfrm>
            <a:off x="9867549" y="160564"/>
            <a:ext cx="22646" cy="478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84"/>
          <p:cNvSpPr/>
          <p:nvPr userDrawn="1"/>
        </p:nvSpPr>
        <p:spPr>
          <a:xfrm>
            <a:off x="11479896" y="319544"/>
            <a:ext cx="399380" cy="134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85"/>
          <p:cNvSpPr/>
          <p:nvPr userDrawn="1"/>
        </p:nvSpPr>
        <p:spPr>
          <a:xfrm>
            <a:off x="11111811" y="319544"/>
            <a:ext cx="311363" cy="134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86"/>
          <p:cNvSpPr/>
          <p:nvPr userDrawn="1"/>
        </p:nvSpPr>
        <p:spPr>
          <a:xfrm>
            <a:off x="10913586" y="348639"/>
            <a:ext cx="398060" cy="106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87"/>
          <p:cNvSpPr/>
          <p:nvPr userDrawn="1"/>
        </p:nvSpPr>
        <p:spPr>
          <a:xfrm>
            <a:off x="10682892" y="348639"/>
            <a:ext cx="412459" cy="106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88"/>
          <p:cNvSpPr/>
          <p:nvPr userDrawn="1"/>
        </p:nvSpPr>
        <p:spPr>
          <a:xfrm>
            <a:off x="10359179" y="348639"/>
            <a:ext cx="534719" cy="106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89"/>
          <p:cNvSpPr/>
          <p:nvPr userDrawn="1"/>
        </p:nvSpPr>
        <p:spPr>
          <a:xfrm>
            <a:off x="9955972" y="348639"/>
            <a:ext cx="604958" cy="106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90"/>
          <p:cNvSpPr/>
          <p:nvPr userDrawn="1"/>
        </p:nvSpPr>
        <p:spPr>
          <a:xfrm>
            <a:off x="9955972" y="348639"/>
            <a:ext cx="388217" cy="106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524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4"/>
          <p:cNvSpPr/>
          <p:nvPr userDrawn="1"/>
        </p:nvSpPr>
        <p:spPr>
          <a:xfrm>
            <a:off x="11479896" y="319544"/>
            <a:ext cx="399380" cy="134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85"/>
          <p:cNvSpPr/>
          <p:nvPr userDrawn="1"/>
        </p:nvSpPr>
        <p:spPr>
          <a:xfrm>
            <a:off x="11111811" y="319544"/>
            <a:ext cx="311363" cy="134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86"/>
          <p:cNvSpPr/>
          <p:nvPr userDrawn="1"/>
        </p:nvSpPr>
        <p:spPr>
          <a:xfrm>
            <a:off x="10913586" y="348639"/>
            <a:ext cx="398060" cy="106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87"/>
          <p:cNvSpPr/>
          <p:nvPr userDrawn="1"/>
        </p:nvSpPr>
        <p:spPr>
          <a:xfrm>
            <a:off x="10682892" y="348639"/>
            <a:ext cx="412459" cy="106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88"/>
          <p:cNvSpPr/>
          <p:nvPr userDrawn="1"/>
        </p:nvSpPr>
        <p:spPr>
          <a:xfrm>
            <a:off x="10359179" y="348639"/>
            <a:ext cx="534719" cy="106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89"/>
          <p:cNvSpPr/>
          <p:nvPr userDrawn="1"/>
        </p:nvSpPr>
        <p:spPr>
          <a:xfrm>
            <a:off x="9955972" y="348639"/>
            <a:ext cx="604958" cy="106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90"/>
          <p:cNvSpPr/>
          <p:nvPr userDrawn="1"/>
        </p:nvSpPr>
        <p:spPr>
          <a:xfrm>
            <a:off x="9955972" y="348639"/>
            <a:ext cx="388217" cy="106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22"/>
          <p:cNvSpPr/>
          <p:nvPr userDrawn="1"/>
        </p:nvSpPr>
        <p:spPr>
          <a:xfrm>
            <a:off x="9844598" y="147533"/>
            <a:ext cx="22646" cy="478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20"/>
          <p:cNvSpPr/>
          <p:nvPr userDrawn="1"/>
        </p:nvSpPr>
        <p:spPr>
          <a:xfrm>
            <a:off x="1004148" y="626707"/>
            <a:ext cx="794498" cy="37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21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84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35000" contrast="-44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58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0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21"/>
          <p:cNvSpPr/>
          <p:nvPr userDrawn="1"/>
        </p:nvSpPr>
        <p:spPr>
          <a:xfrm>
            <a:off x="1004148" y="610081"/>
            <a:ext cx="794499" cy="37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22"/>
          <p:cNvSpPr/>
          <p:nvPr userDrawn="1"/>
        </p:nvSpPr>
        <p:spPr>
          <a:xfrm>
            <a:off x="9776529" y="163108"/>
            <a:ext cx="22646" cy="478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84"/>
          <p:cNvSpPr/>
          <p:nvPr userDrawn="1"/>
        </p:nvSpPr>
        <p:spPr>
          <a:xfrm>
            <a:off x="11479896" y="319544"/>
            <a:ext cx="399380" cy="134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85"/>
          <p:cNvSpPr/>
          <p:nvPr userDrawn="1"/>
        </p:nvSpPr>
        <p:spPr>
          <a:xfrm>
            <a:off x="11111811" y="319544"/>
            <a:ext cx="311363" cy="134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86"/>
          <p:cNvSpPr/>
          <p:nvPr userDrawn="1"/>
        </p:nvSpPr>
        <p:spPr>
          <a:xfrm>
            <a:off x="10913586" y="348639"/>
            <a:ext cx="398060" cy="106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87"/>
          <p:cNvSpPr/>
          <p:nvPr userDrawn="1"/>
        </p:nvSpPr>
        <p:spPr>
          <a:xfrm>
            <a:off x="10682892" y="348639"/>
            <a:ext cx="412459" cy="106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88"/>
          <p:cNvSpPr/>
          <p:nvPr userDrawn="1"/>
        </p:nvSpPr>
        <p:spPr>
          <a:xfrm>
            <a:off x="10359179" y="348639"/>
            <a:ext cx="534719" cy="106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89"/>
          <p:cNvSpPr/>
          <p:nvPr userDrawn="1"/>
        </p:nvSpPr>
        <p:spPr>
          <a:xfrm>
            <a:off x="9955972" y="348639"/>
            <a:ext cx="604958" cy="106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90"/>
          <p:cNvSpPr/>
          <p:nvPr userDrawn="1"/>
        </p:nvSpPr>
        <p:spPr>
          <a:xfrm>
            <a:off x="9955972" y="348639"/>
            <a:ext cx="388217" cy="106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52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0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22"/>
          <p:cNvSpPr/>
          <p:nvPr userDrawn="1"/>
        </p:nvSpPr>
        <p:spPr>
          <a:xfrm>
            <a:off x="9776529" y="163108"/>
            <a:ext cx="22646" cy="478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84"/>
          <p:cNvSpPr/>
          <p:nvPr userDrawn="1"/>
        </p:nvSpPr>
        <p:spPr>
          <a:xfrm>
            <a:off x="11479896" y="319544"/>
            <a:ext cx="399380" cy="134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85"/>
          <p:cNvSpPr/>
          <p:nvPr userDrawn="1"/>
        </p:nvSpPr>
        <p:spPr>
          <a:xfrm>
            <a:off x="11111811" y="319544"/>
            <a:ext cx="311363" cy="134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86"/>
          <p:cNvSpPr/>
          <p:nvPr userDrawn="1"/>
        </p:nvSpPr>
        <p:spPr>
          <a:xfrm>
            <a:off x="10913586" y="348639"/>
            <a:ext cx="398060" cy="106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87"/>
          <p:cNvSpPr/>
          <p:nvPr userDrawn="1"/>
        </p:nvSpPr>
        <p:spPr>
          <a:xfrm>
            <a:off x="10682892" y="348639"/>
            <a:ext cx="412459" cy="106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88"/>
          <p:cNvSpPr/>
          <p:nvPr userDrawn="1"/>
        </p:nvSpPr>
        <p:spPr>
          <a:xfrm>
            <a:off x="10359179" y="348639"/>
            <a:ext cx="534719" cy="106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89"/>
          <p:cNvSpPr/>
          <p:nvPr userDrawn="1"/>
        </p:nvSpPr>
        <p:spPr>
          <a:xfrm>
            <a:off x="9955972" y="348639"/>
            <a:ext cx="604958" cy="106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90"/>
          <p:cNvSpPr/>
          <p:nvPr userDrawn="1"/>
        </p:nvSpPr>
        <p:spPr>
          <a:xfrm>
            <a:off x="9955972" y="348639"/>
            <a:ext cx="388217" cy="106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126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0" y="5445224"/>
            <a:ext cx="7152117" cy="141277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7152118" y="5445224"/>
            <a:ext cx="7152117" cy="141277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66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6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  <p:pic>
        <p:nvPicPr>
          <p:cNvPr id="13314" name="Picture 2" descr="D:\Users\krdoas\Desktop\ДЛЯ ПРЕЗЕНТАЦИЙ\15.03.2018 ППМИ\14570fa7893f15a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lum bright="45000"/>
          </a:blip>
          <a:srcRect/>
          <a:stretch>
            <a:fillRect/>
          </a:stretch>
        </p:blipFill>
        <p:spPr bwMode="auto">
          <a:xfrm>
            <a:off x="-1104800" y="4430216"/>
            <a:ext cx="14209579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79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7152117" cy="16288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18" y="5229200"/>
            <a:ext cx="7152117" cy="1628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9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0" y="5445224"/>
            <a:ext cx="7152117" cy="141277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7152118" y="5445224"/>
            <a:ext cx="7152117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7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424089" y="1596178"/>
            <a:ext cx="5364088" cy="217173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424089" y="6969394"/>
            <a:ext cx="5364088" cy="217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99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04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70C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70C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9A62-16D6-4FD5-82A8-C9C452ACBBAD}" type="slidenum">
              <a:rPr lang="ru-RU" smtClean="0">
                <a:solidFill>
                  <a:srgbClr val="0070C0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070C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2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70C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70C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6666E84-CA21-407A-9098-B0529236DD86}" type="slidenum">
              <a:rPr lang="ru-RU" smtClean="0">
                <a:solidFill>
                  <a:srgbClr val="0070C0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0070C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90" r:id="rId13"/>
    <p:sldLayoutId id="2147483692" r:id="rId14"/>
    <p:sldLayoutId id="2147483701" r:id="rId15"/>
    <p:sldLayoutId id="2147483693" r:id="rId16"/>
    <p:sldLayoutId id="2147483700" r:id="rId17"/>
    <p:sldLayoutId id="2147483696" r:id="rId18"/>
    <p:sldLayoutId id="2147483694" r:id="rId19"/>
    <p:sldLayoutId id="2147483695" r:id="rId20"/>
    <p:sldLayoutId id="2147483698" r:id="rId21"/>
    <p:sldLayoutId id="2147483699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"/>
          <p:cNvSpPr/>
          <p:nvPr/>
        </p:nvSpPr>
        <p:spPr>
          <a:xfrm>
            <a:off x="587624" y="3225310"/>
            <a:ext cx="1836000" cy="38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497117" y="3288389"/>
            <a:ext cx="4147457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800" b="1" dirty="0">
                <a:solidFill>
                  <a:srgbClr val="37ADE2"/>
                </a:solidFill>
              </a:rPr>
              <a:t>Аристов Сергей Юрьевич</a:t>
            </a:r>
          </a:p>
          <a:p>
            <a:r>
              <a:rPr lang="ru-RU" sz="1600" dirty="0">
                <a:solidFill>
                  <a:srgbClr val="49494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Заместитель директора</a:t>
            </a:r>
          </a:p>
          <a:p>
            <a:r>
              <a:rPr lang="ru-RU" sz="1600" dirty="0">
                <a:solidFill>
                  <a:srgbClr val="49494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ГКУ ДПО «Учебный центр министерства финансов Ставропольского края»</a:t>
            </a:r>
          </a:p>
        </p:txBody>
      </p:sp>
      <p:sp>
        <p:nvSpPr>
          <p:cNvPr id="100" name="Прямоугольник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711" y="1629516"/>
            <a:ext cx="5615872" cy="1384995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 rIns="216000">
            <a:spAutoFit/>
          </a:bodyPr>
          <a:lstStyle/>
          <a:p>
            <a:r>
              <a:rPr lang="ru-RU" sz="2800" b="1" dirty="0">
                <a:solidFill>
                  <a:srgbClr val="494949"/>
                </a:solidFill>
                <a:latin typeface="Calibri" panose="020F0502020204030204" pitchFamily="34" charset="0"/>
              </a:rPr>
              <a:t>Консультационное сопровождение практик инициативного бюджетирования</a:t>
            </a:r>
            <a:endParaRPr lang="ru-RU" sz="2800" dirty="0">
              <a:solidFill>
                <a:srgbClr val="494949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9782" y="752563"/>
            <a:ext cx="5756443" cy="53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511525" y="261284"/>
            <a:ext cx="11168950" cy="415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11525" y="6220046"/>
            <a:ext cx="11168950" cy="415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36999" y="3823184"/>
            <a:ext cx="4320000" cy="31212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мест захоронения</a:t>
            </a:r>
          </a:p>
        </p:txBody>
      </p:sp>
      <p:pic>
        <p:nvPicPr>
          <p:cNvPr id="5" name="Picture 2" descr="https://image.freepik.com/free-icon/no-translate-detected_318-302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288" y="3705121"/>
            <a:ext cx="573481" cy="573481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824300" y="1428844"/>
            <a:ext cx="5128017" cy="756080"/>
            <a:chOff x="820752" y="726888"/>
            <a:chExt cx="5128017" cy="756080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736769" y="980291"/>
              <a:ext cx="4212000" cy="308690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eaLnBrk="1" hangingPunct="1"/>
            </a:lstStyle>
            <a:p>
              <a:pPr>
                <a:spcBef>
                  <a:spcPct val="0"/>
                </a:spcBef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Ремонт объектов культуры</a:t>
              </a:r>
            </a:p>
          </p:txBody>
        </p:sp>
        <p:pic>
          <p:nvPicPr>
            <p:cNvPr id="8" name="Picture 4" descr="http://weclipart.com/gimg/C0172A75F456C826/theatre-51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752" y="726888"/>
              <a:ext cx="756080" cy="7560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25A3E0">
                  <a:alpha val="83000"/>
                </a:srgbClr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887657" y="2250405"/>
            <a:ext cx="5064660" cy="586466"/>
            <a:chOff x="887657" y="1549264"/>
            <a:chExt cx="5064660" cy="58646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40317" y="1555262"/>
              <a:ext cx="4212000" cy="580468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eaLnBrk="1" hangingPunct="1"/>
            </a:lstStyle>
            <a:p>
              <a:pPr>
                <a:lnSpc>
                  <a:spcPts val="1800"/>
                </a:lnSpc>
                <a:spcBef>
                  <a:spcPct val="0"/>
                </a:spcBef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Обустройство мест массового </a:t>
              </a:r>
            </a:p>
            <a:p>
              <a:pPr>
                <a:lnSpc>
                  <a:spcPts val="1800"/>
                </a:lnSpc>
                <a:spcBef>
                  <a:spcPct val="0"/>
                </a:spcBef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отдыха населения</a:t>
              </a:r>
            </a:p>
          </p:txBody>
        </p:sp>
        <p:pic>
          <p:nvPicPr>
            <p:cNvPr id="11" name="Picture 6" descr="http://cdn.onlinewebfonts.com/svg/img_556078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657" y="1549264"/>
              <a:ext cx="537489" cy="5509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9DB521">
                  <a:alpha val="83000"/>
                </a:srgbClr>
              </a:outerShd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887657" y="3034626"/>
            <a:ext cx="5078910" cy="583754"/>
            <a:chOff x="887657" y="2148606"/>
            <a:chExt cx="5078910" cy="583754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54567" y="2168207"/>
              <a:ext cx="4212000" cy="564153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Организация библиотечного </a:t>
              </a:r>
            </a:p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обслуживания жителей</a:t>
              </a:r>
            </a:p>
          </p:txBody>
        </p:sp>
        <p:pic>
          <p:nvPicPr>
            <p:cNvPr id="14" name="Picture 8" descr="http://clipart-library.com/img/1716266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657" y="2148606"/>
              <a:ext cx="537489" cy="5374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D74921">
                  <a:alpha val="83000"/>
                </a:srgbClr>
              </a:outerShd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848408" y="3765898"/>
            <a:ext cx="5103909" cy="474763"/>
            <a:chOff x="887657" y="2758839"/>
            <a:chExt cx="5103909" cy="474763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79566" y="2860515"/>
              <a:ext cx="4212000" cy="362346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>
                <a:defRPr b="1">
                  <a:solidFill>
                    <a:srgbClr val="003860"/>
                  </a:solidFill>
                  <a:ea typeface="宋体" panose="02010600030101010101" pitchFamily="2" charset="-122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Дорожная деятельность</a:t>
              </a:r>
            </a:p>
          </p:txBody>
        </p:sp>
        <p:pic>
          <p:nvPicPr>
            <p:cNvPr id="17" name="Picture 10" descr="http://www.pvhc.net/img145/kdfomzdklxtxnarzkwsw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657" y="2758839"/>
              <a:ext cx="546063" cy="4747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25A3E0">
                  <a:alpha val="83000"/>
                </a:srgbClr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871241" y="5013690"/>
            <a:ext cx="5116864" cy="679820"/>
            <a:chOff x="887657" y="4044866"/>
            <a:chExt cx="5116864" cy="679820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792521" y="4084413"/>
              <a:ext cx="4212000" cy="640273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Транспортное обслуживание населения</a:t>
              </a:r>
            </a:p>
          </p:txBody>
        </p:sp>
        <p:pic>
          <p:nvPicPr>
            <p:cNvPr id="20" name="Picture 14" descr="http://www.pvhc.net/img9/awukfnwmhrsklwmendxt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657" y="4044866"/>
              <a:ext cx="637881" cy="6378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D74921">
                  <a:alpha val="83000"/>
                </a:srgbClr>
              </a:outerShdw>
            </a:effectLst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51523" y="1619348"/>
            <a:ext cx="4320000" cy="37507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первичных мер 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пожарной безопасности</a:t>
            </a:r>
          </a:p>
        </p:txBody>
      </p:sp>
      <p:pic>
        <p:nvPicPr>
          <p:cNvPr id="22" name="Picture 16" descr="https://image.freepik.com/free-icon/fire-extinguisher_318-4214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583" y="1527211"/>
            <a:ext cx="544989" cy="544989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251523" y="2379312"/>
            <a:ext cx="4320000" cy="373819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жителей услугами торговли и бытового обслуживания</a:t>
            </a:r>
          </a:p>
        </p:txBody>
      </p:sp>
      <p:pic>
        <p:nvPicPr>
          <p:cNvPr id="24" name="Picture 18" descr="https://bmbullet01.s3.eu-central-1.amazonaws.com/uploads/lp/9785573533116854a5a0d28489c432ce_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0397" y="2259440"/>
            <a:ext cx="539563" cy="4734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236999" y="4404538"/>
            <a:ext cx="4320000" cy="50659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местного традиционного народного художественного творчества</a:t>
            </a:r>
          </a:p>
        </p:txBody>
      </p:sp>
      <p:pic>
        <p:nvPicPr>
          <p:cNvPr id="26" name="Picture 20" descr="https://thumb7.shutterstock.com/display_pic_with_logo/3962204/500959351/stock-vector-illustration-of-russian-souvenir-doll-vector-eps-50095935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7932" y="4392820"/>
            <a:ext cx="573481" cy="598970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251523" y="3124345"/>
            <a:ext cx="4320000" cy="25541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ТКО</a:t>
            </a:r>
          </a:p>
        </p:txBody>
      </p:sp>
      <p:pic>
        <p:nvPicPr>
          <p:cNvPr id="28" name="Picture 22" descr="http://iconsdig.com/images/original/20-Recycling-Bin-Icon-Vectors-%E2%80%93-Design-Blog-14859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9873" y="2935497"/>
            <a:ext cx="621540" cy="621540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grpSp>
        <p:nvGrpSpPr>
          <p:cNvPr id="29" name="Группа 28"/>
          <p:cNvGrpSpPr/>
          <p:nvPr/>
        </p:nvGrpSpPr>
        <p:grpSpPr>
          <a:xfrm>
            <a:off x="862658" y="4390044"/>
            <a:ext cx="5096987" cy="603464"/>
            <a:chOff x="887658" y="3331416"/>
            <a:chExt cx="5096987" cy="603464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772645" y="3488779"/>
              <a:ext cx="4212000" cy="391845"/>
            </a:xfrm>
            <a:prstGeom prst="rect">
              <a:avLst/>
            </a:prstGeom>
            <a:noFill/>
            <a:ln w="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>
                <a:defRPr b="1">
                  <a:solidFill>
                    <a:srgbClr val="003860"/>
                  </a:solidFill>
                  <a:ea typeface="宋体" panose="02010600030101010101" pitchFamily="2" charset="-122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Благоустройство территории </a:t>
              </a:r>
            </a:p>
            <a:p>
              <a:pPr>
                <a:lnSpc>
                  <a:spcPts val="1800"/>
                </a:lnSpc>
                <a:spcBef>
                  <a:spcPct val="0"/>
                </a:spcBef>
                <a:defRPr/>
              </a:pPr>
              <a:r>
                <a:rPr lang="ru-RU" alt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населенных пунктов</a:t>
              </a:r>
            </a:p>
          </p:txBody>
        </p:sp>
        <p:pic>
          <p:nvPicPr>
            <p:cNvPr id="31" name="Picture 24" descr="https://image.freepik.com/free-icon/no-translate-detected_318-56717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7658" y="3331416"/>
              <a:ext cx="603464" cy="6034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9DB521">
                  <a:alpha val="83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2743347" y="708698"/>
            <a:ext cx="8956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274255"/>
                </a:solidFill>
                <a:latin typeface="Calibri" panose="020F0502020204030204" pitchFamily="34" charset="0"/>
              </a:rPr>
              <a:t>Направления реализации проектов</a:t>
            </a:r>
            <a:endParaRPr lang="ru-RU" altLang="ru-RU" sz="2400" b="1" dirty="0">
              <a:solidFill>
                <a:srgbClr val="274255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212560" y="5163249"/>
            <a:ext cx="4940477" cy="504056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Сохранение, использование и популяризация объектов культурного наследия, их охрана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2" y="5120650"/>
            <a:ext cx="641007" cy="606358"/>
          </a:xfrm>
          <a:prstGeom prst="rect">
            <a:avLst/>
          </a:prstGeom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749383" y="6091293"/>
            <a:ext cx="9544252" cy="73062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мероприятий по строительству объектов капитального строительства и приобретению объектов недвижимого имущества в муниципальную собственность</a:t>
            </a: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1077542" y="6078840"/>
            <a:ext cx="678517" cy="680356"/>
          </a:xfrm>
          <a:prstGeom prst="ellipse">
            <a:avLst/>
          </a:prstGeom>
          <a:solidFill>
            <a:srgbClr val="9DB521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9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" name="组合 114"/>
          <p:cNvGrpSpPr/>
          <p:nvPr/>
        </p:nvGrpSpPr>
        <p:grpSpPr>
          <a:xfrm>
            <a:off x="1150052" y="6161105"/>
            <a:ext cx="503750" cy="49404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116"/>
            <p:cNvSpPr/>
            <p:nvPr/>
          </p:nvSpPr>
          <p:spPr>
            <a:xfrm>
              <a:off x="392116" y="760414"/>
              <a:ext cx="3825876" cy="38258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2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623" y="6192070"/>
            <a:ext cx="322775" cy="429828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973014" y="5913147"/>
            <a:ext cx="10583985" cy="1085935"/>
          </a:xfrm>
          <a:prstGeom prst="roundRect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4A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613" y="720579"/>
            <a:ext cx="97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Инициативный проект должен </a:t>
            </a:r>
            <a:endParaRPr lang="ru-RU" sz="2400" b="1" dirty="0">
              <a:solidFill>
                <a:srgbClr val="274255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содержать </a:t>
            </a:r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в себе следующие </a:t>
            </a:r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сведения:</a:t>
            </a:r>
            <a:endParaRPr lang="en-US" sz="2400" b="1" dirty="0">
              <a:solidFill>
                <a:srgbClr val="274255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10806297" y="3319441"/>
            <a:ext cx="337945" cy="372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2234827" y="5992620"/>
            <a:ext cx="337945" cy="3724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2047" y="1679783"/>
            <a:ext cx="80739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Инициативный проект должен содержать в себе следующие сведения: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проблемы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решение которой имеет приоритетное значение для жителей муниципального образования или его части;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предложений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решению указанной проблемы;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ожидаемого результата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инициативного проекта;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предварительный расчет необходимых расходов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инициативного проекта;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планируемые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сроки реализации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инициативного проекта;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планируемом (возможном)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имущественном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(или)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заинтересованных лиц в реализации данного проекта;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указание 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средств местного бюджета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предполагается использование этих средств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инициативного проекта;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на территорию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или его часть,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границах которой будет реализовываться инициативный проект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иные сведения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предусмотренные нормативным правовым актом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представительного органа муниципального образования.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00" y="2035668"/>
            <a:ext cx="3730592" cy="4446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11195940" y="6045281"/>
            <a:ext cx="337945" cy="3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2151" y="2250087"/>
            <a:ext cx="695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вносится в местную администрацию, где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 портфель инициативных проектов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313" y="3707738"/>
            <a:ext cx="6952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публикует информацию 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собраний граждан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наиболее значимого предложения.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1020" y="53169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проходит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инициативных проектов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голосование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участников собрания, целью которого является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отбор инициативного проекта для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его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на конкурсный отбор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инициативных проектов, проводимый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минфином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края.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969" y="1726354"/>
            <a:ext cx="2008930" cy="2008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26" y="3120560"/>
            <a:ext cx="1955005" cy="1955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87" y="4592186"/>
            <a:ext cx="2290119" cy="22901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43347" y="708698"/>
            <a:ext cx="8956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274255"/>
                </a:solidFill>
                <a:latin typeface="Calibri" panose="020F0502020204030204" pitchFamily="34" charset="0"/>
              </a:rPr>
              <a:t>Порядок внесения инициативного проекта</a:t>
            </a:r>
            <a:endParaRPr lang="ru-RU" altLang="ru-RU" sz="2400" b="1" dirty="0">
              <a:solidFill>
                <a:srgbClr val="27425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5633" y="21556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Подготовка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 осуществляется местной администрацией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поддержке инициативной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группы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которая оказывает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помощь представителям местной администрации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путем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списков граждан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готовых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проект или участвовать в его реализации безвозмездным трудом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93276" y="4921304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разработке дизайна проекта, следить за работами на объекте 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качество.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859" y="1855461"/>
            <a:ext cx="2875005" cy="2875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93" y="4036026"/>
            <a:ext cx="2627870" cy="26278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4613" y="720579"/>
            <a:ext cx="976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Что еще можно сделать для проекта </a:t>
            </a:r>
            <a:endParaRPr lang="ru-RU" sz="2400" b="1" dirty="0" smtClean="0">
              <a:solidFill>
                <a:srgbClr val="274255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274255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274255"/>
                </a:solidFill>
                <a:latin typeface="Calibri" panose="020F0502020204030204" pitchFamily="34" charset="0"/>
              </a:rPr>
              <a:t>составе инициативной </a:t>
            </a:r>
            <a:r>
              <a:rPr lang="ru-RU" sz="2400" b="1" dirty="0" smtClean="0">
                <a:solidFill>
                  <a:srgbClr val="274255"/>
                </a:solidFill>
                <a:latin typeface="Calibri" panose="020F0502020204030204" pitchFamily="34" charset="0"/>
              </a:rPr>
              <a:t>группы:</a:t>
            </a:r>
            <a:endParaRPr lang="en-US" sz="2400" b="1" dirty="0">
              <a:solidFill>
                <a:srgbClr val="274255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5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05" y="861627"/>
            <a:ext cx="5038165" cy="3778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89" y="2447364"/>
            <a:ext cx="4966447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4068488"/>
            <a:ext cx="4400089" cy="277244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9" y="1559859"/>
            <a:ext cx="3792072" cy="25280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494949"/>
                </a:solidFill>
                <a:sym typeface="+mn-lt"/>
              </a:rPr>
              <a:t>ФИРМЕННЫЙ СТИЛЬ ПРОГРАММЫ</a:t>
            </a:r>
            <a:endParaRPr lang="ru-RU" altLang="ru-RU" sz="2400" b="1" dirty="0">
              <a:solidFill>
                <a:srgbClr val="494949"/>
              </a:solidFill>
              <a:sym typeface="+mn-lt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55" y="1054272"/>
            <a:ext cx="7557025" cy="50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>
                <a:solidFill>
                  <a:srgbClr val="494949"/>
                </a:solidFill>
                <a:sym typeface="+mn-lt"/>
              </a:rPr>
              <a:t>САЙТ ПРОГРАММЫ</a:t>
            </a:r>
            <a:endParaRPr lang="ru-RU" altLang="ru-RU" sz="2400" b="1" dirty="0">
              <a:solidFill>
                <a:srgbClr val="494949"/>
              </a:solidFill>
              <a:sym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3318"/>
            <a:ext cx="9144000" cy="4295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74594" y="936796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dk1"/>
                </a:solidFill>
              </a:rPr>
              <a:t>pmisk.ru</a:t>
            </a:r>
            <a:endParaRPr lang="ru-RU" sz="6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80000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24001" y="3357564"/>
            <a:ext cx="914400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lnSpc>
                <a:spcPts val="1500"/>
              </a:lnSpc>
              <a:buFontTx/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sz="4400" dirty="0"/>
              <a:t>Благодарю за внимание!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847851" y="4509120"/>
            <a:ext cx="4968875" cy="9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None/>
            </a:pPr>
            <a:endParaRPr lang="ru-RU" altLang="ru-RU" sz="1600" b="1" dirty="0">
              <a:solidFill>
                <a:schemeClr val="tx1">
                  <a:lumMod val="50000"/>
                </a:schemeClr>
              </a:solidFill>
              <a:latin typeface="Candara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Заместитель директора </a:t>
            </a:r>
            <a:endParaRPr lang="ru-RU" altLang="ru-RU" sz="1600" b="1" dirty="0">
              <a:solidFill>
                <a:schemeClr val="tx1">
                  <a:lumMod val="50000"/>
                </a:schemeClr>
              </a:solidFill>
              <a:latin typeface="Candara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ГКУ ДПО «Учебный центр министерства финансов Ставропольского края»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847850" y="4244264"/>
            <a:ext cx="3455988" cy="2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None/>
              <a:defRPr/>
            </a:pPr>
            <a:r>
              <a:rPr lang="ru-RU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Аристов Сергей Юрьевич </a:t>
            </a:r>
            <a:endParaRPr lang="ru-RU" altLang="ru-RU" sz="1600" b="1" dirty="0">
              <a:solidFill>
                <a:schemeClr val="tx1">
                  <a:lumMod val="50000"/>
                </a:schemeClr>
              </a:solidFill>
              <a:latin typeface="Candar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7529" y="5426651"/>
            <a:ext cx="49688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Тел.: (8652) 99-26-80</a:t>
            </a:r>
          </a:p>
          <a:p>
            <a:pPr>
              <a:lnSpc>
                <a:spcPts val="1600"/>
              </a:lnSpc>
              <a:spcBef>
                <a:spcPct val="0"/>
              </a:spcBef>
              <a:buNone/>
            </a:pPr>
            <a:r>
              <a:rPr lang="en-US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E-mail: </a:t>
            </a:r>
            <a:r>
              <a:rPr lang="ru-RU" altLang="ru-RU" sz="1600" b="1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  <a:cs typeface="Times New Roman" panose="02020603050405020304" pitchFamily="18" charset="0"/>
              </a:rPr>
              <a:t>aristov@mfsk.ru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40" y="260649"/>
            <a:ext cx="5960973" cy="23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032104" y="4219344"/>
            <a:ext cx="3419872" cy="1540308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15880" y="1195008"/>
            <a:ext cx="6228184" cy="3411246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40618" y="1857500"/>
            <a:ext cx="4878888" cy="3513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Хорошие начинания  всегда должны быть услышаны властью и поддержаны ею – хотя бы организационно. Поэтому я  предлагаю вынести их в девиз следующего года  для всего Ставрополья. </a:t>
            </a:r>
            <a:r>
              <a:rPr lang="ru-RU" sz="2000" b="1" u="sng" dirty="0">
                <a:solidFill>
                  <a:srgbClr val="FF000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Объявить в нашем крае 2017-й  годом местных инициатив.</a:t>
            </a:r>
          </a:p>
          <a:p>
            <a:pPr algn="just">
              <a:defRPr/>
            </a:pPr>
            <a:endParaRPr lang="ru-RU" sz="2000" b="1" dirty="0">
              <a:solidFill>
                <a:srgbClr val="0070C0"/>
              </a:solidFill>
              <a:latin typeface="Candara" pitchFamily="34" charset="0"/>
              <a:ea typeface="Segoe UI" pitchFamily="34" charset="0"/>
              <a:cs typeface="Simplified Arabic" pitchFamily="18" charset="-78"/>
            </a:endParaRPr>
          </a:p>
          <a:p>
            <a:pPr algn="just">
              <a:defRPr/>
            </a:pPr>
            <a:endParaRPr lang="ru-RU" sz="2000" b="1" dirty="0">
              <a:solidFill>
                <a:srgbClr val="0070C0"/>
              </a:solidFill>
              <a:latin typeface="Candara" pitchFamily="34" charset="0"/>
              <a:ea typeface="Segoe UI" pitchFamily="34" charset="0"/>
              <a:cs typeface="Simplified Arabic" pitchFamily="18" charset="-78"/>
            </a:endParaRPr>
          </a:p>
          <a:p>
            <a:pPr algn="r"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Губернатор </a:t>
            </a:r>
          </a:p>
          <a:p>
            <a:pPr algn="r">
              <a:lnSpc>
                <a:spcPts val="17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Ставропольского края       </a:t>
            </a:r>
          </a:p>
          <a:p>
            <a:pPr algn="r">
              <a:lnSpc>
                <a:spcPts val="1700"/>
              </a:lnSpc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В.В.Владимиров</a:t>
            </a:r>
            <a:endParaRPr lang="ru-RU" sz="2000" b="1" dirty="0">
              <a:solidFill>
                <a:srgbClr val="0070C0"/>
              </a:solidFill>
              <a:latin typeface="Candara" pitchFamily="34" charset="0"/>
              <a:ea typeface="Segoe UI" pitchFamily="34" charset="0"/>
              <a:cs typeface="Simplified Arabic" pitchFamily="18" charset="-78"/>
            </a:endParaRPr>
          </a:p>
        </p:txBody>
      </p:sp>
      <p:pic>
        <p:nvPicPr>
          <p:cNvPr id="10" name="Picture 2" descr="https://gorod-uspeha.info/upload/iblock/6a0/6a048ac6e9b0589661abbdc59eee73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923304"/>
            <a:ext cx="3158476" cy="4312889"/>
          </a:xfrm>
          <a:prstGeom prst="rect">
            <a:avLst/>
          </a:prstGeom>
          <a:noFill/>
          <a:ln w="9525">
            <a:solidFill>
              <a:schemeClr val="tx1">
                <a:alpha val="31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78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8;p47">
            <a:extLst>
              <a:ext uri="{FF2B5EF4-FFF2-40B4-BE49-F238E27FC236}">
                <a16:creationId xmlns:a16="http://schemas.microsoft.com/office/drawing/2014/main" xmlns="" id="{55EACDDA-3740-425C-A85F-39C3254CEFD2}"/>
              </a:ext>
            </a:extLst>
          </p:cNvPr>
          <p:cNvSpPr/>
          <p:nvPr/>
        </p:nvSpPr>
        <p:spPr>
          <a:xfrm>
            <a:off x="4795224" y="2152879"/>
            <a:ext cx="1332441" cy="2215349"/>
          </a:xfrm>
          <a:custGeom>
            <a:avLst/>
            <a:gdLst/>
            <a:ahLst/>
            <a:cxnLst/>
            <a:rect l="l" t="t" r="r" b="b"/>
            <a:pathLst>
              <a:path w="31982" h="53174" extrusionOk="0">
                <a:moveTo>
                  <a:pt x="763" y="21479"/>
                </a:moveTo>
                <a:lnTo>
                  <a:pt x="20670" y="1215"/>
                </a:lnTo>
                <a:cubicBezTo>
                  <a:pt x="21849" y="0"/>
                  <a:pt x="23909" y="548"/>
                  <a:pt x="24337" y="2191"/>
                </a:cubicBezTo>
                <a:lnTo>
                  <a:pt x="31791" y="30528"/>
                </a:lnTo>
                <a:cubicBezTo>
                  <a:pt x="31981" y="31290"/>
                  <a:pt x="31755" y="32100"/>
                  <a:pt x="31195" y="32647"/>
                </a:cubicBezTo>
                <a:lnTo>
                  <a:pt x="11288" y="52019"/>
                </a:lnTo>
                <a:cubicBezTo>
                  <a:pt x="10097" y="53174"/>
                  <a:pt x="8097" y="52626"/>
                  <a:pt x="7657" y="51019"/>
                </a:cubicBezTo>
                <a:lnTo>
                  <a:pt x="203" y="23587"/>
                </a:lnTo>
                <a:cubicBezTo>
                  <a:pt x="1" y="22837"/>
                  <a:pt x="215" y="22039"/>
                  <a:pt x="763" y="21479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1759;p47">
            <a:extLst>
              <a:ext uri="{FF2B5EF4-FFF2-40B4-BE49-F238E27FC236}">
                <a16:creationId xmlns:a16="http://schemas.microsoft.com/office/drawing/2014/main" xmlns="" id="{DB9B250C-E67F-41E1-998F-1B102CA8F674}"/>
              </a:ext>
            </a:extLst>
          </p:cNvPr>
          <p:cNvSpPr/>
          <p:nvPr/>
        </p:nvSpPr>
        <p:spPr>
          <a:xfrm>
            <a:off x="4635032" y="2127591"/>
            <a:ext cx="1332400" cy="2215349"/>
          </a:xfrm>
          <a:custGeom>
            <a:avLst/>
            <a:gdLst/>
            <a:ahLst/>
            <a:cxnLst/>
            <a:rect l="l" t="t" r="r" b="b"/>
            <a:pathLst>
              <a:path w="31981" h="53174" fill="none" extrusionOk="0">
                <a:moveTo>
                  <a:pt x="750" y="21479"/>
                </a:moveTo>
                <a:lnTo>
                  <a:pt x="20657" y="1215"/>
                </a:lnTo>
                <a:cubicBezTo>
                  <a:pt x="21848" y="0"/>
                  <a:pt x="23896" y="548"/>
                  <a:pt x="24325" y="2191"/>
                </a:cubicBezTo>
                <a:lnTo>
                  <a:pt x="31778" y="30540"/>
                </a:lnTo>
                <a:cubicBezTo>
                  <a:pt x="31980" y="31302"/>
                  <a:pt x="31754" y="32111"/>
                  <a:pt x="31183" y="32659"/>
                </a:cubicBezTo>
                <a:lnTo>
                  <a:pt x="11275" y="52019"/>
                </a:lnTo>
                <a:cubicBezTo>
                  <a:pt x="10085" y="53173"/>
                  <a:pt x="8084" y="52626"/>
                  <a:pt x="7656" y="51030"/>
                </a:cubicBezTo>
                <a:lnTo>
                  <a:pt x="203" y="23586"/>
                </a:lnTo>
                <a:cubicBezTo>
                  <a:pt x="0" y="22836"/>
                  <a:pt x="203" y="22039"/>
                  <a:pt x="750" y="21479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Google Shape;1760;p47">
            <a:extLst>
              <a:ext uri="{FF2B5EF4-FFF2-40B4-BE49-F238E27FC236}">
                <a16:creationId xmlns:a16="http://schemas.microsoft.com/office/drawing/2014/main" xmlns="" id="{4855BB7A-65AB-4788-9AFC-DCE644C3E751}"/>
              </a:ext>
            </a:extLst>
          </p:cNvPr>
          <p:cNvSpPr/>
          <p:nvPr/>
        </p:nvSpPr>
        <p:spPr>
          <a:xfrm>
            <a:off x="5087650" y="3030704"/>
            <a:ext cx="305093" cy="720507"/>
          </a:xfrm>
          <a:custGeom>
            <a:avLst/>
            <a:gdLst/>
            <a:ahLst/>
            <a:cxnLst/>
            <a:rect l="l" t="t" r="r" b="b"/>
            <a:pathLst>
              <a:path w="7323" h="17294" extrusionOk="0">
                <a:moveTo>
                  <a:pt x="2772" y="1942"/>
                </a:moveTo>
                <a:cubicBezTo>
                  <a:pt x="3111" y="1942"/>
                  <a:pt x="3447" y="2188"/>
                  <a:pt x="3774" y="2682"/>
                </a:cubicBezTo>
                <a:cubicBezTo>
                  <a:pt x="4310" y="3480"/>
                  <a:pt x="4834" y="4956"/>
                  <a:pt x="5358" y="7100"/>
                </a:cubicBezTo>
                <a:cubicBezTo>
                  <a:pt x="5870" y="9231"/>
                  <a:pt x="6108" y="10957"/>
                  <a:pt x="6084" y="12291"/>
                </a:cubicBezTo>
                <a:cubicBezTo>
                  <a:pt x="6060" y="13600"/>
                  <a:pt x="5763" y="14529"/>
                  <a:pt x="5203" y="15041"/>
                </a:cubicBezTo>
                <a:cubicBezTo>
                  <a:pt x="4984" y="15241"/>
                  <a:pt x="4767" y="15341"/>
                  <a:pt x="4552" y="15341"/>
                </a:cubicBezTo>
                <a:cubicBezTo>
                  <a:pt x="4215" y="15341"/>
                  <a:pt x="3882" y="15098"/>
                  <a:pt x="3548" y="14612"/>
                </a:cubicBezTo>
                <a:cubicBezTo>
                  <a:pt x="3012" y="13803"/>
                  <a:pt x="2488" y="12326"/>
                  <a:pt x="1976" y="10195"/>
                </a:cubicBezTo>
                <a:cubicBezTo>
                  <a:pt x="1465" y="8064"/>
                  <a:pt x="1214" y="6326"/>
                  <a:pt x="1238" y="5016"/>
                </a:cubicBezTo>
                <a:cubicBezTo>
                  <a:pt x="1262" y="3682"/>
                  <a:pt x="1560" y="2754"/>
                  <a:pt x="2119" y="2242"/>
                </a:cubicBezTo>
                <a:cubicBezTo>
                  <a:pt x="2337" y="2042"/>
                  <a:pt x="2555" y="1942"/>
                  <a:pt x="2772" y="1942"/>
                </a:cubicBezTo>
                <a:close/>
                <a:moveTo>
                  <a:pt x="2949" y="0"/>
                </a:moveTo>
                <a:cubicBezTo>
                  <a:pt x="2548" y="0"/>
                  <a:pt x="2136" y="192"/>
                  <a:pt x="1715" y="575"/>
                </a:cubicBezTo>
                <a:cubicBezTo>
                  <a:pt x="810" y="1408"/>
                  <a:pt x="298" y="2730"/>
                  <a:pt x="143" y="4552"/>
                </a:cubicBezTo>
                <a:cubicBezTo>
                  <a:pt x="0" y="6361"/>
                  <a:pt x="250" y="8576"/>
                  <a:pt x="881" y="11207"/>
                </a:cubicBezTo>
                <a:cubicBezTo>
                  <a:pt x="1512" y="13815"/>
                  <a:pt x="2227" y="15601"/>
                  <a:pt x="3036" y="16553"/>
                </a:cubicBezTo>
                <a:cubicBezTo>
                  <a:pt x="3466" y="17046"/>
                  <a:pt x="3908" y="17294"/>
                  <a:pt x="4365" y="17294"/>
                </a:cubicBezTo>
                <a:cubicBezTo>
                  <a:pt x="4769" y="17294"/>
                  <a:pt x="5183" y="17099"/>
                  <a:pt x="5608" y="16708"/>
                </a:cubicBezTo>
                <a:cubicBezTo>
                  <a:pt x="6513" y="15886"/>
                  <a:pt x="7025" y="14565"/>
                  <a:pt x="7168" y="12755"/>
                </a:cubicBezTo>
                <a:cubicBezTo>
                  <a:pt x="7322" y="10933"/>
                  <a:pt x="7072" y="8707"/>
                  <a:pt x="6441" y="6099"/>
                </a:cubicBezTo>
                <a:cubicBezTo>
                  <a:pt x="5810" y="3468"/>
                  <a:pt x="5096" y="1694"/>
                  <a:pt x="4286" y="754"/>
                </a:cubicBezTo>
                <a:cubicBezTo>
                  <a:pt x="3854" y="251"/>
                  <a:pt x="3408" y="0"/>
                  <a:pt x="29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1761;p47">
            <a:extLst>
              <a:ext uri="{FF2B5EF4-FFF2-40B4-BE49-F238E27FC236}">
                <a16:creationId xmlns:a16="http://schemas.microsoft.com/office/drawing/2014/main" xmlns="" id="{9AD2DFEB-63AA-4FBA-A257-B45CEB1C21B8}"/>
              </a:ext>
            </a:extLst>
          </p:cNvPr>
          <p:cNvSpPr/>
          <p:nvPr/>
        </p:nvSpPr>
        <p:spPr>
          <a:xfrm>
            <a:off x="5366913" y="2769898"/>
            <a:ext cx="348254" cy="757504"/>
          </a:xfrm>
          <a:custGeom>
            <a:avLst/>
            <a:gdLst/>
            <a:ahLst/>
            <a:cxnLst/>
            <a:rect l="l" t="t" r="r" b="b"/>
            <a:pathLst>
              <a:path w="8359" h="18182" extrusionOk="0">
                <a:moveTo>
                  <a:pt x="2834" y="1"/>
                </a:moveTo>
                <a:lnTo>
                  <a:pt x="1739" y="1001"/>
                </a:lnTo>
                <a:lnTo>
                  <a:pt x="0" y="3525"/>
                </a:lnTo>
                <a:lnTo>
                  <a:pt x="453" y="5442"/>
                </a:lnTo>
                <a:lnTo>
                  <a:pt x="2215" y="2906"/>
                </a:lnTo>
                <a:lnTo>
                  <a:pt x="5072" y="14776"/>
                </a:lnTo>
                <a:lnTo>
                  <a:pt x="3286" y="16408"/>
                </a:lnTo>
                <a:lnTo>
                  <a:pt x="3715" y="18182"/>
                </a:lnTo>
                <a:lnTo>
                  <a:pt x="8358" y="13919"/>
                </a:lnTo>
                <a:lnTo>
                  <a:pt x="7930" y="12145"/>
                </a:lnTo>
                <a:lnTo>
                  <a:pt x="6144" y="13788"/>
                </a:lnTo>
                <a:lnTo>
                  <a:pt x="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Google Shape;1763;p47">
            <a:extLst>
              <a:ext uri="{FF2B5EF4-FFF2-40B4-BE49-F238E27FC236}">
                <a16:creationId xmlns:a16="http://schemas.microsoft.com/office/drawing/2014/main" xmlns="" id="{CC7B8D01-A72A-4F3F-B478-D034C14AC5FA}"/>
              </a:ext>
            </a:extLst>
          </p:cNvPr>
          <p:cNvSpPr/>
          <p:nvPr/>
        </p:nvSpPr>
        <p:spPr>
          <a:xfrm>
            <a:off x="5954476" y="2067056"/>
            <a:ext cx="1680655" cy="1681613"/>
          </a:xfrm>
          <a:custGeom>
            <a:avLst/>
            <a:gdLst/>
            <a:ahLst/>
            <a:cxnLst/>
            <a:rect l="l" t="t" r="r" b="b"/>
            <a:pathLst>
              <a:path w="40340" h="40363" extrusionOk="0">
                <a:moveTo>
                  <a:pt x="37279" y="39958"/>
                </a:moveTo>
                <a:lnTo>
                  <a:pt x="9478" y="33052"/>
                </a:lnTo>
                <a:cubicBezTo>
                  <a:pt x="8704" y="32862"/>
                  <a:pt x="8097" y="32267"/>
                  <a:pt x="7895" y="31493"/>
                </a:cubicBezTo>
                <a:lnTo>
                  <a:pt x="429" y="3108"/>
                </a:lnTo>
                <a:cubicBezTo>
                  <a:pt x="1" y="1489"/>
                  <a:pt x="1501" y="1"/>
                  <a:pt x="3120" y="453"/>
                </a:cubicBezTo>
                <a:lnTo>
                  <a:pt x="30921" y="8085"/>
                </a:lnTo>
                <a:cubicBezTo>
                  <a:pt x="31671" y="8287"/>
                  <a:pt x="32243" y="8871"/>
                  <a:pt x="32445" y="9621"/>
                </a:cubicBezTo>
                <a:lnTo>
                  <a:pt x="39911" y="37267"/>
                </a:lnTo>
                <a:cubicBezTo>
                  <a:pt x="40339" y="38875"/>
                  <a:pt x="38887" y="40363"/>
                  <a:pt x="37279" y="39958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1764;p47">
            <a:extLst>
              <a:ext uri="{FF2B5EF4-FFF2-40B4-BE49-F238E27FC236}">
                <a16:creationId xmlns:a16="http://schemas.microsoft.com/office/drawing/2014/main" xmlns="" id="{36C263D9-4F2A-4BB5-B3A2-EF03BAE74F92}"/>
              </a:ext>
            </a:extLst>
          </p:cNvPr>
          <p:cNvSpPr/>
          <p:nvPr/>
        </p:nvSpPr>
        <p:spPr>
          <a:xfrm>
            <a:off x="6082962" y="1922237"/>
            <a:ext cx="1680613" cy="1681613"/>
          </a:xfrm>
          <a:custGeom>
            <a:avLst/>
            <a:gdLst/>
            <a:ahLst/>
            <a:cxnLst/>
            <a:rect l="l" t="t" r="r" b="b"/>
            <a:pathLst>
              <a:path w="40339" h="40363" fill="none" extrusionOk="0">
                <a:moveTo>
                  <a:pt x="37267" y="39957"/>
                </a:moveTo>
                <a:lnTo>
                  <a:pt x="9466" y="33052"/>
                </a:lnTo>
                <a:cubicBezTo>
                  <a:pt x="8692" y="32861"/>
                  <a:pt x="8085" y="32266"/>
                  <a:pt x="7882" y="31492"/>
                </a:cubicBezTo>
                <a:lnTo>
                  <a:pt x="429" y="3108"/>
                </a:lnTo>
                <a:cubicBezTo>
                  <a:pt x="0" y="1488"/>
                  <a:pt x="1489" y="0"/>
                  <a:pt x="3108" y="453"/>
                </a:cubicBezTo>
                <a:lnTo>
                  <a:pt x="30909" y="8084"/>
                </a:lnTo>
                <a:cubicBezTo>
                  <a:pt x="31659" y="8287"/>
                  <a:pt x="32243" y="8870"/>
                  <a:pt x="32445" y="9620"/>
                </a:cubicBezTo>
                <a:lnTo>
                  <a:pt x="39898" y="37278"/>
                </a:lnTo>
                <a:cubicBezTo>
                  <a:pt x="40339" y="38874"/>
                  <a:pt x="38886" y="40362"/>
                  <a:pt x="37267" y="39957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1765;p47">
            <a:extLst>
              <a:ext uri="{FF2B5EF4-FFF2-40B4-BE49-F238E27FC236}">
                <a16:creationId xmlns:a16="http://schemas.microsoft.com/office/drawing/2014/main" xmlns="" id="{02E8A1BC-8A4C-43A7-A599-3B1EA9E6DE88}"/>
              </a:ext>
            </a:extLst>
          </p:cNvPr>
          <p:cNvSpPr/>
          <p:nvPr/>
        </p:nvSpPr>
        <p:spPr>
          <a:xfrm>
            <a:off x="6490003" y="2422684"/>
            <a:ext cx="355712" cy="670388"/>
          </a:xfrm>
          <a:custGeom>
            <a:avLst/>
            <a:gdLst/>
            <a:ahLst/>
            <a:cxnLst/>
            <a:rect l="l" t="t" r="r" b="b"/>
            <a:pathLst>
              <a:path w="8538" h="16091" extrusionOk="0">
                <a:moveTo>
                  <a:pt x="2628" y="1695"/>
                </a:moveTo>
                <a:cubicBezTo>
                  <a:pt x="2747" y="1695"/>
                  <a:pt x="2875" y="1715"/>
                  <a:pt x="3013" y="1756"/>
                </a:cubicBezTo>
                <a:cubicBezTo>
                  <a:pt x="3751" y="1982"/>
                  <a:pt x="4418" y="2660"/>
                  <a:pt x="5001" y="3827"/>
                </a:cubicBezTo>
                <a:cubicBezTo>
                  <a:pt x="5585" y="4982"/>
                  <a:pt x="6085" y="6601"/>
                  <a:pt x="6501" y="8709"/>
                </a:cubicBezTo>
                <a:cubicBezTo>
                  <a:pt x="6930" y="10792"/>
                  <a:pt x="7049" y="12316"/>
                  <a:pt x="6894" y="13257"/>
                </a:cubicBezTo>
                <a:cubicBezTo>
                  <a:pt x="6759" y="14012"/>
                  <a:pt x="6435" y="14389"/>
                  <a:pt x="5916" y="14389"/>
                </a:cubicBezTo>
                <a:cubicBezTo>
                  <a:pt x="5796" y="14389"/>
                  <a:pt x="5666" y="14369"/>
                  <a:pt x="5525" y="14329"/>
                </a:cubicBezTo>
                <a:cubicBezTo>
                  <a:pt x="4787" y="14114"/>
                  <a:pt x="4132" y="13424"/>
                  <a:pt x="3537" y="12281"/>
                </a:cubicBezTo>
                <a:cubicBezTo>
                  <a:pt x="2965" y="11114"/>
                  <a:pt x="2465" y="9495"/>
                  <a:pt x="2036" y="7399"/>
                </a:cubicBezTo>
                <a:cubicBezTo>
                  <a:pt x="1620" y="5292"/>
                  <a:pt x="1489" y="3780"/>
                  <a:pt x="1655" y="2839"/>
                </a:cubicBezTo>
                <a:cubicBezTo>
                  <a:pt x="1791" y="2074"/>
                  <a:pt x="2115" y="1695"/>
                  <a:pt x="2628" y="1695"/>
                </a:cubicBezTo>
                <a:close/>
                <a:moveTo>
                  <a:pt x="1919" y="0"/>
                </a:moveTo>
                <a:cubicBezTo>
                  <a:pt x="1153" y="0"/>
                  <a:pt x="632" y="454"/>
                  <a:pt x="358" y="1351"/>
                </a:cubicBezTo>
                <a:cubicBezTo>
                  <a:pt x="1" y="2518"/>
                  <a:pt x="84" y="4399"/>
                  <a:pt x="596" y="6971"/>
                </a:cubicBezTo>
                <a:cubicBezTo>
                  <a:pt x="1108" y="9542"/>
                  <a:pt x="1822" y="11602"/>
                  <a:pt x="2715" y="13138"/>
                </a:cubicBezTo>
                <a:cubicBezTo>
                  <a:pt x="3620" y="14674"/>
                  <a:pt x="4668" y="15614"/>
                  <a:pt x="5858" y="15972"/>
                </a:cubicBezTo>
                <a:cubicBezTo>
                  <a:pt x="6132" y="16051"/>
                  <a:pt x="6383" y="16091"/>
                  <a:pt x="6613" y="16091"/>
                </a:cubicBezTo>
                <a:cubicBezTo>
                  <a:pt x="7383" y="16091"/>
                  <a:pt x="7905" y="15644"/>
                  <a:pt x="8180" y="14745"/>
                </a:cubicBezTo>
                <a:cubicBezTo>
                  <a:pt x="8537" y="13567"/>
                  <a:pt x="8454" y="11697"/>
                  <a:pt x="7942" y="9126"/>
                </a:cubicBezTo>
                <a:cubicBezTo>
                  <a:pt x="7430" y="6542"/>
                  <a:pt x="6716" y="4494"/>
                  <a:pt x="5811" y="2958"/>
                </a:cubicBezTo>
                <a:cubicBezTo>
                  <a:pt x="4918" y="1410"/>
                  <a:pt x="3870" y="470"/>
                  <a:pt x="2679" y="124"/>
                </a:cubicBezTo>
                <a:cubicBezTo>
                  <a:pt x="2404" y="42"/>
                  <a:pt x="2150" y="0"/>
                  <a:pt x="19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Google Shape;1766;p47">
            <a:extLst>
              <a:ext uri="{FF2B5EF4-FFF2-40B4-BE49-F238E27FC236}">
                <a16:creationId xmlns:a16="http://schemas.microsoft.com/office/drawing/2014/main" xmlns="" id="{C6117347-D673-441E-9B01-1915874523DE}"/>
              </a:ext>
            </a:extLst>
          </p:cNvPr>
          <p:cNvSpPr/>
          <p:nvPr/>
        </p:nvSpPr>
        <p:spPr>
          <a:xfrm>
            <a:off x="6851131" y="2528465"/>
            <a:ext cx="399833" cy="699051"/>
          </a:xfrm>
          <a:custGeom>
            <a:avLst/>
            <a:gdLst/>
            <a:ahLst/>
            <a:cxnLst/>
            <a:rect l="l" t="t" r="r" b="b"/>
            <a:pathLst>
              <a:path w="9597" h="16779" extrusionOk="0">
                <a:moveTo>
                  <a:pt x="1614" y="1"/>
                </a:moveTo>
                <a:cubicBezTo>
                  <a:pt x="1568" y="1"/>
                  <a:pt x="1523" y="1"/>
                  <a:pt x="1477" y="2"/>
                </a:cubicBezTo>
                <a:cubicBezTo>
                  <a:pt x="1012" y="26"/>
                  <a:pt x="512" y="121"/>
                  <a:pt x="0" y="288"/>
                </a:cubicBezTo>
                <a:lnTo>
                  <a:pt x="429" y="2372"/>
                </a:lnTo>
                <a:cubicBezTo>
                  <a:pt x="905" y="2086"/>
                  <a:pt x="1369" y="1907"/>
                  <a:pt x="1822" y="1824"/>
                </a:cubicBezTo>
                <a:cubicBezTo>
                  <a:pt x="1986" y="1794"/>
                  <a:pt x="2152" y="1779"/>
                  <a:pt x="2318" y="1779"/>
                </a:cubicBezTo>
                <a:cubicBezTo>
                  <a:pt x="2609" y="1779"/>
                  <a:pt x="2899" y="1824"/>
                  <a:pt x="3179" y="1907"/>
                </a:cubicBezTo>
                <a:cubicBezTo>
                  <a:pt x="3822" y="2086"/>
                  <a:pt x="4382" y="2503"/>
                  <a:pt x="4882" y="3122"/>
                </a:cubicBezTo>
                <a:cubicBezTo>
                  <a:pt x="5382" y="3753"/>
                  <a:pt x="5715" y="4467"/>
                  <a:pt x="5882" y="5289"/>
                </a:cubicBezTo>
                <a:cubicBezTo>
                  <a:pt x="5977" y="5777"/>
                  <a:pt x="5989" y="6265"/>
                  <a:pt x="5906" y="6729"/>
                </a:cubicBezTo>
                <a:cubicBezTo>
                  <a:pt x="5834" y="7182"/>
                  <a:pt x="5632" y="7718"/>
                  <a:pt x="5322" y="8325"/>
                </a:cubicBezTo>
                <a:cubicBezTo>
                  <a:pt x="5156" y="8646"/>
                  <a:pt x="4739" y="9361"/>
                  <a:pt x="4072" y="10456"/>
                </a:cubicBezTo>
                <a:cubicBezTo>
                  <a:pt x="3405" y="11540"/>
                  <a:pt x="2882" y="12409"/>
                  <a:pt x="2501" y="13064"/>
                </a:cubicBezTo>
                <a:lnTo>
                  <a:pt x="2846" y="14802"/>
                </a:lnTo>
                <a:lnTo>
                  <a:pt x="9597" y="16778"/>
                </a:lnTo>
                <a:lnTo>
                  <a:pt x="9251" y="15040"/>
                </a:lnTo>
                <a:lnTo>
                  <a:pt x="4227" y="13575"/>
                </a:lnTo>
                <a:cubicBezTo>
                  <a:pt x="5049" y="12218"/>
                  <a:pt x="5680" y="11159"/>
                  <a:pt x="6132" y="10397"/>
                </a:cubicBezTo>
                <a:cubicBezTo>
                  <a:pt x="6573" y="9635"/>
                  <a:pt x="6834" y="9182"/>
                  <a:pt x="6918" y="9015"/>
                </a:cubicBezTo>
                <a:cubicBezTo>
                  <a:pt x="7192" y="8372"/>
                  <a:pt x="7358" y="7801"/>
                  <a:pt x="7406" y="7289"/>
                </a:cubicBezTo>
                <a:cubicBezTo>
                  <a:pt x="7465" y="6777"/>
                  <a:pt x="7418" y="6206"/>
                  <a:pt x="7299" y="5575"/>
                </a:cubicBezTo>
                <a:cubicBezTo>
                  <a:pt x="7037" y="4253"/>
                  <a:pt x="6489" y="3098"/>
                  <a:pt x="5680" y="2110"/>
                </a:cubicBezTo>
                <a:cubicBezTo>
                  <a:pt x="4870" y="1133"/>
                  <a:pt x="3906" y="479"/>
                  <a:pt x="2810" y="157"/>
                </a:cubicBezTo>
                <a:cubicBezTo>
                  <a:pt x="2435" y="50"/>
                  <a:pt x="2030" y="1"/>
                  <a:pt x="1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Google Shape;1768;p47">
            <a:extLst>
              <a:ext uri="{FF2B5EF4-FFF2-40B4-BE49-F238E27FC236}">
                <a16:creationId xmlns:a16="http://schemas.microsoft.com/office/drawing/2014/main" xmlns="" id="{77E51F56-A26A-484B-9AC6-F86758930181}"/>
              </a:ext>
            </a:extLst>
          </p:cNvPr>
          <p:cNvSpPr/>
          <p:nvPr/>
        </p:nvSpPr>
        <p:spPr>
          <a:xfrm>
            <a:off x="5317583" y="3611225"/>
            <a:ext cx="2208891" cy="1306112"/>
          </a:xfrm>
          <a:custGeom>
            <a:avLst/>
            <a:gdLst/>
            <a:ahLst/>
            <a:cxnLst/>
            <a:rect l="l" t="t" r="r" b="b"/>
            <a:pathLst>
              <a:path w="53019" h="31350" extrusionOk="0">
                <a:moveTo>
                  <a:pt x="29290" y="31147"/>
                </a:moveTo>
                <a:lnTo>
                  <a:pt x="2155" y="23730"/>
                </a:lnTo>
                <a:cubicBezTo>
                  <a:pt x="524" y="23289"/>
                  <a:pt x="0" y="21241"/>
                  <a:pt x="1215" y="20063"/>
                </a:cubicBezTo>
                <a:lnTo>
                  <a:pt x="21086" y="739"/>
                </a:lnTo>
                <a:cubicBezTo>
                  <a:pt x="21622" y="203"/>
                  <a:pt x="22396" y="1"/>
                  <a:pt x="23134" y="179"/>
                </a:cubicBezTo>
                <a:lnTo>
                  <a:pt x="50804" y="7049"/>
                </a:lnTo>
                <a:cubicBezTo>
                  <a:pt x="52459" y="7466"/>
                  <a:pt x="53019" y="9538"/>
                  <a:pt x="51792" y="10740"/>
                </a:cubicBezTo>
                <a:lnTo>
                  <a:pt x="31385" y="30600"/>
                </a:lnTo>
                <a:cubicBezTo>
                  <a:pt x="30825" y="31147"/>
                  <a:pt x="30028" y="31350"/>
                  <a:pt x="29290" y="31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1769;p47">
            <a:extLst>
              <a:ext uri="{FF2B5EF4-FFF2-40B4-BE49-F238E27FC236}">
                <a16:creationId xmlns:a16="http://schemas.microsoft.com/office/drawing/2014/main" xmlns="" id="{685B9817-F591-4D20-B2EB-DA55494C6A59}"/>
              </a:ext>
            </a:extLst>
          </p:cNvPr>
          <p:cNvSpPr/>
          <p:nvPr/>
        </p:nvSpPr>
        <p:spPr>
          <a:xfrm>
            <a:off x="5355288" y="3776416"/>
            <a:ext cx="2209391" cy="1306112"/>
          </a:xfrm>
          <a:custGeom>
            <a:avLst/>
            <a:gdLst/>
            <a:ahLst/>
            <a:cxnLst/>
            <a:rect l="l" t="t" r="r" b="b"/>
            <a:pathLst>
              <a:path w="53031" h="31350" fill="none" extrusionOk="0">
                <a:moveTo>
                  <a:pt x="29289" y="31147"/>
                </a:moveTo>
                <a:lnTo>
                  <a:pt x="2167" y="23742"/>
                </a:lnTo>
                <a:cubicBezTo>
                  <a:pt x="536" y="23289"/>
                  <a:pt x="0" y="21241"/>
                  <a:pt x="1214" y="20063"/>
                </a:cubicBezTo>
                <a:lnTo>
                  <a:pt x="21086" y="739"/>
                </a:lnTo>
                <a:cubicBezTo>
                  <a:pt x="21622" y="215"/>
                  <a:pt x="22396" y="1"/>
                  <a:pt x="23134" y="191"/>
                </a:cubicBezTo>
                <a:lnTo>
                  <a:pt x="50804" y="7061"/>
                </a:lnTo>
                <a:cubicBezTo>
                  <a:pt x="52459" y="7466"/>
                  <a:pt x="53030" y="9549"/>
                  <a:pt x="51804" y="10740"/>
                </a:cubicBezTo>
                <a:lnTo>
                  <a:pt x="31385" y="30611"/>
                </a:lnTo>
                <a:cubicBezTo>
                  <a:pt x="30837" y="31147"/>
                  <a:pt x="30039" y="31350"/>
                  <a:pt x="29289" y="31147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1770;p47">
            <a:extLst>
              <a:ext uri="{FF2B5EF4-FFF2-40B4-BE49-F238E27FC236}">
                <a16:creationId xmlns:a16="http://schemas.microsoft.com/office/drawing/2014/main" xmlns="" id="{98DDFC5B-D23B-4A85-9319-1C6B4F063851}"/>
              </a:ext>
            </a:extLst>
          </p:cNvPr>
          <p:cNvSpPr/>
          <p:nvPr/>
        </p:nvSpPr>
        <p:spPr>
          <a:xfrm>
            <a:off x="6027383" y="4064718"/>
            <a:ext cx="575480" cy="487615"/>
          </a:xfrm>
          <a:custGeom>
            <a:avLst/>
            <a:gdLst/>
            <a:ahLst/>
            <a:cxnLst/>
            <a:rect l="l" t="t" r="r" b="b"/>
            <a:pathLst>
              <a:path w="13813" h="11704" extrusionOk="0">
                <a:moveTo>
                  <a:pt x="10378" y="1278"/>
                </a:moveTo>
                <a:cubicBezTo>
                  <a:pt x="10633" y="1278"/>
                  <a:pt x="10872" y="1319"/>
                  <a:pt x="11098" y="1403"/>
                </a:cubicBezTo>
                <a:cubicBezTo>
                  <a:pt x="11836" y="1665"/>
                  <a:pt x="12038" y="2236"/>
                  <a:pt x="11705" y="3118"/>
                </a:cubicBezTo>
                <a:cubicBezTo>
                  <a:pt x="11383" y="3999"/>
                  <a:pt x="10514" y="5177"/>
                  <a:pt x="9121" y="6666"/>
                </a:cubicBezTo>
                <a:cubicBezTo>
                  <a:pt x="7728" y="8142"/>
                  <a:pt x="6490" y="9190"/>
                  <a:pt x="5418" y="9797"/>
                </a:cubicBezTo>
                <a:cubicBezTo>
                  <a:pt x="4682" y="10219"/>
                  <a:pt x="4026" y="10434"/>
                  <a:pt x="3447" y="10434"/>
                </a:cubicBezTo>
                <a:cubicBezTo>
                  <a:pt x="3192" y="10434"/>
                  <a:pt x="2953" y="10392"/>
                  <a:pt x="2728" y="10309"/>
                </a:cubicBezTo>
                <a:cubicBezTo>
                  <a:pt x="1989" y="10047"/>
                  <a:pt x="1787" y="9475"/>
                  <a:pt x="2108" y="8594"/>
                </a:cubicBezTo>
                <a:cubicBezTo>
                  <a:pt x="2442" y="7713"/>
                  <a:pt x="3311" y="6535"/>
                  <a:pt x="4704" y="5058"/>
                </a:cubicBezTo>
                <a:cubicBezTo>
                  <a:pt x="6097" y="3570"/>
                  <a:pt x="7335" y="2522"/>
                  <a:pt x="8395" y="1915"/>
                </a:cubicBezTo>
                <a:cubicBezTo>
                  <a:pt x="9140" y="1493"/>
                  <a:pt x="9798" y="1278"/>
                  <a:pt x="10378" y="1278"/>
                </a:cubicBezTo>
                <a:close/>
                <a:moveTo>
                  <a:pt x="10813" y="0"/>
                </a:moveTo>
                <a:cubicBezTo>
                  <a:pt x="9988" y="0"/>
                  <a:pt x="9093" y="234"/>
                  <a:pt x="8121" y="701"/>
                </a:cubicBezTo>
                <a:cubicBezTo>
                  <a:pt x="6609" y="1427"/>
                  <a:pt x="4990" y="2713"/>
                  <a:pt x="3275" y="4534"/>
                </a:cubicBezTo>
                <a:cubicBezTo>
                  <a:pt x="1561" y="6356"/>
                  <a:pt x="561" y="7856"/>
                  <a:pt x="275" y="9047"/>
                </a:cubicBezTo>
                <a:cubicBezTo>
                  <a:pt x="1" y="10237"/>
                  <a:pt x="453" y="11035"/>
                  <a:pt x="1632" y="11464"/>
                </a:cubicBezTo>
                <a:cubicBezTo>
                  <a:pt x="2071" y="11623"/>
                  <a:pt x="2532" y="11704"/>
                  <a:pt x="3018" y="11704"/>
                </a:cubicBezTo>
                <a:cubicBezTo>
                  <a:pt x="3837" y="11704"/>
                  <a:pt x="4723" y="11475"/>
                  <a:pt x="5680" y="11011"/>
                </a:cubicBezTo>
                <a:cubicBezTo>
                  <a:pt x="7204" y="10285"/>
                  <a:pt x="8835" y="8999"/>
                  <a:pt x="10538" y="7178"/>
                </a:cubicBezTo>
                <a:cubicBezTo>
                  <a:pt x="12264" y="5356"/>
                  <a:pt x="13253" y="3844"/>
                  <a:pt x="13526" y="2665"/>
                </a:cubicBezTo>
                <a:cubicBezTo>
                  <a:pt x="13812" y="1474"/>
                  <a:pt x="13360" y="665"/>
                  <a:pt x="12181" y="236"/>
                </a:cubicBezTo>
                <a:cubicBezTo>
                  <a:pt x="11748" y="79"/>
                  <a:pt x="11293" y="0"/>
                  <a:pt x="108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1771;p47">
            <a:extLst>
              <a:ext uri="{FF2B5EF4-FFF2-40B4-BE49-F238E27FC236}">
                <a16:creationId xmlns:a16="http://schemas.microsoft.com/office/drawing/2014/main" xmlns="" id="{381D49FC-76EB-4A87-8BB0-091F540BDE14}"/>
              </a:ext>
            </a:extLst>
          </p:cNvPr>
          <p:cNvSpPr/>
          <p:nvPr/>
        </p:nvSpPr>
        <p:spPr>
          <a:xfrm>
            <a:off x="6353807" y="4185164"/>
            <a:ext cx="634474" cy="504238"/>
          </a:xfrm>
          <a:custGeom>
            <a:avLst/>
            <a:gdLst/>
            <a:ahLst/>
            <a:cxnLst/>
            <a:rect l="l" t="t" r="r" b="b"/>
            <a:pathLst>
              <a:path w="15229" h="12103" extrusionOk="0">
                <a:moveTo>
                  <a:pt x="9930" y="0"/>
                </a:moveTo>
                <a:lnTo>
                  <a:pt x="8704" y="1310"/>
                </a:lnTo>
                <a:cubicBezTo>
                  <a:pt x="9418" y="1322"/>
                  <a:pt x="10037" y="1358"/>
                  <a:pt x="10561" y="1441"/>
                </a:cubicBezTo>
                <a:cubicBezTo>
                  <a:pt x="11085" y="1512"/>
                  <a:pt x="11549" y="1620"/>
                  <a:pt x="11942" y="1762"/>
                </a:cubicBezTo>
                <a:cubicBezTo>
                  <a:pt x="12657" y="2024"/>
                  <a:pt x="13061" y="2370"/>
                  <a:pt x="13157" y="2810"/>
                </a:cubicBezTo>
                <a:cubicBezTo>
                  <a:pt x="13264" y="3251"/>
                  <a:pt x="13061" y="3739"/>
                  <a:pt x="12538" y="4298"/>
                </a:cubicBezTo>
                <a:cubicBezTo>
                  <a:pt x="12026" y="4834"/>
                  <a:pt x="11454" y="5191"/>
                  <a:pt x="10811" y="5346"/>
                </a:cubicBezTo>
                <a:cubicBezTo>
                  <a:pt x="10575" y="5399"/>
                  <a:pt x="10337" y="5425"/>
                  <a:pt x="10094" y="5425"/>
                </a:cubicBezTo>
                <a:cubicBezTo>
                  <a:pt x="9675" y="5425"/>
                  <a:pt x="9244" y="5345"/>
                  <a:pt x="8799" y="5179"/>
                </a:cubicBezTo>
                <a:lnTo>
                  <a:pt x="7513" y="4715"/>
                </a:lnTo>
                <a:lnTo>
                  <a:pt x="6382" y="5918"/>
                </a:lnTo>
                <a:lnTo>
                  <a:pt x="7608" y="6370"/>
                </a:lnTo>
                <a:cubicBezTo>
                  <a:pt x="8382" y="6656"/>
                  <a:pt x="8823" y="7049"/>
                  <a:pt x="8906" y="7573"/>
                </a:cubicBezTo>
                <a:cubicBezTo>
                  <a:pt x="9013" y="8085"/>
                  <a:pt x="8763" y="8668"/>
                  <a:pt x="8168" y="9299"/>
                </a:cubicBezTo>
                <a:cubicBezTo>
                  <a:pt x="7513" y="9990"/>
                  <a:pt x="6787" y="10430"/>
                  <a:pt x="5977" y="10633"/>
                </a:cubicBezTo>
                <a:cubicBezTo>
                  <a:pt x="5680" y="10702"/>
                  <a:pt x="5379" y="10737"/>
                  <a:pt x="5072" y="10737"/>
                </a:cubicBezTo>
                <a:cubicBezTo>
                  <a:pt x="4541" y="10737"/>
                  <a:pt x="3995" y="10634"/>
                  <a:pt x="3429" y="10430"/>
                </a:cubicBezTo>
                <a:cubicBezTo>
                  <a:pt x="2917" y="10240"/>
                  <a:pt x="2477" y="10002"/>
                  <a:pt x="2120" y="9716"/>
                </a:cubicBezTo>
                <a:cubicBezTo>
                  <a:pt x="1762" y="9418"/>
                  <a:pt x="1500" y="9085"/>
                  <a:pt x="1334" y="8704"/>
                </a:cubicBezTo>
                <a:lnTo>
                  <a:pt x="0" y="10121"/>
                </a:lnTo>
                <a:cubicBezTo>
                  <a:pt x="334" y="10478"/>
                  <a:pt x="691" y="10787"/>
                  <a:pt x="1072" y="11037"/>
                </a:cubicBezTo>
                <a:cubicBezTo>
                  <a:pt x="1453" y="11299"/>
                  <a:pt x="1870" y="11514"/>
                  <a:pt x="2310" y="11680"/>
                </a:cubicBezTo>
                <a:cubicBezTo>
                  <a:pt x="3094" y="11963"/>
                  <a:pt x="3866" y="12103"/>
                  <a:pt x="4628" y="12103"/>
                </a:cubicBezTo>
                <a:cubicBezTo>
                  <a:pt x="5149" y="12103"/>
                  <a:pt x="5666" y="12037"/>
                  <a:pt x="6180" y="11907"/>
                </a:cubicBezTo>
                <a:cubicBezTo>
                  <a:pt x="7442" y="11585"/>
                  <a:pt x="8573" y="10883"/>
                  <a:pt x="9585" y="9823"/>
                </a:cubicBezTo>
                <a:cubicBezTo>
                  <a:pt x="10240" y="9120"/>
                  <a:pt x="10597" y="8466"/>
                  <a:pt x="10656" y="7858"/>
                </a:cubicBezTo>
                <a:cubicBezTo>
                  <a:pt x="10716" y="7239"/>
                  <a:pt x="10478" y="6739"/>
                  <a:pt x="9942" y="6334"/>
                </a:cubicBezTo>
                <a:lnTo>
                  <a:pt x="9942" y="6334"/>
                </a:lnTo>
                <a:cubicBezTo>
                  <a:pt x="10087" y="6348"/>
                  <a:pt x="10230" y="6355"/>
                  <a:pt x="10373" y="6355"/>
                </a:cubicBezTo>
                <a:cubicBezTo>
                  <a:pt x="10984" y="6355"/>
                  <a:pt x="11580" y="6233"/>
                  <a:pt x="12168" y="6001"/>
                </a:cubicBezTo>
                <a:cubicBezTo>
                  <a:pt x="12895" y="5703"/>
                  <a:pt x="13538" y="5263"/>
                  <a:pt x="14097" y="4668"/>
                </a:cubicBezTo>
                <a:cubicBezTo>
                  <a:pt x="14907" y="3798"/>
                  <a:pt x="15228" y="3001"/>
                  <a:pt x="15074" y="2274"/>
                </a:cubicBezTo>
                <a:cubicBezTo>
                  <a:pt x="14919" y="1536"/>
                  <a:pt x="14300" y="977"/>
                  <a:pt x="13228" y="584"/>
                </a:cubicBezTo>
                <a:cubicBezTo>
                  <a:pt x="12800" y="429"/>
                  <a:pt x="12323" y="298"/>
                  <a:pt x="11776" y="203"/>
                </a:cubicBezTo>
                <a:cubicBezTo>
                  <a:pt x="11228" y="107"/>
                  <a:pt x="10621" y="48"/>
                  <a:pt x="9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086588" y="2367778"/>
            <a:ext cx="492708" cy="498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2991138" y="2320491"/>
            <a:ext cx="1270347" cy="1134791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1795;p47">
            <a:extLst>
              <a:ext uri="{FF2B5EF4-FFF2-40B4-BE49-F238E27FC236}">
                <a16:creationId xmlns:a16="http://schemas.microsoft.com/office/drawing/2014/main" xmlns="" id="{A0BE7660-A7D0-4E87-94C4-E764F930BC59}"/>
              </a:ext>
            </a:extLst>
          </p:cNvPr>
          <p:cNvSpPr/>
          <p:nvPr/>
        </p:nvSpPr>
        <p:spPr>
          <a:xfrm flipH="1">
            <a:off x="2846971" y="2163239"/>
            <a:ext cx="1345564" cy="1201262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1796;p47">
            <a:extLst>
              <a:ext uri="{FF2B5EF4-FFF2-40B4-BE49-F238E27FC236}">
                <a16:creationId xmlns:a16="http://schemas.microsoft.com/office/drawing/2014/main" xmlns="" id="{755B7967-4F22-422F-91DB-2FC4EEE982C4}"/>
              </a:ext>
            </a:extLst>
          </p:cNvPr>
          <p:cNvSpPr/>
          <p:nvPr/>
        </p:nvSpPr>
        <p:spPr>
          <a:xfrm flipH="1">
            <a:off x="3698462" y="3364459"/>
            <a:ext cx="1129505" cy="768419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1797;p47">
            <a:extLst>
              <a:ext uri="{FF2B5EF4-FFF2-40B4-BE49-F238E27FC236}">
                <a16:creationId xmlns:a16="http://schemas.microsoft.com/office/drawing/2014/main" xmlns="" id="{246BF981-7C11-413E-9918-944B62791891}"/>
              </a:ext>
            </a:extLst>
          </p:cNvPr>
          <p:cNvSpPr/>
          <p:nvPr/>
        </p:nvSpPr>
        <p:spPr>
          <a:xfrm flipH="1">
            <a:off x="4768433" y="4085216"/>
            <a:ext cx="95740" cy="95281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803;p47">
            <a:extLst>
              <a:ext uri="{FF2B5EF4-FFF2-40B4-BE49-F238E27FC236}">
                <a16:creationId xmlns:a16="http://schemas.microsoft.com/office/drawing/2014/main" xmlns="" id="{38BD6998-18AD-4DF8-8336-554F9A6740EA}"/>
              </a:ext>
            </a:extLst>
          </p:cNvPr>
          <p:cNvSpPr/>
          <p:nvPr/>
        </p:nvSpPr>
        <p:spPr>
          <a:xfrm>
            <a:off x="7823559" y="1334531"/>
            <a:ext cx="1376614" cy="116777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1804;p47">
            <a:extLst>
              <a:ext uri="{FF2B5EF4-FFF2-40B4-BE49-F238E27FC236}">
                <a16:creationId xmlns:a16="http://schemas.microsoft.com/office/drawing/2014/main" xmlns="" id="{9D998697-2D4D-451E-B260-1FA6512BF038}"/>
              </a:ext>
            </a:extLst>
          </p:cNvPr>
          <p:cNvSpPr/>
          <p:nvPr/>
        </p:nvSpPr>
        <p:spPr>
          <a:xfrm>
            <a:off x="8079435" y="1502739"/>
            <a:ext cx="1275746" cy="1118712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1805;p47">
            <a:extLst>
              <a:ext uri="{FF2B5EF4-FFF2-40B4-BE49-F238E27FC236}">
                <a16:creationId xmlns:a16="http://schemas.microsoft.com/office/drawing/2014/main" xmlns="" id="{1079DE0A-D5C1-4979-A3A3-2CAF588E6027}"/>
              </a:ext>
            </a:extLst>
          </p:cNvPr>
          <p:cNvSpPr/>
          <p:nvPr/>
        </p:nvSpPr>
        <p:spPr>
          <a:xfrm>
            <a:off x="7713065" y="2618974"/>
            <a:ext cx="1129505" cy="768419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806;p47">
            <a:extLst>
              <a:ext uri="{FF2B5EF4-FFF2-40B4-BE49-F238E27FC236}">
                <a16:creationId xmlns:a16="http://schemas.microsoft.com/office/drawing/2014/main" xmlns="" id="{9843DD93-B40B-4648-ADA8-02523D60355B}"/>
              </a:ext>
            </a:extLst>
          </p:cNvPr>
          <p:cNvSpPr/>
          <p:nvPr/>
        </p:nvSpPr>
        <p:spPr>
          <a:xfrm>
            <a:off x="7639612" y="3328846"/>
            <a:ext cx="95740" cy="95281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Google Shape;1811;p47">
            <a:extLst>
              <a:ext uri="{FF2B5EF4-FFF2-40B4-BE49-F238E27FC236}">
                <a16:creationId xmlns:a16="http://schemas.microsoft.com/office/drawing/2014/main" xmlns="" id="{97B1C961-5D5B-4341-88B2-93EBB512BA52}"/>
              </a:ext>
            </a:extLst>
          </p:cNvPr>
          <p:cNvSpPr/>
          <p:nvPr/>
        </p:nvSpPr>
        <p:spPr>
          <a:xfrm>
            <a:off x="7564179" y="4899712"/>
            <a:ext cx="1259659" cy="117862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8"/>
                  <a:pt x="2048" y="1"/>
                  <a:pt x="4572" y="1"/>
                </a:cubicBezTo>
                <a:lnTo>
                  <a:pt x="19050" y="1"/>
                </a:lnTo>
                <a:cubicBezTo>
                  <a:pt x="21574" y="1"/>
                  <a:pt x="23622" y="2048"/>
                  <a:pt x="23622" y="4573"/>
                </a:cubicBezTo>
                <a:lnTo>
                  <a:pt x="23622" y="17241"/>
                </a:lnTo>
                <a:cubicBezTo>
                  <a:pt x="23622" y="19765"/>
                  <a:pt x="21574" y="21813"/>
                  <a:pt x="19050" y="21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Google Shape;1812;p47">
            <a:extLst>
              <a:ext uri="{FF2B5EF4-FFF2-40B4-BE49-F238E27FC236}">
                <a16:creationId xmlns:a16="http://schemas.microsoft.com/office/drawing/2014/main" xmlns="" id="{D5ED90D5-6767-4861-9F76-59AB5D718155}"/>
              </a:ext>
            </a:extLst>
          </p:cNvPr>
          <p:cNvSpPr/>
          <p:nvPr/>
        </p:nvSpPr>
        <p:spPr>
          <a:xfrm>
            <a:off x="7713065" y="5010459"/>
            <a:ext cx="1184683" cy="1143699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9"/>
                  <a:pt x="2048" y="1"/>
                  <a:pt x="4572" y="1"/>
                </a:cubicBezTo>
                <a:lnTo>
                  <a:pt x="19062" y="1"/>
                </a:lnTo>
                <a:cubicBezTo>
                  <a:pt x="21586" y="1"/>
                  <a:pt x="23634" y="2049"/>
                  <a:pt x="23634" y="4573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Google Shape;1813;p47">
            <a:extLst>
              <a:ext uri="{FF2B5EF4-FFF2-40B4-BE49-F238E27FC236}">
                <a16:creationId xmlns:a16="http://schemas.microsoft.com/office/drawing/2014/main" xmlns="" id="{D101F2E6-64B2-4B5C-B58F-1F12BAAEC2C6}"/>
              </a:ext>
            </a:extLst>
          </p:cNvPr>
          <p:cNvSpPr/>
          <p:nvPr/>
        </p:nvSpPr>
        <p:spPr>
          <a:xfrm>
            <a:off x="6667859" y="5052364"/>
            <a:ext cx="1496092" cy="1696987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1814;p47">
            <a:extLst>
              <a:ext uri="{FF2B5EF4-FFF2-40B4-BE49-F238E27FC236}">
                <a16:creationId xmlns:a16="http://schemas.microsoft.com/office/drawing/2014/main" xmlns="" id="{52358116-C35E-4FFB-9844-1CE321AF7860}"/>
              </a:ext>
            </a:extLst>
          </p:cNvPr>
          <p:cNvSpPr/>
          <p:nvPr/>
        </p:nvSpPr>
        <p:spPr>
          <a:xfrm>
            <a:off x="6831174" y="4803974"/>
            <a:ext cx="95781" cy="95781"/>
          </a:xfrm>
          <a:custGeom>
            <a:avLst/>
            <a:gdLst/>
            <a:ahLst/>
            <a:cxnLst/>
            <a:rect l="l" t="t" r="r" b="b"/>
            <a:pathLst>
              <a:path w="2299" h="2299" extrusionOk="0">
                <a:moveTo>
                  <a:pt x="1144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299"/>
                  <a:pt x="1144" y="2299"/>
                </a:cubicBezTo>
                <a:cubicBezTo>
                  <a:pt x="1787" y="2299"/>
                  <a:pt x="2299" y="1787"/>
                  <a:pt x="2299" y="1156"/>
                </a:cubicBezTo>
                <a:cubicBezTo>
                  <a:pt x="2299" y="513"/>
                  <a:pt x="1787" y="1"/>
                  <a:pt x="1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669534" y="3064556"/>
            <a:ext cx="1623783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Телевидение</a:t>
            </a:r>
            <a:endParaRPr lang="ru-RU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240542" y="3429037"/>
            <a:ext cx="261445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информационные ролики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новости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прямые эфиры</a:t>
            </a: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669534" y="5235031"/>
            <a:ext cx="2857047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Раздаточный материал</a:t>
            </a: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240542" y="5601004"/>
            <a:ext cx="387047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буклеты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информационные плакаты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объявления о собраниях</a:t>
            </a:r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669534" y="4194913"/>
            <a:ext cx="2109372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Радиовещание</a:t>
            </a:r>
            <a:endParaRPr lang="ru-RU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69584" y="1560588"/>
            <a:ext cx="900276" cy="8620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02332" y="2424479"/>
            <a:ext cx="512301" cy="453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061" y="1476976"/>
            <a:ext cx="1544437" cy="103806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833025" y="5121413"/>
            <a:ext cx="889583" cy="8455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501" y="5025173"/>
            <a:ext cx="1544437" cy="1038065"/>
          </a:xfrm>
          <a:prstGeom prst="rect">
            <a:avLst/>
          </a:prstGeom>
          <a:noFill/>
        </p:spPr>
      </p:pic>
      <p:sp>
        <p:nvSpPr>
          <p:cNvPr id="65" name="Скругленный прямоугольник 64"/>
          <p:cNvSpPr/>
          <p:nvPr/>
        </p:nvSpPr>
        <p:spPr>
          <a:xfrm>
            <a:off x="3052998" y="2422683"/>
            <a:ext cx="471763" cy="4536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7" descr="Картинки по запросу radio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4" y="2254154"/>
            <a:ext cx="669340" cy="6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3298031" y="2935948"/>
            <a:ext cx="576294" cy="3589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2" descr="https://portal.iv-edu.ru/dep/mouorodnrn/rodn_mkdou15/DocLib/%D0%98%D0%BA%D0%BE%D0%BD%D0%BA%D0%B8/%D0%B8%D0%BA%D0%BE%D0%BD%D0%BA%D0%B0%20%D0%B3%D0%B0%D0%B7%D0%B5%D1%82%D0%B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87" y="2945951"/>
            <a:ext cx="544700" cy="3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3127871" y="2422684"/>
            <a:ext cx="354689" cy="410932"/>
          </a:xfrm>
          <a:custGeom>
            <a:avLst/>
            <a:gdLst>
              <a:gd name="T0" fmla="*/ 246 w 1338"/>
              <a:gd name="T1" fmla="*/ 1529 h 1597"/>
              <a:gd name="T2" fmla="*/ 2 w 1338"/>
              <a:gd name="T3" fmla="*/ 1203 h 1597"/>
              <a:gd name="T4" fmla="*/ 262 w 1338"/>
              <a:gd name="T5" fmla="*/ 521 h 1597"/>
              <a:gd name="T6" fmla="*/ 496 w 1338"/>
              <a:gd name="T7" fmla="*/ 513 h 1597"/>
              <a:gd name="T8" fmla="*/ 587 w 1338"/>
              <a:gd name="T9" fmla="*/ 424 h 1597"/>
              <a:gd name="T10" fmla="*/ 385 w 1338"/>
              <a:gd name="T11" fmla="*/ 111 h 1597"/>
              <a:gd name="T12" fmla="*/ 324 w 1338"/>
              <a:gd name="T13" fmla="*/ 44 h 1597"/>
              <a:gd name="T14" fmla="*/ 415 w 1338"/>
              <a:gd name="T15" fmla="*/ 66 h 1597"/>
              <a:gd name="T16" fmla="*/ 619 w 1338"/>
              <a:gd name="T17" fmla="*/ 400 h 1597"/>
              <a:gd name="T18" fmla="*/ 702 w 1338"/>
              <a:gd name="T19" fmla="*/ 410 h 1597"/>
              <a:gd name="T20" fmla="*/ 827 w 1338"/>
              <a:gd name="T21" fmla="*/ 235 h 1597"/>
              <a:gd name="T22" fmla="*/ 844 w 1338"/>
              <a:gd name="T23" fmla="*/ 161 h 1597"/>
              <a:gd name="T24" fmla="*/ 921 w 1338"/>
              <a:gd name="T25" fmla="*/ 213 h 1597"/>
              <a:gd name="T26" fmla="*/ 863 w 1338"/>
              <a:gd name="T27" fmla="*/ 253 h 1597"/>
              <a:gd name="T28" fmla="*/ 801 w 1338"/>
              <a:gd name="T29" fmla="*/ 458 h 1597"/>
              <a:gd name="T30" fmla="*/ 843 w 1338"/>
              <a:gd name="T31" fmla="*/ 513 h 1597"/>
              <a:gd name="T32" fmla="*/ 1301 w 1338"/>
              <a:gd name="T33" fmla="*/ 690 h 1597"/>
              <a:gd name="T34" fmla="*/ 1338 w 1338"/>
              <a:gd name="T35" fmla="*/ 1192 h 1597"/>
              <a:gd name="T36" fmla="*/ 1093 w 1338"/>
              <a:gd name="T37" fmla="*/ 1527 h 1597"/>
              <a:gd name="T38" fmla="*/ 1067 w 1338"/>
              <a:gd name="T39" fmla="*/ 1597 h 1597"/>
              <a:gd name="T40" fmla="*/ 993 w 1338"/>
              <a:gd name="T41" fmla="*/ 1523 h 1597"/>
              <a:gd name="T42" fmla="*/ 326 w 1338"/>
              <a:gd name="T43" fmla="*/ 1534 h 1597"/>
              <a:gd name="T44" fmla="*/ 259 w 1338"/>
              <a:gd name="T45" fmla="*/ 1597 h 1597"/>
              <a:gd name="T46" fmla="*/ 937 w 1338"/>
              <a:gd name="T47" fmla="*/ 1333 h 1597"/>
              <a:gd name="T48" fmla="*/ 1009 w 1338"/>
              <a:gd name="T49" fmla="*/ 778 h 1597"/>
              <a:gd name="T50" fmla="*/ 234 w 1338"/>
              <a:gd name="T51" fmla="*/ 705 h 1597"/>
              <a:gd name="T52" fmla="*/ 160 w 1338"/>
              <a:gd name="T53" fmla="*/ 1259 h 1597"/>
              <a:gd name="T54" fmla="*/ 584 w 1338"/>
              <a:gd name="T55" fmla="*/ 1333 h 1597"/>
              <a:gd name="T56" fmla="*/ 1146 w 1338"/>
              <a:gd name="T57" fmla="*/ 775 h 1597"/>
              <a:gd name="T58" fmla="*/ 1145 w 1338"/>
              <a:gd name="T59" fmla="*/ 926 h 1597"/>
              <a:gd name="T60" fmla="*/ 1220 w 1338"/>
              <a:gd name="T61" fmla="*/ 1145 h 1597"/>
              <a:gd name="T62" fmla="*/ 1070 w 1338"/>
              <a:gd name="T63" fmla="*/ 1143 h 1597"/>
              <a:gd name="T64" fmla="*/ 1220 w 1338"/>
              <a:gd name="T65" fmla="*/ 1145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8" h="1597">
                <a:moveTo>
                  <a:pt x="259" y="1597"/>
                </a:moveTo>
                <a:cubicBezTo>
                  <a:pt x="243" y="1576"/>
                  <a:pt x="246" y="1552"/>
                  <a:pt x="246" y="1529"/>
                </a:cubicBezTo>
                <a:cubicBezTo>
                  <a:pt x="246" y="1518"/>
                  <a:pt x="244" y="1513"/>
                  <a:pt x="232" y="1509"/>
                </a:cubicBezTo>
                <a:cubicBezTo>
                  <a:pt x="96" y="1467"/>
                  <a:pt x="4" y="1346"/>
                  <a:pt x="2" y="1203"/>
                </a:cubicBezTo>
                <a:cubicBezTo>
                  <a:pt x="0" y="1081"/>
                  <a:pt x="0" y="959"/>
                  <a:pt x="2" y="836"/>
                </a:cubicBezTo>
                <a:cubicBezTo>
                  <a:pt x="4" y="680"/>
                  <a:pt x="109" y="554"/>
                  <a:pt x="262" y="521"/>
                </a:cubicBezTo>
                <a:cubicBezTo>
                  <a:pt x="287" y="515"/>
                  <a:pt x="313" y="514"/>
                  <a:pt x="339" y="513"/>
                </a:cubicBezTo>
                <a:cubicBezTo>
                  <a:pt x="391" y="512"/>
                  <a:pt x="443" y="513"/>
                  <a:pt x="496" y="513"/>
                </a:cubicBezTo>
                <a:cubicBezTo>
                  <a:pt x="501" y="513"/>
                  <a:pt x="507" y="513"/>
                  <a:pt x="513" y="513"/>
                </a:cubicBezTo>
                <a:cubicBezTo>
                  <a:pt x="518" y="467"/>
                  <a:pt x="548" y="442"/>
                  <a:pt x="587" y="424"/>
                </a:cubicBezTo>
                <a:cubicBezTo>
                  <a:pt x="584" y="419"/>
                  <a:pt x="582" y="414"/>
                  <a:pt x="579" y="410"/>
                </a:cubicBezTo>
                <a:cubicBezTo>
                  <a:pt x="514" y="311"/>
                  <a:pt x="449" y="211"/>
                  <a:pt x="385" y="111"/>
                </a:cubicBezTo>
                <a:cubicBezTo>
                  <a:pt x="380" y="103"/>
                  <a:pt x="375" y="99"/>
                  <a:pt x="365" y="99"/>
                </a:cubicBezTo>
                <a:cubicBezTo>
                  <a:pt x="337" y="97"/>
                  <a:pt x="319" y="72"/>
                  <a:pt x="324" y="44"/>
                </a:cubicBezTo>
                <a:cubicBezTo>
                  <a:pt x="328" y="18"/>
                  <a:pt x="354" y="0"/>
                  <a:pt x="380" y="6"/>
                </a:cubicBezTo>
                <a:cubicBezTo>
                  <a:pt x="407" y="12"/>
                  <a:pt x="423" y="40"/>
                  <a:pt x="415" y="66"/>
                </a:cubicBezTo>
                <a:cubicBezTo>
                  <a:pt x="411" y="75"/>
                  <a:pt x="412" y="82"/>
                  <a:pt x="418" y="90"/>
                </a:cubicBezTo>
                <a:cubicBezTo>
                  <a:pt x="485" y="193"/>
                  <a:pt x="552" y="296"/>
                  <a:pt x="619" y="400"/>
                </a:cubicBezTo>
                <a:cubicBezTo>
                  <a:pt x="624" y="408"/>
                  <a:pt x="629" y="411"/>
                  <a:pt x="640" y="410"/>
                </a:cubicBezTo>
                <a:cubicBezTo>
                  <a:pt x="660" y="409"/>
                  <a:pt x="681" y="410"/>
                  <a:pt x="702" y="410"/>
                </a:cubicBezTo>
                <a:cubicBezTo>
                  <a:pt x="707" y="409"/>
                  <a:pt x="715" y="407"/>
                  <a:pt x="718" y="403"/>
                </a:cubicBezTo>
                <a:cubicBezTo>
                  <a:pt x="754" y="347"/>
                  <a:pt x="791" y="291"/>
                  <a:pt x="827" y="235"/>
                </a:cubicBezTo>
                <a:cubicBezTo>
                  <a:pt x="830" y="230"/>
                  <a:pt x="830" y="222"/>
                  <a:pt x="828" y="217"/>
                </a:cubicBezTo>
                <a:cubicBezTo>
                  <a:pt x="821" y="195"/>
                  <a:pt x="827" y="174"/>
                  <a:pt x="844" y="161"/>
                </a:cubicBezTo>
                <a:cubicBezTo>
                  <a:pt x="860" y="148"/>
                  <a:pt x="883" y="147"/>
                  <a:pt x="900" y="158"/>
                </a:cubicBezTo>
                <a:cubicBezTo>
                  <a:pt x="918" y="170"/>
                  <a:pt x="926" y="192"/>
                  <a:pt x="921" y="213"/>
                </a:cubicBezTo>
                <a:cubicBezTo>
                  <a:pt x="915" y="233"/>
                  <a:pt x="897" y="246"/>
                  <a:pt x="876" y="248"/>
                </a:cubicBezTo>
                <a:cubicBezTo>
                  <a:pt x="871" y="248"/>
                  <a:pt x="865" y="250"/>
                  <a:pt x="863" y="253"/>
                </a:cubicBezTo>
                <a:cubicBezTo>
                  <a:pt x="826" y="309"/>
                  <a:pt x="789" y="366"/>
                  <a:pt x="753" y="421"/>
                </a:cubicBezTo>
                <a:cubicBezTo>
                  <a:pt x="770" y="434"/>
                  <a:pt x="787" y="445"/>
                  <a:pt x="801" y="458"/>
                </a:cubicBezTo>
                <a:cubicBezTo>
                  <a:pt x="816" y="472"/>
                  <a:pt x="824" y="490"/>
                  <a:pt x="826" y="513"/>
                </a:cubicBezTo>
                <a:cubicBezTo>
                  <a:pt x="831" y="513"/>
                  <a:pt x="837" y="513"/>
                  <a:pt x="843" y="513"/>
                </a:cubicBezTo>
                <a:cubicBezTo>
                  <a:pt x="907" y="514"/>
                  <a:pt x="971" y="511"/>
                  <a:pt x="1034" y="516"/>
                </a:cubicBezTo>
                <a:cubicBezTo>
                  <a:pt x="1155" y="524"/>
                  <a:pt x="1243" y="585"/>
                  <a:pt x="1301" y="690"/>
                </a:cubicBezTo>
                <a:cubicBezTo>
                  <a:pt x="1327" y="738"/>
                  <a:pt x="1338" y="791"/>
                  <a:pt x="1338" y="846"/>
                </a:cubicBezTo>
                <a:cubicBezTo>
                  <a:pt x="1338" y="961"/>
                  <a:pt x="1338" y="1077"/>
                  <a:pt x="1338" y="1192"/>
                </a:cubicBezTo>
                <a:cubicBezTo>
                  <a:pt x="1337" y="1342"/>
                  <a:pt x="1248" y="1464"/>
                  <a:pt x="1105" y="1509"/>
                </a:cubicBezTo>
                <a:cubicBezTo>
                  <a:pt x="1095" y="1513"/>
                  <a:pt x="1093" y="1517"/>
                  <a:pt x="1093" y="1527"/>
                </a:cubicBezTo>
                <a:cubicBezTo>
                  <a:pt x="1093" y="1551"/>
                  <a:pt x="1096" y="1576"/>
                  <a:pt x="1080" y="1597"/>
                </a:cubicBezTo>
                <a:cubicBezTo>
                  <a:pt x="1076" y="1597"/>
                  <a:pt x="1072" y="1597"/>
                  <a:pt x="1067" y="1597"/>
                </a:cubicBezTo>
                <a:cubicBezTo>
                  <a:pt x="1049" y="1576"/>
                  <a:pt x="1031" y="1556"/>
                  <a:pt x="1013" y="1534"/>
                </a:cubicBezTo>
                <a:cubicBezTo>
                  <a:pt x="1007" y="1527"/>
                  <a:pt x="1003" y="1523"/>
                  <a:pt x="993" y="1523"/>
                </a:cubicBezTo>
                <a:cubicBezTo>
                  <a:pt x="777" y="1523"/>
                  <a:pt x="562" y="1523"/>
                  <a:pt x="346" y="1523"/>
                </a:cubicBezTo>
                <a:cubicBezTo>
                  <a:pt x="336" y="1523"/>
                  <a:pt x="332" y="1527"/>
                  <a:pt x="326" y="1534"/>
                </a:cubicBezTo>
                <a:cubicBezTo>
                  <a:pt x="308" y="1556"/>
                  <a:pt x="290" y="1576"/>
                  <a:pt x="272" y="1597"/>
                </a:cubicBezTo>
                <a:cubicBezTo>
                  <a:pt x="267" y="1597"/>
                  <a:pt x="263" y="1597"/>
                  <a:pt x="259" y="1597"/>
                </a:cubicBezTo>
                <a:close/>
                <a:moveTo>
                  <a:pt x="584" y="1333"/>
                </a:moveTo>
                <a:cubicBezTo>
                  <a:pt x="702" y="1333"/>
                  <a:pt x="819" y="1333"/>
                  <a:pt x="937" y="1333"/>
                </a:cubicBezTo>
                <a:cubicBezTo>
                  <a:pt x="983" y="1333"/>
                  <a:pt x="1009" y="1308"/>
                  <a:pt x="1009" y="1261"/>
                </a:cubicBezTo>
                <a:cubicBezTo>
                  <a:pt x="1009" y="1100"/>
                  <a:pt x="1009" y="939"/>
                  <a:pt x="1009" y="778"/>
                </a:cubicBezTo>
                <a:cubicBezTo>
                  <a:pt x="1009" y="729"/>
                  <a:pt x="984" y="705"/>
                  <a:pt x="935" y="705"/>
                </a:cubicBezTo>
                <a:cubicBezTo>
                  <a:pt x="701" y="705"/>
                  <a:pt x="468" y="705"/>
                  <a:pt x="234" y="705"/>
                </a:cubicBezTo>
                <a:cubicBezTo>
                  <a:pt x="184" y="705"/>
                  <a:pt x="160" y="729"/>
                  <a:pt x="160" y="779"/>
                </a:cubicBezTo>
                <a:cubicBezTo>
                  <a:pt x="159" y="939"/>
                  <a:pt x="159" y="1099"/>
                  <a:pt x="160" y="1259"/>
                </a:cubicBezTo>
                <a:cubicBezTo>
                  <a:pt x="160" y="1308"/>
                  <a:pt x="185" y="1333"/>
                  <a:pt x="233" y="1333"/>
                </a:cubicBezTo>
                <a:cubicBezTo>
                  <a:pt x="350" y="1333"/>
                  <a:pt x="467" y="1333"/>
                  <a:pt x="584" y="1333"/>
                </a:cubicBezTo>
                <a:close/>
                <a:moveTo>
                  <a:pt x="1220" y="851"/>
                </a:moveTo>
                <a:cubicBezTo>
                  <a:pt x="1220" y="809"/>
                  <a:pt x="1188" y="776"/>
                  <a:pt x="1146" y="775"/>
                </a:cubicBezTo>
                <a:cubicBezTo>
                  <a:pt x="1103" y="775"/>
                  <a:pt x="1070" y="808"/>
                  <a:pt x="1070" y="851"/>
                </a:cubicBezTo>
                <a:cubicBezTo>
                  <a:pt x="1070" y="892"/>
                  <a:pt x="1104" y="926"/>
                  <a:pt x="1145" y="926"/>
                </a:cubicBezTo>
                <a:cubicBezTo>
                  <a:pt x="1187" y="926"/>
                  <a:pt x="1220" y="892"/>
                  <a:pt x="1220" y="851"/>
                </a:cubicBezTo>
                <a:close/>
                <a:moveTo>
                  <a:pt x="1220" y="1145"/>
                </a:moveTo>
                <a:cubicBezTo>
                  <a:pt x="1221" y="1103"/>
                  <a:pt x="1188" y="1069"/>
                  <a:pt x="1147" y="1068"/>
                </a:cubicBezTo>
                <a:cubicBezTo>
                  <a:pt x="1105" y="1067"/>
                  <a:pt x="1070" y="1101"/>
                  <a:pt x="1070" y="1143"/>
                </a:cubicBezTo>
                <a:cubicBezTo>
                  <a:pt x="1070" y="1185"/>
                  <a:pt x="1102" y="1218"/>
                  <a:pt x="1144" y="1219"/>
                </a:cubicBezTo>
                <a:cubicBezTo>
                  <a:pt x="1186" y="1219"/>
                  <a:pt x="1220" y="1187"/>
                  <a:pt x="1220" y="1145"/>
                </a:cubicBezTo>
                <a:close/>
              </a:path>
            </a:pathLst>
          </a:custGeom>
          <a:gradFill>
            <a:gsLst>
              <a:gs pos="13000">
                <a:srgbClr val="7FADA9"/>
              </a:gs>
              <a:gs pos="100000">
                <a:srgbClr val="9CC58C"/>
              </a:gs>
            </a:gsLst>
            <a:lin ang="0" scaled="1"/>
          </a:gradFill>
          <a:ln>
            <a:noFill/>
          </a:ln>
          <a:effectLst>
            <a:glow rad="101600">
              <a:schemeClr val="bg1"/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9445330" y="1565806"/>
            <a:ext cx="2614865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sz="1400" dirty="0" smtClean="0"/>
              <a:t>Кустовые семинары </a:t>
            </a:r>
            <a:r>
              <a:rPr lang="ru-RU" sz="1400" dirty="0" smtClean="0"/>
              <a:t>для представителей местных администраций</a:t>
            </a:r>
            <a:endParaRPr lang="ru-RU" altLang="zh-CN" sz="1400" dirty="0"/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9108616" y="5040772"/>
            <a:ext cx="2844238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ru-RU" altLang="zh-CN" sz="1400" dirty="0" smtClean="0"/>
              <a:t>Обучающие мероприяти</a:t>
            </a:r>
            <a:r>
              <a:rPr lang="ru-RU" altLang="zh-CN" sz="1400" dirty="0"/>
              <a:t>я</a:t>
            </a:r>
            <a:endParaRPr lang="en-US" altLang="zh-CN" sz="1400" dirty="0"/>
          </a:p>
          <a:p>
            <a:r>
              <a:rPr lang="ru-RU" altLang="zh-CN" sz="1400" dirty="0"/>
              <a:t>с инициативными </a:t>
            </a:r>
            <a:r>
              <a:rPr lang="ru-RU" altLang="zh-CN" sz="1400" dirty="0" smtClean="0"/>
              <a:t>группами</a:t>
            </a:r>
          </a:p>
          <a:p>
            <a:r>
              <a:rPr lang="ru-RU" sz="1400" dirty="0" smtClean="0"/>
              <a:t>жителей</a:t>
            </a:r>
            <a:endParaRPr lang="ru-RU" altLang="zh-CN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712104" y="205931"/>
            <a:ext cx="7903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И ИНФОРМАЦИОННАЯ КАМПАНИЯ</a:t>
            </a:r>
            <a:endParaRPr lang="ru-RU" altLang="ru-RU" sz="2400" b="1" dirty="0">
              <a:solidFill>
                <a:srgbClr val="494949"/>
              </a:solidFill>
              <a:sym typeface="+mn-lt"/>
            </a:endParaRPr>
          </a:p>
        </p:txBody>
      </p:sp>
      <p:sp>
        <p:nvSpPr>
          <p:cNvPr id="51" name="Rectangle 59"/>
          <p:cNvSpPr>
            <a:spLocks noChangeArrowheads="1"/>
          </p:cNvSpPr>
          <p:nvPr/>
        </p:nvSpPr>
        <p:spPr bwMode="auto">
          <a:xfrm>
            <a:off x="238199" y="4552104"/>
            <a:ext cx="26144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рекламные ролики</a:t>
            </a:r>
            <a:endParaRPr lang="ru-RU" altLang="zh-CN" sz="1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прямые эфиры</a:t>
            </a:r>
          </a:p>
        </p:txBody>
      </p:sp>
    </p:spTree>
    <p:extLst>
      <p:ext uri="{BB962C8B-B14F-4D97-AF65-F5344CB8AC3E}">
        <p14:creationId xmlns:p14="http://schemas.microsoft.com/office/powerpoint/2010/main" val="3199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97" y="2669241"/>
            <a:ext cx="5118846" cy="3839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55" y="969203"/>
            <a:ext cx="5295518" cy="39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1337" y="1156982"/>
            <a:ext cx="589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Выдвижение инициативного проекта</a:t>
            </a:r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8465305" y="3180719"/>
            <a:ext cx="1156716" cy="2813256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Freeform 4"/>
          <p:cNvSpPr>
            <a:spLocks noEditPoints="1"/>
          </p:cNvSpPr>
          <p:nvPr/>
        </p:nvSpPr>
        <p:spPr bwMode="auto">
          <a:xfrm>
            <a:off x="7507562" y="3206363"/>
            <a:ext cx="824528" cy="264597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9751859" y="3133403"/>
            <a:ext cx="700567" cy="2681212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Freeform 3"/>
          <p:cNvSpPr>
            <a:spLocks noEditPoints="1"/>
          </p:cNvSpPr>
          <p:nvPr/>
        </p:nvSpPr>
        <p:spPr bwMode="auto">
          <a:xfrm>
            <a:off x="6861111" y="2989217"/>
            <a:ext cx="603785" cy="2496980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10495229" y="3035820"/>
            <a:ext cx="786516" cy="2558269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700" b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037" y="4968146"/>
            <a:ext cx="5314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Предварительная техническая проработка идей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6037" y="2326104"/>
            <a:ext cx="3535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Информационная кампания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6037" y="3498122"/>
            <a:ext cx="564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Идентификация проблематики инициаторами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6037" y="2912113"/>
            <a:ext cx="4456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Формирование инициативных групп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6210" y="4076621"/>
            <a:ext cx="609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Выявление мнений об актуальности инициативного проекта для граждан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4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3111" y="807741"/>
            <a:ext cx="5892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Рассмотрение инициативного проекта</a:t>
            </a:r>
            <a:r>
              <a:rPr lang="ru-RU" altLang="ru-RU" sz="2400" b="1" dirty="0" smtClean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ru-RU" altLang="ru-RU" sz="2400" b="1" dirty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Администрацией МО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1936" y="2783198"/>
            <a:ext cx="2353093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Сайт 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администрации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5268" y="1643009"/>
            <a:ext cx="4512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2C6657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Инициативный проект</a:t>
            </a:r>
            <a:endParaRPr lang="ru-RU" altLang="ru-RU" sz="2200" b="1" dirty="0">
              <a:solidFill>
                <a:srgbClr val="2C6657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3082" y="5122871"/>
            <a:ext cx="7717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6657"/>
                </a:solidFill>
              </a:rPr>
              <a:t>Рассмотрение проекта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22960" y="6212128"/>
            <a:ext cx="364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0937D"/>
                </a:solidFill>
              </a:rPr>
              <a:t>Поддержать ИП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11250" y="6214903"/>
            <a:ext cx="3840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Отказать в поддержке ИП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12315" y="2688336"/>
            <a:ext cx="1652632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3902" y="2853548"/>
            <a:ext cx="1755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C6657"/>
                </a:solidFill>
              </a:rPr>
              <a:t>Публикация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1470" y="2688336"/>
            <a:ext cx="2331926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272120" y="2824992"/>
            <a:ext cx="1662156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3 рабочих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 дня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57226" y="4018632"/>
            <a:ext cx="2364823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Жители 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старше 16 лет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59978" y="3898602"/>
            <a:ext cx="2014427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08121" y="4016181"/>
            <a:ext cx="2105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Замечания + предложения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48837" y="3898602"/>
            <a:ext cx="2340528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73255" y="4027021"/>
            <a:ext cx="203852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5 рабочих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 дней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97916" y="5117659"/>
            <a:ext cx="7734649" cy="433320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886814" y="3833484"/>
            <a:ext cx="1137605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30 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rgbClr val="2C6657"/>
                </a:solidFill>
              </a:rPr>
              <a:t>дней</a:t>
            </a:r>
          </a:p>
        </p:txBody>
      </p:sp>
      <p:cxnSp>
        <p:nvCxnSpPr>
          <p:cNvPr id="41" name="直接连接符 111"/>
          <p:cNvCxnSpPr/>
          <p:nvPr/>
        </p:nvCxnSpPr>
        <p:spPr>
          <a:xfrm flipH="1" flipV="1">
            <a:off x="6005757" y="2071875"/>
            <a:ext cx="11425" cy="50438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фигурная скобка 41"/>
          <p:cNvSpPr/>
          <p:nvPr/>
        </p:nvSpPr>
        <p:spPr>
          <a:xfrm>
            <a:off x="10378465" y="2623356"/>
            <a:ext cx="261911" cy="2954411"/>
          </a:xfrm>
          <a:prstGeom prst="rightBrace">
            <a:avLst>
              <a:gd name="adj1" fmla="val 60599"/>
              <a:gd name="adj2" fmla="val 49603"/>
            </a:avLst>
          </a:prstGeom>
          <a:noFill/>
          <a:ln w="5715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直接连接符 111"/>
          <p:cNvCxnSpPr/>
          <p:nvPr/>
        </p:nvCxnSpPr>
        <p:spPr>
          <a:xfrm flipV="1">
            <a:off x="6008945" y="3522642"/>
            <a:ext cx="4676" cy="31491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11"/>
          <p:cNvCxnSpPr/>
          <p:nvPr/>
        </p:nvCxnSpPr>
        <p:spPr>
          <a:xfrm flipV="1">
            <a:off x="6050134" y="4758318"/>
            <a:ext cx="4676" cy="31491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11"/>
          <p:cNvCxnSpPr/>
          <p:nvPr/>
        </p:nvCxnSpPr>
        <p:spPr>
          <a:xfrm flipV="1">
            <a:off x="7009114" y="5622839"/>
            <a:ext cx="0" cy="42685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290033" y="3890213"/>
            <a:ext cx="2014427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81644" y="2671558"/>
            <a:ext cx="1652632" cy="792088"/>
          </a:xfrm>
          <a:prstGeom prst="roundRect">
            <a:avLst/>
          </a:prstGeom>
          <a:noFill/>
          <a:ln>
            <a:solidFill>
              <a:srgbClr val="4093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6737053" y="6146767"/>
            <a:ext cx="576487" cy="563050"/>
            <a:chOff x="5288854" y="961852"/>
            <a:chExt cx="678517" cy="680356"/>
          </a:xfrm>
        </p:grpSpPr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5288854" y="961852"/>
              <a:ext cx="678517" cy="680356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52" name="Picture 8" descr="https://static.tildacdn.com/tild6665-6135-4831-b631-653561383865/che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0126" y="1018349"/>
              <a:ext cx="561117" cy="524916"/>
            </a:xfrm>
            <a:prstGeom prst="rect">
              <a:avLst/>
            </a:prstGeom>
            <a:noFill/>
          </p:spPr>
        </p:pic>
      </p:grpSp>
      <p:cxnSp>
        <p:nvCxnSpPr>
          <p:cNvPr id="53" name="直接连接符 111"/>
          <p:cNvCxnSpPr/>
          <p:nvPr/>
        </p:nvCxnSpPr>
        <p:spPr>
          <a:xfrm flipV="1">
            <a:off x="5440373" y="5631228"/>
            <a:ext cx="0" cy="42685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https://static.tildacdn.com/tild6361-3438-4133-a165-316339613062/208-2083729_oxygen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282" y="6104269"/>
            <a:ext cx="614742" cy="60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1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5682" y="807741"/>
            <a:ext cx="6279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Конкурсный </a:t>
            </a:r>
            <a:r>
              <a:rPr lang="ru-RU" altLang="ru-RU" sz="2400" b="1" dirty="0" smtClean="0">
                <a:solidFill>
                  <a:sysClr val="windowText" lastClr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отбор  инициативных проектов</a:t>
            </a:r>
            <a:endParaRPr lang="ru-RU" altLang="ru-RU" sz="2400" b="1" dirty="0">
              <a:solidFill>
                <a:sysClr val="windowText" lastClr="000000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5" name="直接连接符 107"/>
          <p:cNvCxnSpPr/>
          <p:nvPr/>
        </p:nvCxnSpPr>
        <p:spPr>
          <a:xfrm>
            <a:off x="1391120" y="3482732"/>
            <a:ext cx="48104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111"/>
          <p:cNvCxnSpPr/>
          <p:nvPr/>
        </p:nvCxnSpPr>
        <p:spPr>
          <a:xfrm>
            <a:off x="4128619" y="5193879"/>
            <a:ext cx="39778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115"/>
          <p:cNvCxnSpPr/>
          <p:nvPr/>
        </p:nvCxnSpPr>
        <p:spPr>
          <a:xfrm>
            <a:off x="7303084" y="6755560"/>
            <a:ext cx="39778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378860" y="1694497"/>
            <a:ext cx="5059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ea typeface="宋体" panose="02010600030101010101" pitchFamily="2" charset="-122"/>
                <a:cs typeface="Calibri" panose="020F0502020204030204" pitchFamily="34" charset="0"/>
              </a:rPr>
              <a:t>Администрация МО: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Организует проведение отбора ИП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Информирует инициаторов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Формирует состав комиссии </a:t>
            </a:r>
          </a:p>
          <a:p>
            <a:r>
              <a:rPr lang="ru-RU" sz="1600" b="1" dirty="0">
                <a:ea typeface="宋体" panose="02010600030101010101" pitchFamily="2" charset="-122"/>
                <a:cs typeface="Calibri" panose="020F0502020204030204" pitchFamily="34" charset="0"/>
              </a:rPr>
              <a:t>(50% членов комиссии назначается на основе предложений представительного органа МО)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86386" y="3853753"/>
            <a:ext cx="45092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ea typeface="宋体" panose="02010600030101010101" pitchFamily="2" charset="-122"/>
                <a:cs typeface="Calibri" panose="020F0502020204030204" pitchFamily="34" charset="0"/>
              </a:rPr>
              <a:t>Представительный орган МО: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Определяет порядок формирования и деятельность комиссии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Дает предложения о составе комиссии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344446" y="5454151"/>
            <a:ext cx="45344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ea typeface="宋体" panose="02010600030101010101" pitchFamily="2" charset="-122"/>
                <a:cs typeface="Calibri" panose="020F0502020204030204" pitchFamily="34" charset="0"/>
              </a:rPr>
              <a:t>Инициаторы ИП: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Участвуют в рассмотрении ИП комиссией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ea typeface="宋体" panose="02010600030101010101" pitchFamily="2" charset="-122"/>
                <a:cs typeface="Calibri" panose="020F0502020204030204" pitchFamily="34" charset="0"/>
              </a:rPr>
              <a:t>Излагают свои позиции по ИП</a:t>
            </a:r>
          </a:p>
        </p:txBody>
      </p:sp>
      <p:sp>
        <p:nvSpPr>
          <p:cNvPr id="61" name="Freeform 48"/>
          <p:cNvSpPr>
            <a:spLocks noEditPoints="1"/>
          </p:cNvSpPr>
          <p:nvPr/>
        </p:nvSpPr>
        <p:spPr bwMode="auto">
          <a:xfrm>
            <a:off x="923075" y="1480997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40937D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sp>
        <p:nvSpPr>
          <p:cNvPr id="62" name="Freeform 48"/>
          <p:cNvSpPr>
            <a:spLocks noEditPoints="1"/>
          </p:cNvSpPr>
          <p:nvPr/>
        </p:nvSpPr>
        <p:spPr bwMode="auto">
          <a:xfrm>
            <a:off x="3680078" y="3582010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40937D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cxnSp>
        <p:nvCxnSpPr>
          <p:cNvPr id="63" name="直接连接符 107"/>
          <p:cNvCxnSpPr/>
          <p:nvPr/>
        </p:nvCxnSpPr>
        <p:spPr>
          <a:xfrm>
            <a:off x="1358168" y="2074062"/>
            <a:ext cx="48104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111"/>
          <p:cNvCxnSpPr/>
          <p:nvPr/>
        </p:nvCxnSpPr>
        <p:spPr>
          <a:xfrm>
            <a:off x="4096516" y="4221814"/>
            <a:ext cx="39778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48"/>
          <p:cNvSpPr>
            <a:spLocks noEditPoints="1"/>
          </p:cNvSpPr>
          <p:nvPr/>
        </p:nvSpPr>
        <p:spPr bwMode="auto">
          <a:xfrm>
            <a:off x="6867991" y="5166462"/>
            <a:ext cx="441213" cy="64558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40937D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微软雅黑"/>
              <a:cs typeface="+mn-ea"/>
              <a:sym typeface="微软雅黑"/>
            </a:endParaRPr>
          </a:p>
        </p:txBody>
      </p:sp>
      <p:cxnSp>
        <p:nvCxnSpPr>
          <p:cNvPr id="66" name="直接连接符 115"/>
          <p:cNvCxnSpPr/>
          <p:nvPr/>
        </p:nvCxnSpPr>
        <p:spPr>
          <a:xfrm>
            <a:off x="7311322" y="5832923"/>
            <a:ext cx="39778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65" y="1159183"/>
            <a:ext cx="6025253" cy="42868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2635622"/>
            <a:ext cx="5038165" cy="3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271377"/>
            <a:ext cx="3011485" cy="118050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712104" y="205931"/>
            <a:ext cx="7903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494949"/>
                </a:solidFill>
                <a:sym typeface="+mn-lt"/>
              </a:rPr>
              <a:t>ШКОЛА МЕСТНЫХ ИНИЦИАТИВ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354" y="9163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274255"/>
                </a:solidFill>
              </a:rPr>
              <a:t>Условия участия </a:t>
            </a:r>
            <a:endParaRPr lang="en-US" sz="2400" b="1" dirty="0">
              <a:solidFill>
                <a:srgbClr val="274255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869" y="1664403"/>
            <a:ext cx="10536195" cy="511871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22438" y="1735064"/>
            <a:ext cx="6590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участия в программе необходимо внести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Вашего проекта в местную администрацию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ФОРМЕ ИНИЦИАТИВНОГО ПРОЕКТА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3529" y="2698314"/>
            <a:ext cx="6935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Предлагаемый инициативный проект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его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ВНЕСЕНИЯ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местную администрацию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должен быть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РАССМОТРЕН и ПОДДЕРЖАН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сходе, собрании или конференции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граждан, оформляется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ПРОТОКОЛ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 фиксацией результатов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81923" y="3889430"/>
            <a:ext cx="739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мероприятий программы позволит решить </a:t>
            </a:r>
            <a:r>
              <a:rPr lang="ru-RU" b="1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ПРОБЛЕМЫ </a:t>
            </a:r>
            <a:r>
              <a:rPr lang="ru-RU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 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территорий муниципальных образований Ставропольского края объектами социальной инфраструктуры, </a:t>
            </a:r>
            <a:r>
              <a:rPr lang="ru-RU" b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выбор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которых </a:t>
            </a:r>
            <a:r>
              <a:rPr lang="ru-RU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осуществляется непосредственно </a:t>
            </a:r>
            <a:r>
              <a:rPr lang="ru-RU" b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населением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86" y="1744057"/>
            <a:ext cx="1054443" cy="1054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11" y="2561063"/>
            <a:ext cx="1230932" cy="1185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84" y="3652204"/>
            <a:ext cx="1644417" cy="16444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1586116" y="2097892"/>
            <a:ext cx="337945" cy="372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11076198" y="5820897"/>
            <a:ext cx="337945" cy="3724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1" b="11592"/>
          <a:stretch/>
        </p:blipFill>
        <p:spPr>
          <a:xfrm>
            <a:off x="895749" y="6410705"/>
            <a:ext cx="337945" cy="37240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11611" y="5119581"/>
            <a:ext cx="6343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Информация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 условиях проведения конкурсного отбора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проектов, способах и сроках внесения в местную администрацию инициативных проектов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размещается на официальном сайте местной администрации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информационно-телекоммуникационной сети «Интернет»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750" y="5142596"/>
            <a:ext cx="1169918" cy="11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4VaoBFY0K110UPiuc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f8qJ5f0USiPj7ky6tXlA"/>
</p:tagLst>
</file>

<file path=ppt/theme/theme1.xml><?xml version="1.0" encoding="utf-8"?>
<a:theme xmlns:a="http://schemas.openxmlformats.org/drawingml/2006/main" name="Тема Office">
  <a:themeElements>
    <a:clrScheme name="Рабочая тема">
      <a:dk1>
        <a:srgbClr val="0070C0"/>
      </a:dk1>
      <a:lt1>
        <a:sysClr val="window" lastClr="FFFFFF"/>
      </a:lt1>
      <a:dk2>
        <a:srgbClr val="C63434"/>
      </a:dk2>
      <a:lt2>
        <a:srgbClr val="9671BB"/>
      </a:lt2>
      <a:accent1>
        <a:srgbClr val="A08D7C"/>
      </a:accent1>
      <a:accent2>
        <a:srgbClr val="FFB03D"/>
      </a:accent2>
      <a:accent3>
        <a:srgbClr val="E97B46"/>
      </a:accent3>
      <a:accent4>
        <a:srgbClr val="1CB57C"/>
      </a:accent4>
      <a:accent5>
        <a:srgbClr val="219B9E"/>
      </a:accent5>
      <a:accent6>
        <a:srgbClr val="0070C0"/>
      </a:accent6>
      <a:hlink>
        <a:srgbClr val="9671BB"/>
      </a:hlink>
      <a:folHlink>
        <a:srgbClr val="C634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722</Words>
  <Application>Microsoft Office PowerPoint</Application>
  <PresentationFormat>Широкоэкранный</PresentationFormat>
  <Paragraphs>128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 Unicode MS</vt:lpstr>
      <vt:lpstr>맑은 고딕</vt:lpstr>
      <vt:lpstr>微软雅黑</vt:lpstr>
      <vt:lpstr>宋体</vt:lpstr>
      <vt:lpstr>Arial</vt:lpstr>
      <vt:lpstr>Calibri</vt:lpstr>
      <vt:lpstr>Candara</vt:lpstr>
      <vt:lpstr>PT Serif</vt:lpstr>
      <vt:lpstr>Segoe UI</vt:lpstr>
      <vt:lpstr>Simplified Arabic</vt:lpstr>
      <vt:lpstr>Tahoma</vt:lpstr>
      <vt:lpstr>Times New Roman</vt:lpstr>
      <vt:lpstr>Wingdings</vt:lpstr>
      <vt:lpstr>方正兰亭黑_GBK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adminws</cp:lastModifiedBy>
  <cp:revision>760</cp:revision>
  <cp:lastPrinted>2022-10-28T09:19:33Z</cp:lastPrinted>
  <dcterms:created xsi:type="dcterms:W3CDTF">2020-04-02T12:37:45Z</dcterms:created>
  <dcterms:modified xsi:type="dcterms:W3CDTF">2023-09-18T21:20:19Z</dcterms:modified>
</cp:coreProperties>
</file>