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28"/>
  </p:notesMasterIdLst>
  <p:sldIdLst>
    <p:sldId id="324" r:id="rId2"/>
    <p:sldId id="338" r:id="rId3"/>
    <p:sldId id="328" r:id="rId4"/>
    <p:sldId id="329" r:id="rId5"/>
    <p:sldId id="337" r:id="rId6"/>
    <p:sldId id="339" r:id="rId7"/>
    <p:sldId id="326" r:id="rId8"/>
    <p:sldId id="343" r:id="rId9"/>
    <p:sldId id="327" r:id="rId10"/>
    <p:sldId id="330" r:id="rId11"/>
    <p:sldId id="331" r:id="rId12"/>
    <p:sldId id="332" r:id="rId13"/>
    <p:sldId id="333" r:id="rId14"/>
    <p:sldId id="334" r:id="rId15"/>
    <p:sldId id="342" r:id="rId16"/>
    <p:sldId id="336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2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88545D07-4DE2-6E43-825C-ED88FF0D8E9D}">
          <p14:sldIdLst>
            <p14:sldId id="324"/>
            <p14:sldId id="338"/>
            <p14:sldId id="328"/>
            <p14:sldId id="329"/>
            <p14:sldId id="337"/>
            <p14:sldId id="339"/>
            <p14:sldId id="326"/>
            <p14:sldId id="343"/>
            <p14:sldId id="327"/>
            <p14:sldId id="330"/>
            <p14:sldId id="331"/>
            <p14:sldId id="332"/>
            <p14:sldId id="333"/>
            <p14:sldId id="334"/>
            <p14:sldId id="342"/>
            <p14:sldId id="336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091"/>
    <a:srgbClr val="5595CE"/>
    <a:srgbClr val="9B4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 varScale="1">
        <p:scale>
          <a:sx n="76" d="100"/>
          <a:sy n="76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eduardtitov\Documents\&#1053;&#1048;&#1060;&#1048;\Uzbekistan%20Readin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8C46"/>
            </a:solidFill>
          </c:spPr>
          <c:dPt>
            <c:idx val="0"/>
            <c:bubble3D val="0"/>
            <c:spPr>
              <a:solidFill>
                <a:srgbClr val="008C46">
                  <a:alpha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35-4B4B-A031-30C20CAC0F3E}"/>
              </c:ext>
            </c:extLst>
          </c:dPt>
          <c:dPt>
            <c:idx val="1"/>
            <c:bubble3D val="0"/>
            <c:spPr>
              <a:solidFill>
                <a:srgbClr val="008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35-4B4B-A031-30C20CAC0F3E}"/>
              </c:ext>
            </c:extLst>
          </c:dPt>
          <c:dPt>
            <c:idx val="2"/>
            <c:bubble3D val="0"/>
            <c:spPr>
              <a:solidFill>
                <a:srgbClr val="008C46">
                  <a:alpha val="7378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35-4B4B-A031-30C20CAC0F3E}"/>
              </c:ext>
            </c:extLst>
          </c:dPt>
          <c:val>
            <c:numRef>
              <c:f>Лист3!$C$81:$C$83</c:f>
              <c:numCache>
                <c:formatCode>General</c:formatCode>
                <c:ptCount val="3"/>
                <c:pt idx="0">
                  <c:v>84.0</c:v>
                </c:pt>
                <c:pt idx="1">
                  <c:v>13.0</c:v>
                </c:pt>
                <c:pt idx="2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35-4B4B-A031-30C20CAC0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9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7E6F1-90A6-9443-8298-85219BCC70BA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1BB2D0C-3FE6-AD46-B97F-35E5C7F6B34E}">
      <dgm:prSet custT="1"/>
      <dgm:spPr/>
      <dgm:t>
        <a:bodyPr/>
        <a:lstStyle/>
        <a:p>
          <a:r>
            <a:rPr lang="ru-RU" sz="1600" b="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Перу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 1-я страна в мире, где принят закон о </a:t>
          </a:r>
          <a:r>
            <a:rPr lang="ru-RU" sz="16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партисипаторном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бюджетировании  </a:t>
          </a:r>
          <a:r>
            <a:rPr lang="ru-RU" sz="16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«ПБ – обязательный элемент бюджетного процесса; направления расходования средств на капитальные вложения субнациональных бюджетов определяются с участием граждан» 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3605C-1163-5145-8ECF-ABBD6D16E31F}" type="parTrans" cxnId="{8749D6CA-ED15-5748-88FB-683534A321D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7B69F-0741-9C4D-B746-D4E287DBB0DB}" type="sibTrans" cxnId="{8749D6CA-ED15-5748-88FB-683534A321D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0FBE9-300E-774B-846C-39274D66AAB8}">
      <dgm:prSet custT="1"/>
      <dgm:spPr/>
      <dgm:t>
        <a:bodyPr/>
        <a:lstStyle/>
        <a:p>
          <a:r>
            <a:rPr lang="ru-RU" sz="1600" b="0" i="1" baseline="0">
              <a:latin typeface="Times New Roman" panose="02020603050405020304" pitchFamily="18" charset="0"/>
              <a:cs typeface="Times New Roman" panose="02020603050405020304" pitchFamily="18" charset="0"/>
            </a:rPr>
            <a:t>Доминиканская Республика </a:t>
          </a:r>
          <a:r>
            <a:rPr lang="ru-RU" sz="16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– 2-я латиноамериканская страна с законом о партисипаторном бюджетировании, в котором помимо методологии и этапов процесса закреплены основы финансирования проектов: «</a:t>
          </a:r>
          <a:r>
            <a:rPr lang="ru-RU" sz="1600" b="1" i="1" baseline="0">
              <a:latin typeface="Times New Roman" panose="02020603050405020304" pitchFamily="18" charset="0"/>
              <a:cs typeface="Times New Roman" panose="02020603050405020304" pitchFamily="18" charset="0"/>
            </a:rPr>
            <a:t>40% трансфертов из центрального бюджета бюджетам муниципалитетов должны распределяться с помощью ПБ»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AD311-A757-2A4B-8357-C8EA80630839}" type="parTrans" cxnId="{CF3FC8B2-299B-EC47-B1E8-8DEC03FE0136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F2EAD-161A-FB4C-8706-5E190AF9FB09}" type="sibTrans" cxnId="{CF3FC8B2-299B-EC47-B1E8-8DEC03FE0136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CEAB9-532B-FB48-A1BF-CB6DC29A4C6F}">
      <dgm:prSet custT="1"/>
      <dgm:spPr/>
      <dgm:t>
        <a:bodyPr/>
        <a:lstStyle/>
        <a:p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Панама -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 2009 году принят закон, закрепивший за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Juntas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comunales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(муниципальными советами) полномочия по подготовке и сопровождению проектов ПБ.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Поправки к Закону в 2015 году, закрепили положение </a:t>
          </a:r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 участии граждан в разработке Годового плана инфраструктуры и инвестиций муниципалитета </a:t>
          </a:r>
        </a:p>
      </dgm:t>
    </dgm:pt>
    <dgm:pt modelId="{A1A5A13E-632F-3B43-94DF-38CBBAAD80A2}" type="parTrans" cxnId="{D64B601B-27E1-F64C-97FA-BD830359C43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8E6B9-1717-0D4B-A98C-F562AB858381}" type="sibTrans" cxnId="{D64B601B-27E1-F64C-97FA-BD830359C43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3FAEC-FF48-1341-A967-A5AD7CB94AA4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i="1">
              <a:latin typeface="Times New Roman" panose="02020603050405020304" pitchFamily="18" charset="0"/>
              <a:cs typeface="Times New Roman" panose="02020603050405020304" pitchFamily="18" charset="0"/>
            </a:rPr>
            <a:t>Эквадоре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ПБ регулируется </a:t>
          </a:r>
          <a:r>
            <a:rPr lang="ru-RU" sz="1600" b="1" i="1"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Органическим (конституционным) законом о гражданском участии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, который закрепляет </a:t>
          </a:r>
          <a:r>
            <a:rPr lang="ru-RU" sz="1600" b="1" i="1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обязательность участия граждан в бюджетном процессе на региональном и местном уровнях управления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F4206-C816-374C-8F11-97CA0E00B479}" type="parTrans" cxnId="{657BF27E-CEBE-764F-BBD6-D1DE743AF077}">
      <dgm:prSet/>
      <dgm:spPr/>
      <dgm:t>
        <a:bodyPr/>
        <a:lstStyle/>
        <a:p>
          <a:endParaRPr lang="ru-RU" sz="1600"/>
        </a:p>
      </dgm:t>
    </dgm:pt>
    <dgm:pt modelId="{416EBB91-629E-994D-A2BB-B11AFE2CA338}" type="sibTrans" cxnId="{657BF27E-CEBE-764F-BBD6-D1DE743AF077}">
      <dgm:prSet/>
      <dgm:spPr/>
      <dgm:t>
        <a:bodyPr/>
        <a:lstStyle/>
        <a:p>
          <a:endParaRPr lang="ru-RU" sz="1600"/>
        </a:p>
      </dgm:t>
    </dgm:pt>
    <dgm:pt modelId="{CD4C334A-A732-F74F-AFF2-EEFF520A30AD}" type="pres">
      <dgm:prSet presAssocID="{A287E6F1-90A6-9443-8298-85219BCC70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635822E-F0A0-794B-961F-7EB29BAAF055}" type="pres">
      <dgm:prSet presAssocID="{41BB2D0C-3FE6-AD46-B97F-35E5C7F6B34E}" presName="thickLine" presStyleLbl="alignNode1" presStyleIdx="0" presStyleCnt="4"/>
      <dgm:spPr/>
    </dgm:pt>
    <dgm:pt modelId="{D6575EA7-B1FD-9F49-872A-1D70FDEF13FE}" type="pres">
      <dgm:prSet presAssocID="{41BB2D0C-3FE6-AD46-B97F-35E5C7F6B34E}" presName="horz1" presStyleCnt="0"/>
      <dgm:spPr/>
    </dgm:pt>
    <dgm:pt modelId="{32F88E04-E2CA-6A44-9A76-185FF73B13C5}" type="pres">
      <dgm:prSet presAssocID="{41BB2D0C-3FE6-AD46-B97F-35E5C7F6B34E}" presName="tx1" presStyleLbl="revTx" presStyleIdx="0" presStyleCnt="4"/>
      <dgm:spPr/>
      <dgm:t>
        <a:bodyPr/>
        <a:lstStyle/>
        <a:p>
          <a:endParaRPr lang="ru-RU"/>
        </a:p>
      </dgm:t>
    </dgm:pt>
    <dgm:pt modelId="{4B003C9C-4F36-2C4C-8084-EDC5DDE7FFF8}" type="pres">
      <dgm:prSet presAssocID="{41BB2D0C-3FE6-AD46-B97F-35E5C7F6B34E}" presName="vert1" presStyleCnt="0"/>
      <dgm:spPr/>
    </dgm:pt>
    <dgm:pt modelId="{2776CE8C-08ED-ED4E-B845-71C049BF2857}" type="pres">
      <dgm:prSet presAssocID="{94E0FBE9-300E-774B-846C-39274D66AAB8}" presName="thickLine" presStyleLbl="alignNode1" presStyleIdx="1" presStyleCnt="4"/>
      <dgm:spPr/>
    </dgm:pt>
    <dgm:pt modelId="{0E725FDF-35A9-2C4B-B931-2629611DE164}" type="pres">
      <dgm:prSet presAssocID="{94E0FBE9-300E-774B-846C-39274D66AAB8}" presName="horz1" presStyleCnt="0"/>
      <dgm:spPr/>
    </dgm:pt>
    <dgm:pt modelId="{CA3C93B7-544A-0247-8CE8-E4D26F823A30}" type="pres">
      <dgm:prSet presAssocID="{94E0FBE9-300E-774B-846C-39274D66AAB8}" presName="tx1" presStyleLbl="revTx" presStyleIdx="1" presStyleCnt="4" custScaleY="130019"/>
      <dgm:spPr/>
      <dgm:t>
        <a:bodyPr/>
        <a:lstStyle/>
        <a:p>
          <a:endParaRPr lang="ru-RU"/>
        </a:p>
      </dgm:t>
    </dgm:pt>
    <dgm:pt modelId="{8247E172-99FE-9448-8581-641A0C8A468A}" type="pres">
      <dgm:prSet presAssocID="{94E0FBE9-300E-774B-846C-39274D66AAB8}" presName="vert1" presStyleCnt="0"/>
      <dgm:spPr/>
    </dgm:pt>
    <dgm:pt modelId="{40820E7B-D7B6-6240-8682-39736119BD93}" type="pres">
      <dgm:prSet presAssocID="{529CEAB9-532B-FB48-A1BF-CB6DC29A4C6F}" presName="thickLine" presStyleLbl="alignNode1" presStyleIdx="2" presStyleCnt="4"/>
      <dgm:spPr/>
    </dgm:pt>
    <dgm:pt modelId="{264C9DE3-9B3D-F141-A81A-267C0AA60D60}" type="pres">
      <dgm:prSet presAssocID="{529CEAB9-532B-FB48-A1BF-CB6DC29A4C6F}" presName="horz1" presStyleCnt="0"/>
      <dgm:spPr/>
    </dgm:pt>
    <dgm:pt modelId="{2560884D-912A-884B-A12B-60F6428462BD}" type="pres">
      <dgm:prSet presAssocID="{529CEAB9-532B-FB48-A1BF-CB6DC29A4C6F}" presName="tx1" presStyleLbl="revTx" presStyleIdx="2" presStyleCnt="4" custScaleY="133532"/>
      <dgm:spPr/>
      <dgm:t>
        <a:bodyPr/>
        <a:lstStyle/>
        <a:p>
          <a:endParaRPr lang="ru-RU"/>
        </a:p>
      </dgm:t>
    </dgm:pt>
    <dgm:pt modelId="{947C85B4-297C-3441-AD56-AB8ABA23373A}" type="pres">
      <dgm:prSet presAssocID="{529CEAB9-532B-FB48-A1BF-CB6DC29A4C6F}" presName="vert1" presStyleCnt="0"/>
      <dgm:spPr/>
    </dgm:pt>
    <dgm:pt modelId="{DCFED281-E5CE-E143-B1B0-BBC8196B0518}" type="pres">
      <dgm:prSet presAssocID="{B533FAEC-FF48-1341-A967-A5AD7CB94AA4}" presName="thickLine" presStyleLbl="alignNode1" presStyleIdx="3" presStyleCnt="4"/>
      <dgm:spPr/>
    </dgm:pt>
    <dgm:pt modelId="{EC14FE59-B414-6D40-BCCF-5886EC7E7F0C}" type="pres">
      <dgm:prSet presAssocID="{B533FAEC-FF48-1341-A967-A5AD7CB94AA4}" presName="horz1" presStyleCnt="0"/>
      <dgm:spPr/>
    </dgm:pt>
    <dgm:pt modelId="{CFED51F4-8197-DE42-B705-88EE62724CCD}" type="pres">
      <dgm:prSet presAssocID="{B533FAEC-FF48-1341-A967-A5AD7CB94AA4}" presName="tx1" presStyleLbl="revTx" presStyleIdx="3" presStyleCnt="4"/>
      <dgm:spPr/>
      <dgm:t>
        <a:bodyPr/>
        <a:lstStyle/>
        <a:p>
          <a:endParaRPr lang="ru-RU"/>
        </a:p>
      </dgm:t>
    </dgm:pt>
    <dgm:pt modelId="{2464DEE8-3355-1040-B61C-51A693403FD6}" type="pres">
      <dgm:prSet presAssocID="{B533FAEC-FF48-1341-A967-A5AD7CB94AA4}" presName="vert1" presStyleCnt="0"/>
      <dgm:spPr/>
    </dgm:pt>
  </dgm:ptLst>
  <dgm:cxnLst>
    <dgm:cxn modelId="{CF3FC8B2-299B-EC47-B1E8-8DEC03FE0136}" srcId="{A287E6F1-90A6-9443-8298-85219BCC70BA}" destId="{94E0FBE9-300E-774B-846C-39274D66AAB8}" srcOrd="1" destOrd="0" parTransId="{191AD311-A757-2A4B-8357-C8EA80630839}" sibTransId="{A6CF2EAD-161A-FB4C-8706-5E190AF9FB09}"/>
    <dgm:cxn modelId="{F4A8F3B7-7B54-C341-B242-FED663AD0CA5}" type="presOf" srcId="{41BB2D0C-3FE6-AD46-B97F-35E5C7F6B34E}" destId="{32F88E04-E2CA-6A44-9A76-185FF73B13C5}" srcOrd="0" destOrd="0" presId="urn:microsoft.com/office/officeart/2008/layout/LinedList"/>
    <dgm:cxn modelId="{B0EA1D18-A1B8-4E40-92B6-F51741D83890}" type="presOf" srcId="{A287E6F1-90A6-9443-8298-85219BCC70BA}" destId="{CD4C334A-A732-F74F-AFF2-EEFF520A30AD}" srcOrd="0" destOrd="0" presId="urn:microsoft.com/office/officeart/2008/layout/LinedList"/>
    <dgm:cxn modelId="{D64B601B-27E1-F64C-97FA-BD830359C43A}" srcId="{A287E6F1-90A6-9443-8298-85219BCC70BA}" destId="{529CEAB9-532B-FB48-A1BF-CB6DC29A4C6F}" srcOrd="2" destOrd="0" parTransId="{A1A5A13E-632F-3B43-94DF-38CBBAAD80A2}" sibTransId="{32A8E6B9-1717-0D4B-A98C-F562AB858381}"/>
    <dgm:cxn modelId="{657BF27E-CEBE-764F-BBD6-D1DE743AF077}" srcId="{A287E6F1-90A6-9443-8298-85219BCC70BA}" destId="{B533FAEC-FF48-1341-A967-A5AD7CB94AA4}" srcOrd="3" destOrd="0" parTransId="{520F4206-C816-374C-8F11-97CA0E00B479}" sibTransId="{416EBB91-629E-994D-A2BB-B11AFE2CA338}"/>
    <dgm:cxn modelId="{8749D6CA-ED15-5748-88FB-683534A321DC}" srcId="{A287E6F1-90A6-9443-8298-85219BCC70BA}" destId="{41BB2D0C-3FE6-AD46-B97F-35E5C7F6B34E}" srcOrd="0" destOrd="0" parTransId="{CFE3605C-1163-5145-8ECF-ABBD6D16E31F}" sibTransId="{6EA7B69F-0741-9C4D-B746-D4E287DBB0DB}"/>
    <dgm:cxn modelId="{32D57B79-FD23-7E41-8D8D-75AA7E450F06}" type="presOf" srcId="{94E0FBE9-300E-774B-846C-39274D66AAB8}" destId="{CA3C93B7-544A-0247-8CE8-E4D26F823A30}" srcOrd="0" destOrd="0" presId="urn:microsoft.com/office/officeart/2008/layout/LinedList"/>
    <dgm:cxn modelId="{95B3E40D-55FE-0A46-932F-24F678715084}" type="presOf" srcId="{529CEAB9-532B-FB48-A1BF-CB6DC29A4C6F}" destId="{2560884D-912A-884B-A12B-60F6428462BD}" srcOrd="0" destOrd="0" presId="urn:microsoft.com/office/officeart/2008/layout/LinedList"/>
    <dgm:cxn modelId="{4A93A26D-CB01-3247-92A9-B98594D5594D}" type="presOf" srcId="{B533FAEC-FF48-1341-A967-A5AD7CB94AA4}" destId="{CFED51F4-8197-DE42-B705-88EE62724CCD}" srcOrd="0" destOrd="0" presId="urn:microsoft.com/office/officeart/2008/layout/LinedList"/>
    <dgm:cxn modelId="{072FE048-3892-7D4C-AF7D-D7F1B0D40274}" type="presParOf" srcId="{CD4C334A-A732-F74F-AFF2-EEFF520A30AD}" destId="{B635822E-F0A0-794B-961F-7EB29BAAF055}" srcOrd="0" destOrd="0" presId="urn:microsoft.com/office/officeart/2008/layout/LinedList"/>
    <dgm:cxn modelId="{0840A8AC-992D-7844-8A39-AC2E79F56B88}" type="presParOf" srcId="{CD4C334A-A732-F74F-AFF2-EEFF520A30AD}" destId="{D6575EA7-B1FD-9F49-872A-1D70FDEF13FE}" srcOrd="1" destOrd="0" presId="urn:microsoft.com/office/officeart/2008/layout/LinedList"/>
    <dgm:cxn modelId="{C1FD5ED4-AD23-1648-BA3A-CC2709650625}" type="presParOf" srcId="{D6575EA7-B1FD-9F49-872A-1D70FDEF13FE}" destId="{32F88E04-E2CA-6A44-9A76-185FF73B13C5}" srcOrd="0" destOrd="0" presId="urn:microsoft.com/office/officeart/2008/layout/LinedList"/>
    <dgm:cxn modelId="{9A93569D-85BB-F343-9E26-143FCB98481F}" type="presParOf" srcId="{D6575EA7-B1FD-9F49-872A-1D70FDEF13FE}" destId="{4B003C9C-4F36-2C4C-8084-EDC5DDE7FFF8}" srcOrd="1" destOrd="0" presId="urn:microsoft.com/office/officeart/2008/layout/LinedList"/>
    <dgm:cxn modelId="{B140A0A9-77D2-354D-A1A5-78F0F2D01331}" type="presParOf" srcId="{CD4C334A-A732-F74F-AFF2-EEFF520A30AD}" destId="{2776CE8C-08ED-ED4E-B845-71C049BF2857}" srcOrd="2" destOrd="0" presId="urn:microsoft.com/office/officeart/2008/layout/LinedList"/>
    <dgm:cxn modelId="{AD8ECB66-5E3F-924E-9588-CD7C3929D41B}" type="presParOf" srcId="{CD4C334A-A732-F74F-AFF2-EEFF520A30AD}" destId="{0E725FDF-35A9-2C4B-B931-2629611DE164}" srcOrd="3" destOrd="0" presId="urn:microsoft.com/office/officeart/2008/layout/LinedList"/>
    <dgm:cxn modelId="{21A5F818-E63E-3744-BD19-B09CF9EA2E27}" type="presParOf" srcId="{0E725FDF-35A9-2C4B-B931-2629611DE164}" destId="{CA3C93B7-544A-0247-8CE8-E4D26F823A30}" srcOrd="0" destOrd="0" presId="urn:microsoft.com/office/officeart/2008/layout/LinedList"/>
    <dgm:cxn modelId="{6F311540-AFC8-1240-8961-1B3C74678140}" type="presParOf" srcId="{0E725FDF-35A9-2C4B-B931-2629611DE164}" destId="{8247E172-99FE-9448-8581-641A0C8A468A}" srcOrd="1" destOrd="0" presId="urn:microsoft.com/office/officeart/2008/layout/LinedList"/>
    <dgm:cxn modelId="{4F9B3095-5AE1-9045-8279-50A7A92A22F9}" type="presParOf" srcId="{CD4C334A-A732-F74F-AFF2-EEFF520A30AD}" destId="{40820E7B-D7B6-6240-8682-39736119BD93}" srcOrd="4" destOrd="0" presId="urn:microsoft.com/office/officeart/2008/layout/LinedList"/>
    <dgm:cxn modelId="{7C84D0F2-648E-D748-B446-C4CFE759B2D6}" type="presParOf" srcId="{CD4C334A-A732-F74F-AFF2-EEFF520A30AD}" destId="{264C9DE3-9B3D-F141-A81A-267C0AA60D60}" srcOrd="5" destOrd="0" presId="urn:microsoft.com/office/officeart/2008/layout/LinedList"/>
    <dgm:cxn modelId="{D83AAF2C-83D6-5644-A27C-D20507B37C29}" type="presParOf" srcId="{264C9DE3-9B3D-F141-A81A-267C0AA60D60}" destId="{2560884D-912A-884B-A12B-60F6428462BD}" srcOrd="0" destOrd="0" presId="urn:microsoft.com/office/officeart/2008/layout/LinedList"/>
    <dgm:cxn modelId="{3BE5DA2F-D106-8A43-8FE7-226E9E1B72D7}" type="presParOf" srcId="{264C9DE3-9B3D-F141-A81A-267C0AA60D60}" destId="{947C85B4-297C-3441-AD56-AB8ABA23373A}" srcOrd="1" destOrd="0" presId="urn:microsoft.com/office/officeart/2008/layout/LinedList"/>
    <dgm:cxn modelId="{19C1DCBE-D4D4-3F44-B187-4BF03A0B2304}" type="presParOf" srcId="{CD4C334A-A732-F74F-AFF2-EEFF520A30AD}" destId="{DCFED281-E5CE-E143-B1B0-BBC8196B0518}" srcOrd="6" destOrd="0" presId="urn:microsoft.com/office/officeart/2008/layout/LinedList"/>
    <dgm:cxn modelId="{5F0C8110-95AB-C546-8EE2-578BD44D0D5B}" type="presParOf" srcId="{CD4C334A-A732-F74F-AFF2-EEFF520A30AD}" destId="{EC14FE59-B414-6D40-BCCF-5886EC7E7F0C}" srcOrd="7" destOrd="0" presId="urn:microsoft.com/office/officeart/2008/layout/LinedList"/>
    <dgm:cxn modelId="{4C8AB6E8-2A61-9D4B-B6B5-671FFCC33374}" type="presParOf" srcId="{EC14FE59-B414-6D40-BCCF-5886EC7E7F0C}" destId="{CFED51F4-8197-DE42-B705-88EE62724CCD}" srcOrd="0" destOrd="0" presId="urn:microsoft.com/office/officeart/2008/layout/LinedList"/>
    <dgm:cxn modelId="{2C03419F-542B-7E47-9F3B-4B61280C557F}" type="presParOf" srcId="{EC14FE59-B414-6D40-BCCF-5886EC7E7F0C}" destId="{2464DEE8-3355-1040-B61C-51A693403F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D533D-5FD8-B44A-B9D7-ED865C9F0026}" type="doc">
      <dgm:prSet loTypeId="urn:microsoft.com/office/officeart/2008/layout/Lin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0235F2-634B-ED4E-8B6A-6908EF1EAA96}">
      <dgm:prSet custT="1"/>
      <dgm:spPr/>
      <dgm:t>
        <a:bodyPr/>
        <a:lstStyle/>
        <a:p>
          <a:r>
            <a:rPr lang="ru-RU" sz="1600" b="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Индонезия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 1-я страна азиатского региона, регламентировавшая участие граждан в местном управлении: </a:t>
          </a:r>
          <a:r>
            <a:rPr lang="ru-RU" sz="16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ПБ - неотъемлемый элемент системы планирования, включен как в бюджетный процесс городов, так и в управление сельскими </a:t>
          </a:r>
          <a:r>
            <a:rPr lang="ru-RU" sz="1600" b="1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поселениями.  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3E2E9-E670-7142-95A7-9E4AAD14405A}" type="parTrans" cxnId="{0FFA7E36-54C6-5347-9259-403ECFEC1BC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372FD-8C45-154D-8EB1-C913563EA243}" type="sibTrans" cxnId="{0FFA7E36-54C6-5347-9259-403ECFEC1BC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344D1-9729-864D-8E60-E5AC70DAB861}">
      <dgm:prSet custT="1"/>
      <dgm:spPr/>
      <dgm:t>
        <a:bodyPr/>
        <a:lstStyle/>
        <a:p>
          <a:r>
            <a:rPr lang="ru-RU" sz="1600" b="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Польша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 1-я европейская страна, закрепившая на национальном уровне процессы гражданского участия в бюджетном процессе – ПБ регулируется законом о </a:t>
          </a:r>
          <a:r>
            <a:rPr lang="ru-RU" sz="16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селецких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фондах и законом о местном самоуправлении: </a:t>
          </a:r>
          <a:r>
            <a:rPr lang="ru-RU" sz="16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граждан ежегодно путем прямого голосования принимать решения о распределении части расходов муниципального бюджета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23ACC-8EC4-1E4C-AADB-31D6E90143D5}" type="parTrans" cxnId="{63140988-5ABF-8E43-8203-DFCB0914A88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E4B37-F91D-7843-A2BE-97FF6DBC0881}" type="sibTrans" cxnId="{63140988-5ABF-8E43-8203-DFCB0914A88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17226-521A-4A4F-B294-D6C1B26647F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6291E-5200-F749-BA68-A6D590FA61B9}" type="parTrans" cxnId="{278E8823-ABD1-5A4F-A2B8-810AA25AAB9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B5A3B-072B-7846-8815-4DD3E8E0237B}" type="sibTrans" cxnId="{278E8823-ABD1-5A4F-A2B8-810AA25AAB9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D90FC-4096-9643-A3AB-27097BE670E8}">
      <dgm:prSet custT="1"/>
      <dgm:spPr/>
      <dgm:t>
        <a:bodyPr/>
        <a:lstStyle/>
        <a:p>
          <a:r>
            <a:rPr lang="ru-RU" sz="1600" b="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Южная Корея 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законодательно оформила ПБ в 2011 году, внеся поправки в Закон о локальных финансах и </a:t>
          </a:r>
          <a:r>
            <a:rPr lang="ru-RU" sz="16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закрепив за всеми муниципалитетами обязанность по вовлечению граждан в бюджетный процесс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69237-D9EC-374C-A112-9C0EE40FCBB0}" type="parTrans" cxnId="{0BAA3EAA-BC41-A74F-B19B-4461791D3F5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C0202-680F-D543-BC97-0D49D9492A82}" type="sibTrans" cxnId="{0BAA3EAA-BC41-A74F-B19B-4461791D3F5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D2B47-ABED-CD45-B4A8-EED70C04F549}">
      <dgm:prSet custT="1"/>
      <dgm:spPr/>
      <dgm:t>
        <a:bodyPr/>
        <a:lstStyle/>
        <a:p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Португалии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реализуется программа </a:t>
          </a:r>
          <a:r>
            <a:rPr lang="ru-RU" sz="16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партисипаторного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бюджетирования, включающая </a:t>
          </a:r>
          <a:r>
            <a:rPr lang="ru-RU" sz="16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национальное, школьное и молодежное партисипаторное бюджетирование</a:t>
          </a:r>
          <a:r>
            <a:rPr lang="ru-RU" sz="1600" b="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динственная страна в мире, где на </a:t>
          </a:r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национальном уровне законодательно закреплено школьное партисипаторное бюджетирование</a:t>
          </a:r>
        </a:p>
      </dgm:t>
    </dgm:pt>
    <dgm:pt modelId="{36FD56F8-C1B4-7C4E-95DD-28A1DA96FBA9}" type="parTrans" cxnId="{97A05A00-990F-214A-98D8-D330A1FD092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701FB-7551-E24E-BC61-26B22B585622}" type="sibTrans" cxnId="{97A05A00-990F-214A-98D8-D330A1FD092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761E0-055E-B249-8C16-86DEF974215D}" type="pres">
      <dgm:prSet presAssocID="{761D533D-5FD8-B44A-B9D7-ED865C9F002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FD29FE-949B-0240-BC31-14C0A728BE54}" type="pres">
      <dgm:prSet presAssocID="{9F0235F2-634B-ED4E-8B6A-6908EF1EAA96}" presName="thickLine" presStyleLbl="alignNode1" presStyleIdx="0" presStyleCnt="5"/>
      <dgm:spPr/>
    </dgm:pt>
    <dgm:pt modelId="{6857BCD3-7DC9-3248-B3A8-9AA7E8754C2E}" type="pres">
      <dgm:prSet presAssocID="{9F0235F2-634B-ED4E-8B6A-6908EF1EAA96}" presName="horz1" presStyleCnt="0"/>
      <dgm:spPr/>
    </dgm:pt>
    <dgm:pt modelId="{746FC93C-1472-BC4B-B576-F925679F82F4}" type="pres">
      <dgm:prSet presAssocID="{9F0235F2-634B-ED4E-8B6A-6908EF1EAA96}" presName="tx1" presStyleLbl="revTx" presStyleIdx="0" presStyleCnt="5"/>
      <dgm:spPr/>
      <dgm:t>
        <a:bodyPr/>
        <a:lstStyle/>
        <a:p>
          <a:endParaRPr lang="ru-RU"/>
        </a:p>
      </dgm:t>
    </dgm:pt>
    <dgm:pt modelId="{EA6E7B73-F7DD-FA4F-B99D-FB829E1045B8}" type="pres">
      <dgm:prSet presAssocID="{9F0235F2-634B-ED4E-8B6A-6908EF1EAA96}" presName="vert1" presStyleCnt="0"/>
      <dgm:spPr/>
    </dgm:pt>
    <dgm:pt modelId="{C74C4B1D-1D1B-4A4A-B2C2-09D6BF9EB1AF}" type="pres">
      <dgm:prSet presAssocID="{474344D1-9729-864D-8E60-E5AC70DAB861}" presName="thickLine" presStyleLbl="alignNode1" presStyleIdx="1" presStyleCnt="5"/>
      <dgm:spPr/>
    </dgm:pt>
    <dgm:pt modelId="{4F1091A7-AE00-424B-B6C6-CD0F8FCE44DF}" type="pres">
      <dgm:prSet presAssocID="{474344D1-9729-864D-8E60-E5AC70DAB861}" presName="horz1" presStyleCnt="0"/>
      <dgm:spPr/>
    </dgm:pt>
    <dgm:pt modelId="{2134867F-6FDD-B248-83A1-42C607300C24}" type="pres">
      <dgm:prSet presAssocID="{474344D1-9729-864D-8E60-E5AC70DAB861}" presName="tx1" presStyleLbl="revTx" presStyleIdx="1" presStyleCnt="5"/>
      <dgm:spPr/>
      <dgm:t>
        <a:bodyPr/>
        <a:lstStyle/>
        <a:p>
          <a:endParaRPr lang="ru-RU"/>
        </a:p>
      </dgm:t>
    </dgm:pt>
    <dgm:pt modelId="{FCCB0DCA-4AFC-1049-BF95-198541A05F3E}" type="pres">
      <dgm:prSet presAssocID="{474344D1-9729-864D-8E60-E5AC70DAB861}" presName="vert1" presStyleCnt="0"/>
      <dgm:spPr/>
    </dgm:pt>
    <dgm:pt modelId="{829BFB59-4361-274C-A42B-A11B59F5BC62}" type="pres">
      <dgm:prSet presAssocID="{91817226-521A-4A4F-B294-D6C1B26647F0}" presName="thickLine" presStyleLbl="alignNode1" presStyleIdx="2" presStyleCnt="5"/>
      <dgm:spPr/>
    </dgm:pt>
    <dgm:pt modelId="{CCF0C2AA-3682-5140-9898-02D0C5459F0B}" type="pres">
      <dgm:prSet presAssocID="{91817226-521A-4A4F-B294-D6C1B26647F0}" presName="horz1" presStyleCnt="0"/>
      <dgm:spPr/>
    </dgm:pt>
    <dgm:pt modelId="{2950BFDB-DC10-4444-8EED-7DBC1CF91893}" type="pres">
      <dgm:prSet presAssocID="{91817226-521A-4A4F-B294-D6C1B26647F0}" presName="tx1" presStyleLbl="revTx" presStyleIdx="2" presStyleCnt="5" custScaleY="24562"/>
      <dgm:spPr/>
      <dgm:t>
        <a:bodyPr/>
        <a:lstStyle/>
        <a:p>
          <a:endParaRPr lang="ru-RU"/>
        </a:p>
      </dgm:t>
    </dgm:pt>
    <dgm:pt modelId="{751F25BD-3DCF-B84E-B683-A5C7579E2CE3}" type="pres">
      <dgm:prSet presAssocID="{91817226-521A-4A4F-B294-D6C1B26647F0}" presName="vert1" presStyleCnt="0"/>
      <dgm:spPr/>
    </dgm:pt>
    <dgm:pt modelId="{38480B77-ECB7-F44E-9D48-77B62106273B}" type="pres">
      <dgm:prSet presAssocID="{A4FD90FC-4096-9643-A3AB-27097BE670E8}" presName="thickLine" presStyleLbl="alignNode1" presStyleIdx="3" presStyleCnt="5"/>
      <dgm:spPr/>
    </dgm:pt>
    <dgm:pt modelId="{4A265877-C49F-EA49-BD59-B642D143230D}" type="pres">
      <dgm:prSet presAssocID="{A4FD90FC-4096-9643-A3AB-27097BE670E8}" presName="horz1" presStyleCnt="0"/>
      <dgm:spPr/>
    </dgm:pt>
    <dgm:pt modelId="{3A1A6E79-7FEB-8243-A648-D50E584F3758}" type="pres">
      <dgm:prSet presAssocID="{A4FD90FC-4096-9643-A3AB-27097BE670E8}" presName="tx1" presStyleLbl="revTx" presStyleIdx="3" presStyleCnt="5"/>
      <dgm:spPr/>
      <dgm:t>
        <a:bodyPr/>
        <a:lstStyle/>
        <a:p>
          <a:endParaRPr lang="ru-RU"/>
        </a:p>
      </dgm:t>
    </dgm:pt>
    <dgm:pt modelId="{FC4FA134-B9C6-2049-AFE5-391285B5EEDD}" type="pres">
      <dgm:prSet presAssocID="{A4FD90FC-4096-9643-A3AB-27097BE670E8}" presName="vert1" presStyleCnt="0"/>
      <dgm:spPr/>
    </dgm:pt>
    <dgm:pt modelId="{F84C02C5-99BA-D849-817D-35A0AB4796F2}" type="pres">
      <dgm:prSet presAssocID="{127D2B47-ABED-CD45-B4A8-EED70C04F549}" presName="thickLine" presStyleLbl="alignNode1" presStyleIdx="4" presStyleCnt="5"/>
      <dgm:spPr/>
    </dgm:pt>
    <dgm:pt modelId="{B164B230-AABD-394A-9344-DD1B64D05102}" type="pres">
      <dgm:prSet presAssocID="{127D2B47-ABED-CD45-B4A8-EED70C04F549}" presName="horz1" presStyleCnt="0"/>
      <dgm:spPr/>
    </dgm:pt>
    <dgm:pt modelId="{BB5A0F0E-71FB-E443-9874-2797BA5AE0AA}" type="pres">
      <dgm:prSet presAssocID="{127D2B47-ABED-CD45-B4A8-EED70C04F549}" presName="tx1" presStyleLbl="revTx" presStyleIdx="4" presStyleCnt="5"/>
      <dgm:spPr/>
      <dgm:t>
        <a:bodyPr/>
        <a:lstStyle/>
        <a:p>
          <a:endParaRPr lang="ru-RU"/>
        </a:p>
      </dgm:t>
    </dgm:pt>
    <dgm:pt modelId="{6F07A852-8532-8841-AD63-3D8690C1E816}" type="pres">
      <dgm:prSet presAssocID="{127D2B47-ABED-CD45-B4A8-EED70C04F549}" presName="vert1" presStyleCnt="0"/>
      <dgm:spPr/>
    </dgm:pt>
  </dgm:ptLst>
  <dgm:cxnLst>
    <dgm:cxn modelId="{9B63414E-05C0-354D-B500-00434437C4DD}" type="presOf" srcId="{91817226-521A-4A4F-B294-D6C1B26647F0}" destId="{2950BFDB-DC10-4444-8EED-7DBC1CF91893}" srcOrd="0" destOrd="0" presId="urn:microsoft.com/office/officeart/2008/layout/LinedList"/>
    <dgm:cxn modelId="{9651092A-6890-674B-8B6A-E5068A6DC6EB}" type="presOf" srcId="{127D2B47-ABED-CD45-B4A8-EED70C04F549}" destId="{BB5A0F0E-71FB-E443-9874-2797BA5AE0AA}" srcOrd="0" destOrd="0" presId="urn:microsoft.com/office/officeart/2008/layout/LinedList"/>
    <dgm:cxn modelId="{63140988-5ABF-8E43-8203-DFCB0914A88B}" srcId="{761D533D-5FD8-B44A-B9D7-ED865C9F0026}" destId="{474344D1-9729-864D-8E60-E5AC70DAB861}" srcOrd="1" destOrd="0" parTransId="{16923ACC-8EC4-1E4C-AADB-31D6E90143D5}" sibTransId="{CACE4B37-F91D-7843-A2BE-97FF6DBC0881}"/>
    <dgm:cxn modelId="{278E8823-ABD1-5A4F-A2B8-810AA25AAB99}" srcId="{761D533D-5FD8-B44A-B9D7-ED865C9F0026}" destId="{91817226-521A-4A4F-B294-D6C1B26647F0}" srcOrd="2" destOrd="0" parTransId="{8A86291E-5200-F749-BA68-A6D590FA61B9}" sibTransId="{B7AB5A3B-072B-7846-8815-4DD3E8E0237B}"/>
    <dgm:cxn modelId="{97A05A00-990F-214A-98D8-D330A1FD0920}" srcId="{761D533D-5FD8-B44A-B9D7-ED865C9F0026}" destId="{127D2B47-ABED-CD45-B4A8-EED70C04F549}" srcOrd="4" destOrd="0" parTransId="{36FD56F8-C1B4-7C4E-95DD-28A1DA96FBA9}" sibTransId="{57F701FB-7551-E24E-BC61-26B22B585622}"/>
    <dgm:cxn modelId="{92F21286-7389-224B-9C91-DC370AE4893A}" type="presOf" srcId="{761D533D-5FD8-B44A-B9D7-ED865C9F0026}" destId="{B2F761E0-055E-B249-8C16-86DEF974215D}" srcOrd="0" destOrd="0" presId="urn:microsoft.com/office/officeart/2008/layout/LinedList"/>
    <dgm:cxn modelId="{8A3947E7-82AC-8F4B-9CD5-20A24F79A22F}" type="presOf" srcId="{9F0235F2-634B-ED4E-8B6A-6908EF1EAA96}" destId="{746FC93C-1472-BC4B-B576-F925679F82F4}" srcOrd="0" destOrd="0" presId="urn:microsoft.com/office/officeart/2008/layout/LinedList"/>
    <dgm:cxn modelId="{A1C5A709-819B-BB4D-A13B-3AFC923EF442}" type="presOf" srcId="{474344D1-9729-864D-8E60-E5AC70DAB861}" destId="{2134867F-6FDD-B248-83A1-42C607300C24}" srcOrd="0" destOrd="0" presId="urn:microsoft.com/office/officeart/2008/layout/LinedList"/>
    <dgm:cxn modelId="{0BAA3EAA-BC41-A74F-B19B-4461791D3F53}" srcId="{761D533D-5FD8-B44A-B9D7-ED865C9F0026}" destId="{A4FD90FC-4096-9643-A3AB-27097BE670E8}" srcOrd="3" destOrd="0" parTransId="{FB769237-D9EC-374C-A112-9C0EE40FCBB0}" sibTransId="{4CFC0202-680F-D543-BC97-0D49D9492A82}"/>
    <dgm:cxn modelId="{65FC7D81-1071-B748-9919-74456CF4429A}" type="presOf" srcId="{A4FD90FC-4096-9643-A3AB-27097BE670E8}" destId="{3A1A6E79-7FEB-8243-A648-D50E584F3758}" srcOrd="0" destOrd="0" presId="urn:microsoft.com/office/officeart/2008/layout/LinedList"/>
    <dgm:cxn modelId="{0FFA7E36-54C6-5347-9259-403ECFEC1BCE}" srcId="{761D533D-5FD8-B44A-B9D7-ED865C9F0026}" destId="{9F0235F2-634B-ED4E-8B6A-6908EF1EAA96}" srcOrd="0" destOrd="0" parTransId="{3B93E2E9-E670-7142-95A7-9E4AAD14405A}" sibTransId="{5CA372FD-8C45-154D-8EB1-C913563EA243}"/>
    <dgm:cxn modelId="{62DECF91-7848-E347-A0E7-F19BCEB9159E}" type="presParOf" srcId="{B2F761E0-055E-B249-8C16-86DEF974215D}" destId="{E9FD29FE-949B-0240-BC31-14C0A728BE54}" srcOrd="0" destOrd="0" presId="urn:microsoft.com/office/officeart/2008/layout/LinedList"/>
    <dgm:cxn modelId="{44E6EE42-20EE-FE46-AEB3-89BEC7BA84D2}" type="presParOf" srcId="{B2F761E0-055E-B249-8C16-86DEF974215D}" destId="{6857BCD3-7DC9-3248-B3A8-9AA7E8754C2E}" srcOrd="1" destOrd="0" presId="urn:microsoft.com/office/officeart/2008/layout/LinedList"/>
    <dgm:cxn modelId="{C0FB8322-1F00-E142-806D-979979240142}" type="presParOf" srcId="{6857BCD3-7DC9-3248-B3A8-9AA7E8754C2E}" destId="{746FC93C-1472-BC4B-B576-F925679F82F4}" srcOrd="0" destOrd="0" presId="urn:microsoft.com/office/officeart/2008/layout/LinedList"/>
    <dgm:cxn modelId="{62C05B68-01F2-AA43-BA98-226E6B4FAB1B}" type="presParOf" srcId="{6857BCD3-7DC9-3248-B3A8-9AA7E8754C2E}" destId="{EA6E7B73-F7DD-FA4F-B99D-FB829E1045B8}" srcOrd="1" destOrd="0" presId="urn:microsoft.com/office/officeart/2008/layout/LinedList"/>
    <dgm:cxn modelId="{F6016886-2123-2040-8713-0D4CB8298727}" type="presParOf" srcId="{B2F761E0-055E-B249-8C16-86DEF974215D}" destId="{C74C4B1D-1D1B-4A4A-B2C2-09D6BF9EB1AF}" srcOrd="2" destOrd="0" presId="urn:microsoft.com/office/officeart/2008/layout/LinedList"/>
    <dgm:cxn modelId="{202092C2-5DE6-DA44-B220-06325E7F65E4}" type="presParOf" srcId="{B2F761E0-055E-B249-8C16-86DEF974215D}" destId="{4F1091A7-AE00-424B-B6C6-CD0F8FCE44DF}" srcOrd="3" destOrd="0" presId="urn:microsoft.com/office/officeart/2008/layout/LinedList"/>
    <dgm:cxn modelId="{D6287CFD-B1C4-1B45-8FF5-24E5176BF262}" type="presParOf" srcId="{4F1091A7-AE00-424B-B6C6-CD0F8FCE44DF}" destId="{2134867F-6FDD-B248-83A1-42C607300C24}" srcOrd="0" destOrd="0" presId="urn:microsoft.com/office/officeart/2008/layout/LinedList"/>
    <dgm:cxn modelId="{611EDF9F-72A5-9A47-BCCD-99B9638B51AC}" type="presParOf" srcId="{4F1091A7-AE00-424B-B6C6-CD0F8FCE44DF}" destId="{FCCB0DCA-4AFC-1049-BF95-198541A05F3E}" srcOrd="1" destOrd="0" presId="urn:microsoft.com/office/officeart/2008/layout/LinedList"/>
    <dgm:cxn modelId="{77519C63-67E5-1748-8D87-087D78EEF46F}" type="presParOf" srcId="{B2F761E0-055E-B249-8C16-86DEF974215D}" destId="{829BFB59-4361-274C-A42B-A11B59F5BC62}" srcOrd="4" destOrd="0" presId="urn:microsoft.com/office/officeart/2008/layout/LinedList"/>
    <dgm:cxn modelId="{6066E9AB-0A9F-3F4E-ACB4-44AC3838CB66}" type="presParOf" srcId="{B2F761E0-055E-B249-8C16-86DEF974215D}" destId="{CCF0C2AA-3682-5140-9898-02D0C5459F0B}" srcOrd="5" destOrd="0" presId="urn:microsoft.com/office/officeart/2008/layout/LinedList"/>
    <dgm:cxn modelId="{690430DF-191E-2241-BF3C-357D32FB049E}" type="presParOf" srcId="{CCF0C2AA-3682-5140-9898-02D0C5459F0B}" destId="{2950BFDB-DC10-4444-8EED-7DBC1CF91893}" srcOrd="0" destOrd="0" presId="urn:microsoft.com/office/officeart/2008/layout/LinedList"/>
    <dgm:cxn modelId="{9A178F09-D42B-F943-8718-F8C922E48E3A}" type="presParOf" srcId="{CCF0C2AA-3682-5140-9898-02D0C5459F0B}" destId="{751F25BD-3DCF-B84E-B683-A5C7579E2CE3}" srcOrd="1" destOrd="0" presId="urn:microsoft.com/office/officeart/2008/layout/LinedList"/>
    <dgm:cxn modelId="{56B24279-6F6A-B143-9FF8-95D1D3586C4F}" type="presParOf" srcId="{B2F761E0-055E-B249-8C16-86DEF974215D}" destId="{38480B77-ECB7-F44E-9D48-77B62106273B}" srcOrd="6" destOrd="0" presId="urn:microsoft.com/office/officeart/2008/layout/LinedList"/>
    <dgm:cxn modelId="{083BD456-41CB-5547-ADAF-190CD669C14A}" type="presParOf" srcId="{B2F761E0-055E-B249-8C16-86DEF974215D}" destId="{4A265877-C49F-EA49-BD59-B642D143230D}" srcOrd="7" destOrd="0" presId="urn:microsoft.com/office/officeart/2008/layout/LinedList"/>
    <dgm:cxn modelId="{7FCC4E50-EB15-E649-B945-EA4237FFE91D}" type="presParOf" srcId="{4A265877-C49F-EA49-BD59-B642D143230D}" destId="{3A1A6E79-7FEB-8243-A648-D50E584F3758}" srcOrd="0" destOrd="0" presId="urn:microsoft.com/office/officeart/2008/layout/LinedList"/>
    <dgm:cxn modelId="{EE01FC7B-B71D-DD4F-BF4C-CEB7FFB4E856}" type="presParOf" srcId="{4A265877-C49F-EA49-BD59-B642D143230D}" destId="{FC4FA134-B9C6-2049-AFE5-391285B5EEDD}" srcOrd="1" destOrd="0" presId="urn:microsoft.com/office/officeart/2008/layout/LinedList"/>
    <dgm:cxn modelId="{F776456A-3DCE-4B46-8502-BB84059843EA}" type="presParOf" srcId="{B2F761E0-055E-B249-8C16-86DEF974215D}" destId="{F84C02C5-99BA-D849-817D-35A0AB4796F2}" srcOrd="8" destOrd="0" presId="urn:microsoft.com/office/officeart/2008/layout/LinedList"/>
    <dgm:cxn modelId="{3306388F-A009-4948-8959-89EBEF94824E}" type="presParOf" srcId="{B2F761E0-055E-B249-8C16-86DEF974215D}" destId="{B164B230-AABD-394A-9344-DD1B64D05102}" srcOrd="9" destOrd="0" presId="urn:microsoft.com/office/officeart/2008/layout/LinedList"/>
    <dgm:cxn modelId="{B41A1BFD-73A2-BA40-9E95-7947E8F44011}" type="presParOf" srcId="{B164B230-AABD-394A-9344-DD1B64D05102}" destId="{BB5A0F0E-71FB-E443-9874-2797BA5AE0AA}" srcOrd="0" destOrd="0" presId="urn:microsoft.com/office/officeart/2008/layout/LinedList"/>
    <dgm:cxn modelId="{DB55AF39-9D19-B543-9C2C-8BE48A13DD00}" type="presParOf" srcId="{B164B230-AABD-394A-9344-DD1B64D05102}" destId="{6F07A852-8532-8841-AD63-3D8690C1E8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ED74B-F9BE-42A2-AA13-ACE5B87D063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5BFE8C-3835-4D86-BFCC-AF3672D28E6F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/>
            <a:t>76 субъектов РФ развивали практики ИБ</a:t>
          </a:r>
        </a:p>
      </dgm:t>
    </dgm:pt>
    <dgm:pt modelId="{C646C992-356D-4E2B-AEC1-562005846B1C}" type="parTrans" cxnId="{C9392037-CEF1-45EC-BFEF-D233B698DF7C}">
      <dgm:prSet/>
      <dgm:spPr/>
      <dgm:t>
        <a:bodyPr/>
        <a:lstStyle/>
        <a:p>
          <a:endParaRPr lang="ru-RU"/>
        </a:p>
      </dgm:t>
    </dgm:pt>
    <dgm:pt modelId="{22826B7B-85A8-46C1-B79C-2CA96D0FAE76}" type="sibTrans" cxnId="{C9392037-CEF1-45EC-BFEF-D233B698DF7C}">
      <dgm:prSet/>
      <dgm:spPr/>
      <dgm:t>
        <a:bodyPr/>
        <a:lstStyle/>
        <a:p>
          <a:endParaRPr lang="ru-RU"/>
        </a:p>
      </dgm:t>
    </dgm:pt>
    <dgm:pt modelId="{24CE5CD1-A464-4F96-BCA7-691568C771E2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/>
            <a:t>439</a:t>
          </a:r>
          <a:r>
            <a:rPr lang="en-US" b="1" dirty="0"/>
            <a:t> </a:t>
          </a:r>
          <a:r>
            <a:rPr lang="ru-RU" b="1" dirty="0"/>
            <a:t>практик предусматривающих  участие граждан в бюджетных решениях</a:t>
          </a:r>
        </a:p>
      </dgm:t>
    </dgm:pt>
    <dgm:pt modelId="{2652FC89-32F9-49D1-9B29-AA40D854ACF1}" type="parTrans" cxnId="{850EBB95-BC21-46D3-9FBC-A6F6DB8E1556}">
      <dgm:prSet/>
      <dgm:spPr/>
      <dgm:t>
        <a:bodyPr/>
        <a:lstStyle/>
        <a:p>
          <a:endParaRPr lang="ru-RU"/>
        </a:p>
      </dgm:t>
    </dgm:pt>
    <dgm:pt modelId="{AFB2F519-F494-4A57-A4B2-41FB9834C89B}" type="sibTrans" cxnId="{850EBB95-BC21-46D3-9FBC-A6F6DB8E1556}">
      <dgm:prSet/>
      <dgm:spPr/>
      <dgm:t>
        <a:bodyPr/>
        <a:lstStyle/>
        <a:p>
          <a:endParaRPr lang="ru-RU"/>
        </a:p>
      </dgm:t>
    </dgm:pt>
    <dgm:pt modelId="{43A0337A-5B74-4957-9888-1B30EF0DA8D0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/>
            <a:t>29371 проект граждан реализован</a:t>
          </a:r>
        </a:p>
      </dgm:t>
    </dgm:pt>
    <dgm:pt modelId="{35450C41-6167-493C-99C4-551CA7426A7B}" type="parTrans" cxnId="{12685F0B-8771-4988-AEC6-1A9D5EF401B3}">
      <dgm:prSet/>
      <dgm:spPr/>
      <dgm:t>
        <a:bodyPr/>
        <a:lstStyle/>
        <a:p>
          <a:endParaRPr lang="ru-RU"/>
        </a:p>
      </dgm:t>
    </dgm:pt>
    <dgm:pt modelId="{7D19831F-BB6F-4CE7-B274-38945869EAEA}" type="sibTrans" cxnId="{12685F0B-8771-4988-AEC6-1A9D5EF401B3}">
      <dgm:prSet/>
      <dgm:spPr/>
      <dgm:t>
        <a:bodyPr/>
        <a:lstStyle/>
        <a:p>
          <a:endParaRPr lang="ru-RU"/>
        </a:p>
      </dgm:t>
    </dgm:pt>
    <dgm:pt modelId="{6E9CDB8E-46D7-4B20-853D-776460D0D603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/>
            <a:t>33,9% граждан </a:t>
          </a:r>
        </a:p>
        <a:p>
          <a:r>
            <a:rPr lang="ru-RU" b="1" dirty="0"/>
            <a:t>Российской Федерации стали </a:t>
          </a:r>
          <a:r>
            <a:rPr lang="ru-RU" b="1" dirty="0" err="1"/>
            <a:t>благополучателями</a:t>
          </a:r>
          <a:r>
            <a:rPr lang="ru-RU" b="1" dirty="0"/>
            <a:t> реализованных проектов</a:t>
          </a:r>
        </a:p>
        <a:p>
          <a:r>
            <a:rPr lang="ru-RU" b="1" dirty="0"/>
            <a:t>(38,9% - регионы ИБ) </a:t>
          </a:r>
        </a:p>
        <a:p>
          <a:endParaRPr lang="ru-RU" b="1" dirty="0"/>
        </a:p>
      </dgm:t>
    </dgm:pt>
    <dgm:pt modelId="{8F9B43DB-5197-4D21-959C-956D5CD5F77F}" type="parTrans" cxnId="{EBC8D5F1-4955-4F45-89B2-75BB3ECB5FF5}">
      <dgm:prSet/>
      <dgm:spPr/>
      <dgm:t>
        <a:bodyPr/>
        <a:lstStyle/>
        <a:p>
          <a:endParaRPr lang="ru-RU"/>
        </a:p>
      </dgm:t>
    </dgm:pt>
    <dgm:pt modelId="{E309B428-7B1D-4F6E-9E0F-64A6A7065CC7}" type="sibTrans" cxnId="{EBC8D5F1-4955-4F45-89B2-75BB3ECB5FF5}">
      <dgm:prSet/>
      <dgm:spPr/>
      <dgm:t>
        <a:bodyPr/>
        <a:lstStyle/>
        <a:p>
          <a:endParaRPr lang="ru-RU"/>
        </a:p>
      </dgm:t>
    </dgm:pt>
    <dgm:pt modelId="{407E6EB9-4ACF-4102-939F-671F8A68B768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/>
            <a:t>44,46</a:t>
          </a:r>
          <a:r>
            <a:rPr lang="en-US" b="1" dirty="0"/>
            <a:t> </a:t>
          </a:r>
          <a:r>
            <a:rPr lang="ru-RU" b="1" dirty="0"/>
            <a:t>млрд рублей – общая стоимость реализованных проектов</a:t>
          </a:r>
        </a:p>
      </dgm:t>
    </dgm:pt>
    <dgm:pt modelId="{0CADCDF1-98DB-4E99-9E6E-08447F8F475E}" type="parTrans" cxnId="{1DD34042-60EE-4FEA-B1E0-DAD96D2D95BE}">
      <dgm:prSet/>
      <dgm:spPr/>
      <dgm:t>
        <a:bodyPr/>
        <a:lstStyle/>
        <a:p>
          <a:endParaRPr lang="ru-RU"/>
        </a:p>
      </dgm:t>
    </dgm:pt>
    <dgm:pt modelId="{DECE40A1-FC87-4C30-86B2-93568E2D31EA}" type="sibTrans" cxnId="{1DD34042-60EE-4FEA-B1E0-DAD96D2D95BE}">
      <dgm:prSet/>
      <dgm:spPr/>
      <dgm:t>
        <a:bodyPr/>
        <a:lstStyle/>
        <a:p>
          <a:endParaRPr lang="ru-RU"/>
        </a:p>
      </dgm:t>
    </dgm:pt>
    <dgm:pt modelId="{4F682135-A7F7-4972-B10E-81EF601B6537}">
      <dgm:prSet/>
      <dgm:spPr>
        <a:solidFill>
          <a:srgbClr val="039648"/>
        </a:solidFill>
      </dgm:spPr>
      <dgm:t>
        <a:bodyPr/>
        <a:lstStyle/>
        <a:p>
          <a:r>
            <a:rPr lang="ru-RU" b="1" dirty="0"/>
            <a:t>3,05 млрд рублей – составило внебюджетное софинансирование</a:t>
          </a:r>
        </a:p>
      </dgm:t>
    </dgm:pt>
    <dgm:pt modelId="{8B0B5D28-EDD2-48FF-9671-5BDA8F4E4610}" type="parTrans" cxnId="{979FEDE3-715F-4855-8C4A-58E64724E3E7}">
      <dgm:prSet/>
      <dgm:spPr/>
      <dgm:t>
        <a:bodyPr/>
        <a:lstStyle/>
        <a:p>
          <a:endParaRPr lang="ru-RU"/>
        </a:p>
      </dgm:t>
    </dgm:pt>
    <dgm:pt modelId="{AC673855-8E18-4B3A-A6BC-F4CF60A4A05D}" type="sibTrans" cxnId="{979FEDE3-715F-4855-8C4A-58E64724E3E7}">
      <dgm:prSet/>
      <dgm:spPr/>
      <dgm:t>
        <a:bodyPr/>
        <a:lstStyle/>
        <a:p>
          <a:endParaRPr lang="ru-RU"/>
        </a:p>
      </dgm:t>
    </dgm:pt>
    <dgm:pt modelId="{87570CB9-A7F0-4B56-966F-DFF725058B6F}" type="pres">
      <dgm:prSet presAssocID="{FE6ED74B-F9BE-42A2-AA13-ACE5B87D0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FF1CB-13FD-4D61-AE87-FF16E06F3768}" type="pres">
      <dgm:prSet presAssocID="{8F5BFE8C-3835-4D86-BFCC-AF3672D28E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99577-83A0-4210-B362-8676B4A6CF01}" type="pres">
      <dgm:prSet presAssocID="{22826B7B-85A8-46C1-B79C-2CA96D0FAE76}" presName="sibTrans" presStyleCnt="0"/>
      <dgm:spPr/>
    </dgm:pt>
    <dgm:pt modelId="{800AD063-D7AE-464E-A33D-AC12857466D1}" type="pres">
      <dgm:prSet presAssocID="{24CE5CD1-A464-4F96-BCA7-691568C771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38BFA-BD0B-4281-AB3A-9366AAEAC91A}" type="pres">
      <dgm:prSet presAssocID="{AFB2F519-F494-4A57-A4B2-41FB9834C89B}" presName="sibTrans" presStyleCnt="0"/>
      <dgm:spPr/>
    </dgm:pt>
    <dgm:pt modelId="{4C91B155-C498-4A7B-B0B0-23DF72FB86AF}" type="pres">
      <dgm:prSet presAssocID="{43A0337A-5B74-4957-9888-1B30EF0DA8D0}" presName="node" presStyleLbl="node1" presStyleIdx="2" presStyleCnt="6" custLinFactNeighborX="899" custLinFactNeighborY="-1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2D1FE-20F3-4176-BE3B-5A2086A7F00D}" type="pres">
      <dgm:prSet presAssocID="{7D19831F-BB6F-4CE7-B274-38945869EAEA}" presName="sibTrans" presStyleCnt="0"/>
      <dgm:spPr/>
    </dgm:pt>
    <dgm:pt modelId="{5C048D55-A3C2-4441-BB67-635F4A2C7CA7}" type="pres">
      <dgm:prSet presAssocID="{6E9CDB8E-46D7-4B20-853D-776460D0D6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600B8-536D-4751-BC40-B8381F3FE019}" type="pres">
      <dgm:prSet presAssocID="{E309B428-7B1D-4F6E-9E0F-64A6A7065CC7}" presName="sibTrans" presStyleCnt="0"/>
      <dgm:spPr/>
    </dgm:pt>
    <dgm:pt modelId="{92829E5D-BD9D-4FF2-A943-471866C67EBB}" type="pres">
      <dgm:prSet presAssocID="{407E6EB9-4ACF-4102-939F-671F8A68B7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4CBF-731D-42E2-A37E-6B8B7F186B75}" type="pres">
      <dgm:prSet presAssocID="{DECE40A1-FC87-4C30-86B2-93568E2D31EA}" presName="sibTrans" presStyleCnt="0"/>
      <dgm:spPr/>
    </dgm:pt>
    <dgm:pt modelId="{53BF1DDE-BD91-46EB-A5B0-9068AD597826}" type="pres">
      <dgm:prSet presAssocID="{4F682135-A7F7-4972-B10E-81EF601B65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92037-CEF1-45EC-BFEF-D233B698DF7C}" srcId="{FE6ED74B-F9BE-42A2-AA13-ACE5B87D0633}" destId="{8F5BFE8C-3835-4D86-BFCC-AF3672D28E6F}" srcOrd="0" destOrd="0" parTransId="{C646C992-356D-4E2B-AEC1-562005846B1C}" sibTransId="{22826B7B-85A8-46C1-B79C-2CA96D0FAE76}"/>
    <dgm:cxn modelId="{5FD51421-2ACA-0A46-8065-0E50CA9B7D9A}" type="presOf" srcId="{4F682135-A7F7-4972-B10E-81EF601B6537}" destId="{53BF1DDE-BD91-46EB-A5B0-9068AD597826}" srcOrd="0" destOrd="0" presId="urn:microsoft.com/office/officeart/2005/8/layout/default"/>
    <dgm:cxn modelId="{979FEDE3-715F-4855-8C4A-58E64724E3E7}" srcId="{FE6ED74B-F9BE-42A2-AA13-ACE5B87D0633}" destId="{4F682135-A7F7-4972-B10E-81EF601B6537}" srcOrd="5" destOrd="0" parTransId="{8B0B5D28-EDD2-48FF-9671-5BDA8F4E4610}" sibTransId="{AC673855-8E18-4B3A-A6BC-F4CF60A4A05D}"/>
    <dgm:cxn modelId="{850EBB95-BC21-46D3-9FBC-A6F6DB8E1556}" srcId="{FE6ED74B-F9BE-42A2-AA13-ACE5B87D0633}" destId="{24CE5CD1-A464-4F96-BCA7-691568C771E2}" srcOrd="1" destOrd="0" parTransId="{2652FC89-32F9-49D1-9B29-AA40D854ACF1}" sibTransId="{AFB2F519-F494-4A57-A4B2-41FB9834C89B}"/>
    <dgm:cxn modelId="{5A56B96D-30A4-EA43-982F-9FC68B9CA3FB}" type="presOf" srcId="{6E9CDB8E-46D7-4B20-853D-776460D0D603}" destId="{5C048D55-A3C2-4441-BB67-635F4A2C7CA7}" srcOrd="0" destOrd="0" presId="urn:microsoft.com/office/officeart/2005/8/layout/default"/>
    <dgm:cxn modelId="{12685F0B-8771-4988-AEC6-1A9D5EF401B3}" srcId="{FE6ED74B-F9BE-42A2-AA13-ACE5B87D0633}" destId="{43A0337A-5B74-4957-9888-1B30EF0DA8D0}" srcOrd="2" destOrd="0" parTransId="{35450C41-6167-493C-99C4-551CA7426A7B}" sibTransId="{7D19831F-BB6F-4CE7-B274-38945869EAEA}"/>
    <dgm:cxn modelId="{2A69D1E4-EF45-624A-A22A-E22BC98BE77A}" type="presOf" srcId="{24CE5CD1-A464-4F96-BCA7-691568C771E2}" destId="{800AD063-D7AE-464E-A33D-AC12857466D1}" srcOrd="0" destOrd="0" presId="urn:microsoft.com/office/officeart/2005/8/layout/default"/>
    <dgm:cxn modelId="{9CF74F46-2085-8641-B224-44DD794B0E7C}" type="presOf" srcId="{8F5BFE8C-3835-4D86-BFCC-AF3672D28E6F}" destId="{2DFFF1CB-13FD-4D61-AE87-FF16E06F3768}" srcOrd="0" destOrd="0" presId="urn:microsoft.com/office/officeart/2005/8/layout/default"/>
    <dgm:cxn modelId="{EBC8D5F1-4955-4F45-89B2-75BB3ECB5FF5}" srcId="{FE6ED74B-F9BE-42A2-AA13-ACE5B87D0633}" destId="{6E9CDB8E-46D7-4B20-853D-776460D0D603}" srcOrd="3" destOrd="0" parTransId="{8F9B43DB-5197-4D21-959C-956D5CD5F77F}" sibTransId="{E309B428-7B1D-4F6E-9E0F-64A6A7065CC7}"/>
    <dgm:cxn modelId="{A1F828D5-65D3-D841-A742-BA2B31CF5115}" type="presOf" srcId="{43A0337A-5B74-4957-9888-1B30EF0DA8D0}" destId="{4C91B155-C498-4A7B-B0B0-23DF72FB86AF}" srcOrd="0" destOrd="0" presId="urn:microsoft.com/office/officeart/2005/8/layout/default"/>
    <dgm:cxn modelId="{1F8FE86A-6997-3D41-BF25-A0D29CDE5DEF}" type="presOf" srcId="{407E6EB9-4ACF-4102-939F-671F8A68B768}" destId="{92829E5D-BD9D-4FF2-A943-471866C67EBB}" srcOrd="0" destOrd="0" presId="urn:microsoft.com/office/officeart/2005/8/layout/default"/>
    <dgm:cxn modelId="{6641871B-577C-B347-8170-5449CCFF759D}" type="presOf" srcId="{FE6ED74B-F9BE-42A2-AA13-ACE5B87D0633}" destId="{87570CB9-A7F0-4B56-966F-DFF725058B6F}" srcOrd="0" destOrd="0" presId="urn:microsoft.com/office/officeart/2005/8/layout/default"/>
    <dgm:cxn modelId="{1DD34042-60EE-4FEA-B1E0-DAD96D2D95BE}" srcId="{FE6ED74B-F9BE-42A2-AA13-ACE5B87D0633}" destId="{407E6EB9-4ACF-4102-939F-671F8A68B768}" srcOrd="4" destOrd="0" parTransId="{0CADCDF1-98DB-4E99-9E6E-08447F8F475E}" sibTransId="{DECE40A1-FC87-4C30-86B2-93568E2D31EA}"/>
    <dgm:cxn modelId="{1BCB0635-D065-6342-A30F-F1AAD32A43F4}" type="presParOf" srcId="{87570CB9-A7F0-4B56-966F-DFF725058B6F}" destId="{2DFFF1CB-13FD-4D61-AE87-FF16E06F3768}" srcOrd="0" destOrd="0" presId="urn:microsoft.com/office/officeart/2005/8/layout/default"/>
    <dgm:cxn modelId="{E64F6A13-E24B-F54A-86C3-ABA58CE7A1DF}" type="presParOf" srcId="{87570CB9-A7F0-4B56-966F-DFF725058B6F}" destId="{7DF99577-83A0-4210-B362-8676B4A6CF01}" srcOrd="1" destOrd="0" presId="urn:microsoft.com/office/officeart/2005/8/layout/default"/>
    <dgm:cxn modelId="{DA39A97C-181D-6245-91F1-3280CB236C9B}" type="presParOf" srcId="{87570CB9-A7F0-4B56-966F-DFF725058B6F}" destId="{800AD063-D7AE-464E-A33D-AC12857466D1}" srcOrd="2" destOrd="0" presId="urn:microsoft.com/office/officeart/2005/8/layout/default"/>
    <dgm:cxn modelId="{D655103B-E41F-C540-A2BA-11C43E30DED4}" type="presParOf" srcId="{87570CB9-A7F0-4B56-966F-DFF725058B6F}" destId="{18238BFA-BD0B-4281-AB3A-9366AAEAC91A}" srcOrd="3" destOrd="0" presId="urn:microsoft.com/office/officeart/2005/8/layout/default"/>
    <dgm:cxn modelId="{AFBA89CB-1418-CA4A-85A8-5BCEEAE0819F}" type="presParOf" srcId="{87570CB9-A7F0-4B56-966F-DFF725058B6F}" destId="{4C91B155-C498-4A7B-B0B0-23DF72FB86AF}" srcOrd="4" destOrd="0" presId="urn:microsoft.com/office/officeart/2005/8/layout/default"/>
    <dgm:cxn modelId="{7BEF256E-AA6B-5145-A65A-0393C4BFECBD}" type="presParOf" srcId="{87570CB9-A7F0-4B56-966F-DFF725058B6F}" destId="{5532D1FE-20F3-4176-BE3B-5A2086A7F00D}" srcOrd="5" destOrd="0" presId="urn:microsoft.com/office/officeart/2005/8/layout/default"/>
    <dgm:cxn modelId="{B7CBEA3B-8EFA-604E-B8C2-0CDA54826CA7}" type="presParOf" srcId="{87570CB9-A7F0-4B56-966F-DFF725058B6F}" destId="{5C048D55-A3C2-4441-BB67-635F4A2C7CA7}" srcOrd="6" destOrd="0" presId="urn:microsoft.com/office/officeart/2005/8/layout/default"/>
    <dgm:cxn modelId="{19B182D2-471A-2743-B281-CDEAD577861E}" type="presParOf" srcId="{87570CB9-A7F0-4B56-966F-DFF725058B6F}" destId="{7F9600B8-536D-4751-BC40-B8381F3FE019}" srcOrd="7" destOrd="0" presId="urn:microsoft.com/office/officeart/2005/8/layout/default"/>
    <dgm:cxn modelId="{2D0C2D87-E89E-6A4C-B6FA-F2E5F205D89D}" type="presParOf" srcId="{87570CB9-A7F0-4B56-966F-DFF725058B6F}" destId="{92829E5D-BD9D-4FF2-A943-471866C67EBB}" srcOrd="8" destOrd="0" presId="urn:microsoft.com/office/officeart/2005/8/layout/default"/>
    <dgm:cxn modelId="{C7B507FE-B7D1-AD44-ABC5-536B05B50B45}" type="presParOf" srcId="{87570CB9-A7F0-4B56-966F-DFF725058B6F}" destId="{53D74CBF-731D-42E2-A37E-6B8B7F186B75}" srcOrd="9" destOrd="0" presId="urn:microsoft.com/office/officeart/2005/8/layout/default"/>
    <dgm:cxn modelId="{2B54C0E6-345D-0148-AC23-41DDF4CAD08C}" type="presParOf" srcId="{87570CB9-A7F0-4B56-966F-DFF725058B6F}" destId="{53BF1DDE-BD91-46EB-A5B0-9068AD5978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A9D706-7CB1-4A43-81DA-B3A417126628}" type="doc">
      <dgm:prSet loTypeId="urn:microsoft.com/office/officeart/2005/8/layout/pyramid2" loCatId="list" qsTypeId="urn:microsoft.com/office/officeart/2005/8/quickstyle/simple2" qsCatId="simple" csTypeId="urn:microsoft.com/office/officeart/2005/8/colors/accent3_5" csCatId="accent3" phldr="1"/>
      <dgm:spPr/>
    </dgm:pt>
    <dgm:pt modelId="{6BC4FE73-E569-4156-8A87-E773F8570CB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526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Реализованные проекты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BFF9E-7D5E-4564-BA8B-BDE79D722FAB}" type="parTrans" cxnId="{F192217F-712B-436C-A510-35650BF407BF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4BCCF-6A64-4BDD-9D0E-A24A54A54624}" type="sibTrans" cxnId="{F192217F-712B-436C-A510-35650BF407BF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71E392-8C07-46F9-8D74-0DD6E2092D5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470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Проектные заявки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F751D-6F04-468E-B8B4-6DB4F3E4175A}" type="parTrans" cxnId="{083935F1-5175-45F2-A03A-8DCD9B4E4FF9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7D679-15D9-4CE5-8009-B75A7468DFBC}" type="sibTrans" cxnId="{083935F1-5175-45F2-A03A-8DCD9B4E4FF9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5B94A-15EA-4A50-87E2-342BF85CC8B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585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878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Проектные предложения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F0254-6B10-4BB5-A35D-A0A308088E5F}" type="parTrans" cxnId="{E2277E42-5047-4F4A-AA3B-338F7A4873EB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31C76-867A-4B18-AA63-7AB31D888443}" type="sibTrans" cxnId="{E2277E42-5047-4F4A-AA3B-338F7A4873EB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E2C6F-7E00-40AE-8A83-3A1155E34801}" type="pres">
      <dgm:prSet presAssocID="{49A9D706-7CB1-4A43-81DA-B3A417126628}" presName="compositeShape" presStyleCnt="0">
        <dgm:presLayoutVars>
          <dgm:dir/>
          <dgm:resizeHandles/>
        </dgm:presLayoutVars>
      </dgm:prSet>
      <dgm:spPr/>
    </dgm:pt>
    <dgm:pt modelId="{EC0E162C-8A60-40BA-94F3-C42BF23B4A92}" type="pres">
      <dgm:prSet presAssocID="{49A9D706-7CB1-4A43-81DA-B3A417126628}" presName="pyramid" presStyleLbl="node1" presStyleIdx="0" presStyleCnt="1" custLinFactNeighborX="-41275"/>
      <dgm:spPr/>
    </dgm:pt>
    <dgm:pt modelId="{E7174761-7D80-495C-8F73-00A7FA3D4974}" type="pres">
      <dgm:prSet presAssocID="{49A9D706-7CB1-4A43-81DA-B3A417126628}" presName="theList" presStyleCnt="0"/>
      <dgm:spPr/>
    </dgm:pt>
    <dgm:pt modelId="{381B4D83-D912-4BA2-9089-7FBAB9855885}" type="pres">
      <dgm:prSet presAssocID="{6BC4FE73-E569-4156-8A87-E773F8570CBD}" presName="aNode" presStyleLbl="fgAcc1" presStyleIdx="0" presStyleCnt="3" custScaleX="114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9C7B3-0FBF-43BC-BA5D-A59C28759E90}" type="pres">
      <dgm:prSet presAssocID="{6BC4FE73-E569-4156-8A87-E773F8570CBD}" presName="aSpace" presStyleCnt="0"/>
      <dgm:spPr/>
    </dgm:pt>
    <dgm:pt modelId="{CDF36274-1CE1-41FB-9EE7-D8196978D5F5}" type="pres">
      <dgm:prSet presAssocID="{2D71E392-8C07-46F9-8D74-0DD6E2092D53}" presName="aNode" presStyleLbl="fgAcc1" presStyleIdx="1" presStyleCnt="3" custScaleX="114663" custScaleY="109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7D156-C879-4495-82FE-F80815785249}" type="pres">
      <dgm:prSet presAssocID="{2D71E392-8C07-46F9-8D74-0DD6E2092D53}" presName="aSpace" presStyleCnt="0"/>
      <dgm:spPr/>
    </dgm:pt>
    <dgm:pt modelId="{7129F39C-0AD0-408C-8F1D-A22778684563}" type="pres">
      <dgm:prSet presAssocID="{5775B94A-15EA-4A50-87E2-342BF85CC8B2}" presName="aNode" presStyleLbl="fgAcc1" presStyleIdx="2" presStyleCnt="3" custScaleX="11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87604-3ED5-418F-B899-E7ECB5796E8A}" type="pres">
      <dgm:prSet presAssocID="{5775B94A-15EA-4A50-87E2-342BF85CC8B2}" presName="aSpace" presStyleCnt="0"/>
      <dgm:spPr/>
    </dgm:pt>
  </dgm:ptLst>
  <dgm:cxnLst>
    <dgm:cxn modelId="{E2277E42-5047-4F4A-AA3B-338F7A4873EB}" srcId="{49A9D706-7CB1-4A43-81DA-B3A417126628}" destId="{5775B94A-15EA-4A50-87E2-342BF85CC8B2}" srcOrd="2" destOrd="0" parTransId="{E6BF0254-6B10-4BB5-A35D-A0A308088E5F}" sibTransId="{28931C76-867A-4B18-AA63-7AB31D888443}"/>
    <dgm:cxn modelId="{04B7BA03-561C-0742-9769-75D4ADDB9ABC}" type="presOf" srcId="{49A9D706-7CB1-4A43-81DA-B3A417126628}" destId="{085E2C6F-7E00-40AE-8A83-3A1155E34801}" srcOrd="0" destOrd="0" presId="urn:microsoft.com/office/officeart/2005/8/layout/pyramid2"/>
    <dgm:cxn modelId="{35E8CBE9-D785-F64A-8EAA-9263815928B7}" type="presOf" srcId="{5775B94A-15EA-4A50-87E2-342BF85CC8B2}" destId="{7129F39C-0AD0-408C-8F1D-A22778684563}" srcOrd="0" destOrd="0" presId="urn:microsoft.com/office/officeart/2005/8/layout/pyramid2"/>
    <dgm:cxn modelId="{6C8B6D20-A645-1C44-990C-16C0E99F457C}" type="presOf" srcId="{6BC4FE73-E569-4156-8A87-E773F8570CBD}" destId="{381B4D83-D912-4BA2-9089-7FBAB9855885}" srcOrd="0" destOrd="0" presId="urn:microsoft.com/office/officeart/2005/8/layout/pyramid2"/>
    <dgm:cxn modelId="{1D22DB5C-5253-C24D-821C-D8AF8B632C6B}" type="presOf" srcId="{2D71E392-8C07-46F9-8D74-0DD6E2092D53}" destId="{CDF36274-1CE1-41FB-9EE7-D8196978D5F5}" srcOrd="0" destOrd="0" presId="urn:microsoft.com/office/officeart/2005/8/layout/pyramid2"/>
    <dgm:cxn modelId="{F192217F-712B-436C-A510-35650BF407BF}" srcId="{49A9D706-7CB1-4A43-81DA-B3A417126628}" destId="{6BC4FE73-E569-4156-8A87-E773F8570CBD}" srcOrd="0" destOrd="0" parTransId="{B7DBFF9E-7D5E-4564-BA8B-BDE79D722FAB}" sibTransId="{A0F4BCCF-6A64-4BDD-9D0E-A24A54A54624}"/>
    <dgm:cxn modelId="{083935F1-5175-45F2-A03A-8DCD9B4E4FF9}" srcId="{49A9D706-7CB1-4A43-81DA-B3A417126628}" destId="{2D71E392-8C07-46F9-8D74-0DD6E2092D53}" srcOrd="1" destOrd="0" parTransId="{769F751D-6F04-468E-B8B4-6DB4F3E4175A}" sibTransId="{17B7D679-15D9-4CE5-8009-B75A7468DFBC}"/>
    <dgm:cxn modelId="{83962A8A-F3DB-4046-81EF-5F889120007A}" type="presParOf" srcId="{085E2C6F-7E00-40AE-8A83-3A1155E34801}" destId="{EC0E162C-8A60-40BA-94F3-C42BF23B4A92}" srcOrd="0" destOrd="0" presId="urn:microsoft.com/office/officeart/2005/8/layout/pyramid2"/>
    <dgm:cxn modelId="{728647D5-DC91-C548-9080-E55495FF1EDB}" type="presParOf" srcId="{085E2C6F-7E00-40AE-8A83-3A1155E34801}" destId="{E7174761-7D80-495C-8F73-00A7FA3D4974}" srcOrd="1" destOrd="0" presId="urn:microsoft.com/office/officeart/2005/8/layout/pyramid2"/>
    <dgm:cxn modelId="{A56DFE95-E800-434B-B3B7-CC2890CE0661}" type="presParOf" srcId="{E7174761-7D80-495C-8F73-00A7FA3D4974}" destId="{381B4D83-D912-4BA2-9089-7FBAB9855885}" srcOrd="0" destOrd="0" presId="urn:microsoft.com/office/officeart/2005/8/layout/pyramid2"/>
    <dgm:cxn modelId="{BB5494D6-F446-0041-B92F-9B3E70AD6864}" type="presParOf" srcId="{E7174761-7D80-495C-8F73-00A7FA3D4974}" destId="{8F89C7B3-0FBF-43BC-BA5D-A59C28759E90}" srcOrd="1" destOrd="0" presId="urn:microsoft.com/office/officeart/2005/8/layout/pyramid2"/>
    <dgm:cxn modelId="{10BFDF2F-8320-DD4A-844B-AFB5C8E169FA}" type="presParOf" srcId="{E7174761-7D80-495C-8F73-00A7FA3D4974}" destId="{CDF36274-1CE1-41FB-9EE7-D8196978D5F5}" srcOrd="2" destOrd="0" presId="urn:microsoft.com/office/officeart/2005/8/layout/pyramid2"/>
    <dgm:cxn modelId="{EDD8CA6B-7DEA-A442-A182-A4F515B8C856}" type="presParOf" srcId="{E7174761-7D80-495C-8F73-00A7FA3D4974}" destId="{3FD7D156-C879-4495-82FE-F80815785249}" srcOrd="3" destOrd="0" presId="urn:microsoft.com/office/officeart/2005/8/layout/pyramid2"/>
    <dgm:cxn modelId="{990C9E58-DA8C-3144-B3CB-08E43D4D1BAA}" type="presParOf" srcId="{E7174761-7D80-495C-8F73-00A7FA3D4974}" destId="{7129F39C-0AD0-408C-8F1D-A22778684563}" srcOrd="4" destOrd="0" presId="urn:microsoft.com/office/officeart/2005/8/layout/pyramid2"/>
    <dgm:cxn modelId="{D508C7A2-34F5-954A-8CA6-F6307ADF1220}" type="presParOf" srcId="{E7174761-7D80-495C-8F73-00A7FA3D4974}" destId="{61687604-3ED5-418F-B899-E7ECB5796E8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5EA28-DED6-AA4D-98C5-D5A0975ABC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CDF38-29D0-4D4A-BD1E-14314CED7073}">
      <dgm:prSet custT="1"/>
      <dgm:spPr/>
      <dgm:t>
        <a:bodyPr/>
        <a:lstStyle/>
        <a:p>
          <a:pPr algn="just"/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«Формирование комфортной городской среды»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реализуется с 2017 года и предусматривает участие граждан в формировании и реализации муниципальных программ по благоустройству. Субъекты РФ и муниципалитеты, должны принять новые правила благоустройства, учитывая мнение граждан, обеспечить механизм поддержки мероприятий по благоустройству, инициированных гражданами, и финансовое участие граждан и организаций в их реализации. По итогам 2020 года на реализацию проекта было направлено </a:t>
          </a:r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78,761 млрд руб.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внебюджетных источников составили </a:t>
          </a:r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2,311 млрд руб.,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граждан – </a:t>
          </a:r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0,416 млрд руб.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8EA01-DFBD-BD49-A2D5-C41BFCA8876B}" type="parTrans" cxnId="{9E653A79-56D1-E04B-B0EA-4814798ECAFB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64CB4-C3BD-1743-AE35-24C91AC2214E}" type="sibTrans" cxnId="{9E653A79-56D1-E04B-B0EA-4814798ECAFB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26497-E052-4741-BC8C-72840F640426}">
      <dgm:prSet custT="1"/>
      <dgm:spPr/>
      <dgm:t>
        <a:bodyPr/>
        <a:lstStyle/>
        <a:p>
          <a:pPr algn="just"/>
          <a:r>
            <a:rPr lang="ru-RU" sz="1800" b="0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сельского хозяйства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использует </a:t>
          </a:r>
          <a:r>
            <a:rPr lang="ru-RU" sz="1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чтобы обеспечить </a:t>
          </a:r>
          <a:r>
            <a:rPr lang="ru-RU" sz="1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грантовую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поддержку местных инициатив граждан, проживающих в сельской местности. При реализации подпрограммы </a:t>
          </a:r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«Благоустройство сельских территорий»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предусмотрено </a:t>
          </a:r>
          <a:r>
            <a:rPr lang="ru-RU" sz="1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мероприятий гражданами и местными бюджетами в объеме не менее </a:t>
          </a:r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30% от общего финансирования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 В 2020 году удалось привлечь </a:t>
          </a:r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около 1 млрд руб.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внебюджетных средств. В мероприятиях подпрограммы приняли участие 1,2 млн граждан; всего было реализовано 6063 проекта. К реализации подпрограммы </a:t>
          </a:r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«Современный облик сельских территорий»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2020 году привлечено 6 млн граждан, объем внебюджетного финансирования составил </a:t>
          </a:r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0,5 млрд руб. 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C7F08-2C4B-9E44-AE0E-3C116D9DE5ED}" type="parTrans" cxnId="{F56B776C-F6A6-4141-B56C-A35780DEA16C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34106-037F-3846-BCF7-547240A8AB15}" type="sibTrans" cxnId="{F56B776C-F6A6-4141-B56C-A35780DEA16C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F45A3-305C-6D49-A1C1-273ADBEA8FBD}" type="pres">
      <dgm:prSet presAssocID="{3895EA28-DED6-AA4D-98C5-D5A0975ABC8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2AAB69-E09E-F845-B18E-5AC0D7F7ED54}" type="pres">
      <dgm:prSet presAssocID="{C9CCDF38-29D0-4D4A-BD1E-14314CED7073}" presName="thickLine" presStyleLbl="alignNode1" presStyleIdx="0" presStyleCnt="2"/>
      <dgm:spPr/>
    </dgm:pt>
    <dgm:pt modelId="{73992122-4CB9-7A46-B294-3F2896AFAC7B}" type="pres">
      <dgm:prSet presAssocID="{C9CCDF38-29D0-4D4A-BD1E-14314CED7073}" presName="horz1" presStyleCnt="0"/>
      <dgm:spPr/>
    </dgm:pt>
    <dgm:pt modelId="{9DDB7F47-1A57-674D-BB3E-AC6611F06685}" type="pres">
      <dgm:prSet presAssocID="{C9CCDF38-29D0-4D4A-BD1E-14314CED7073}" presName="tx1" presStyleLbl="revTx" presStyleIdx="0" presStyleCnt="2"/>
      <dgm:spPr/>
      <dgm:t>
        <a:bodyPr/>
        <a:lstStyle/>
        <a:p>
          <a:endParaRPr lang="ru-RU"/>
        </a:p>
      </dgm:t>
    </dgm:pt>
    <dgm:pt modelId="{C709560B-6667-0F43-AAE9-E912C4893DD2}" type="pres">
      <dgm:prSet presAssocID="{C9CCDF38-29D0-4D4A-BD1E-14314CED7073}" presName="vert1" presStyleCnt="0"/>
      <dgm:spPr/>
    </dgm:pt>
    <dgm:pt modelId="{331D800F-F582-A640-8A60-540D04A89AEC}" type="pres">
      <dgm:prSet presAssocID="{5EB26497-E052-4741-BC8C-72840F640426}" presName="thickLine" presStyleLbl="alignNode1" presStyleIdx="1" presStyleCnt="2"/>
      <dgm:spPr/>
    </dgm:pt>
    <dgm:pt modelId="{B1E6CA2F-A796-1144-A746-62199B68555F}" type="pres">
      <dgm:prSet presAssocID="{5EB26497-E052-4741-BC8C-72840F640426}" presName="horz1" presStyleCnt="0"/>
      <dgm:spPr/>
    </dgm:pt>
    <dgm:pt modelId="{2B91ADF9-7709-8843-9396-2E746C39FCCF}" type="pres">
      <dgm:prSet presAssocID="{5EB26497-E052-4741-BC8C-72840F640426}" presName="tx1" presStyleLbl="revTx" presStyleIdx="1" presStyleCnt="2"/>
      <dgm:spPr/>
      <dgm:t>
        <a:bodyPr/>
        <a:lstStyle/>
        <a:p>
          <a:endParaRPr lang="ru-RU"/>
        </a:p>
      </dgm:t>
    </dgm:pt>
    <dgm:pt modelId="{EAAB0AA3-3608-3F4B-B510-5B3A6558E606}" type="pres">
      <dgm:prSet presAssocID="{5EB26497-E052-4741-BC8C-72840F640426}" presName="vert1" presStyleCnt="0"/>
      <dgm:spPr/>
    </dgm:pt>
  </dgm:ptLst>
  <dgm:cxnLst>
    <dgm:cxn modelId="{9E653A79-56D1-E04B-B0EA-4814798ECAFB}" srcId="{3895EA28-DED6-AA4D-98C5-D5A0975ABC86}" destId="{C9CCDF38-29D0-4D4A-BD1E-14314CED7073}" srcOrd="0" destOrd="0" parTransId="{2ED8EA01-DFBD-BD49-A2D5-C41BFCA8876B}" sibTransId="{F7B64CB4-C3BD-1743-AE35-24C91AC2214E}"/>
    <dgm:cxn modelId="{F56B776C-F6A6-4141-B56C-A35780DEA16C}" srcId="{3895EA28-DED6-AA4D-98C5-D5A0975ABC86}" destId="{5EB26497-E052-4741-BC8C-72840F640426}" srcOrd="1" destOrd="0" parTransId="{612C7F08-2C4B-9E44-AE0E-3C116D9DE5ED}" sibTransId="{AEC34106-037F-3846-BCF7-547240A8AB15}"/>
    <dgm:cxn modelId="{3B9A331D-B3D0-8445-B404-D88EBF303AF2}" type="presOf" srcId="{C9CCDF38-29D0-4D4A-BD1E-14314CED7073}" destId="{9DDB7F47-1A57-674D-BB3E-AC6611F06685}" srcOrd="0" destOrd="0" presId="urn:microsoft.com/office/officeart/2008/layout/LinedList"/>
    <dgm:cxn modelId="{F6C2F05F-9F2A-E14B-81D9-293A4E601702}" type="presOf" srcId="{3895EA28-DED6-AA4D-98C5-D5A0975ABC86}" destId="{47BF45A3-305C-6D49-A1C1-273ADBEA8FBD}" srcOrd="0" destOrd="0" presId="urn:microsoft.com/office/officeart/2008/layout/LinedList"/>
    <dgm:cxn modelId="{B2D06ACE-95C7-AB49-BACD-966B5B1A4601}" type="presOf" srcId="{5EB26497-E052-4741-BC8C-72840F640426}" destId="{2B91ADF9-7709-8843-9396-2E746C39FCCF}" srcOrd="0" destOrd="0" presId="urn:microsoft.com/office/officeart/2008/layout/LinedList"/>
    <dgm:cxn modelId="{CEE434BB-A06A-C447-B4B3-DEF6DEB68631}" type="presParOf" srcId="{47BF45A3-305C-6D49-A1C1-273ADBEA8FBD}" destId="{852AAB69-E09E-F845-B18E-5AC0D7F7ED54}" srcOrd="0" destOrd="0" presId="urn:microsoft.com/office/officeart/2008/layout/LinedList"/>
    <dgm:cxn modelId="{CF4FD3C5-0F59-C24C-8E63-AAB62EA1513C}" type="presParOf" srcId="{47BF45A3-305C-6D49-A1C1-273ADBEA8FBD}" destId="{73992122-4CB9-7A46-B294-3F2896AFAC7B}" srcOrd="1" destOrd="0" presId="urn:microsoft.com/office/officeart/2008/layout/LinedList"/>
    <dgm:cxn modelId="{0BB6E2F2-7C5A-7745-9DC6-0D674050B885}" type="presParOf" srcId="{73992122-4CB9-7A46-B294-3F2896AFAC7B}" destId="{9DDB7F47-1A57-674D-BB3E-AC6611F06685}" srcOrd="0" destOrd="0" presId="urn:microsoft.com/office/officeart/2008/layout/LinedList"/>
    <dgm:cxn modelId="{16FC19FA-FE25-FB47-8D58-2F42EACA58F4}" type="presParOf" srcId="{73992122-4CB9-7A46-B294-3F2896AFAC7B}" destId="{C709560B-6667-0F43-AAE9-E912C4893DD2}" srcOrd="1" destOrd="0" presId="urn:microsoft.com/office/officeart/2008/layout/LinedList"/>
    <dgm:cxn modelId="{27B985DB-D004-4B4A-8871-82AF6B5433D1}" type="presParOf" srcId="{47BF45A3-305C-6D49-A1C1-273ADBEA8FBD}" destId="{331D800F-F582-A640-8A60-540D04A89AEC}" srcOrd="2" destOrd="0" presId="urn:microsoft.com/office/officeart/2008/layout/LinedList"/>
    <dgm:cxn modelId="{640ABBEF-BFEE-9042-9722-40CE13DA3744}" type="presParOf" srcId="{47BF45A3-305C-6D49-A1C1-273ADBEA8FBD}" destId="{B1E6CA2F-A796-1144-A746-62199B68555F}" srcOrd="3" destOrd="0" presId="urn:microsoft.com/office/officeart/2008/layout/LinedList"/>
    <dgm:cxn modelId="{BF5AD80B-396B-1240-B6BF-D8B664746A4C}" type="presParOf" srcId="{B1E6CA2F-A796-1144-A746-62199B68555F}" destId="{2B91ADF9-7709-8843-9396-2E746C39FCCF}" srcOrd="0" destOrd="0" presId="urn:microsoft.com/office/officeart/2008/layout/LinedList"/>
    <dgm:cxn modelId="{411D7064-66E0-254A-A841-4E3984E245C6}" type="presParOf" srcId="{B1E6CA2F-A796-1144-A746-62199B68555F}" destId="{EAAB0AA3-3608-3F4B-B510-5B3A6558E6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10A48-650F-D74A-A170-536EAE6D51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CA7454-F5E8-8742-B421-AC59AC798C59}">
      <dgm:prSet custT="1"/>
      <dgm:spPr/>
      <dgm:t>
        <a:bodyPr/>
        <a:lstStyle/>
        <a:p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на инициативные платежи не распространяется принцип общего (совокупного) покрытия расходов бюджета.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A13BB-4970-F845-AEDC-55AFB8DB5A46}" type="parTrans" cxnId="{0FB326BB-33F1-014E-907C-61B6720F976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604D8-7C50-C44F-B09B-E2184D7B50AE}" type="sibTrans" cxnId="{0FB326BB-33F1-014E-907C-61B6720F976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6EF22-CE7D-A543-91F5-5D4AACF2B4F4}">
      <dgm:prSet custT="1"/>
      <dgm:spPr/>
      <dgm:t>
        <a:bodyPr/>
        <a:lstStyle/>
        <a:p>
          <a:r>
            <a:rPr lang="ru-RU" sz="18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- суммы средств по инициативным платежам зачисляются на счет местного бюджета как прочие неналоговые доходы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9AB36-F3BF-5744-95E1-EC22DDA7E054}" type="parTrans" cxnId="{F928235A-9E3F-5E42-8DF9-B4F74686236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1B2D7-9A0F-B74E-A1DC-996783CC2907}" type="sibTrans" cxnId="{F928235A-9E3F-5E42-8DF9-B4F74686236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BECB4-272B-9341-B2B9-473E9C896872}">
      <dgm:prSet custT="1"/>
      <dgm:spPr/>
      <dgm:t>
        <a:bodyPr/>
        <a:lstStyle/>
        <a:p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финансовый орган муниципального образования утверждает коды подвидов доходов бюджетов по виду доходов бюджетов «Инициативные платежи» для каждого отдельного инициативного проекта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D456D-041C-2D41-AF26-21875E0263F7}" type="parTrans" cxnId="{53250A7A-7ECE-1645-8402-4595188A507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094E0-C130-7F4C-AD82-2B22BE3FB2DF}" type="sibTrans" cxnId="{53250A7A-7ECE-1645-8402-4595188A507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CC54C-6EDE-B045-93F3-753482C51005}">
      <dgm:prSet custT="1"/>
      <dgm:spPr/>
      <dgm:t>
        <a:bodyPr/>
        <a:lstStyle/>
        <a:p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вносятся на счет местного бюджета соответствующего муниципального образования после того, как опубликованы итоги конкурсного отбора и инициативный проект признан победителем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ABC65-7CAB-6248-A744-5B820230FC8C}" type="parTrans" cxnId="{29E11169-061C-D541-BE36-96C374A65B1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8B02-02EE-C04F-B8DF-E2EB9F6B2A27}" type="sibTrans" cxnId="{29E11169-061C-D541-BE36-96C374A65B1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F5A0B-04CB-7146-A7F0-EC4611FC00BA}" type="pres">
      <dgm:prSet presAssocID="{2E010A48-650F-D74A-A170-536EAE6D51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EA804DB-DCF1-3542-B35E-B515094E656B}" type="pres">
      <dgm:prSet presAssocID="{D4CA7454-F5E8-8742-B421-AC59AC798C59}" presName="thickLine" presStyleLbl="alignNode1" presStyleIdx="0" presStyleCnt="4"/>
      <dgm:spPr/>
    </dgm:pt>
    <dgm:pt modelId="{01CF686D-6B10-5940-936F-5EACCEB995E8}" type="pres">
      <dgm:prSet presAssocID="{D4CA7454-F5E8-8742-B421-AC59AC798C59}" presName="horz1" presStyleCnt="0"/>
      <dgm:spPr/>
    </dgm:pt>
    <dgm:pt modelId="{3624A652-491A-0A44-95EA-C653A1871CEE}" type="pres">
      <dgm:prSet presAssocID="{D4CA7454-F5E8-8742-B421-AC59AC798C59}" presName="tx1" presStyleLbl="revTx" presStyleIdx="0" presStyleCnt="4"/>
      <dgm:spPr/>
      <dgm:t>
        <a:bodyPr/>
        <a:lstStyle/>
        <a:p>
          <a:endParaRPr lang="ru-RU"/>
        </a:p>
      </dgm:t>
    </dgm:pt>
    <dgm:pt modelId="{2AF25E4E-BB8C-1043-8ABA-D8E92DAA0FF8}" type="pres">
      <dgm:prSet presAssocID="{D4CA7454-F5E8-8742-B421-AC59AC798C59}" presName="vert1" presStyleCnt="0"/>
      <dgm:spPr/>
    </dgm:pt>
    <dgm:pt modelId="{9AFF513B-858C-AA49-92D0-4096D7F73216}" type="pres">
      <dgm:prSet presAssocID="{3046EF22-CE7D-A543-91F5-5D4AACF2B4F4}" presName="thickLine" presStyleLbl="alignNode1" presStyleIdx="1" presStyleCnt="4"/>
      <dgm:spPr/>
    </dgm:pt>
    <dgm:pt modelId="{89CE6D6F-77F3-8C47-951F-66C20A73BCD4}" type="pres">
      <dgm:prSet presAssocID="{3046EF22-CE7D-A543-91F5-5D4AACF2B4F4}" presName="horz1" presStyleCnt="0"/>
      <dgm:spPr/>
    </dgm:pt>
    <dgm:pt modelId="{23FB64D3-6F3E-6D4F-8FE4-E38079A70000}" type="pres">
      <dgm:prSet presAssocID="{3046EF22-CE7D-A543-91F5-5D4AACF2B4F4}" presName="tx1" presStyleLbl="revTx" presStyleIdx="1" presStyleCnt="4"/>
      <dgm:spPr/>
      <dgm:t>
        <a:bodyPr/>
        <a:lstStyle/>
        <a:p>
          <a:endParaRPr lang="ru-RU"/>
        </a:p>
      </dgm:t>
    </dgm:pt>
    <dgm:pt modelId="{352E82A6-6A05-684C-9B36-48308CBA113F}" type="pres">
      <dgm:prSet presAssocID="{3046EF22-CE7D-A543-91F5-5D4AACF2B4F4}" presName="vert1" presStyleCnt="0"/>
      <dgm:spPr/>
    </dgm:pt>
    <dgm:pt modelId="{FE2C8AD4-2A9E-EC4F-9540-AA44A3A04632}" type="pres">
      <dgm:prSet presAssocID="{50CBECB4-272B-9341-B2B9-473E9C896872}" presName="thickLine" presStyleLbl="alignNode1" presStyleIdx="2" presStyleCnt="4"/>
      <dgm:spPr/>
    </dgm:pt>
    <dgm:pt modelId="{ED4ABD71-9D08-4D43-9C08-96CA9D8F3C18}" type="pres">
      <dgm:prSet presAssocID="{50CBECB4-272B-9341-B2B9-473E9C896872}" presName="horz1" presStyleCnt="0"/>
      <dgm:spPr/>
    </dgm:pt>
    <dgm:pt modelId="{68DBCDEB-01E8-D442-A1EF-7BE35B274F2E}" type="pres">
      <dgm:prSet presAssocID="{50CBECB4-272B-9341-B2B9-473E9C896872}" presName="tx1" presStyleLbl="revTx" presStyleIdx="2" presStyleCnt="4" custScaleY="105652"/>
      <dgm:spPr/>
      <dgm:t>
        <a:bodyPr/>
        <a:lstStyle/>
        <a:p>
          <a:endParaRPr lang="ru-RU"/>
        </a:p>
      </dgm:t>
    </dgm:pt>
    <dgm:pt modelId="{C01C5B9E-20AA-B14E-BF25-B4A666D2B8E2}" type="pres">
      <dgm:prSet presAssocID="{50CBECB4-272B-9341-B2B9-473E9C896872}" presName="vert1" presStyleCnt="0"/>
      <dgm:spPr/>
    </dgm:pt>
    <dgm:pt modelId="{151092BA-FB41-8F47-A687-6B331A2EE9F5}" type="pres">
      <dgm:prSet presAssocID="{291CC54C-6EDE-B045-93F3-753482C51005}" presName="thickLine" presStyleLbl="alignNode1" presStyleIdx="3" presStyleCnt="4"/>
      <dgm:spPr/>
    </dgm:pt>
    <dgm:pt modelId="{053D029C-8026-5146-9A22-749E6CC1C026}" type="pres">
      <dgm:prSet presAssocID="{291CC54C-6EDE-B045-93F3-753482C51005}" presName="horz1" presStyleCnt="0"/>
      <dgm:spPr/>
    </dgm:pt>
    <dgm:pt modelId="{B2B78C18-03E4-7D40-8B98-C58B78543BBE}" type="pres">
      <dgm:prSet presAssocID="{291CC54C-6EDE-B045-93F3-753482C51005}" presName="tx1" presStyleLbl="revTx" presStyleIdx="3" presStyleCnt="4" custScaleY="134036"/>
      <dgm:spPr/>
      <dgm:t>
        <a:bodyPr/>
        <a:lstStyle/>
        <a:p>
          <a:endParaRPr lang="ru-RU"/>
        </a:p>
      </dgm:t>
    </dgm:pt>
    <dgm:pt modelId="{3B0AA12F-51C1-5640-9AF1-057E42CBAC3D}" type="pres">
      <dgm:prSet presAssocID="{291CC54C-6EDE-B045-93F3-753482C51005}" presName="vert1" presStyleCnt="0"/>
      <dgm:spPr/>
    </dgm:pt>
  </dgm:ptLst>
  <dgm:cxnLst>
    <dgm:cxn modelId="{F0B70704-6B9B-1C42-BCBC-EA763874A594}" type="presOf" srcId="{291CC54C-6EDE-B045-93F3-753482C51005}" destId="{B2B78C18-03E4-7D40-8B98-C58B78543BBE}" srcOrd="0" destOrd="0" presId="urn:microsoft.com/office/officeart/2008/layout/LinedList"/>
    <dgm:cxn modelId="{53250A7A-7ECE-1645-8402-4595188A5072}" srcId="{2E010A48-650F-D74A-A170-536EAE6D5120}" destId="{50CBECB4-272B-9341-B2B9-473E9C896872}" srcOrd="2" destOrd="0" parTransId="{C3BD456D-041C-2D41-AF26-21875E0263F7}" sibTransId="{B8D094E0-C130-7F4C-AD82-2B22BE3FB2DF}"/>
    <dgm:cxn modelId="{C5C4AA20-7DF4-9944-815B-7906259E4D81}" type="presOf" srcId="{3046EF22-CE7D-A543-91F5-5D4AACF2B4F4}" destId="{23FB64D3-6F3E-6D4F-8FE4-E38079A70000}" srcOrd="0" destOrd="0" presId="urn:microsoft.com/office/officeart/2008/layout/LinedList"/>
    <dgm:cxn modelId="{0FB326BB-33F1-014E-907C-61B6720F976F}" srcId="{2E010A48-650F-D74A-A170-536EAE6D5120}" destId="{D4CA7454-F5E8-8742-B421-AC59AC798C59}" srcOrd="0" destOrd="0" parTransId="{D0EA13BB-4970-F845-AEDC-55AFB8DB5A46}" sibTransId="{F72604D8-7C50-C44F-B09B-E2184D7B50AE}"/>
    <dgm:cxn modelId="{8A2CF0B8-5F9D-6647-90E9-F4D86EB65EFE}" type="presOf" srcId="{50CBECB4-272B-9341-B2B9-473E9C896872}" destId="{68DBCDEB-01E8-D442-A1EF-7BE35B274F2E}" srcOrd="0" destOrd="0" presId="urn:microsoft.com/office/officeart/2008/layout/LinedList"/>
    <dgm:cxn modelId="{B7B4FA9E-36B2-5148-88F0-53FF9FAF9E55}" type="presOf" srcId="{D4CA7454-F5E8-8742-B421-AC59AC798C59}" destId="{3624A652-491A-0A44-95EA-C653A1871CEE}" srcOrd="0" destOrd="0" presId="urn:microsoft.com/office/officeart/2008/layout/LinedList"/>
    <dgm:cxn modelId="{F928235A-9E3F-5E42-8DF9-B4F74686236D}" srcId="{2E010A48-650F-D74A-A170-536EAE6D5120}" destId="{3046EF22-CE7D-A543-91F5-5D4AACF2B4F4}" srcOrd="1" destOrd="0" parTransId="{FD59AB36-F3BF-5744-95E1-EC22DDA7E054}" sibTransId="{1611B2D7-9A0F-B74E-A1DC-996783CC2907}"/>
    <dgm:cxn modelId="{0FC9FECD-B490-8742-A2B6-5B22ABF4384C}" type="presOf" srcId="{2E010A48-650F-D74A-A170-536EAE6D5120}" destId="{73CF5A0B-04CB-7146-A7F0-EC4611FC00BA}" srcOrd="0" destOrd="0" presId="urn:microsoft.com/office/officeart/2008/layout/LinedList"/>
    <dgm:cxn modelId="{29E11169-061C-D541-BE36-96C374A65B1B}" srcId="{2E010A48-650F-D74A-A170-536EAE6D5120}" destId="{291CC54C-6EDE-B045-93F3-753482C51005}" srcOrd="3" destOrd="0" parTransId="{C8AABC65-7CAB-6248-A744-5B820230FC8C}" sibTransId="{F4888B02-02EE-C04F-B8DF-E2EB9F6B2A27}"/>
    <dgm:cxn modelId="{0DB39505-6F90-DC40-BF90-DDE10D91130B}" type="presParOf" srcId="{73CF5A0B-04CB-7146-A7F0-EC4611FC00BA}" destId="{FEA804DB-DCF1-3542-B35E-B515094E656B}" srcOrd="0" destOrd="0" presId="urn:microsoft.com/office/officeart/2008/layout/LinedList"/>
    <dgm:cxn modelId="{7305542D-5FB7-DC4C-906A-758062C2089B}" type="presParOf" srcId="{73CF5A0B-04CB-7146-A7F0-EC4611FC00BA}" destId="{01CF686D-6B10-5940-936F-5EACCEB995E8}" srcOrd="1" destOrd="0" presId="urn:microsoft.com/office/officeart/2008/layout/LinedList"/>
    <dgm:cxn modelId="{5981E8BC-D88C-4748-A44D-0915E47DC93D}" type="presParOf" srcId="{01CF686D-6B10-5940-936F-5EACCEB995E8}" destId="{3624A652-491A-0A44-95EA-C653A1871CEE}" srcOrd="0" destOrd="0" presId="urn:microsoft.com/office/officeart/2008/layout/LinedList"/>
    <dgm:cxn modelId="{45B78EE9-BCE0-F347-A0E1-84640C3D2CDB}" type="presParOf" srcId="{01CF686D-6B10-5940-936F-5EACCEB995E8}" destId="{2AF25E4E-BB8C-1043-8ABA-D8E92DAA0FF8}" srcOrd="1" destOrd="0" presId="urn:microsoft.com/office/officeart/2008/layout/LinedList"/>
    <dgm:cxn modelId="{8A9B30BD-22BE-8D46-89C9-9B8377D19AC7}" type="presParOf" srcId="{73CF5A0B-04CB-7146-A7F0-EC4611FC00BA}" destId="{9AFF513B-858C-AA49-92D0-4096D7F73216}" srcOrd="2" destOrd="0" presId="urn:microsoft.com/office/officeart/2008/layout/LinedList"/>
    <dgm:cxn modelId="{A2C5E07E-6811-CA4F-AFF6-FFB4185FEF95}" type="presParOf" srcId="{73CF5A0B-04CB-7146-A7F0-EC4611FC00BA}" destId="{89CE6D6F-77F3-8C47-951F-66C20A73BCD4}" srcOrd="3" destOrd="0" presId="urn:microsoft.com/office/officeart/2008/layout/LinedList"/>
    <dgm:cxn modelId="{31F77B3C-5013-7D4C-9561-5119B10B61CC}" type="presParOf" srcId="{89CE6D6F-77F3-8C47-951F-66C20A73BCD4}" destId="{23FB64D3-6F3E-6D4F-8FE4-E38079A70000}" srcOrd="0" destOrd="0" presId="urn:microsoft.com/office/officeart/2008/layout/LinedList"/>
    <dgm:cxn modelId="{77361391-7CB8-9047-892C-ACB850723176}" type="presParOf" srcId="{89CE6D6F-77F3-8C47-951F-66C20A73BCD4}" destId="{352E82A6-6A05-684C-9B36-48308CBA113F}" srcOrd="1" destOrd="0" presId="urn:microsoft.com/office/officeart/2008/layout/LinedList"/>
    <dgm:cxn modelId="{1A3BCA80-E69F-0741-9DF3-BB9098DC7B2B}" type="presParOf" srcId="{73CF5A0B-04CB-7146-A7F0-EC4611FC00BA}" destId="{FE2C8AD4-2A9E-EC4F-9540-AA44A3A04632}" srcOrd="4" destOrd="0" presId="urn:microsoft.com/office/officeart/2008/layout/LinedList"/>
    <dgm:cxn modelId="{7C0C9C9B-F382-AA41-8C2F-525E8EDD0321}" type="presParOf" srcId="{73CF5A0B-04CB-7146-A7F0-EC4611FC00BA}" destId="{ED4ABD71-9D08-4D43-9C08-96CA9D8F3C18}" srcOrd="5" destOrd="0" presId="urn:microsoft.com/office/officeart/2008/layout/LinedList"/>
    <dgm:cxn modelId="{0EDDCEB2-ECA3-FA4D-8228-6434B86B5F78}" type="presParOf" srcId="{ED4ABD71-9D08-4D43-9C08-96CA9D8F3C18}" destId="{68DBCDEB-01E8-D442-A1EF-7BE35B274F2E}" srcOrd="0" destOrd="0" presId="urn:microsoft.com/office/officeart/2008/layout/LinedList"/>
    <dgm:cxn modelId="{B45DF431-C15A-D14E-9866-29FFC1D5A70A}" type="presParOf" srcId="{ED4ABD71-9D08-4D43-9C08-96CA9D8F3C18}" destId="{C01C5B9E-20AA-B14E-BF25-B4A666D2B8E2}" srcOrd="1" destOrd="0" presId="urn:microsoft.com/office/officeart/2008/layout/LinedList"/>
    <dgm:cxn modelId="{F500ACA0-7683-104E-94AC-314C823AA2C8}" type="presParOf" srcId="{73CF5A0B-04CB-7146-A7F0-EC4611FC00BA}" destId="{151092BA-FB41-8F47-A687-6B331A2EE9F5}" srcOrd="6" destOrd="0" presId="urn:microsoft.com/office/officeart/2008/layout/LinedList"/>
    <dgm:cxn modelId="{65C8950A-E09E-B44B-9D84-870D10EFC07C}" type="presParOf" srcId="{73CF5A0B-04CB-7146-A7F0-EC4611FC00BA}" destId="{053D029C-8026-5146-9A22-749E6CC1C026}" srcOrd="7" destOrd="0" presId="urn:microsoft.com/office/officeart/2008/layout/LinedList"/>
    <dgm:cxn modelId="{68183A29-F24A-1140-A524-BE6A421A0B18}" type="presParOf" srcId="{053D029C-8026-5146-9A22-749E6CC1C026}" destId="{B2B78C18-03E4-7D40-8B98-C58B78543BBE}" srcOrd="0" destOrd="0" presId="urn:microsoft.com/office/officeart/2008/layout/LinedList"/>
    <dgm:cxn modelId="{7965BEF4-E3A3-0747-8202-AEFB93B7EBA5}" type="presParOf" srcId="{053D029C-8026-5146-9A22-749E6CC1C026}" destId="{3B0AA12F-51C1-5640-9AF1-057E42CBAC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5822E-F0A0-794B-961F-7EB29BAAF055}">
      <dsp:nvSpPr>
        <dsp:cNvPr id="0" name=""/>
        <dsp:cNvSpPr/>
      </dsp:nvSpPr>
      <dsp:spPr>
        <a:xfrm>
          <a:off x="0" y="1376"/>
          <a:ext cx="7849002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88E04-E2CA-6A44-9A76-185FF73B13C5}">
      <dsp:nvSpPr>
        <dsp:cNvPr id="0" name=""/>
        <dsp:cNvSpPr/>
      </dsp:nvSpPr>
      <dsp:spPr>
        <a:xfrm>
          <a:off x="0" y="1376"/>
          <a:ext cx="7849002" cy="85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Перу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 1-я страна в мире, где принят закон о </a:t>
          </a:r>
          <a:r>
            <a:rPr lang="ru-RU" sz="16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партисипаторном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бюджетировании  </a:t>
          </a:r>
          <a:r>
            <a:rPr lang="ru-RU" sz="16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«ПБ – обязательный элемент бюджетного процесса; направления расходования средств на капитальные вложения субнациональных бюджетов определяются с участием граждан» 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6"/>
        <a:ext cx="7849002" cy="854695"/>
      </dsp:txXfrm>
    </dsp:sp>
    <dsp:sp modelId="{2776CE8C-08ED-ED4E-B845-71C049BF2857}">
      <dsp:nvSpPr>
        <dsp:cNvPr id="0" name=""/>
        <dsp:cNvSpPr/>
      </dsp:nvSpPr>
      <dsp:spPr>
        <a:xfrm>
          <a:off x="0" y="856072"/>
          <a:ext cx="7849002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C93B7-544A-0247-8CE8-E4D26F823A30}">
      <dsp:nvSpPr>
        <dsp:cNvPr id="0" name=""/>
        <dsp:cNvSpPr/>
      </dsp:nvSpPr>
      <dsp:spPr>
        <a:xfrm>
          <a:off x="0" y="856072"/>
          <a:ext cx="7841336" cy="1111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Доминиканская Республика </a:t>
          </a:r>
          <a:r>
            <a:rPr lang="ru-RU" sz="1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– 2-я латиноамериканская страна с законом о партисипаторном бюджетировании, в котором помимо методологии и этапов процесса закреплены основы финансирования проектов: «</a:t>
          </a:r>
          <a:r>
            <a:rPr lang="ru-RU" sz="1600" b="1" i="1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40% трансфертов из центрального бюджета бюджетам муниципалитетов должны распределяться с помощью ПБ»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56072"/>
        <a:ext cx="7841336" cy="1111267"/>
      </dsp:txXfrm>
    </dsp:sp>
    <dsp:sp modelId="{40820E7B-D7B6-6240-8682-39736119BD93}">
      <dsp:nvSpPr>
        <dsp:cNvPr id="0" name=""/>
        <dsp:cNvSpPr/>
      </dsp:nvSpPr>
      <dsp:spPr>
        <a:xfrm>
          <a:off x="0" y="1967339"/>
          <a:ext cx="7849002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0884D-912A-884B-A12B-60F6428462BD}">
      <dsp:nvSpPr>
        <dsp:cNvPr id="0" name=""/>
        <dsp:cNvSpPr/>
      </dsp:nvSpPr>
      <dsp:spPr>
        <a:xfrm>
          <a:off x="0" y="1967339"/>
          <a:ext cx="7841336" cy="114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Панама -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2009 году принят закон, закрепивший за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Juntas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comunales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(муниципальными советами) полномочия по подготовке и сопровождению проектов ПБ.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Поправки к Закону в 2015 году, закрепили положение </a:t>
          </a:r>
          <a:r>
            <a:rPr lang="ru-RU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 участии граждан в разработке Годового плана инфраструктуры и инвестиций муниципалитета </a:t>
          </a:r>
        </a:p>
      </dsp:txBody>
      <dsp:txXfrm>
        <a:off x="0" y="1967339"/>
        <a:ext cx="7841336" cy="1141292"/>
      </dsp:txXfrm>
    </dsp:sp>
    <dsp:sp modelId="{DCFED281-E5CE-E143-B1B0-BBC8196B0518}">
      <dsp:nvSpPr>
        <dsp:cNvPr id="0" name=""/>
        <dsp:cNvSpPr/>
      </dsp:nvSpPr>
      <dsp:spPr>
        <a:xfrm>
          <a:off x="0" y="3108632"/>
          <a:ext cx="7849002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D51F4-8197-DE42-B705-88EE62724CCD}">
      <dsp:nvSpPr>
        <dsp:cNvPr id="0" name=""/>
        <dsp:cNvSpPr/>
      </dsp:nvSpPr>
      <dsp:spPr>
        <a:xfrm>
          <a:off x="0" y="3108632"/>
          <a:ext cx="7849002" cy="85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Эквадоре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ПБ регулируется </a:t>
          </a:r>
          <a:r>
            <a:rPr lang="ru-RU" sz="16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Органическим (конституционным) законом о гражданском участии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, который закрепляет </a:t>
          </a:r>
          <a:r>
            <a:rPr lang="ru-RU" sz="16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обязательность участия граждан в бюджетном процессе на региональном и местном уровнях управления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08632"/>
        <a:ext cx="7849002" cy="854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D29FE-949B-0240-BC31-14C0A728BE54}">
      <dsp:nvSpPr>
        <dsp:cNvPr id="0" name=""/>
        <dsp:cNvSpPr/>
      </dsp:nvSpPr>
      <dsp:spPr>
        <a:xfrm>
          <a:off x="0" y="2063"/>
          <a:ext cx="7629313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6FC93C-1472-BC4B-B576-F925679F82F4}">
      <dsp:nvSpPr>
        <dsp:cNvPr id="0" name=""/>
        <dsp:cNvSpPr/>
      </dsp:nvSpPr>
      <dsp:spPr>
        <a:xfrm>
          <a:off x="0" y="2063"/>
          <a:ext cx="7629313" cy="123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Индонезия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 1-я страна азиатского региона, регламентировавшая участие граждан в местном управлении: </a:t>
          </a:r>
          <a:r>
            <a:rPr lang="ru-RU" sz="16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ПБ - неотъемлемый элемент системы планирования, включен как в бюджетный процесс городов, так и в управление сельскими </a:t>
          </a:r>
          <a:r>
            <a:rPr lang="ru-RU" sz="1600" b="1" i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поселениями.  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63"/>
        <a:ext cx="7629313" cy="1234832"/>
      </dsp:txXfrm>
    </dsp:sp>
    <dsp:sp modelId="{C74C4B1D-1D1B-4A4A-B2C2-09D6BF9EB1AF}">
      <dsp:nvSpPr>
        <dsp:cNvPr id="0" name=""/>
        <dsp:cNvSpPr/>
      </dsp:nvSpPr>
      <dsp:spPr>
        <a:xfrm>
          <a:off x="0" y="1236896"/>
          <a:ext cx="7629313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4867F-6FDD-B248-83A1-42C607300C24}">
      <dsp:nvSpPr>
        <dsp:cNvPr id="0" name=""/>
        <dsp:cNvSpPr/>
      </dsp:nvSpPr>
      <dsp:spPr>
        <a:xfrm>
          <a:off x="0" y="1236896"/>
          <a:ext cx="7629313" cy="123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Польша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 1-я европейская страна, закрепившая на национальном уровне процессы гражданского участия в бюджетном процессе – ПБ регулируется законом о </a:t>
          </a:r>
          <a:r>
            <a:rPr lang="ru-RU" sz="16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селецких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фондах и законом о местном самоуправлении: </a:t>
          </a:r>
          <a:r>
            <a:rPr lang="ru-RU" sz="16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граждан ежегодно путем прямого голосования принимать решения о распределении части расходов муниципального бюджета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36896"/>
        <a:ext cx="7629313" cy="1234832"/>
      </dsp:txXfrm>
    </dsp:sp>
    <dsp:sp modelId="{829BFB59-4361-274C-A42B-A11B59F5BC62}">
      <dsp:nvSpPr>
        <dsp:cNvPr id="0" name=""/>
        <dsp:cNvSpPr/>
      </dsp:nvSpPr>
      <dsp:spPr>
        <a:xfrm>
          <a:off x="0" y="2471728"/>
          <a:ext cx="7629313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0BFDB-DC10-4444-8EED-7DBC1CF91893}">
      <dsp:nvSpPr>
        <dsp:cNvPr id="0" name=""/>
        <dsp:cNvSpPr/>
      </dsp:nvSpPr>
      <dsp:spPr>
        <a:xfrm>
          <a:off x="0" y="2471728"/>
          <a:ext cx="7629313" cy="30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71728"/>
        <a:ext cx="7629313" cy="303299"/>
      </dsp:txXfrm>
    </dsp:sp>
    <dsp:sp modelId="{38480B77-ECB7-F44E-9D48-77B62106273B}">
      <dsp:nvSpPr>
        <dsp:cNvPr id="0" name=""/>
        <dsp:cNvSpPr/>
      </dsp:nvSpPr>
      <dsp:spPr>
        <a:xfrm>
          <a:off x="0" y="2775028"/>
          <a:ext cx="7629313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A6E79-7FEB-8243-A648-D50E584F3758}">
      <dsp:nvSpPr>
        <dsp:cNvPr id="0" name=""/>
        <dsp:cNvSpPr/>
      </dsp:nvSpPr>
      <dsp:spPr>
        <a:xfrm>
          <a:off x="0" y="2775028"/>
          <a:ext cx="7629313" cy="123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Южная Корея 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законодательно оформила ПБ в 2011 году, внеся поправки в Закон о локальных финансах и </a:t>
          </a:r>
          <a:r>
            <a:rPr lang="ru-RU" sz="16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закрепив за всеми муниципалитетами обязанность по вовлечению граждан в бюджетный процесс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75028"/>
        <a:ext cx="7629313" cy="1234832"/>
      </dsp:txXfrm>
    </dsp:sp>
    <dsp:sp modelId="{F84C02C5-99BA-D849-817D-35A0AB4796F2}">
      <dsp:nvSpPr>
        <dsp:cNvPr id="0" name=""/>
        <dsp:cNvSpPr/>
      </dsp:nvSpPr>
      <dsp:spPr>
        <a:xfrm>
          <a:off x="0" y="4009860"/>
          <a:ext cx="7629313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A0F0E-71FB-E443-9874-2797BA5AE0AA}">
      <dsp:nvSpPr>
        <dsp:cNvPr id="0" name=""/>
        <dsp:cNvSpPr/>
      </dsp:nvSpPr>
      <dsp:spPr>
        <a:xfrm>
          <a:off x="0" y="4009860"/>
          <a:ext cx="7629313" cy="123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Португалии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реализуется программа </a:t>
          </a:r>
          <a:r>
            <a:rPr lang="ru-RU" sz="16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партисипаторного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бюджетирования, включающая </a:t>
          </a:r>
          <a:r>
            <a:rPr lang="ru-RU" sz="16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национальное, школьное и молодежное партисипаторное бюджетирование</a:t>
          </a:r>
          <a:r>
            <a:rPr lang="ru-RU" sz="1600" b="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динственная страна в мире, где на </a:t>
          </a:r>
          <a:r>
            <a:rPr lang="ru-RU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национальном уровне законодательно закреплено школьное партисипаторное бюджетирование</a:t>
          </a:r>
        </a:p>
      </dsp:txBody>
      <dsp:txXfrm>
        <a:off x="0" y="4009860"/>
        <a:ext cx="7629313" cy="1234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FF1CB-13FD-4D61-AE87-FF16E06F3768}">
      <dsp:nvSpPr>
        <dsp:cNvPr id="0" name=""/>
        <dsp:cNvSpPr/>
      </dsp:nvSpPr>
      <dsp:spPr>
        <a:xfrm>
          <a:off x="0" y="591078"/>
          <a:ext cx="2571749" cy="1543050"/>
        </a:xfrm>
        <a:prstGeom prst="rect">
          <a:avLst/>
        </a:prstGeom>
        <a:solidFill>
          <a:srgbClr val="03964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76 субъектов РФ развивали практики ИБ</a:t>
          </a:r>
        </a:p>
      </dsp:txBody>
      <dsp:txXfrm>
        <a:off x="0" y="591078"/>
        <a:ext cx="2571749" cy="1543050"/>
      </dsp:txXfrm>
    </dsp:sp>
    <dsp:sp modelId="{800AD063-D7AE-464E-A33D-AC12857466D1}">
      <dsp:nvSpPr>
        <dsp:cNvPr id="0" name=""/>
        <dsp:cNvSpPr/>
      </dsp:nvSpPr>
      <dsp:spPr>
        <a:xfrm>
          <a:off x="2828925" y="591078"/>
          <a:ext cx="2571749" cy="1543050"/>
        </a:xfrm>
        <a:prstGeom prst="rect">
          <a:avLst/>
        </a:prstGeom>
        <a:solidFill>
          <a:srgbClr val="03964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439</a:t>
          </a:r>
          <a:r>
            <a:rPr lang="en-US" sz="1400" b="1" kern="1200" dirty="0"/>
            <a:t> </a:t>
          </a:r>
          <a:r>
            <a:rPr lang="ru-RU" sz="1400" b="1" kern="1200" dirty="0"/>
            <a:t>практик предусматривающих  участие граждан в бюджетных решениях</a:t>
          </a:r>
        </a:p>
      </dsp:txBody>
      <dsp:txXfrm>
        <a:off x="2828925" y="591078"/>
        <a:ext cx="2571749" cy="1543050"/>
      </dsp:txXfrm>
    </dsp:sp>
    <dsp:sp modelId="{4C91B155-C498-4A7B-B0B0-23DF72FB86AF}">
      <dsp:nvSpPr>
        <dsp:cNvPr id="0" name=""/>
        <dsp:cNvSpPr/>
      </dsp:nvSpPr>
      <dsp:spPr>
        <a:xfrm>
          <a:off x="5657850" y="565757"/>
          <a:ext cx="2571749" cy="1543050"/>
        </a:xfrm>
        <a:prstGeom prst="rect">
          <a:avLst/>
        </a:prstGeom>
        <a:solidFill>
          <a:srgbClr val="03964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29371 проект граждан реализован</a:t>
          </a:r>
        </a:p>
      </dsp:txBody>
      <dsp:txXfrm>
        <a:off x="5657850" y="565757"/>
        <a:ext cx="2571749" cy="1543050"/>
      </dsp:txXfrm>
    </dsp:sp>
    <dsp:sp modelId="{5C048D55-A3C2-4441-BB67-635F4A2C7CA7}">
      <dsp:nvSpPr>
        <dsp:cNvPr id="0" name=""/>
        <dsp:cNvSpPr/>
      </dsp:nvSpPr>
      <dsp:spPr>
        <a:xfrm>
          <a:off x="0" y="2391304"/>
          <a:ext cx="2571749" cy="1543050"/>
        </a:xfrm>
        <a:prstGeom prst="rect">
          <a:avLst/>
        </a:prstGeom>
        <a:solidFill>
          <a:srgbClr val="03964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33,9% граждан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Российской Федерации стали </a:t>
          </a:r>
          <a:r>
            <a:rPr lang="ru-RU" sz="1400" b="1" kern="1200" dirty="0" err="1"/>
            <a:t>благополучателями</a:t>
          </a:r>
          <a:r>
            <a:rPr lang="ru-RU" sz="1400" b="1" kern="1200" dirty="0"/>
            <a:t> реализованных проектов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(38,9% - регионы ИБ)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0" y="2391304"/>
        <a:ext cx="2571749" cy="1543050"/>
      </dsp:txXfrm>
    </dsp:sp>
    <dsp:sp modelId="{92829E5D-BD9D-4FF2-A943-471866C67EBB}">
      <dsp:nvSpPr>
        <dsp:cNvPr id="0" name=""/>
        <dsp:cNvSpPr/>
      </dsp:nvSpPr>
      <dsp:spPr>
        <a:xfrm>
          <a:off x="2828925" y="2391304"/>
          <a:ext cx="2571749" cy="1543050"/>
        </a:xfrm>
        <a:prstGeom prst="rect">
          <a:avLst/>
        </a:prstGeom>
        <a:solidFill>
          <a:srgbClr val="03964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44,46</a:t>
          </a:r>
          <a:r>
            <a:rPr lang="en-US" sz="1400" b="1" kern="1200" dirty="0"/>
            <a:t> </a:t>
          </a:r>
          <a:r>
            <a:rPr lang="ru-RU" sz="1400" b="1" kern="1200" dirty="0"/>
            <a:t>млрд рублей – общая стоимость реализованных проектов</a:t>
          </a:r>
        </a:p>
      </dsp:txBody>
      <dsp:txXfrm>
        <a:off x="2828925" y="2391304"/>
        <a:ext cx="2571749" cy="1543050"/>
      </dsp:txXfrm>
    </dsp:sp>
    <dsp:sp modelId="{53BF1DDE-BD91-46EB-A5B0-9068AD597826}">
      <dsp:nvSpPr>
        <dsp:cNvPr id="0" name=""/>
        <dsp:cNvSpPr/>
      </dsp:nvSpPr>
      <dsp:spPr>
        <a:xfrm>
          <a:off x="5657849" y="2391304"/>
          <a:ext cx="2571749" cy="1543050"/>
        </a:xfrm>
        <a:prstGeom prst="rect">
          <a:avLst/>
        </a:prstGeom>
        <a:solidFill>
          <a:srgbClr val="03964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3,05 млрд рублей – составило внебюджетное софинансирование</a:t>
          </a:r>
        </a:p>
      </dsp:txBody>
      <dsp:txXfrm>
        <a:off x="5657849" y="2391304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162C-8A60-40BA-94F3-C42BF23B4A92}">
      <dsp:nvSpPr>
        <dsp:cNvPr id="0" name=""/>
        <dsp:cNvSpPr/>
      </dsp:nvSpPr>
      <dsp:spPr>
        <a:xfrm>
          <a:off x="0" y="0"/>
          <a:ext cx="4829209" cy="4829209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1B4D83-D912-4BA2-9089-7FBAB9855885}">
      <dsp:nvSpPr>
        <dsp:cNvPr id="0" name=""/>
        <dsp:cNvSpPr/>
      </dsp:nvSpPr>
      <dsp:spPr>
        <a:xfrm>
          <a:off x="2261491" y="485434"/>
          <a:ext cx="3579103" cy="11129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526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Реализованные проекты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822" y="539765"/>
        <a:ext cx="3470441" cy="1004319"/>
      </dsp:txXfrm>
    </dsp:sp>
    <dsp:sp modelId="{CDF36274-1CE1-41FB-9EE7-D8196978D5F5}">
      <dsp:nvSpPr>
        <dsp:cNvPr id="0" name=""/>
        <dsp:cNvSpPr/>
      </dsp:nvSpPr>
      <dsp:spPr>
        <a:xfrm>
          <a:off x="2251415" y="1737538"/>
          <a:ext cx="3599255" cy="12150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470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Проектные заявки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0727" y="1796850"/>
        <a:ext cx="3480631" cy="1096384"/>
      </dsp:txXfrm>
    </dsp:sp>
    <dsp:sp modelId="{7129F39C-0AD0-408C-8F1D-A22778684563}">
      <dsp:nvSpPr>
        <dsp:cNvPr id="0" name=""/>
        <dsp:cNvSpPr/>
      </dsp:nvSpPr>
      <dsp:spPr>
        <a:xfrm>
          <a:off x="2304291" y="3091670"/>
          <a:ext cx="3493502" cy="11129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585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878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Проектные предложения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8622" y="3146001"/>
        <a:ext cx="3384840" cy="1004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AAB69-E09E-F845-B18E-5AC0D7F7ED54}">
      <dsp:nvSpPr>
        <dsp:cNvPr id="0" name=""/>
        <dsp:cNvSpPr/>
      </dsp:nvSpPr>
      <dsp:spPr>
        <a:xfrm>
          <a:off x="0" y="0"/>
          <a:ext cx="8465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B7F47-1A57-674D-BB3E-AC6611F06685}">
      <dsp:nvSpPr>
        <dsp:cNvPr id="0" name=""/>
        <dsp:cNvSpPr/>
      </dsp:nvSpPr>
      <dsp:spPr>
        <a:xfrm>
          <a:off x="0" y="0"/>
          <a:ext cx="8465186" cy="253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«Формирование комфортной городской среды»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реализуется с 2017 года и предусматривает участие граждан в формировании и реализации муниципальных программ по благоустройству. Субъекты РФ и муниципалитеты, должны принять новые правила благоустройства, учитывая мнение граждан, обеспечить механизм поддержки мероприятий по благоустройству, инициированных гражданами, и финансовое участие граждан и организаций в их реализации. По итогам 2020 года на реализацию проекта было направлено </a:t>
          </a: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78,761 млрд руб.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внебюджетных источников составили </a:t>
          </a: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2,311 млрд руб.,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граждан – </a:t>
          </a: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0,416 млрд руб.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465186" cy="2536740"/>
      </dsp:txXfrm>
    </dsp:sp>
    <dsp:sp modelId="{331D800F-F582-A640-8A60-540D04A89AEC}">
      <dsp:nvSpPr>
        <dsp:cNvPr id="0" name=""/>
        <dsp:cNvSpPr/>
      </dsp:nvSpPr>
      <dsp:spPr>
        <a:xfrm>
          <a:off x="0" y="2536740"/>
          <a:ext cx="8465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1ADF9-7709-8843-9396-2E746C39FCCF}">
      <dsp:nvSpPr>
        <dsp:cNvPr id="0" name=""/>
        <dsp:cNvSpPr/>
      </dsp:nvSpPr>
      <dsp:spPr>
        <a:xfrm>
          <a:off x="0" y="2536740"/>
          <a:ext cx="8465186" cy="253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сельского хозяйства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использует </a:t>
          </a:r>
          <a:r>
            <a:rPr lang="ru-RU" sz="1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чтобы обеспечить </a:t>
          </a:r>
          <a:r>
            <a:rPr lang="ru-RU" sz="1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грантовую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поддержку местных инициатив граждан, проживающих в сельской местности. При реализации подпрограммы </a:t>
          </a: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«Благоустройство сельских территорий»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предусмотрено </a:t>
          </a:r>
          <a:r>
            <a:rPr lang="ru-RU" sz="1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мероприятий гражданами и местными бюджетами в объеме не менее </a:t>
          </a: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30% от общего финансирования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 В 2020 году удалось привлечь </a:t>
          </a: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около 1 млрд руб.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внебюджетных средств. В мероприятиях подпрограммы приняли участие 1,2 млн граждан; всего было реализовано 6063 проекта. К реализации подпрограммы </a:t>
          </a: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«Современный облик сельских территорий»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2020 году привлечено 6 млн граждан, объем внебюджетного финансирования составил </a:t>
          </a: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0,5 млрд руб. 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36740"/>
        <a:ext cx="8465186" cy="2536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804DB-DCF1-3542-B35E-B515094E656B}">
      <dsp:nvSpPr>
        <dsp:cNvPr id="0" name=""/>
        <dsp:cNvSpPr/>
      </dsp:nvSpPr>
      <dsp:spPr>
        <a:xfrm>
          <a:off x="0" y="1122"/>
          <a:ext cx="8138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4A652-491A-0A44-95EA-C653A1871CEE}">
      <dsp:nvSpPr>
        <dsp:cNvPr id="0" name=""/>
        <dsp:cNvSpPr/>
      </dsp:nvSpPr>
      <dsp:spPr>
        <a:xfrm>
          <a:off x="0" y="1122"/>
          <a:ext cx="8138064" cy="834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на инициативные платежи не распространяется принцип общего (совокупного) покрытия расходов бюджета.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22"/>
        <a:ext cx="8138064" cy="834247"/>
      </dsp:txXfrm>
    </dsp:sp>
    <dsp:sp modelId="{9AFF513B-858C-AA49-92D0-4096D7F73216}">
      <dsp:nvSpPr>
        <dsp:cNvPr id="0" name=""/>
        <dsp:cNvSpPr/>
      </dsp:nvSpPr>
      <dsp:spPr>
        <a:xfrm>
          <a:off x="0" y="835370"/>
          <a:ext cx="8138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B64D3-6F3E-6D4F-8FE4-E38079A70000}">
      <dsp:nvSpPr>
        <dsp:cNvPr id="0" name=""/>
        <dsp:cNvSpPr/>
      </dsp:nvSpPr>
      <dsp:spPr>
        <a:xfrm>
          <a:off x="0" y="835370"/>
          <a:ext cx="8138064" cy="834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- суммы средств по инициативным платежам зачисляются на счет местного бюджета как прочие неналоговые доходы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35370"/>
        <a:ext cx="8138064" cy="834247"/>
      </dsp:txXfrm>
    </dsp:sp>
    <dsp:sp modelId="{FE2C8AD4-2A9E-EC4F-9540-AA44A3A04632}">
      <dsp:nvSpPr>
        <dsp:cNvPr id="0" name=""/>
        <dsp:cNvSpPr/>
      </dsp:nvSpPr>
      <dsp:spPr>
        <a:xfrm>
          <a:off x="0" y="1669617"/>
          <a:ext cx="8138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BCDEB-01E8-D442-A1EF-7BE35B274F2E}">
      <dsp:nvSpPr>
        <dsp:cNvPr id="0" name=""/>
        <dsp:cNvSpPr/>
      </dsp:nvSpPr>
      <dsp:spPr>
        <a:xfrm>
          <a:off x="0" y="1669617"/>
          <a:ext cx="8130116" cy="88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финансовый орган муниципального образования утверждает коды подвидов доходов бюджетов по виду доходов бюджетов «Инициативные платежи» для каждого отдельного инициативного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69617"/>
        <a:ext cx="8130116" cy="881399"/>
      </dsp:txXfrm>
    </dsp:sp>
    <dsp:sp modelId="{151092BA-FB41-8F47-A687-6B331A2EE9F5}">
      <dsp:nvSpPr>
        <dsp:cNvPr id="0" name=""/>
        <dsp:cNvSpPr/>
      </dsp:nvSpPr>
      <dsp:spPr>
        <a:xfrm>
          <a:off x="0" y="2551017"/>
          <a:ext cx="81380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78C18-03E4-7D40-8B98-C58B78543BBE}">
      <dsp:nvSpPr>
        <dsp:cNvPr id="0" name=""/>
        <dsp:cNvSpPr/>
      </dsp:nvSpPr>
      <dsp:spPr>
        <a:xfrm>
          <a:off x="0" y="2551017"/>
          <a:ext cx="8130116" cy="111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вносятся на счет местного бюджета соответствующего муниципального образования после того, как опубликованы итоги конкурсного отбора и инициативный проект признан победителем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51017"/>
        <a:ext cx="8130116" cy="111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7AD12-D62E-304F-9D40-09A1AE5BA9B2}" type="datetimeFigureOut">
              <a:rPr lang="ru-RU" smtClean="0"/>
              <a:t>19.09.23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6EA7-C70F-6F42-9134-343979E35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3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45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01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630CC-3B81-4858-89A2-9C39E9FA32C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33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03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630CC-3B81-4858-89A2-9C39E9FA32C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6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514"/>
            <a:ext cx="8640960" cy="525680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251520" y="836712"/>
            <a:ext cx="864096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2"/>
                </a:gs>
                <a:gs pos="9700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4200000" scaled="0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04093" y="6464374"/>
            <a:ext cx="349413" cy="27699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FEAD-D3D8-4387-96EF-AE404EAB1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5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B22824-9230-8A4E-889F-338C4EEBADE6}" type="datetimeFigureOut">
              <a:rPr lang="en-US" smtClean="0"/>
              <a:t>19.09.23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344EDC-C0AD-AD45-86A6-903DB94F6A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5" r:id="rId12"/>
    <p:sldLayoutId id="214748377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png"/><Relationship Id="rId8" Type="http://schemas.microsoft.com/office/2007/relationships/hdphoto" Target="../media/hdphoto1.wdp"/><Relationship Id="rId9" Type="http://schemas.openxmlformats.org/officeDocument/2006/relationships/image" Target="../media/image8.tiff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29.svg"/><Relationship Id="rId13" Type="http://schemas.openxmlformats.org/officeDocument/2006/relationships/image" Target="../media/image17.png"/><Relationship Id="rId14" Type="http://schemas.openxmlformats.org/officeDocument/2006/relationships/image" Target="../media/image31.svg"/><Relationship Id="rId15" Type="http://schemas.openxmlformats.org/officeDocument/2006/relationships/image" Target="../media/image18.png"/><Relationship Id="rId16" Type="http://schemas.openxmlformats.org/officeDocument/2006/relationships/image" Target="../media/image33.svg"/><Relationship Id="rId17" Type="http://schemas.openxmlformats.org/officeDocument/2006/relationships/image" Target="../media/image19.png"/><Relationship Id="rId18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1.svg"/><Relationship Id="rId5" Type="http://schemas.openxmlformats.org/officeDocument/2006/relationships/image" Target="../media/image13.png"/><Relationship Id="rId6" Type="http://schemas.openxmlformats.org/officeDocument/2006/relationships/image" Target="../media/image23.svg"/><Relationship Id="rId7" Type="http://schemas.openxmlformats.org/officeDocument/2006/relationships/image" Target="../media/image14.png"/><Relationship Id="rId8" Type="http://schemas.openxmlformats.org/officeDocument/2006/relationships/image" Target="../media/image25.svg"/><Relationship Id="rId9" Type="http://schemas.openxmlformats.org/officeDocument/2006/relationships/image" Target="../media/image15.png"/><Relationship Id="rId10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51" y="0"/>
            <a:ext cx="2995586" cy="2494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344" y="2735522"/>
            <a:ext cx="867197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Место </a:t>
            </a:r>
            <a:r>
              <a:rPr lang="ru-RU" sz="3200" dirty="0">
                <a:solidFill>
                  <a:srgbClr val="008000"/>
                </a:solidFill>
                <a:latin typeface="Times New Roman"/>
                <a:cs typeface="Times New Roman"/>
              </a:rPr>
              <a:t>инициативного бюджетирования в системе участия граждан в государственном и муниципальном </a:t>
            </a:r>
            <a:r>
              <a:rPr lang="ru-RU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управлении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Межрегиональное совещание-семинар СКФО 18.09.2023</a:t>
            </a:r>
            <a:endParaRPr lang="ru-RU" sz="28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algn="ctr"/>
            <a:endParaRPr lang="ru-RU" sz="2000" dirty="0" smtClean="0">
              <a:solidFill>
                <a:srgbClr val="008000"/>
              </a:solidFill>
              <a:latin typeface="Cambria" pitchFamily="18" charset="0"/>
            </a:endParaRPr>
          </a:p>
          <a:p>
            <a:pPr algn="ctr"/>
            <a:endParaRPr lang="ru-RU" sz="2000" dirty="0">
              <a:solidFill>
                <a:srgbClr val="008000"/>
              </a:solidFill>
              <a:latin typeface="Cambria" pitchFamily="18" charset="0"/>
            </a:endParaRP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Cambria" pitchFamily="18" charset="0"/>
              </a:rPr>
              <a:t>Вагин </a:t>
            </a:r>
            <a:r>
              <a:rPr lang="ru-RU" sz="2000" dirty="0">
                <a:solidFill>
                  <a:srgbClr val="008000"/>
                </a:solidFill>
                <a:latin typeface="Cambria" pitchFamily="18" charset="0"/>
              </a:rPr>
              <a:t>Владимир Владимирович, </a:t>
            </a:r>
            <a:r>
              <a:rPr lang="ru-RU" sz="2000" dirty="0" smtClean="0">
                <a:solidFill>
                  <a:srgbClr val="008000"/>
                </a:solidFill>
                <a:latin typeface="Cambria" pitchFamily="18" charset="0"/>
              </a:rPr>
              <a:t>руководитель</a:t>
            </a:r>
            <a:endParaRPr lang="ru-RU" sz="2000" dirty="0">
              <a:solidFill>
                <a:srgbClr val="008000"/>
              </a:solidFill>
              <a:latin typeface="Cambria" pitchFamily="18" charset="0"/>
            </a:endParaRPr>
          </a:p>
          <a:p>
            <a:pPr algn="ctr"/>
            <a:r>
              <a:rPr lang="ru-RU" sz="2000" dirty="0">
                <a:solidFill>
                  <a:srgbClr val="008000"/>
                </a:solidFill>
                <a:latin typeface="Cambria" pitchFamily="18" charset="0"/>
              </a:rPr>
              <a:t>Центра инициативного бюджетирования НИФИ Минфина  РФ</a:t>
            </a:r>
            <a:endParaRPr lang="ru-RU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48" y="867057"/>
            <a:ext cx="1861128" cy="8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29BD4E71-CAF8-4156-8AE5-4B7897F83731}"/>
              </a:ext>
            </a:extLst>
          </p:cNvPr>
          <p:cNvSpPr txBox="1">
            <a:spLocks/>
          </p:cNvSpPr>
          <p:nvPr/>
        </p:nvSpPr>
        <p:spPr bwMode="auto">
          <a:xfrm>
            <a:off x="305527" y="168895"/>
            <a:ext cx="85329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194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проектов, реализуемых с участием граждан</a:t>
            </a:r>
            <a:r>
              <a:rPr lang="ru-RU" sz="2400" dirty="0">
                <a:solidFill>
                  <a:srgbClr val="0194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194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E73FBB-6748-AA4E-8E28-3C8781EE82FD}"/>
              </a:ext>
            </a:extLst>
          </p:cNvPr>
          <p:cNvSpPr/>
          <p:nvPr/>
        </p:nvSpPr>
        <p:spPr>
          <a:xfrm>
            <a:off x="402890" y="1177008"/>
            <a:ext cx="8338221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Российской Федерации существует несколько сложившихся и широко применяемых инструментов софинансирования реализации проектов, выдвинутых по инициативе граждан: </a:t>
            </a:r>
          </a:p>
          <a:p>
            <a:pPr indent="449580" algn="just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проектов инициативного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бюджетирования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самообложение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проектов в рамках федерального проекта «Формирование комфортной городской среды»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проектов в рамках государственной программы Российской Федерации «Комплексное развитие сельских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территорий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краудсорсинговых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платформах</a:t>
            </a:r>
          </a:p>
        </p:txBody>
      </p:sp>
    </p:spTree>
    <p:extLst>
      <p:ext uri="{BB962C8B-B14F-4D97-AF65-F5344CB8AC3E}">
        <p14:creationId xmlns:p14="http://schemas.microsoft.com/office/powerpoint/2010/main" val="337300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29BD4E71-CAF8-4156-8AE5-4B7897F83731}"/>
              </a:ext>
            </a:extLst>
          </p:cNvPr>
          <p:cNvSpPr txBox="1">
            <a:spLocks/>
          </p:cNvSpPr>
          <p:nvPr/>
        </p:nvSpPr>
        <p:spPr bwMode="auto">
          <a:xfrm>
            <a:off x="305527" y="168895"/>
            <a:ext cx="85329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194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проектов, реализуемых с участием граждан</a:t>
            </a:r>
            <a:r>
              <a:rPr lang="ru-RU" sz="2400" dirty="0">
                <a:solidFill>
                  <a:srgbClr val="0194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194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828B57B-4556-5B4D-BD8B-68DFAB28C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714487"/>
              </p:ext>
            </p:extLst>
          </p:nvPr>
        </p:nvGraphicFramePr>
        <p:xfrm>
          <a:off x="373288" y="1177007"/>
          <a:ext cx="8465186" cy="507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19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29BD4E71-CAF8-4156-8AE5-4B7897F83731}"/>
              </a:ext>
            </a:extLst>
          </p:cNvPr>
          <p:cNvSpPr txBox="1">
            <a:spLocks/>
          </p:cNvSpPr>
          <p:nvPr/>
        </p:nvSpPr>
        <p:spPr bwMode="auto">
          <a:xfrm>
            <a:off x="305527" y="0"/>
            <a:ext cx="85329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>
                <a:solidFill>
                  <a:srgbClr val="0194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проектов, реализуемых с участием граждан </a:t>
            </a:r>
            <a:endParaRPr lang="en-US" sz="2400" dirty="0">
              <a:solidFill>
                <a:srgbClr val="0194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DC193CB-8B7E-0A4F-B7BB-365AB2D19936}"/>
              </a:ext>
            </a:extLst>
          </p:cNvPr>
          <p:cNvSpPr/>
          <p:nvPr/>
        </p:nvSpPr>
        <p:spPr>
          <a:xfrm>
            <a:off x="0" y="89097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новая форма софинансирования проектов инициативного бюджетирования, действующая с 1 января 2021 года.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инициативными платежами понимаются денежные средства граждан, индивидуальных предпринимателей и юридических лиц, уплачиваемые на добровольной основе и зачисляемые в соответствии с Бюджетным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кодексом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в местный бюджет в целях реализации конкретных инициативных проектов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05F04D04-DFE0-C243-9B79-CF275F61A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36570"/>
              </p:ext>
            </p:extLst>
          </p:nvPr>
        </p:nvGraphicFramePr>
        <p:xfrm>
          <a:off x="1005936" y="3275350"/>
          <a:ext cx="8138064" cy="367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52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6F1B59-7ABD-6F4B-BE87-F334EBDDA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4" y="410787"/>
            <a:ext cx="645523" cy="389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23915A-D1CA-5F49-A2C1-C37325E8AE61}"/>
              </a:ext>
            </a:extLst>
          </p:cNvPr>
          <p:cNvSpPr txBox="1"/>
          <p:nvPr/>
        </p:nvSpPr>
        <p:spPr>
          <a:xfrm>
            <a:off x="571500" y="889000"/>
            <a:ext cx="7551378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Школьное инициативное бюджетирование </a:t>
            </a:r>
            <a:r>
              <a:rPr lang="ru-RU" sz="25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(ШкИБ)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C75E77-8DFB-4D42-BD8B-3AC300892649}"/>
              </a:ext>
            </a:extLst>
          </p:cNvPr>
          <p:cNvSpPr txBox="1"/>
          <p:nvPr/>
        </p:nvSpPr>
        <p:spPr>
          <a:xfrm>
            <a:off x="342900" y="1447800"/>
            <a:ext cx="7815147" cy="300636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ru-RU" sz="1600" b="1" dirty="0">
                <a:latin typeface="Cambria"/>
                <a:cs typeface="Cambria"/>
              </a:rPr>
              <a:t>Суть школьного ИБ: </a:t>
            </a:r>
            <a:r>
              <a:rPr lang="ru-RU" sz="1600" dirty="0">
                <a:latin typeface="Cambria"/>
                <a:cs typeface="Cambria"/>
              </a:rPr>
              <a:t>в бюджете каждой школы закладывается доля расходов, в отношении которых школьное сообщество самостоятельно принимает решение о запуске проектов по благоустройству, бизнес-идей, расширении факультативных учебных программ или просто о закупках</a:t>
            </a:r>
          </a:p>
          <a:p>
            <a:endParaRPr lang="ru-RU" sz="1600" dirty="0">
              <a:latin typeface="Cambria"/>
              <a:ea typeface="Times New Roman" panose="02020603050405020304" pitchFamily="18" charset="0"/>
              <a:cs typeface="Cambria"/>
            </a:endParaRPr>
          </a:p>
          <a:p>
            <a:r>
              <a:rPr lang="ru-RU" sz="1600" dirty="0">
                <a:latin typeface="Cambria"/>
                <a:ea typeface="Times New Roman" panose="02020603050405020304" pitchFamily="18" charset="0"/>
                <a:cs typeface="Cambria"/>
              </a:rPr>
              <a:t>Вовлечение старшеклассников в решение вопросов расходования школьного бюджета для улучшения окружающей их предметной среды</a:t>
            </a:r>
          </a:p>
          <a:p>
            <a:endParaRPr lang="ru-RU" sz="1600" dirty="0">
              <a:latin typeface="Helvetica" pitchFamily="2" charset="0"/>
              <a:cs typeface="Times New Roman"/>
            </a:endParaRPr>
          </a:p>
          <a:p>
            <a:endParaRPr lang="ru-RU" sz="1600" dirty="0">
              <a:latin typeface="Helvetica" pitchFamily="2" charset="0"/>
              <a:cs typeface="Times New Roman"/>
            </a:endParaRPr>
          </a:p>
          <a:p>
            <a:endParaRPr lang="ru-RU" sz="1600" dirty="0">
              <a:latin typeface="Helvetica" pitchFamily="2" charset="0"/>
              <a:cs typeface="Times New Roman"/>
            </a:endParaRPr>
          </a:p>
          <a:p>
            <a:endParaRPr lang="ru-RU" sz="1600" dirty="0">
              <a:latin typeface="Helvetica" pitchFamily="2" charset="0"/>
              <a:cs typeface="Times New Roman"/>
            </a:endParaRPr>
          </a:p>
          <a:p>
            <a:endParaRPr lang="ru-RU" sz="1600" dirty="0">
              <a:latin typeface="Helvetica" pitchFamily="2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989DDE-EAEF-054E-B0EB-455AED127022}"/>
              </a:ext>
            </a:extLst>
          </p:cNvPr>
          <p:cNvSpPr txBox="1"/>
          <p:nvPr/>
        </p:nvSpPr>
        <p:spPr>
          <a:xfrm>
            <a:off x="662570" y="4043816"/>
            <a:ext cx="6477000" cy="1252035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ru-RU" sz="1300" b="1" dirty="0">
                <a:latin typeface="Helvetica" pitchFamily="2" charset="0"/>
                <a:cs typeface="Times New Roman"/>
              </a:rPr>
              <a:t>- в мире есть прецеденты, когда размер партисипаторного бюджетирования достигал  3%  бюджета школы</a:t>
            </a:r>
          </a:p>
          <a:p>
            <a:endParaRPr lang="ru-RU" sz="1300" b="1" dirty="0">
              <a:latin typeface="Helvetica" pitchFamily="2" charset="0"/>
              <a:cs typeface="Times New Roman"/>
            </a:endParaRPr>
          </a:p>
          <a:p>
            <a:r>
              <a:rPr lang="ru-RU" sz="1300" b="1" dirty="0">
                <a:latin typeface="Times New Roman"/>
                <a:cs typeface="Times New Roman"/>
              </a:rPr>
              <a:t>- 10% бюджета «Школы будущего» (поселок «Большое </a:t>
            </a:r>
            <a:r>
              <a:rPr lang="ru-RU" sz="1300" b="1" dirty="0" err="1">
                <a:latin typeface="Times New Roman"/>
                <a:cs typeface="Times New Roman"/>
              </a:rPr>
              <a:t>Исаково</a:t>
            </a:r>
            <a:r>
              <a:rPr lang="ru-RU" sz="1300" b="1" dirty="0">
                <a:latin typeface="Times New Roman"/>
                <a:cs typeface="Times New Roman"/>
              </a:rPr>
              <a:t>» Калининградской области) распределяется на проекты</a:t>
            </a:r>
            <a:r>
              <a:rPr lang="ru-RU" sz="1300" dirty="0">
                <a:latin typeface="Times New Roman"/>
                <a:cs typeface="Times New Roman"/>
              </a:rPr>
              <a:t> учеников</a:t>
            </a:r>
            <a:endParaRPr lang="ru-RU" sz="1300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ru-RU" sz="1300" b="1" dirty="0">
              <a:latin typeface="Helvetica" pitchFamily="2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1D9A6-7F09-AA4A-901B-00B497CF1BB2}"/>
              </a:ext>
            </a:extLst>
          </p:cNvPr>
          <p:cNvSpPr txBox="1"/>
          <p:nvPr/>
        </p:nvSpPr>
        <p:spPr>
          <a:xfrm>
            <a:off x="342900" y="5562600"/>
            <a:ext cx="7658100" cy="52516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marL="256032" indent="-256032">
              <a:lnSpc>
                <a:spcPct val="120000"/>
              </a:lnSpc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Helvetica" pitchFamily="2" charset="0"/>
                <a:cs typeface="Times New Roman"/>
              </a:rPr>
              <a:t>школьное ИБ – неотъемлемая </a:t>
            </a:r>
            <a:r>
              <a:rPr lang="ru-RU" sz="1300" b="1" dirty="0">
                <a:latin typeface="Helvetica" pitchFamily="2" charset="0"/>
                <a:cs typeface="Times New Roman"/>
              </a:rPr>
              <a:t>часть реализации финансовой и бюджетной грамотности в </a:t>
            </a:r>
            <a:r>
              <a:rPr lang="ru-RU" sz="1300" b="1" dirty="0" smtClean="0">
                <a:latin typeface="Helvetica" pitchFamily="2" charset="0"/>
                <a:cs typeface="Times New Roman"/>
              </a:rPr>
              <a:t>РФ</a:t>
            </a:r>
            <a:endParaRPr lang="ru-RU" sz="1300" b="1" dirty="0">
              <a:latin typeface="Helvetica" pitchFamily="2" charset="0"/>
              <a:cs typeface="Times New Roman"/>
            </a:endParaRPr>
          </a:p>
        </p:txBody>
      </p:sp>
      <p:pic>
        <p:nvPicPr>
          <p:cNvPr id="15" name="Рисунок 14" descr="Лупа">
            <a:extLst>
              <a:ext uri="{FF2B5EF4-FFF2-40B4-BE49-F238E27FC236}">
                <a16:creationId xmlns:a16="http://schemas.microsoft.com/office/drawing/2014/main" xmlns="" id="{C58F1564-7948-AA4C-878D-2B2933BA2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254" y="4122276"/>
            <a:ext cx="297811" cy="39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3E9722-F6FB-0245-B9E0-92100EF96AAC}"/>
              </a:ext>
            </a:extLst>
          </p:cNvPr>
          <p:cNvSpPr txBox="1"/>
          <p:nvPr/>
        </p:nvSpPr>
        <p:spPr>
          <a:xfrm>
            <a:off x="8525251" y="6565860"/>
            <a:ext cx="580650" cy="22098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r"/>
            <a:r>
              <a:rPr lang="ru-RU" sz="1100" dirty="0">
                <a:latin typeface="Helvetica" pitchFamily="2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165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B77FF35-3ED5-DDA4-DB63-33AFE1EA3666}"/>
              </a:ext>
            </a:extLst>
          </p:cNvPr>
          <p:cNvSpPr txBox="1">
            <a:spLocks/>
          </p:cNvSpPr>
          <p:nvPr/>
        </p:nvSpPr>
        <p:spPr>
          <a:xfrm>
            <a:off x="374083" y="889410"/>
            <a:ext cx="7639291" cy="698188"/>
          </a:xfrm>
          <a:prstGeom prst="rect">
            <a:avLst/>
          </a:prstGeom>
          <a:noFill/>
        </p:spPr>
        <p:txBody>
          <a:bodyPr vert="horz" wrap="square" lIns="0" tIns="0" rIns="76810" bIns="38405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PT Serif" panose="020A060304050502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Молодежное инициативное бюджетирование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BC4B302-2CF8-0385-5539-0CABA1862200}"/>
              </a:ext>
            </a:extLst>
          </p:cNvPr>
          <p:cNvCxnSpPr/>
          <p:nvPr/>
        </p:nvCxnSpPr>
        <p:spPr>
          <a:xfrm>
            <a:off x="0" y="520861"/>
            <a:ext cx="9144000" cy="0"/>
          </a:xfrm>
          <a:prstGeom prst="line">
            <a:avLst/>
          </a:prstGeom>
          <a:ln>
            <a:solidFill>
              <a:schemeClr val="accent3">
                <a:alpha val="50077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878E12-6E18-0292-FA91-0847506DC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5" y="84745"/>
            <a:ext cx="623400" cy="376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082" y="1587599"/>
            <a:ext cx="8386112" cy="4078655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Сложноустроенная  демографическая группа населения:</a:t>
            </a:r>
          </a:p>
          <a:p>
            <a:pPr marL="240030" indent="-240030">
              <a:buFontTx/>
              <a:buChar char="-"/>
            </a:pPr>
            <a:r>
              <a:rPr lang="ru-RU" sz="2000" dirty="0">
                <a:latin typeface="Times New Roman"/>
                <a:cs typeface="Times New Roman"/>
              </a:rPr>
              <a:t>Школьники</a:t>
            </a:r>
          </a:p>
          <a:p>
            <a:pPr marL="240030" indent="-240030">
              <a:buFontTx/>
              <a:buChar char="-"/>
            </a:pPr>
            <a:r>
              <a:rPr lang="ru-RU" sz="2000" dirty="0">
                <a:latin typeface="Times New Roman"/>
                <a:cs typeface="Times New Roman"/>
              </a:rPr>
              <a:t>студенты</a:t>
            </a:r>
          </a:p>
          <a:p>
            <a:pPr marL="240030" indent="-240030">
              <a:buFontTx/>
              <a:buChar char="-"/>
            </a:pPr>
            <a:r>
              <a:rPr lang="ru-RU" sz="2000" dirty="0">
                <a:latin typeface="Times New Roman"/>
                <a:cs typeface="Times New Roman"/>
              </a:rPr>
              <a:t>молодые специалисты</a:t>
            </a:r>
          </a:p>
          <a:p>
            <a:pPr marL="240030" indent="-240030">
              <a:buFontTx/>
              <a:buChar char="-"/>
            </a:pPr>
            <a:r>
              <a:rPr lang="ru-RU" sz="2000" dirty="0">
                <a:latin typeface="Times New Roman"/>
                <a:cs typeface="Times New Roman"/>
              </a:rPr>
              <a:t>рабочая молодежь</a:t>
            </a:r>
          </a:p>
          <a:p>
            <a:pPr marL="240030" indent="-240030">
              <a:buFontTx/>
              <a:buChar char="-"/>
            </a:pPr>
            <a:r>
              <a:rPr lang="ru-RU" sz="2000" dirty="0">
                <a:latin typeface="Times New Roman"/>
                <a:cs typeface="Times New Roman"/>
              </a:rPr>
              <a:t>молодые семьи и </a:t>
            </a:r>
            <a:r>
              <a:rPr lang="ru-RU" sz="2000" dirty="0" err="1">
                <a:latin typeface="Times New Roman"/>
                <a:cs typeface="Times New Roman"/>
              </a:rPr>
              <a:t>тд</a:t>
            </a:r>
            <a:endParaRPr lang="ru-RU" sz="2000" dirty="0">
              <a:latin typeface="Times New Roman"/>
              <a:cs typeface="Times New Roman"/>
            </a:endParaRPr>
          </a:p>
          <a:p>
            <a:pPr marL="240030" indent="-240030">
              <a:buFontTx/>
              <a:buChar char="-"/>
            </a:pPr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cs typeface="Times New Roman"/>
              </a:rPr>
              <a:t>Кто заинтересован в молодежном инициативном бюджетировании?</a:t>
            </a:r>
          </a:p>
          <a:p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cs typeface="Times New Roman"/>
              </a:rPr>
              <a:t>Проекты молодежного инициативного бюджетирования – объекты поселенческой инфраструктуры и мероприятия направленные на развитие городов и поселений</a:t>
            </a:r>
          </a:p>
          <a:p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77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D656CF-1A09-0D8D-371F-0EC391B7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03" y="160336"/>
            <a:ext cx="849709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effectLst/>
                <a:latin typeface="Times New Roman"/>
                <a:cs typeface="Times New Roman"/>
              </a:rPr>
              <a:t>Школьное и молодежное ИБ в 2022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3EBA1B-66D5-2D00-A7B8-29C65157EA6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3508" y="1055711"/>
            <a:ext cx="4038600" cy="51710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819 проектов </a:t>
            </a:r>
            <a:r>
              <a:rPr lang="ru-RU" sz="2400" dirty="0">
                <a:latin typeface="Times New Roman"/>
                <a:cs typeface="Times New Roman"/>
              </a:rPr>
              <a:t>школьного и молодежного ИБ;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19 субъектов РФ</a:t>
            </a:r>
            <a:r>
              <a:rPr lang="ru-RU" sz="2400" dirty="0">
                <a:latin typeface="Times New Roman"/>
                <a:cs typeface="Times New Roman"/>
              </a:rPr>
              <a:t>, на территории которых реализовывались проекты школьного и молодежного ИБ;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29 специализированных практик </a:t>
            </a:r>
            <a:r>
              <a:rPr lang="ru-RU" sz="2400" dirty="0">
                <a:latin typeface="Times New Roman"/>
                <a:cs typeface="Times New Roman"/>
              </a:rPr>
              <a:t>школьного и молодежного ИБ;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21 практика ИБ</a:t>
            </a:r>
            <a:r>
              <a:rPr lang="ru-RU" sz="2400" dirty="0">
                <a:latin typeface="Times New Roman"/>
                <a:cs typeface="Times New Roman"/>
              </a:rPr>
              <a:t>, в которых реализуются проекты, отобранные с участием школьников и молодежи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187E9E4-5DAF-B47E-0362-5153CF1BFD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61894" y="1055712"/>
            <a:ext cx="4104456" cy="53150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/>
                <a:cs typeface="Times New Roman"/>
              </a:rPr>
              <a:t>Регионы-лидеры по числу реализованных в 2022 г. проектов: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Ямал – 159 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Удмуртия  – 142 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Сахалин – 141 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Алтайский край – 94 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Коми – 74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Башкортостан – 66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Тверская область - 40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27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8724900" cy="762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/>
                <a:latin typeface="Times New Roman"/>
                <a:cs typeface="Times New Roman"/>
              </a:rPr>
              <a:t>Принципы  модели </a:t>
            </a:r>
            <a:r>
              <a:rPr lang="ru-RU" b="1" dirty="0" err="1" smtClean="0">
                <a:effectLst/>
                <a:latin typeface="Times New Roman"/>
                <a:cs typeface="Times New Roman"/>
              </a:rPr>
              <a:t>ШкИБ</a:t>
            </a:r>
            <a:endParaRPr lang="ru-RU" b="1" dirty="0">
              <a:effectLst/>
              <a:latin typeface="Times New Roman"/>
              <a:cs typeface="Times New Roman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9419" b="29419"/>
          <a:stretch>
            <a:fillRect/>
          </a:stretch>
        </p:blipFill>
        <p:spPr>
          <a:xfrm>
            <a:off x="228600" y="1066800"/>
            <a:ext cx="4114800" cy="301730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1498600"/>
            <a:ext cx="5232400" cy="5221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292600"/>
            <a:ext cx="3200400" cy="248314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ru-RU" sz="2000" dirty="0" err="1">
                <a:latin typeface="Times New Roman"/>
                <a:cs typeface="Times New Roman"/>
              </a:rPr>
              <a:t>Педагогизация</a:t>
            </a:r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cs typeface="Times New Roman"/>
              </a:rPr>
              <a:t>Настоящие деньги</a:t>
            </a:r>
          </a:p>
          <a:p>
            <a:r>
              <a:rPr lang="ru-RU" sz="2000" dirty="0">
                <a:latin typeface="Times New Roman"/>
                <a:cs typeface="Times New Roman"/>
              </a:rPr>
              <a:t>Выбор учащихся</a:t>
            </a:r>
          </a:p>
          <a:p>
            <a:r>
              <a:rPr lang="ru-RU" sz="2000" dirty="0">
                <a:latin typeface="Times New Roman"/>
                <a:cs typeface="Times New Roman"/>
              </a:rPr>
              <a:t>Вовлеченность родителей</a:t>
            </a:r>
          </a:p>
          <a:p>
            <a:r>
              <a:rPr lang="ru-RU" sz="2000" dirty="0">
                <a:latin typeface="Times New Roman"/>
                <a:cs typeface="Times New Roman"/>
              </a:rPr>
              <a:t>Добровольность участия</a:t>
            </a:r>
          </a:p>
          <a:p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cs typeface="Times New Roman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37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8C52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6748776" y="4822160"/>
            <a:ext cx="1026182" cy="769637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53" y="0"/>
                <a:ext cx="2540070" cy="2540035"/>
              </a:xfrm>
              <a:custGeom>
                <a:avLst/>
                <a:gdLst/>
                <a:ahLst/>
                <a:cxnLst/>
                <a:rect l="l" t="t" r="r" b="b"/>
                <a:pathLst>
                  <a:path w="2540070" h="2540035">
                    <a:moveTo>
                      <a:pt x="1270053" y="0"/>
                    </a:moveTo>
                    <a:cubicBezTo>
                      <a:pt x="1971442" y="0"/>
                      <a:pt x="2540035" y="568579"/>
                      <a:pt x="2540053" y="1269968"/>
                    </a:cubicBezTo>
                    <a:cubicBezTo>
                      <a:pt x="2540070" y="1971358"/>
                      <a:pt x="1971506" y="2539965"/>
                      <a:pt x="1270116" y="2540000"/>
                    </a:cubicBezTo>
                    <a:cubicBezTo>
                      <a:pt x="568727" y="2540035"/>
                      <a:pt x="106" y="1971485"/>
                      <a:pt x="53" y="1270095"/>
                    </a:cubicBezTo>
                    <a:cubicBezTo>
                      <a:pt x="0" y="568706"/>
                      <a:pt x="568537" y="70"/>
                      <a:pt x="1269926" y="0"/>
                    </a:cubicBezTo>
                    <a:lnTo>
                      <a:pt x="1269990" y="635000"/>
                    </a:lnTo>
                    <a:cubicBezTo>
                      <a:pt x="919295" y="635018"/>
                      <a:pt x="635012" y="919321"/>
                      <a:pt x="635021" y="1270016"/>
                    </a:cubicBezTo>
                    <a:cubicBezTo>
                      <a:pt x="635030" y="1620710"/>
                      <a:pt x="919327" y="1905000"/>
                      <a:pt x="1270021" y="1905000"/>
                    </a:cubicBezTo>
                    <a:cubicBezTo>
                      <a:pt x="1620716" y="1905000"/>
                      <a:pt x="1905012" y="1620710"/>
                      <a:pt x="1905021" y="1270016"/>
                    </a:cubicBezTo>
                    <a:cubicBezTo>
                      <a:pt x="1905030" y="919321"/>
                      <a:pt x="1620748" y="635018"/>
                      <a:pt x="1270053" y="635000"/>
                    </a:cubicBezTo>
                    <a:close/>
                  </a:path>
                </a:pathLst>
              </a:custGeom>
              <a:solidFill>
                <a:srgbClr val="07B85C"/>
              </a:solidFill>
            </p:spPr>
          </p:sp>
        </p:grp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826" b="-31519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0746" b="-10746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6673" b="-16673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3420220" y="1331133"/>
            <a:ext cx="5324084" cy="36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6"/>
              </a:lnSpc>
            </a:pPr>
            <a:r>
              <a:rPr lang="en-US" sz="2700" spc="-29">
                <a:solidFill>
                  <a:srgbClr val="000000"/>
                </a:solidFill>
                <a:latin typeface="Evolventa Bold"/>
              </a:rPr>
              <a:t>Пространство “Креатиум”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78317" y="1887989"/>
            <a:ext cx="4259414" cy="17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pc="-11">
                <a:solidFill>
                  <a:srgbClr val="000000"/>
                </a:solidFill>
                <a:latin typeface="Evolventa Bold"/>
              </a:rPr>
              <a:t>г. Санкт-Петербург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0220" y="2463616"/>
            <a:ext cx="4978583" cy="200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4"/>
              </a:lnSpc>
            </a:pP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Проект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реализован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рамках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проекта «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Твой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бюджет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школах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»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с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целью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создания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инновационного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творческого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пространства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актовом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зале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школы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.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Инициаторы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проекта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продумали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все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до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мельчайших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деталей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. В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новом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пространстве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есть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светодиодный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LED-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экран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театральная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прозрачная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проекционная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сетка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для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реализации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учебных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научных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творческих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идей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учеников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учителей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Evolventa"/>
              </a:rPr>
              <a:t>школе</a:t>
            </a:r>
            <a:r>
              <a:rPr lang="en-US" sz="2000" spc="-13" dirty="0">
                <a:solidFill>
                  <a:srgbClr val="000000"/>
                </a:solidFill>
                <a:latin typeface="Evolventa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61559" y="4497267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61559" y="4805451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31638" y="4805451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31638" y="4510222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116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661559" y="5256670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2 799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661559" y="5566676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31638" y="5256670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3 000 000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31638" y="5566676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64664" y="4896971"/>
            <a:ext cx="69857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3 000 000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64664" y="5117189"/>
            <a:ext cx="717554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субсидий из бюджета субъекта РФ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88755" y="255966"/>
            <a:ext cx="6083897" cy="39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ru-RU" sz="2900" b="1" spc="-3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Лучший проект школьного ИБ</a:t>
            </a:r>
            <a:endParaRPr lang="en-US" sz="2900" b="1" spc="-3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TextBox 40">
            <a:extLst>
              <a:ext uri="{FF2B5EF4-FFF2-40B4-BE49-F238E27FC236}">
                <a16:creationId xmlns="" xmlns:a16="http://schemas.microsoft.com/office/drawing/2014/main" id="{05952FC0-4B3C-E36B-37A1-9C8F2A79C280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8C52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44640">
            <a:off x="6951791" y="4835016"/>
            <a:ext cx="769637" cy="1026182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00" y="0"/>
                <a:ext cx="218866" cy="644501"/>
              </a:xfrm>
              <a:custGeom>
                <a:avLst/>
                <a:gdLst/>
                <a:ahLst/>
                <a:cxnLst/>
                <a:rect l="l" t="t" r="r" b="b"/>
                <a:pathLst>
                  <a:path w="218866" h="644501">
                    <a:moveTo>
                      <a:pt x="0" y="0"/>
                    </a:moveTo>
                    <a:lnTo>
                      <a:pt x="0" y="0"/>
                    </a:lnTo>
                    <a:cubicBezTo>
                      <a:pt x="73367" y="0"/>
                      <a:pt x="146596" y="6358"/>
                      <a:pt x="218866" y="19001"/>
                    </a:cubicBezTo>
                    <a:lnTo>
                      <a:pt x="109433" y="644501"/>
                    </a:lnTo>
                    <a:cubicBezTo>
                      <a:pt x="73298" y="638179"/>
                      <a:pt x="36684" y="635000"/>
                      <a:pt x="0" y="635000"/>
                    </a:cubicBezTo>
                    <a:close/>
                  </a:path>
                </a:pathLst>
              </a:custGeom>
              <a:solidFill>
                <a:srgbClr val="096D39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32638" y="9626"/>
                <a:ext cx="2511459" cy="2593612"/>
              </a:xfrm>
              <a:custGeom>
                <a:avLst/>
                <a:gdLst/>
                <a:ahLst/>
                <a:cxnLst/>
                <a:rect l="l" t="t" r="r" b="b"/>
                <a:pathLst>
                  <a:path w="2511459" h="2593612">
                    <a:moveTo>
                      <a:pt x="1393430" y="0"/>
                    </a:moveTo>
                    <a:cubicBezTo>
                      <a:pt x="2032697" y="79158"/>
                      <a:pt x="2511459" y="624366"/>
                      <a:pt x="2507336" y="1268502"/>
                    </a:cubicBezTo>
                    <a:cubicBezTo>
                      <a:pt x="2503213" y="1912638"/>
                      <a:pt x="2017513" y="2451673"/>
                      <a:pt x="1377285" y="2522642"/>
                    </a:cubicBezTo>
                    <a:cubicBezTo>
                      <a:pt x="737057" y="2593612"/>
                      <a:pt x="145094" y="2174036"/>
                      <a:pt x="0" y="1546441"/>
                    </a:cubicBezTo>
                    <a:lnTo>
                      <a:pt x="618681" y="1403408"/>
                    </a:lnTo>
                    <a:cubicBezTo>
                      <a:pt x="691228" y="1717205"/>
                      <a:pt x="987210" y="1926993"/>
                      <a:pt x="1307323" y="1891508"/>
                    </a:cubicBezTo>
                    <a:cubicBezTo>
                      <a:pt x="1627437" y="1856023"/>
                      <a:pt x="1870288" y="1586506"/>
                      <a:pt x="1872349" y="1264438"/>
                    </a:cubicBezTo>
                    <a:cubicBezTo>
                      <a:pt x="1874410" y="942370"/>
                      <a:pt x="1635030" y="669766"/>
                      <a:pt x="1315396" y="630187"/>
                    </a:cubicBezTo>
                    <a:close/>
                  </a:path>
                </a:pathLst>
              </a:custGeom>
              <a:solidFill>
                <a:srgbClr val="07B85C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60504" y="0"/>
                <a:ext cx="1330440" cy="1617552"/>
              </a:xfrm>
              <a:custGeom>
                <a:avLst/>
                <a:gdLst/>
                <a:ahLst/>
                <a:cxnLst/>
                <a:rect l="l" t="t" r="r" b="b"/>
                <a:pathLst>
                  <a:path w="1330440" h="1617552">
                    <a:moveTo>
                      <a:pt x="108985" y="1617552"/>
                    </a:moveTo>
                    <a:cubicBezTo>
                      <a:pt x="0" y="1234509"/>
                      <a:pt x="77003" y="822524"/>
                      <a:pt x="316984" y="504705"/>
                    </a:cubicBezTo>
                    <a:cubicBezTo>
                      <a:pt x="556965" y="186886"/>
                      <a:pt x="932131" y="40"/>
                      <a:pt x="1330377" y="0"/>
                    </a:cubicBezTo>
                    <a:lnTo>
                      <a:pt x="1330441" y="635000"/>
                    </a:lnTo>
                    <a:cubicBezTo>
                      <a:pt x="1131318" y="635020"/>
                      <a:pt x="943734" y="728443"/>
                      <a:pt x="823744" y="887352"/>
                    </a:cubicBezTo>
                    <a:cubicBezTo>
                      <a:pt x="703753" y="1046262"/>
                      <a:pt x="665252" y="1252254"/>
                      <a:pt x="719745" y="1443776"/>
                    </a:cubicBezTo>
                    <a:close/>
                  </a:path>
                </a:pathLst>
              </a:custGeom>
              <a:solidFill>
                <a:srgbClr val="16DF76"/>
              </a:solidFill>
            </p:spPr>
          </p:sp>
        </p:grp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9936" t="-14817" r="-2087" b="-34563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5920" t="-33474" r="-16193" b="-29602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l="-16927" t="-23197" r="-7917" b="-1598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3420220" y="1403355"/>
            <a:ext cx="5324084" cy="29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71"/>
              </a:lnSpc>
            </a:pPr>
            <a:r>
              <a:rPr lang="en-US" sz="2200" spc="-24">
                <a:solidFill>
                  <a:srgbClr val="000000"/>
                </a:solidFill>
                <a:latin typeface="Evolventa Bold"/>
              </a:rPr>
              <a:t>Решаем сами. Современный гардероб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0220" y="1875289"/>
            <a:ext cx="4259414" cy="18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z="2000" spc="-11" dirty="0" err="1">
                <a:solidFill>
                  <a:srgbClr val="000000"/>
                </a:solidFill>
                <a:latin typeface="Evolventa Bold"/>
              </a:rPr>
              <a:t>г</a:t>
            </a:r>
            <a:r>
              <a:rPr lang="en-US" sz="2000" spc="-11" dirty="0">
                <a:solidFill>
                  <a:srgbClr val="000000"/>
                </a:solidFill>
                <a:latin typeface="Evolventa Bold"/>
              </a:rPr>
              <a:t>. </a:t>
            </a:r>
            <a:r>
              <a:rPr lang="en-US" sz="2000" spc="-11" dirty="0" err="1">
                <a:solidFill>
                  <a:srgbClr val="000000"/>
                </a:solidFill>
                <a:latin typeface="Evolventa Bold"/>
              </a:rPr>
              <a:t>Барнаул</a:t>
            </a:r>
            <a:r>
              <a:rPr lang="en-US" sz="2000" spc="-11" dirty="0">
                <a:solidFill>
                  <a:srgbClr val="000000"/>
                </a:solidFill>
                <a:latin typeface="Evolventa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20220" y="2205890"/>
            <a:ext cx="5139480" cy="215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6"/>
              </a:lnSpc>
            </a:pP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Учащиеся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школы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№53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решили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создать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универсальное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многопрофильное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пространство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которое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может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трансформироваться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гардероб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зону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коллаборации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школьников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. Проект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был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реализован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несколько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этапов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формирование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проектной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группы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проектирование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моделирование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пространства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запуск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пространства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основе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рациональной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оптимальности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позитивный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нетворкинг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обмен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идеями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разработка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маркетинговых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материалов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презентация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проекта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различных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2" dirty="0" err="1">
                <a:solidFill>
                  <a:srgbClr val="000000"/>
                </a:solidFill>
                <a:latin typeface="Times New Roman"/>
                <a:cs typeface="Times New Roman"/>
              </a:rPr>
              <a:t>площадках</a:t>
            </a:r>
            <a:r>
              <a:rPr lang="en-US" sz="2000" spc="-12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61559" y="4497267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15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61559" y="4805451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31638" y="4805451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31638" y="4510222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106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61559" y="5256670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783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61559" y="5566676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31638" y="5256670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510 000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931638" y="5566676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97754" y="5478693"/>
            <a:ext cx="65703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150 000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55503" y="4551043"/>
            <a:ext cx="1336258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средств софинансирования бизнесом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56820" y="5207691"/>
            <a:ext cx="69857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350 000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56820" y="5427909"/>
            <a:ext cx="717554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субсидий из бюджета субъекта РФ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55503" y="4330825"/>
            <a:ext cx="1291323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10 000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97754" y="5683335"/>
            <a:ext cx="993256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софинансирования гражданами</a:t>
            </a:r>
          </a:p>
        </p:txBody>
      </p:sp>
      <p:sp>
        <p:nvSpPr>
          <p:cNvPr id="39" name="TextBox 40">
            <a:extLst>
              <a:ext uri="{FF2B5EF4-FFF2-40B4-BE49-F238E27FC236}">
                <a16:creationId xmlns="" xmlns:a16="http://schemas.microsoft.com/office/drawing/2014/main" id="{9CF5227D-7DD9-58D8-0436-8F0467291230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2">
            <a:extLst>
              <a:ext uri="{FF2B5EF4-FFF2-40B4-BE49-F238E27FC236}">
                <a16:creationId xmlns="" xmlns:a16="http://schemas.microsoft.com/office/drawing/2014/main" id="{8D03B4F6-9AA2-B4E1-9608-835BC8B536C7}"/>
              </a:ext>
            </a:extLst>
          </p:cNvPr>
          <p:cNvSpPr txBox="1"/>
          <p:nvPr/>
        </p:nvSpPr>
        <p:spPr>
          <a:xfrm>
            <a:off x="2946400" y="255966"/>
            <a:ext cx="5926252" cy="39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ru-RU" sz="2900" b="1" spc="-3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Лучший проект школьного ИБ</a:t>
            </a:r>
            <a:endParaRPr lang="en-US" sz="2900" b="1" spc="-3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8C52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157930">
            <a:off x="6907198" y="4891972"/>
            <a:ext cx="769637" cy="1026182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40509" y="0"/>
                <a:ext cx="2743153" cy="2649664"/>
              </a:xfrm>
              <a:custGeom>
                <a:avLst/>
                <a:gdLst/>
                <a:ahLst/>
                <a:cxnLst/>
                <a:rect l="l" t="t" r="r" b="b"/>
                <a:pathLst>
                  <a:path w="2743153" h="2649664">
                    <a:moveTo>
                      <a:pt x="1410509" y="0"/>
                    </a:moveTo>
                    <a:cubicBezTo>
                      <a:pt x="2058766" y="0"/>
                      <a:pt x="2602976" y="488233"/>
                      <a:pt x="2673064" y="1132689"/>
                    </a:cubicBezTo>
                    <a:cubicBezTo>
                      <a:pt x="2743153" y="1777146"/>
                      <a:pt x="2316622" y="2370953"/>
                      <a:pt x="1683521" y="2510308"/>
                    </a:cubicBezTo>
                    <a:cubicBezTo>
                      <a:pt x="1050420" y="2649664"/>
                      <a:pt x="413978" y="2289834"/>
                      <a:pt x="206989" y="1675512"/>
                    </a:cubicBezTo>
                    <a:cubicBezTo>
                      <a:pt x="0" y="1061189"/>
                      <a:pt x="288909" y="389574"/>
                      <a:pt x="877251" y="117379"/>
                    </a:cubicBezTo>
                    <a:lnTo>
                      <a:pt x="1143880" y="693689"/>
                    </a:lnTo>
                    <a:cubicBezTo>
                      <a:pt x="849709" y="829787"/>
                      <a:pt x="705255" y="1165595"/>
                      <a:pt x="808749" y="1472756"/>
                    </a:cubicBezTo>
                    <a:cubicBezTo>
                      <a:pt x="912243" y="1779917"/>
                      <a:pt x="1230464" y="1959832"/>
                      <a:pt x="1547015" y="1890154"/>
                    </a:cubicBezTo>
                    <a:cubicBezTo>
                      <a:pt x="1863565" y="1820476"/>
                      <a:pt x="2076831" y="1523573"/>
                      <a:pt x="2041787" y="1201345"/>
                    </a:cubicBezTo>
                    <a:cubicBezTo>
                      <a:pt x="2006742" y="879116"/>
                      <a:pt x="1734637" y="635000"/>
                      <a:pt x="1410509" y="635000"/>
                    </a:cubicBezTo>
                    <a:close/>
                  </a:path>
                </a:pathLst>
              </a:custGeom>
              <a:solidFill>
                <a:srgbClr val="00944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79802" y="0"/>
                <a:ext cx="590135" cy="707735"/>
              </a:xfrm>
              <a:custGeom>
                <a:avLst/>
                <a:gdLst/>
                <a:ahLst/>
                <a:cxnLst/>
                <a:rect l="l" t="t" r="r" b="b"/>
                <a:pathLst>
                  <a:path w="590135" h="707735">
                    <a:moveTo>
                      <a:pt x="0" y="145471"/>
                    </a:moveTo>
                    <a:cubicBezTo>
                      <a:pt x="182018" y="49940"/>
                      <a:pt x="384506" y="21"/>
                      <a:pt x="590071" y="0"/>
                    </a:cubicBezTo>
                    <a:lnTo>
                      <a:pt x="590135" y="635000"/>
                    </a:lnTo>
                    <a:cubicBezTo>
                      <a:pt x="487352" y="635010"/>
                      <a:pt x="386108" y="659970"/>
                      <a:pt x="295099" y="707735"/>
                    </a:cubicBezTo>
                    <a:close/>
                  </a:path>
                </a:pathLst>
              </a:custGeom>
              <a:solidFill>
                <a:srgbClr val="096D39"/>
              </a:solidFill>
            </p:spPr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6673" b="-16673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6673" b="-16673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6673" b="-16673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420220" y="1324783"/>
            <a:ext cx="5324084" cy="383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2"/>
              </a:lnSpc>
            </a:pPr>
            <a:r>
              <a:rPr lang="en-US" sz="2800" spc="-31">
                <a:solidFill>
                  <a:srgbClr val="000000"/>
                </a:solidFill>
                <a:latin typeface="Evolventa Bold"/>
              </a:rPr>
              <a:t>Школа моей мечты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0220" y="1875289"/>
            <a:ext cx="4259414" cy="18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г</a:t>
            </a:r>
            <a:r>
              <a:rPr lang="en-US" sz="1100" spc="-11" dirty="0">
                <a:solidFill>
                  <a:srgbClr val="000000"/>
                </a:solidFill>
                <a:latin typeface="Evolventa Bold"/>
              </a:rPr>
              <a:t>. </a:t>
            </a:r>
            <a:r>
              <a:rPr lang="en-US" sz="2000" spc="-11" dirty="0" err="1">
                <a:solidFill>
                  <a:srgbClr val="000000"/>
                </a:solidFill>
                <a:latin typeface="Evolventa Bold"/>
              </a:rPr>
              <a:t>Чебоксары</a:t>
            </a:r>
            <a:r>
              <a:rPr lang="en-US" sz="1100" spc="-11" dirty="0">
                <a:solidFill>
                  <a:srgbClr val="000000"/>
                </a:solidFill>
                <a:latin typeface="Evolventa Bold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0220" y="2217127"/>
            <a:ext cx="5047878" cy="200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4"/>
              </a:lnSpc>
            </a:pP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Ученики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СОШ №47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поставили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перед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собой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создать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информационно-коммуникативное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пространство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3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этаже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школы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которая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решала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бы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задачи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создания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интерактивной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среды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вовлечения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ученического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педагогического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сообщества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процесс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обмена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книгами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помощью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игровых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технологий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Реализовав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данный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проект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ученики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не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остановились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превратили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стены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уже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1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этажа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уникальную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энциклопедию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выдающихся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13" dirty="0" err="1">
                <a:solidFill>
                  <a:srgbClr val="000000"/>
                </a:solidFill>
                <a:latin typeface="Times New Roman"/>
                <a:cs typeface="Times New Roman"/>
              </a:rPr>
              <a:t>земляках</a:t>
            </a:r>
            <a:r>
              <a:rPr lang="en-US" sz="2000" spc="-13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44894" y="4497267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10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44894" y="4805451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14973" y="4805451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14973" y="4510222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13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44894" y="5256670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1 500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44894" y="5566676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14973" y="5256670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650 000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14973" y="5566676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38731" y="5346041"/>
            <a:ext cx="687011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600 000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38731" y="5566260"/>
            <a:ext cx="890920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средств муниципального бюджета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934710" y="4608000"/>
            <a:ext cx="1336258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средств софинансирования бизнесом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934709" y="4387781"/>
            <a:ext cx="1291323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50 000</a:t>
            </a:r>
          </a:p>
        </p:txBody>
      </p:sp>
      <p:sp>
        <p:nvSpPr>
          <p:cNvPr id="36" name="TextBox 40">
            <a:extLst>
              <a:ext uri="{FF2B5EF4-FFF2-40B4-BE49-F238E27FC236}">
                <a16:creationId xmlns="" xmlns:a16="http://schemas.microsoft.com/office/drawing/2014/main" id="{0C2F6E23-92C4-704B-F1AC-18AC7FBC2D20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2">
            <a:extLst>
              <a:ext uri="{FF2B5EF4-FFF2-40B4-BE49-F238E27FC236}">
                <a16:creationId xmlns="" xmlns:a16="http://schemas.microsoft.com/office/drawing/2014/main" id="{687F99EA-6E24-50C5-5B04-14EBF5143434}"/>
              </a:ext>
            </a:extLst>
          </p:cNvPr>
          <p:cNvSpPr txBox="1"/>
          <p:nvPr/>
        </p:nvSpPr>
        <p:spPr>
          <a:xfrm>
            <a:off x="2788755" y="255966"/>
            <a:ext cx="6083897" cy="39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ru-RU" sz="2900" b="1" spc="-3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Лучший проект школьного ИБ</a:t>
            </a:r>
            <a:endParaRPr lang="en-US" sz="2900" b="1" spc="-3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9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597" y="253314"/>
            <a:ext cx="7690896" cy="1101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b="1" dirty="0">
                <a:solidFill>
                  <a:srgbClr val="008000"/>
                </a:solidFill>
                <a:effectLst/>
                <a:latin typeface="Times New Roman"/>
                <a:cs typeface="Times New Roman"/>
              </a:rPr>
              <a:t>ВОВЛЕЧЕНИЕ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415" y="1792258"/>
            <a:ext cx="8501051" cy="5093126"/>
          </a:xfrm>
        </p:spPr>
        <p:txBody>
          <a:bodyPr>
            <a:noAutofit/>
          </a:bodyPr>
          <a:lstStyle/>
          <a:p>
            <a:pPr marL="544227" indent="-544227" algn="just">
              <a:buFont typeface="Wingdings" charset="2"/>
              <a:buChar char="ü"/>
            </a:pPr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Действия государства направленные на создание условий для учета мнений и участия граждан в государственном управлении.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544227" indent="-544227" algn="just">
              <a:buFont typeface="Wingdings" charset="2"/>
              <a:buChar char="ü"/>
            </a:pPr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Разнообразие форм влияния граждан на появление проектов финансируемых или </a:t>
            </a:r>
            <a:r>
              <a:rPr lang="ru-RU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софинансируемых</a:t>
            </a:r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 из средств государственного, включая </a:t>
            </a:r>
            <a:r>
              <a:rPr lang="ru-RU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субъектовый</a:t>
            </a:r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 и </a:t>
            </a:r>
            <a:r>
              <a:rPr lang="ru-RU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муниципальный </a:t>
            </a:r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бюджетов. </a:t>
            </a:r>
          </a:p>
          <a:p>
            <a:pPr marL="544227" indent="-544227" algn="just">
              <a:buFont typeface="Wingdings" charset="2"/>
              <a:buChar char="ü"/>
            </a:pPr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учет, опрос, слушания, обсуждения, участие и </a:t>
            </a:r>
            <a:r>
              <a:rPr lang="ru-RU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тд</a:t>
            </a:r>
            <a:r>
              <a:rPr lang="ru-RU" sz="2400" dirty="0">
                <a:solidFill>
                  <a:srgbClr val="008000"/>
                </a:solidFill>
                <a:latin typeface="Times New Roman"/>
                <a:cs typeface="Times New Roman"/>
              </a:rPr>
              <a:t>. </a:t>
            </a:r>
          </a:p>
          <a:p>
            <a:pPr marL="544227" indent="-544227" algn="just">
              <a:buFont typeface="Wingdings" charset="2"/>
              <a:buChar char="ü"/>
            </a:pPr>
            <a:r>
              <a:rPr lang="ru-RU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«УЧАСТИЕ» БЕЗ ИНИЦИАТИВЫ НЕВОЗМОЖНО</a:t>
            </a:r>
          </a:p>
          <a:p>
            <a:pPr marL="408171" indent="-408171" algn="just">
              <a:buFont typeface="Wingdings" charset="2"/>
              <a:buChar char="ü"/>
            </a:pPr>
            <a:endParaRPr lang="ru-RU" sz="33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157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6010148">
            <a:off x="6816270" y="4760811"/>
            <a:ext cx="1026182" cy="769637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922" y="0"/>
                <a:ext cx="2542564" cy="2541283"/>
              </a:xfrm>
              <a:custGeom>
                <a:avLst/>
                <a:gdLst/>
                <a:ahLst/>
                <a:cxnLst/>
                <a:rect l="l" t="t" r="r" b="b"/>
                <a:pathLst>
                  <a:path w="2542564" h="2541283">
                    <a:moveTo>
                      <a:pt x="1271922" y="0"/>
                    </a:moveTo>
                    <a:lnTo>
                      <a:pt x="1271922" y="0"/>
                    </a:lnTo>
                    <a:cubicBezTo>
                      <a:pt x="1972869" y="0"/>
                      <a:pt x="2541279" y="567889"/>
                      <a:pt x="2541921" y="1268836"/>
                    </a:cubicBezTo>
                    <a:cubicBezTo>
                      <a:pt x="2542564" y="1969783"/>
                      <a:pt x="1975196" y="2538713"/>
                      <a:pt x="1274250" y="2539998"/>
                    </a:cubicBezTo>
                    <a:cubicBezTo>
                      <a:pt x="573304" y="2541283"/>
                      <a:pt x="3854" y="1974436"/>
                      <a:pt x="1927" y="1273492"/>
                    </a:cubicBezTo>
                    <a:cubicBezTo>
                      <a:pt x="0" y="572547"/>
                      <a:pt x="566324" y="2578"/>
                      <a:pt x="1267266" y="9"/>
                    </a:cubicBezTo>
                    <a:lnTo>
                      <a:pt x="1269594" y="635004"/>
                    </a:lnTo>
                    <a:cubicBezTo>
                      <a:pt x="919123" y="636289"/>
                      <a:pt x="635960" y="921273"/>
                      <a:pt x="636924" y="1271745"/>
                    </a:cubicBezTo>
                    <a:cubicBezTo>
                      <a:pt x="637887" y="1622217"/>
                      <a:pt x="922611" y="1905641"/>
                      <a:pt x="1273084" y="1904999"/>
                    </a:cubicBezTo>
                    <a:cubicBezTo>
                      <a:pt x="1623557" y="1904357"/>
                      <a:pt x="1907242" y="1619892"/>
                      <a:pt x="1906921" y="1269419"/>
                    </a:cubicBezTo>
                    <a:cubicBezTo>
                      <a:pt x="1906600" y="918946"/>
                      <a:pt x="1622396" y="635000"/>
                      <a:pt x="1271922" y="635000"/>
                    </a:cubicBezTo>
                    <a:close/>
                  </a:path>
                </a:pathLst>
              </a:custGeom>
              <a:solidFill>
                <a:srgbClr val="00944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201877" y="0"/>
                <a:ext cx="68059" cy="635914"/>
              </a:xfrm>
              <a:custGeom>
                <a:avLst/>
                <a:gdLst/>
                <a:ahLst/>
                <a:cxnLst/>
                <a:rect l="l" t="t" r="r" b="b"/>
                <a:pathLst>
                  <a:path w="68059" h="635914">
                    <a:moveTo>
                      <a:pt x="0" y="1828"/>
                    </a:moveTo>
                    <a:cubicBezTo>
                      <a:pt x="22645" y="612"/>
                      <a:pt x="45318" y="2"/>
                      <a:pt x="67996" y="0"/>
                    </a:cubicBezTo>
                    <a:lnTo>
                      <a:pt x="68060" y="635000"/>
                    </a:lnTo>
                    <a:cubicBezTo>
                      <a:pt x="56721" y="635001"/>
                      <a:pt x="45384" y="635306"/>
                      <a:pt x="34062" y="635914"/>
                    </a:cubicBezTo>
                    <a:close/>
                  </a:path>
                </a:pathLst>
              </a:custGeom>
              <a:solidFill>
                <a:srgbClr val="16DF76"/>
              </a:solidFill>
            </p:spPr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3777" b="-3777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330" b="-9330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23168" b="-10177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420220" y="1311942"/>
            <a:ext cx="3664036" cy="57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3"/>
              </a:lnSpc>
            </a:pPr>
            <a:r>
              <a:rPr lang="en-US" sz="2100" spc="-23">
                <a:solidFill>
                  <a:srgbClr val="000000"/>
                </a:solidFill>
                <a:latin typeface="Evolventa Bold"/>
              </a:rPr>
              <a:t>Цифровая лига Сургута (Digital league of Surgut - DLS)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0220" y="2100714"/>
            <a:ext cx="4259414" cy="18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г</a:t>
            </a:r>
            <a:r>
              <a:rPr lang="en-US" sz="2000" spc="-11" dirty="0">
                <a:solidFill>
                  <a:srgbClr val="000000"/>
                </a:solidFill>
                <a:latin typeface="Evolventa Bold"/>
              </a:rPr>
              <a:t>. </a:t>
            </a:r>
            <a:r>
              <a:rPr lang="en-US" sz="2000" spc="-11" dirty="0" err="1">
                <a:solidFill>
                  <a:srgbClr val="000000"/>
                </a:solidFill>
                <a:latin typeface="Evolventa Bold"/>
              </a:rPr>
              <a:t>Сургут</a:t>
            </a:r>
            <a:r>
              <a:rPr lang="en-US" sz="2000" spc="-11" dirty="0">
                <a:solidFill>
                  <a:srgbClr val="000000"/>
                </a:solidFill>
                <a:latin typeface="Evolventa Bold"/>
              </a:rPr>
              <a:t>, ХМАО-</a:t>
            </a:r>
            <a:r>
              <a:rPr lang="en-US" sz="2000" spc="-11" dirty="0" err="1">
                <a:solidFill>
                  <a:srgbClr val="000000"/>
                </a:solidFill>
                <a:latin typeface="Evolventa Bold"/>
              </a:rPr>
              <a:t>Югра</a:t>
            </a:r>
            <a:endParaRPr lang="en-US" sz="2000" spc="-11" dirty="0">
              <a:solidFill>
                <a:srgbClr val="000000"/>
              </a:solidFill>
              <a:latin typeface="Evolventa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420220" y="2415166"/>
            <a:ext cx="5209430" cy="210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1"/>
              </a:lnSpc>
            </a:pP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Целью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инициативного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проекта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стало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развитие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киберспорта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как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самостоятельной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спортивной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дисциплины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на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территории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города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.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Благодаря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реализации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проекта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было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организовано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взаимодействие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киберсообществ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города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учебными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заведениями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учреждениями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молодежной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политики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путем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формирования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единой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организационной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структуры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компьютерного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спорта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.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Создана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общедоступная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защищенная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виртуальная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соревновательная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среда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. </a:t>
            </a:r>
          </a:p>
          <a:p>
            <a:pPr algn="just">
              <a:lnSpc>
                <a:spcPts val="1021"/>
              </a:lnSpc>
            </a:pP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Отборочный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этап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дисциплине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DOTA2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проходил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режиме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онлайн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участие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приняли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60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человек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состоялось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200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матчей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общее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количество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просмотров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онлайн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трансляций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составило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- 17 655;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отборочный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этап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дисциплине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FIFA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проходил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локально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участие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приняло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400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человек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состоялось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104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матча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;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финальный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этап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: ГРАНТ-ФИНАЛ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проходил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ТРЦ «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Сургут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Сити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Молл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». 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Дополнительно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рамках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Цифровой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лиги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был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проведен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турнир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дисциплине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 Just Dance (40 </a:t>
            </a:r>
            <a:r>
              <a:rPr lang="en-US" sz="1400" spc="-10" dirty="0" err="1">
                <a:solidFill>
                  <a:srgbClr val="000000"/>
                </a:solidFill>
                <a:latin typeface="Evolventa"/>
              </a:rPr>
              <a:t>участников</a:t>
            </a:r>
            <a:r>
              <a:rPr lang="en-US" sz="1400" spc="-10" dirty="0">
                <a:solidFill>
                  <a:srgbClr val="000000"/>
                </a:solidFill>
                <a:latin typeface="Evolventa"/>
              </a:rPr>
              <a:t>).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94985" y="4492859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94985" y="4801042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65064" y="4801042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65064" y="4505814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531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94985" y="5252261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510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94985" y="5562268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65064" y="5252261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585 400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65064" y="5562268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38731" y="4518259"/>
            <a:ext cx="687011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580 400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38731" y="4738478"/>
            <a:ext cx="890920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средств муниципального бюджета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51662" y="5291259"/>
            <a:ext cx="65703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5 000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51662" y="5495901"/>
            <a:ext cx="993256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софинансирования гражданами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29467" y="251338"/>
            <a:ext cx="5909733" cy="772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ru-RU" sz="2900" b="1" spc="-3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Лучший проект молодежного ИБ</a:t>
            </a:r>
            <a:endParaRPr lang="en-US" sz="2900" b="1" spc="-3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TextBox 40">
            <a:extLst>
              <a:ext uri="{FF2B5EF4-FFF2-40B4-BE49-F238E27FC236}">
                <a16:creationId xmlns="" xmlns:a16="http://schemas.microsoft.com/office/drawing/2014/main" id="{E26D78C4-5190-68C2-B145-1AEE84AF7DBB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6010148">
            <a:off x="6802066" y="4826247"/>
            <a:ext cx="1026182" cy="769637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852551" y="0"/>
                <a:ext cx="1783314" cy="2635352"/>
              </a:xfrm>
              <a:custGeom>
                <a:avLst/>
                <a:gdLst/>
                <a:ahLst/>
                <a:cxnLst/>
                <a:rect l="l" t="t" r="r" b="b"/>
                <a:pathLst>
                  <a:path w="1783314" h="2635352">
                    <a:moveTo>
                      <a:pt x="417449" y="0"/>
                    </a:moveTo>
                    <a:cubicBezTo>
                      <a:pt x="922226" y="0"/>
                      <a:pt x="1379085" y="298941"/>
                      <a:pt x="1581200" y="761488"/>
                    </a:cubicBezTo>
                    <a:cubicBezTo>
                      <a:pt x="1783314" y="1224035"/>
                      <a:pt x="1692311" y="1762370"/>
                      <a:pt x="1349387" y="2132781"/>
                    </a:cubicBezTo>
                    <a:cubicBezTo>
                      <a:pt x="1006465" y="2503191"/>
                      <a:pt x="476730" y="2635352"/>
                      <a:pt x="0" y="2469432"/>
                    </a:cubicBezTo>
                    <a:lnTo>
                      <a:pt x="208725" y="1869716"/>
                    </a:lnTo>
                    <a:cubicBezTo>
                      <a:pt x="447089" y="1952676"/>
                      <a:pt x="711957" y="1886596"/>
                      <a:pt x="883418" y="1701390"/>
                    </a:cubicBezTo>
                    <a:cubicBezTo>
                      <a:pt x="1054880" y="1516185"/>
                      <a:pt x="1100382" y="1247018"/>
                      <a:pt x="999324" y="1015744"/>
                    </a:cubicBezTo>
                    <a:cubicBezTo>
                      <a:pt x="898267" y="784470"/>
                      <a:pt x="669838" y="635000"/>
                      <a:pt x="417449" y="635000"/>
                    </a:cubicBezTo>
                    <a:close/>
                  </a:path>
                </a:pathLst>
              </a:custGeom>
              <a:solidFill>
                <a:srgbClr val="00944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-76804" y="0"/>
                <a:ext cx="1346741" cy="2488797"/>
              </a:xfrm>
              <a:custGeom>
                <a:avLst/>
                <a:gdLst/>
                <a:ahLst/>
                <a:cxnLst/>
                <a:rect l="l" t="t" r="r" b="b"/>
                <a:pathLst>
                  <a:path w="1346741" h="2488797">
                    <a:moveTo>
                      <a:pt x="989824" y="2488797"/>
                    </a:moveTo>
                    <a:cubicBezTo>
                      <a:pt x="383574" y="2311229"/>
                      <a:pt x="0" y="1715070"/>
                      <a:pt x="89661" y="1089746"/>
                    </a:cubicBezTo>
                    <a:cubicBezTo>
                      <a:pt x="179322" y="464422"/>
                      <a:pt x="714958" y="63"/>
                      <a:pt x="1346677" y="0"/>
                    </a:cubicBezTo>
                    <a:lnTo>
                      <a:pt x="1346741" y="635000"/>
                    </a:lnTo>
                    <a:cubicBezTo>
                      <a:pt x="1030881" y="635032"/>
                      <a:pt x="763063" y="867211"/>
                      <a:pt x="718233" y="1179873"/>
                    </a:cubicBezTo>
                    <a:cubicBezTo>
                      <a:pt x="673402" y="1492535"/>
                      <a:pt x="865189" y="1790614"/>
                      <a:pt x="1168314" y="1879398"/>
                    </a:cubicBezTo>
                    <a:close/>
                  </a:path>
                </a:pathLst>
              </a:custGeom>
              <a:solidFill>
                <a:srgbClr val="07B85C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268425" y="0"/>
                <a:ext cx="1512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635000">
                    <a:moveTo>
                      <a:pt x="0" y="1"/>
                    </a:moveTo>
                    <a:cubicBezTo>
                      <a:pt x="483" y="0"/>
                      <a:pt x="965" y="0"/>
                      <a:pt x="1448" y="0"/>
                    </a:cubicBezTo>
                    <a:lnTo>
                      <a:pt x="1512" y="635000"/>
                    </a:lnTo>
                    <a:cubicBezTo>
                      <a:pt x="1270" y="635000"/>
                      <a:pt x="1029" y="635000"/>
                      <a:pt x="787" y="635000"/>
                    </a:cubicBezTo>
                    <a:close/>
                  </a:path>
                </a:pathLst>
              </a:custGeom>
              <a:solidFill>
                <a:srgbClr val="16DF76"/>
              </a:solidFill>
            </p:spPr>
          </p:sp>
        </p:grp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265" b="-9265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18788" t="-14141" r="-3689" b="-29338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65" b="-9265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3420220" y="1253707"/>
            <a:ext cx="2899246" cy="6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3"/>
              </a:lnSpc>
            </a:pPr>
            <a:r>
              <a:rPr lang="en-US" sz="2500" spc="-27" dirty="0" err="1">
                <a:solidFill>
                  <a:srgbClr val="000000"/>
                </a:solidFill>
                <a:latin typeface="Evolventa Bold"/>
              </a:rPr>
              <a:t>Молодежный</a:t>
            </a:r>
            <a:r>
              <a:rPr lang="en-US" sz="2500" spc="-27" dirty="0">
                <a:solidFill>
                  <a:srgbClr val="000000"/>
                </a:solidFill>
                <a:latin typeface="Evolventa Bold"/>
              </a:rPr>
              <a:t> </a:t>
            </a:r>
            <a:r>
              <a:rPr lang="en-US" sz="2500" spc="-27" dirty="0" err="1">
                <a:solidFill>
                  <a:srgbClr val="000000"/>
                </a:solidFill>
                <a:latin typeface="Evolventa Bold"/>
              </a:rPr>
              <a:t>центр</a:t>
            </a:r>
            <a:r>
              <a:rPr lang="en-US" sz="2500" spc="-27" dirty="0">
                <a:solidFill>
                  <a:srgbClr val="000000"/>
                </a:solidFill>
                <a:latin typeface="Evolventa Bold"/>
              </a:rPr>
              <a:t> </a:t>
            </a:r>
            <a:r>
              <a:rPr lang="en-US" sz="2500" spc="-27" dirty="0" err="1">
                <a:solidFill>
                  <a:srgbClr val="000000"/>
                </a:solidFill>
                <a:latin typeface="Evolventa Bold"/>
              </a:rPr>
              <a:t>в</a:t>
            </a:r>
            <a:r>
              <a:rPr lang="en-US" sz="2500" spc="-27" dirty="0">
                <a:solidFill>
                  <a:srgbClr val="000000"/>
                </a:solidFill>
                <a:latin typeface="Evolventa Bold"/>
              </a:rPr>
              <a:t> </a:t>
            </a:r>
            <a:r>
              <a:rPr lang="en-US" sz="2500" spc="-27" dirty="0" err="1">
                <a:solidFill>
                  <a:srgbClr val="000000"/>
                </a:solidFill>
                <a:latin typeface="Evolventa Bold"/>
              </a:rPr>
              <a:t>каждом</a:t>
            </a:r>
            <a:r>
              <a:rPr lang="en-US" sz="2500" spc="-27" dirty="0">
                <a:solidFill>
                  <a:srgbClr val="000000"/>
                </a:solidFill>
                <a:latin typeface="Evolventa Bold"/>
              </a:rPr>
              <a:t> </a:t>
            </a:r>
            <a:r>
              <a:rPr lang="en-US" sz="2500" spc="-27" dirty="0" err="1">
                <a:solidFill>
                  <a:srgbClr val="000000"/>
                </a:solidFill>
                <a:latin typeface="Evolventa Bold"/>
              </a:rPr>
              <a:t>селе</a:t>
            </a:r>
            <a:r>
              <a:rPr lang="en-US" sz="2500" spc="-27" dirty="0">
                <a:solidFill>
                  <a:srgbClr val="000000"/>
                </a:solidFill>
                <a:latin typeface="Evolventa Bold"/>
              </a:rPr>
              <a:t>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96997" y="2091619"/>
            <a:ext cx="4259414" cy="15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деревня</a:t>
            </a:r>
            <a:r>
              <a:rPr lang="en-US" sz="1100" spc="-11" dirty="0">
                <a:solidFill>
                  <a:srgbClr val="000000"/>
                </a:solidFill>
                <a:latin typeface="Evolventa Bold"/>
              </a:rPr>
              <a:t> </a:t>
            </a: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Лямина</a:t>
            </a:r>
            <a:r>
              <a:rPr lang="en-US" sz="1100" spc="-11" dirty="0">
                <a:solidFill>
                  <a:srgbClr val="000000"/>
                </a:solidFill>
                <a:latin typeface="Evolventa Bold"/>
              </a:rPr>
              <a:t>, </a:t>
            </a: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Сургутский</a:t>
            </a:r>
            <a:r>
              <a:rPr lang="en-US" sz="1100" spc="-11" dirty="0">
                <a:solidFill>
                  <a:srgbClr val="000000"/>
                </a:solidFill>
                <a:latin typeface="Evolventa Bold"/>
              </a:rPr>
              <a:t> </a:t>
            </a: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район</a:t>
            </a:r>
            <a:r>
              <a:rPr lang="en-US" sz="1100" spc="-11" dirty="0">
                <a:solidFill>
                  <a:srgbClr val="000000"/>
                </a:solidFill>
                <a:latin typeface="Evolventa Bold"/>
              </a:rPr>
              <a:t>, ХМАО-</a:t>
            </a: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Югра</a:t>
            </a:r>
            <a:endParaRPr lang="en-US" sz="1100" spc="-11" dirty="0">
              <a:solidFill>
                <a:srgbClr val="000000"/>
              </a:solidFill>
              <a:latin typeface="Evolventa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420220" y="2417915"/>
            <a:ext cx="5209430" cy="2079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49"/>
              </a:lnSpc>
            </a:pP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В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рамках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проекта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создано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два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многофункциональных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пространства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которых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молодые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жители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сельских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поселений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Лямина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Сытомино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Сургутского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района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имеют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возможность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работать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над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общими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проектами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развивать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различные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компетенции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ходе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творческого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взаимодействия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.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Все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резиденции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оснащены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по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единому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стандарту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: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закуплены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столы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стулья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шкафы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стеллажи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мягкая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мебель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кофе-машины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светильники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техническое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оборудование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.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Молодёжный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центр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очень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востребован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как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формат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взаимодействия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сельской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молодёжи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специалистов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различных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областей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. В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созданном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пространстве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регулярно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проводятся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мастер-классы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воркшопы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по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направлениям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творческие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600" spc="-11" dirty="0" err="1">
                <a:solidFill>
                  <a:srgbClr val="000000"/>
                </a:solidFill>
                <a:latin typeface="Evolventa"/>
              </a:rPr>
              <a:t>встречи</a:t>
            </a:r>
            <a:r>
              <a:rPr lang="en-US" sz="1600" spc="-11" dirty="0">
                <a:solidFill>
                  <a:srgbClr val="000000"/>
                </a:solidFill>
                <a:latin typeface="Evolventa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90305" y="4497267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90305" y="4805451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60384" y="4805451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60384" y="4510222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100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90305" y="5256670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311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90305" y="5566676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60384" y="5256670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20 263 256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60384" y="5566676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669553" y="4377229"/>
            <a:ext cx="76541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11 050 515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669553" y="4597448"/>
            <a:ext cx="890920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средств муниципального бюджета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37457" y="5356695"/>
            <a:ext cx="65703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4 000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17417" y="5416712"/>
            <a:ext cx="69857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9 208 741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717417" y="5636931"/>
            <a:ext cx="717554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субсидий из бюджета субъекта РФ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37457" y="5561337"/>
            <a:ext cx="993256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софинансирования гражданами</a:t>
            </a:r>
          </a:p>
        </p:txBody>
      </p:sp>
      <p:sp>
        <p:nvSpPr>
          <p:cNvPr id="39" name="TextBox 40">
            <a:extLst>
              <a:ext uri="{FF2B5EF4-FFF2-40B4-BE49-F238E27FC236}">
                <a16:creationId xmlns="" xmlns:a16="http://schemas.microsoft.com/office/drawing/2014/main" id="{165409A9-7A04-0978-7F12-BD2452928494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="" xmlns:a16="http://schemas.microsoft.com/office/drawing/2014/main" id="{D4C12152-CDC5-9F13-5010-57832A0A8FC9}"/>
              </a:ext>
            </a:extLst>
          </p:cNvPr>
          <p:cNvSpPr txBox="1"/>
          <p:nvPr/>
        </p:nvSpPr>
        <p:spPr>
          <a:xfrm>
            <a:off x="2788755" y="251338"/>
            <a:ext cx="6050445" cy="39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ru-RU" sz="2900" b="1" spc="-3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Лучший проект молодежного ИБ</a:t>
            </a:r>
            <a:endParaRPr lang="en-US" sz="2900" b="1" spc="-3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4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6690135" y="4822160"/>
            <a:ext cx="1026182" cy="769637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53" y="0"/>
                <a:ext cx="2540070" cy="2540035"/>
              </a:xfrm>
              <a:custGeom>
                <a:avLst/>
                <a:gdLst/>
                <a:ahLst/>
                <a:cxnLst/>
                <a:rect l="l" t="t" r="r" b="b"/>
                <a:pathLst>
                  <a:path w="2540070" h="2540035">
                    <a:moveTo>
                      <a:pt x="1270053" y="0"/>
                    </a:moveTo>
                    <a:cubicBezTo>
                      <a:pt x="1971442" y="0"/>
                      <a:pt x="2540035" y="568579"/>
                      <a:pt x="2540053" y="1269968"/>
                    </a:cubicBezTo>
                    <a:cubicBezTo>
                      <a:pt x="2540070" y="1971358"/>
                      <a:pt x="1971506" y="2539965"/>
                      <a:pt x="1270116" y="2540000"/>
                    </a:cubicBezTo>
                    <a:cubicBezTo>
                      <a:pt x="568727" y="2540035"/>
                      <a:pt x="106" y="1971485"/>
                      <a:pt x="53" y="1270095"/>
                    </a:cubicBezTo>
                    <a:cubicBezTo>
                      <a:pt x="0" y="568706"/>
                      <a:pt x="568537" y="70"/>
                      <a:pt x="1269926" y="0"/>
                    </a:cubicBezTo>
                    <a:lnTo>
                      <a:pt x="1269990" y="635000"/>
                    </a:lnTo>
                    <a:cubicBezTo>
                      <a:pt x="919295" y="635018"/>
                      <a:pt x="635012" y="919321"/>
                      <a:pt x="635021" y="1270016"/>
                    </a:cubicBezTo>
                    <a:cubicBezTo>
                      <a:pt x="635030" y="1620710"/>
                      <a:pt x="919327" y="1905000"/>
                      <a:pt x="1270021" y="1905000"/>
                    </a:cubicBezTo>
                    <a:cubicBezTo>
                      <a:pt x="1620716" y="1905000"/>
                      <a:pt x="1905012" y="1620710"/>
                      <a:pt x="1905021" y="1270016"/>
                    </a:cubicBezTo>
                    <a:cubicBezTo>
                      <a:pt x="1905030" y="919321"/>
                      <a:pt x="1620748" y="635018"/>
                      <a:pt x="1270053" y="635000"/>
                    </a:cubicBezTo>
                    <a:close/>
                  </a:path>
                </a:pathLst>
              </a:custGeom>
              <a:solidFill>
                <a:srgbClr val="009447"/>
              </a:solidFill>
            </p:spPr>
          </p:sp>
        </p:grp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265" b="-9265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23168" b="-10177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28736" b="-4610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3420220" y="1278160"/>
            <a:ext cx="3395874" cy="620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8"/>
              </a:lnSpc>
            </a:pPr>
            <a:r>
              <a:rPr lang="en-US" sz="2300" spc="-25">
                <a:solidFill>
                  <a:srgbClr val="000000"/>
                </a:solidFill>
                <a:latin typeface="Evolventa Bold"/>
              </a:rPr>
              <a:t>Фестиваль граффити “Территория 2022”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28641" y="2100714"/>
            <a:ext cx="4259414" cy="15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г</a:t>
            </a:r>
            <a:r>
              <a:rPr lang="en-US" sz="1100" spc="-11" dirty="0">
                <a:solidFill>
                  <a:srgbClr val="000000"/>
                </a:solidFill>
                <a:latin typeface="Evolventa Bold"/>
              </a:rPr>
              <a:t>. </a:t>
            </a:r>
            <a:r>
              <a:rPr lang="en-US" sz="1100" spc="-11" dirty="0" err="1">
                <a:solidFill>
                  <a:srgbClr val="000000"/>
                </a:solidFill>
                <a:latin typeface="Evolventa Bold"/>
              </a:rPr>
              <a:t>Губкинский</a:t>
            </a:r>
            <a:r>
              <a:rPr lang="en-US" sz="1100" spc="-11" dirty="0">
                <a:solidFill>
                  <a:srgbClr val="000000"/>
                </a:solidFill>
                <a:latin typeface="Evolventa Bold"/>
              </a:rPr>
              <a:t>, ЯНАО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0220" y="2415165"/>
            <a:ext cx="5209430" cy="192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9"/>
              </a:lnSpc>
            </a:pP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Губкинской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молодежью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было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предложено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провести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городе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стрит-арт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фестиваль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граффити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. В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рамках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реализации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данной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идеи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были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созданы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5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кубов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(2,5х2,5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метра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).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Над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художественным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оформлением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этих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кубов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работа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граффити-школа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«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Гаражи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» (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г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.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Тюмень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)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приглашенные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художники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из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Екатеринбурга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Ноябрьска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Кургана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.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Тему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оформления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кубов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молодежь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выбирала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совместно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художниками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,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была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предложена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идея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отразить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через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современное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уличное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искусство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красоту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уникальность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ЯНАО.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Созданные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арт-объекты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стали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яркими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точками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притяжения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городе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повысили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его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узнаваемость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.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Вовлечение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жителей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в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процесс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создания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паблик-арта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позволил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молодежи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разнообразить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свой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досуг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и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реализовать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свой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творческий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 </a:t>
            </a:r>
            <a:r>
              <a:rPr lang="en-US" sz="1400" spc="-11" dirty="0" err="1">
                <a:solidFill>
                  <a:srgbClr val="000000"/>
                </a:solidFill>
                <a:latin typeface="Evolventa"/>
              </a:rPr>
              <a:t>потенциал</a:t>
            </a:r>
            <a:r>
              <a:rPr lang="en-US" sz="1400" spc="-11" dirty="0">
                <a:solidFill>
                  <a:srgbClr val="000000"/>
                </a:solidFill>
                <a:latin typeface="Evolventa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44894" y="4497267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44894" y="4805451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14973" y="4805451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14973" y="4510222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26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44894" y="5256670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33 869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44894" y="5566676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14973" y="5256670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510 000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14973" y="5566676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49940" y="4896971"/>
            <a:ext cx="687011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510 000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649940" y="5117189"/>
            <a:ext cx="890920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средств муниципального бюджета</a:t>
            </a:r>
          </a:p>
        </p:txBody>
      </p:sp>
      <p:sp>
        <p:nvSpPr>
          <p:cNvPr id="33" name="TextBox 40">
            <a:extLst>
              <a:ext uri="{FF2B5EF4-FFF2-40B4-BE49-F238E27FC236}">
                <a16:creationId xmlns="" xmlns:a16="http://schemas.microsoft.com/office/drawing/2014/main" id="{34BDA43F-5B81-7872-4268-9B41DEF2C26C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5">
            <a:extLst>
              <a:ext uri="{FF2B5EF4-FFF2-40B4-BE49-F238E27FC236}">
                <a16:creationId xmlns="" xmlns:a16="http://schemas.microsoft.com/office/drawing/2014/main" id="{C5EC814C-A318-3BF7-E276-B8B408843A29}"/>
              </a:ext>
            </a:extLst>
          </p:cNvPr>
          <p:cNvSpPr txBox="1"/>
          <p:nvPr/>
        </p:nvSpPr>
        <p:spPr>
          <a:xfrm>
            <a:off x="2912533" y="251338"/>
            <a:ext cx="5926667" cy="772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ru-RU" sz="2900" b="1" spc="-3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Лучший проект молодежного ИБ</a:t>
            </a:r>
            <a:endParaRPr lang="en-US" sz="2900" b="1" spc="-3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9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90510">
            <a:off x="6892983" y="4743712"/>
            <a:ext cx="1026182" cy="769637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00" y="0"/>
                <a:ext cx="175024" cy="641059"/>
              </a:xfrm>
              <a:custGeom>
                <a:avLst/>
                <a:gdLst/>
                <a:ahLst/>
                <a:cxnLst/>
                <a:rect l="l" t="t" r="r" b="b"/>
                <a:pathLst>
                  <a:path w="175024" h="641059">
                    <a:moveTo>
                      <a:pt x="0" y="0"/>
                    </a:moveTo>
                    <a:lnTo>
                      <a:pt x="0" y="0"/>
                    </a:lnTo>
                    <a:cubicBezTo>
                      <a:pt x="58551" y="0"/>
                      <a:pt x="117032" y="4049"/>
                      <a:pt x="175024" y="12118"/>
                    </a:cubicBezTo>
                    <a:lnTo>
                      <a:pt x="87512" y="641059"/>
                    </a:lnTo>
                    <a:cubicBezTo>
                      <a:pt x="58516" y="637025"/>
                      <a:pt x="29275" y="635000"/>
                      <a:pt x="0" y="635000"/>
                    </a:cubicBezTo>
                    <a:close/>
                  </a:path>
                </a:pathLst>
              </a:custGeom>
              <a:solidFill>
                <a:srgbClr val="00944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-10140" y="58"/>
                <a:ext cx="2591509" cy="2566084"/>
              </a:xfrm>
              <a:custGeom>
                <a:avLst/>
                <a:gdLst/>
                <a:ahLst/>
                <a:cxnLst/>
                <a:rect l="l" t="t" r="r" b="b"/>
                <a:pathLst>
                  <a:path w="2591509" h="2566084">
                    <a:moveTo>
                      <a:pt x="1392077" y="4885"/>
                    </a:moveTo>
                    <a:cubicBezTo>
                      <a:pt x="2078702" y="65640"/>
                      <a:pt x="2591509" y="663018"/>
                      <a:pt x="2547555" y="1350923"/>
                    </a:cubicBezTo>
                    <a:cubicBezTo>
                      <a:pt x="2503602" y="2038828"/>
                      <a:pt x="1918937" y="2566084"/>
                      <a:pt x="1230163" y="2538958"/>
                    </a:cubicBezTo>
                    <a:cubicBezTo>
                      <a:pt x="541389" y="2511833"/>
                      <a:pt x="0" y="1940230"/>
                      <a:pt x="10281" y="1250999"/>
                    </a:cubicBezTo>
                    <a:cubicBezTo>
                      <a:pt x="20563" y="561768"/>
                      <a:pt x="578761" y="6569"/>
                      <a:pt x="1268037" y="0"/>
                    </a:cubicBezTo>
                    <a:lnTo>
                      <a:pt x="1274089" y="634971"/>
                    </a:lnTo>
                    <a:cubicBezTo>
                      <a:pt x="929450" y="638255"/>
                      <a:pt x="650351" y="915855"/>
                      <a:pt x="645211" y="1260471"/>
                    </a:cubicBezTo>
                    <a:cubicBezTo>
                      <a:pt x="640070" y="1605086"/>
                      <a:pt x="910765" y="1890887"/>
                      <a:pt x="1255152" y="1904450"/>
                    </a:cubicBezTo>
                    <a:cubicBezTo>
                      <a:pt x="1599539" y="1918013"/>
                      <a:pt x="1891871" y="1654385"/>
                      <a:pt x="1913848" y="1310433"/>
                    </a:cubicBezTo>
                    <a:cubicBezTo>
                      <a:pt x="1935825" y="966480"/>
                      <a:pt x="1679421" y="667791"/>
                      <a:pt x="1336109" y="637413"/>
                    </a:cubicBezTo>
                    <a:close/>
                  </a:path>
                </a:pathLst>
              </a:custGeom>
              <a:solidFill>
                <a:srgbClr val="07B85C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194442" y="0"/>
                <a:ext cx="75495" cy="636125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636125">
                    <a:moveTo>
                      <a:pt x="0" y="2250"/>
                    </a:moveTo>
                    <a:cubicBezTo>
                      <a:pt x="25116" y="753"/>
                      <a:pt x="50270" y="3"/>
                      <a:pt x="75431" y="0"/>
                    </a:cubicBezTo>
                    <a:lnTo>
                      <a:pt x="75495" y="635000"/>
                    </a:lnTo>
                    <a:cubicBezTo>
                      <a:pt x="62914" y="635001"/>
                      <a:pt x="50337" y="635376"/>
                      <a:pt x="37779" y="636125"/>
                    </a:cubicBezTo>
                    <a:close/>
                  </a:path>
                </a:pathLst>
              </a:custGeom>
              <a:solidFill>
                <a:srgbClr val="16DF76"/>
              </a:solidFill>
            </p:spPr>
          </p:sp>
        </p:grp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856" b="-1856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32447" b="-898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33544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3420220" y="1274536"/>
            <a:ext cx="3395874" cy="57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3"/>
              </a:lnSpc>
            </a:pPr>
            <a:r>
              <a:rPr lang="en-US" sz="2100" spc="-23">
                <a:solidFill>
                  <a:srgbClr val="000000"/>
                </a:solidFill>
                <a:latin typeface="Evolventa Bold"/>
              </a:rPr>
              <a:t>“Зона 51” (создание зоны отдыха для школьников)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0220" y="2066805"/>
            <a:ext cx="4259414" cy="15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z="1100" spc="-11">
                <a:solidFill>
                  <a:srgbClr val="000000"/>
                </a:solidFill>
                <a:latin typeface="Evolventa Bold"/>
              </a:rPr>
              <a:t>г. Когалым, ХМАО-Югра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20220" y="2444757"/>
            <a:ext cx="5123618" cy="198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"/>
              </a:lnSpc>
            </a:pP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МАОУ СОШ №7 –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является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самой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многочисленной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числу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обучающихся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Когалыме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Между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тем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отсутствовало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помещение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предназначенное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общего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времяпровождения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учащихся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Так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инициативной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команды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сформировалась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идея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создания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зоны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отдыха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школьников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рекреации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3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этаже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над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проектом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инициативная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команда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разделилась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микрогруппы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дизайнеры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экономисты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пресс-служба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Деятельность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группы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строилась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принципах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взаимоподдержки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демократии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ts val="958"/>
              </a:lnSpc>
            </a:pP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апреле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2022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была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проведена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подготовка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покраска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стен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нанесением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рисунков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производились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силами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учащихся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инициативная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команда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проекта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волонтёры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поддержке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родителей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работников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После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завершения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оформления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рекреации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была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расставлена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мебель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соответствии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продуманным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школьниками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эскизом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Торжественное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открытие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«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Зоны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51»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состоялось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27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апреля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2022г.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участии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директора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представителей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Управляющего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9" dirty="0" err="1">
                <a:solidFill>
                  <a:srgbClr val="000000"/>
                </a:solidFill>
                <a:latin typeface="Times New Roman"/>
                <a:cs typeface="Times New Roman"/>
              </a:rPr>
              <a:t>совета</a:t>
            </a:r>
            <a:r>
              <a:rPr lang="en-US" sz="1400" spc="-9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25381" y="4497267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25381" y="4805451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95460" y="4805451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95460" y="4510222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25381" y="5256670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800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25381" y="5566676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95460" y="5256670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150 932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95460" y="5566676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79507" y="4535359"/>
            <a:ext cx="687011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2 120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79507" y="4755577"/>
            <a:ext cx="890920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средств муниципального бюджета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28375" y="5274159"/>
            <a:ext cx="65703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1 430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26284" y="4988114"/>
            <a:ext cx="69857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147 382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26284" y="5208332"/>
            <a:ext cx="717554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субсидий из бюджета субъекта РФ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28375" y="5478802"/>
            <a:ext cx="993256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софинансирования гражданами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20220" y="233510"/>
            <a:ext cx="5533126" cy="723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3"/>
              </a:lnSpc>
            </a:pPr>
            <a:r>
              <a:rPr lang="ru-RU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Вклад проекта школьного инициативного бюджетирования в финансовую культуру граждан</a:t>
            </a:r>
            <a:endParaRPr lang="en-US" b="1" spc="-2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40">
            <a:extLst>
              <a:ext uri="{FF2B5EF4-FFF2-40B4-BE49-F238E27FC236}">
                <a16:creationId xmlns="" xmlns:a16="http://schemas.microsoft.com/office/drawing/2014/main" id="{DA578393-25A7-BCE6-8704-A42CF2890E50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6816367" y="4822160"/>
            <a:ext cx="1026182" cy="769637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53" y="0"/>
                <a:ext cx="2540070" cy="2540035"/>
              </a:xfrm>
              <a:custGeom>
                <a:avLst/>
                <a:gdLst/>
                <a:ahLst/>
                <a:cxnLst/>
                <a:rect l="l" t="t" r="r" b="b"/>
                <a:pathLst>
                  <a:path w="2540070" h="2540035">
                    <a:moveTo>
                      <a:pt x="1270053" y="0"/>
                    </a:moveTo>
                    <a:cubicBezTo>
                      <a:pt x="1971442" y="0"/>
                      <a:pt x="2540035" y="568579"/>
                      <a:pt x="2540053" y="1269968"/>
                    </a:cubicBezTo>
                    <a:cubicBezTo>
                      <a:pt x="2540070" y="1971358"/>
                      <a:pt x="1971506" y="2539965"/>
                      <a:pt x="1270116" y="2540000"/>
                    </a:cubicBezTo>
                    <a:cubicBezTo>
                      <a:pt x="568727" y="2540035"/>
                      <a:pt x="106" y="1971485"/>
                      <a:pt x="53" y="1270095"/>
                    </a:cubicBezTo>
                    <a:cubicBezTo>
                      <a:pt x="0" y="568706"/>
                      <a:pt x="568537" y="70"/>
                      <a:pt x="1269926" y="0"/>
                    </a:cubicBezTo>
                    <a:lnTo>
                      <a:pt x="1269990" y="635000"/>
                    </a:lnTo>
                    <a:cubicBezTo>
                      <a:pt x="919295" y="635018"/>
                      <a:pt x="635012" y="919321"/>
                      <a:pt x="635021" y="1270016"/>
                    </a:cubicBezTo>
                    <a:cubicBezTo>
                      <a:pt x="635030" y="1620710"/>
                      <a:pt x="919327" y="1905000"/>
                      <a:pt x="1270021" y="1905000"/>
                    </a:cubicBezTo>
                    <a:cubicBezTo>
                      <a:pt x="1620716" y="1905000"/>
                      <a:pt x="1905012" y="1620710"/>
                      <a:pt x="1905021" y="1270016"/>
                    </a:cubicBezTo>
                    <a:cubicBezTo>
                      <a:pt x="1905030" y="919321"/>
                      <a:pt x="1620748" y="635018"/>
                      <a:pt x="1270053" y="635000"/>
                    </a:cubicBezTo>
                    <a:close/>
                  </a:path>
                </a:pathLst>
              </a:custGeom>
              <a:solidFill>
                <a:srgbClr val="07B85C"/>
              </a:solidFill>
            </p:spPr>
          </p:sp>
        </p:grp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8320" t="-27037" r="-23073" b="-36871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65" b="-9265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24979" b="-52816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3420220" y="1474095"/>
            <a:ext cx="5612343" cy="27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7"/>
              </a:lnSpc>
            </a:pPr>
            <a:r>
              <a:rPr lang="en-US" sz="2000" spc="-22">
                <a:solidFill>
                  <a:srgbClr val="000000"/>
                </a:solidFill>
                <a:latin typeface="Evolventa Bold"/>
              </a:rPr>
              <a:t>“Точка роста” (уроки финансовой грамотности)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20220" y="1916564"/>
            <a:ext cx="4259414" cy="15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z="1100" spc="-11">
                <a:solidFill>
                  <a:srgbClr val="000000"/>
                </a:solidFill>
                <a:latin typeface="Evolventa Bold"/>
              </a:rPr>
              <a:t>Пушкинский район, г. Санкт-Петербург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05347" y="2085840"/>
            <a:ext cx="5533126" cy="242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4"/>
              </a:lnSpc>
            </a:pP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В 2022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году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результатам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проекта «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Твой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бюджет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школах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»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была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реализована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инициатива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старшеклассников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повышению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финансовой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грамотности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школьников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«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Точка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роста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»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№ 335.</a:t>
            </a:r>
          </a:p>
          <a:p>
            <a:pPr algn="just">
              <a:lnSpc>
                <a:spcPts val="894"/>
              </a:lnSpc>
            </a:pP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рамках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проекта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сформирована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развивающая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образовательная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среда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обучения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основам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финансовой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грамотности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всех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учащихся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(1-11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классы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).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Среда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предполагает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разовые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акции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мероприятия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игровое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интерактивное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оборудование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обучение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постоянной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основе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через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программы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внеурочной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деятельности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Таким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образом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суть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инициативы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не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создание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объекта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организация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процесса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–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процесса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обучения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школьников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ts val="894"/>
              </a:lnSpc>
            </a:pP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Согласно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задумке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разработанной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инициативной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командой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смете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модернизированы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два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учебных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пространства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старшей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пространство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оборудовано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интерактивной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панелью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программным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обеспечением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финансовой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грамотности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организационно-множительной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техникой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ноутбуки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принтеры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);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начальной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–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пространство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оборудовано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интерактивным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столом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программным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обеспечением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игровой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практической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деятельности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финансовой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грамотности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игровым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комплексом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«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Магазин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» (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прилавок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товаром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банкомат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касса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тележка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покупателя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бумажные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денежные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знаки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всех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достоинств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организационно-множительной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техникой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ноутбуки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принтеры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63081" y="4497267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63081" y="4805451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33160" y="4805451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33160" y="4510222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209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63081" y="5256670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1 220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63081" y="5566676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33160" y="5256670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2 917 507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33160" y="5566676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811926" y="4896971"/>
            <a:ext cx="69857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2 917 507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11926" y="5117189"/>
            <a:ext cx="717554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субсидий из бюджета субъекта РФ</a:t>
            </a:r>
          </a:p>
        </p:txBody>
      </p:sp>
      <p:sp>
        <p:nvSpPr>
          <p:cNvPr id="33" name="TextBox 40">
            <a:extLst>
              <a:ext uri="{FF2B5EF4-FFF2-40B4-BE49-F238E27FC236}">
                <a16:creationId xmlns="" xmlns:a16="http://schemas.microsoft.com/office/drawing/2014/main" id="{9671FECC-049D-C347-30B1-2E17E0991FF3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="" xmlns:a16="http://schemas.microsoft.com/office/drawing/2014/main" id="{E2CDC49C-5D97-6F07-55FB-39CFA7485B3D}"/>
              </a:ext>
            </a:extLst>
          </p:cNvPr>
          <p:cNvSpPr txBox="1"/>
          <p:nvPr/>
        </p:nvSpPr>
        <p:spPr>
          <a:xfrm>
            <a:off x="3420220" y="233510"/>
            <a:ext cx="5533126" cy="723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3"/>
              </a:lnSpc>
            </a:pPr>
            <a:r>
              <a:rPr lang="ru-RU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Вклад проекта школьного инициативного бюджетирования в финансовую культуру граждан</a:t>
            </a:r>
            <a:endParaRPr lang="en-US" b="1" spc="-2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9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8755" y="1"/>
            <a:ext cx="6355245" cy="965047"/>
            <a:chOff x="0" y="0"/>
            <a:chExt cx="3347619" cy="381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7619" cy="381253"/>
            </a:xfrm>
            <a:custGeom>
              <a:avLst/>
              <a:gdLst/>
              <a:ahLst/>
              <a:cxnLst/>
              <a:rect l="l" t="t" r="r" b="b"/>
              <a:pathLst>
                <a:path w="3347619" h="381253">
                  <a:moveTo>
                    <a:pt x="0" y="0"/>
                  </a:moveTo>
                  <a:lnTo>
                    <a:pt x="3347619" y="0"/>
                  </a:lnTo>
                  <a:lnTo>
                    <a:pt x="3347619" y="381253"/>
                  </a:lnTo>
                  <a:lnTo>
                    <a:pt x="0" y="381253"/>
                  </a:lnTo>
                  <a:lnTo>
                    <a:pt x="0" y="0"/>
                  </a:lnTo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6997" y="4164718"/>
            <a:ext cx="5347307" cy="2084521"/>
            <a:chOff x="0" y="0"/>
            <a:chExt cx="2816688" cy="823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688" cy="823515"/>
            </a:xfrm>
            <a:custGeom>
              <a:avLst/>
              <a:gdLst/>
              <a:ahLst/>
              <a:cxnLst/>
              <a:rect l="l" t="t" r="r" b="b"/>
              <a:pathLst>
                <a:path w="2816688" h="823515">
                  <a:moveTo>
                    <a:pt x="17374" y="0"/>
                  </a:moveTo>
                  <a:lnTo>
                    <a:pt x="2799314" y="0"/>
                  </a:lnTo>
                  <a:cubicBezTo>
                    <a:pt x="2803922" y="0"/>
                    <a:pt x="2808341" y="1830"/>
                    <a:pt x="2811600" y="5089"/>
                  </a:cubicBezTo>
                  <a:cubicBezTo>
                    <a:pt x="2814858" y="8347"/>
                    <a:pt x="2816688" y="12766"/>
                    <a:pt x="2816688" y="17374"/>
                  </a:cubicBezTo>
                  <a:lnTo>
                    <a:pt x="2816688" y="806141"/>
                  </a:lnTo>
                  <a:cubicBezTo>
                    <a:pt x="2816688" y="810749"/>
                    <a:pt x="2814858" y="815168"/>
                    <a:pt x="2811600" y="818426"/>
                  </a:cubicBezTo>
                  <a:cubicBezTo>
                    <a:pt x="2808341" y="821684"/>
                    <a:pt x="2803922" y="823515"/>
                    <a:pt x="2799314" y="823515"/>
                  </a:cubicBezTo>
                  <a:lnTo>
                    <a:pt x="17374" y="823515"/>
                  </a:lnTo>
                  <a:cubicBezTo>
                    <a:pt x="12766" y="823515"/>
                    <a:pt x="8347" y="821684"/>
                    <a:pt x="5089" y="818426"/>
                  </a:cubicBezTo>
                  <a:cubicBezTo>
                    <a:pt x="1830" y="815168"/>
                    <a:pt x="0" y="810749"/>
                    <a:pt x="0" y="806141"/>
                  </a:cubicBezTo>
                  <a:lnTo>
                    <a:pt x="0" y="17374"/>
                  </a:lnTo>
                  <a:cubicBezTo>
                    <a:pt x="0" y="12766"/>
                    <a:pt x="1830" y="8347"/>
                    <a:pt x="5089" y="5089"/>
                  </a:cubicBezTo>
                  <a:cubicBezTo>
                    <a:pt x="8347" y="1830"/>
                    <a:pt x="12766" y="0"/>
                    <a:pt x="1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D9D9D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6010148">
            <a:off x="6899330" y="4795591"/>
            <a:ext cx="1026182" cy="769637"/>
            <a:chOff x="0" y="0"/>
            <a:chExt cx="2052364" cy="205236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52364" cy="2052364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6595" y="0"/>
                <a:ext cx="2690555" cy="2640379"/>
              </a:xfrm>
              <a:custGeom>
                <a:avLst/>
                <a:gdLst/>
                <a:ahLst/>
                <a:cxnLst/>
                <a:rect l="l" t="t" r="r" b="b"/>
                <a:pathLst>
                  <a:path w="2690555" h="2640379">
                    <a:moveTo>
                      <a:pt x="1316595" y="0"/>
                    </a:moveTo>
                    <a:cubicBezTo>
                      <a:pt x="1841985" y="0"/>
                      <a:pt x="2313135" y="323511"/>
                      <a:pt x="2501845" y="813840"/>
                    </a:cubicBezTo>
                    <a:cubicBezTo>
                      <a:pt x="2690555" y="1304169"/>
                      <a:pt x="2557861" y="1860078"/>
                      <a:pt x="2168034" y="2212312"/>
                    </a:cubicBezTo>
                    <a:cubicBezTo>
                      <a:pt x="1778206" y="2564546"/>
                      <a:pt x="1211734" y="2640379"/>
                      <a:pt x="742986" y="2403081"/>
                    </a:cubicBezTo>
                    <a:cubicBezTo>
                      <a:pt x="274239" y="2165784"/>
                      <a:pt x="0" y="1664351"/>
                      <a:pt x="53097" y="1141651"/>
                    </a:cubicBezTo>
                    <a:lnTo>
                      <a:pt x="684846" y="1205825"/>
                    </a:lnTo>
                    <a:cubicBezTo>
                      <a:pt x="658298" y="1467175"/>
                      <a:pt x="795417" y="1717892"/>
                      <a:pt x="1029791" y="1836541"/>
                    </a:cubicBezTo>
                    <a:cubicBezTo>
                      <a:pt x="1264164" y="1955189"/>
                      <a:pt x="1547401" y="1917273"/>
                      <a:pt x="1742315" y="1741156"/>
                    </a:cubicBezTo>
                    <a:cubicBezTo>
                      <a:pt x="1937228" y="1565039"/>
                      <a:pt x="2003575" y="1287085"/>
                      <a:pt x="1909220" y="1041920"/>
                    </a:cubicBezTo>
                    <a:cubicBezTo>
                      <a:pt x="1814865" y="796755"/>
                      <a:pt x="1579290" y="635000"/>
                      <a:pt x="1316595" y="635000"/>
                    </a:cubicBezTo>
                    <a:close/>
                  </a:path>
                </a:pathLst>
              </a:custGeom>
              <a:solidFill>
                <a:srgbClr val="00944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667" y="0"/>
                <a:ext cx="1268270" cy="1237480"/>
              </a:xfrm>
              <a:custGeom>
                <a:avLst/>
                <a:gdLst/>
                <a:ahLst/>
                <a:cxnLst/>
                <a:rect l="l" t="t" r="r" b="b"/>
                <a:pathLst>
                  <a:path w="1268270" h="1237480">
                    <a:moveTo>
                      <a:pt x="0" y="1204960"/>
                    </a:moveTo>
                    <a:cubicBezTo>
                      <a:pt x="34623" y="529773"/>
                      <a:pt x="592132" y="68"/>
                      <a:pt x="1268206" y="0"/>
                    </a:cubicBezTo>
                    <a:lnTo>
                      <a:pt x="1268270" y="635000"/>
                    </a:lnTo>
                    <a:cubicBezTo>
                      <a:pt x="930232" y="635034"/>
                      <a:pt x="651478" y="899886"/>
                      <a:pt x="634166" y="1237480"/>
                    </a:cubicBezTo>
                    <a:close/>
                  </a:path>
                </a:pathLst>
              </a:custGeom>
              <a:solidFill>
                <a:srgbClr val="16DF76"/>
              </a:solidFill>
            </p:spPr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14350" y="1602281"/>
            <a:ext cx="2178159" cy="1633599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9484" t="-3886" b="-14108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14350" y="3290768"/>
            <a:ext cx="2178159" cy="1633599"/>
            <a:chOff x="0" y="0"/>
            <a:chExt cx="1128903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19" r="-19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4350" y="4981517"/>
            <a:ext cx="2178159" cy="1633599"/>
            <a:chOff x="0" y="0"/>
            <a:chExt cx="1128903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25952" b="-7394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420220" y="1272445"/>
            <a:ext cx="3395874" cy="35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7"/>
              </a:lnSpc>
            </a:pPr>
            <a:r>
              <a:rPr lang="en-US" sz="2600" spc="-29">
                <a:solidFill>
                  <a:srgbClr val="000000"/>
                </a:solidFill>
                <a:latin typeface="Evolventa Bold"/>
              </a:rPr>
              <a:t>Вас услышат!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0220" y="1827664"/>
            <a:ext cx="4259414" cy="15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"/>
              </a:lnSpc>
            </a:pPr>
            <a:r>
              <a:rPr lang="en-US" sz="1100" spc="-11">
                <a:solidFill>
                  <a:srgbClr val="000000"/>
                </a:solidFill>
                <a:latin typeface="Evolventa Bold"/>
              </a:rPr>
              <a:t>г. Когалым, ХМАО-Югра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0220" y="2138814"/>
            <a:ext cx="5324084" cy="2309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94"/>
              </a:lnSpc>
            </a:pP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Идея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проекта –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формирование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сообщества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волонтеров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школьного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инициативного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бюджетирования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СОШ №7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Когалыма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Инициативной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группой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созданы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базовые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ценности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сообщества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разработали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бренд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эмблему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слоган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),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наладили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каналы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коммуникации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активистами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выстроили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доверительные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отношения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представителями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администрации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членами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Управляющего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совета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ts val="894"/>
              </a:lnSpc>
            </a:pP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период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2021-2023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гг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численность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сообщества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выросла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28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участников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членство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подтверждается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сертификатом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).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Силами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сообщества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были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организованы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проведены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осенние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весенних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сессии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ШкИБ,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рамках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которых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были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созданы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15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проектов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ШкИБ. В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марте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2022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волонтёрами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была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организована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акция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"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Тихая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".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Целью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акции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являлось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устранение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скрипа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стульев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путём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установки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дополнительных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шайб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болтов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учебном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кабинете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Была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составлена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смета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закуплена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фарнитура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произведён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ремонт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школьной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мебели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ts val="894"/>
              </a:lnSpc>
            </a:pP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апреле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2023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состоялся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школьный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турнир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настольному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теннису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организованный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волонтёрами-шестиклассниками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организации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мероприятия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старшие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ШкИБеры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особое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внимание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обратили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формирование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бережного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отношения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младших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старшеклассников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имуществу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школы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После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турнира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мини-ШкИБерами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организовано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дежурство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рекреации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теннисным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spc="-8" dirty="0" err="1">
                <a:solidFill>
                  <a:srgbClr val="000000"/>
                </a:solidFill>
                <a:latin typeface="Times New Roman"/>
                <a:cs typeface="Times New Roman"/>
              </a:rPr>
              <a:t>столом</a:t>
            </a:r>
            <a:r>
              <a:rPr lang="en-US" sz="1400" spc="-8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78045" y="4497267"/>
            <a:ext cx="413576" cy="2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8"/>
              </a:lnSpc>
            </a:pPr>
            <a:r>
              <a:rPr lang="en-US" sz="1700" spc="-19">
                <a:solidFill>
                  <a:srgbClr val="000000"/>
                </a:solidFill>
                <a:latin typeface="Evolventa Bold"/>
              </a:rPr>
              <a:t>11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78045" y="4805451"/>
            <a:ext cx="1406236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инициативной группы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48124" y="4805451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участников собрания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48124" y="4510222"/>
            <a:ext cx="706578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28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678045" y="5256670"/>
            <a:ext cx="869209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762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78045" y="5566676"/>
            <a:ext cx="1270079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>
                <a:solidFill>
                  <a:srgbClr val="000000"/>
                </a:solidFill>
                <a:latin typeface="Evolventa"/>
              </a:rPr>
              <a:t>количество благополучателей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48124" y="5256670"/>
            <a:ext cx="1291323" cy="24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</a:pPr>
            <a:r>
              <a:rPr lang="en-US" sz="1700" spc="-18">
                <a:solidFill>
                  <a:srgbClr val="000000"/>
                </a:solidFill>
                <a:latin typeface="Evolventa Bold"/>
              </a:rPr>
              <a:t>100 560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48124" y="5566676"/>
            <a:ext cx="713533" cy="23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4"/>
              </a:lnSpc>
            </a:pPr>
            <a:r>
              <a:rPr lang="en-US" sz="800" spc="-8" dirty="0" err="1">
                <a:solidFill>
                  <a:srgbClr val="000000"/>
                </a:solidFill>
                <a:latin typeface="Evolventa"/>
              </a:rPr>
              <a:t>стоимость</a:t>
            </a:r>
            <a:r>
              <a:rPr lang="en-US" sz="800" spc="-8" dirty="0">
                <a:solidFill>
                  <a:srgbClr val="000000"/>
                </a:solidFill>
                <a:latin typeface="Evolventa"/>
              </a:rPr>
              <a:t> проекта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22486" y="4483479"/>
            <a:ext cx="687011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76 240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822486" y="4703698"/>
            <a:ext cx="890920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средств муниципального бюджета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34722" y="5326039"/>
            <a:ext cx="657039" cy="17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1"/>
              </a:lnSpc>
            </a:pPr>
            <a:r>
              <a:rPr lang="en-US" sz="1200" spc="-13">
                <a:solidFill>
                  <a:srgbClr val="000000"/>
                </a:solidFill>
                <a:latin typeface="Evolventa Bold"/>
              </a:rPr>
              <a:t>24 320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34722" y="5530681"/>
            <a:ext cx="993256" cy="2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"/>
              </a:lnSpc>
            </a:pPr>
            <a:r>
              <a:rPr lang="en-US" sz="700" spc="-7">
                <a:solidFill>
                  <a:srgbClr val="000000"/>
                </a:solidFill>
                <a:latin typeface="Evolventa"/>
              </a:rPr>
              <a:t>объем софинансирования гражданами</a:t>
            </a:r>
          </a:p>
        </p:txBody>
      </p:sp>
      <p:sp>
        <p:nvSpPr>
          <p:cNvPr id="36" name="TextBox 40">
            <a:extLst>
              <a:ext uri="{FF2B5EF4-FFF2-40B4-BE49-F238E27FC236}">
                <a16:creationId xmlns="" xmlns:a16="http://schemas.microsoft.com/office/drawing/2014/main" id="{9B2EA67D-D4C1-2D7B-36F2-5433661BEAA2}"/>
              </a:ext>
            </a:extLst>
          </p:cNvPr>
          <p:cNvSpPr txBox="1"/>
          <p:nvPr/>
        </p:nvSpPr>
        <p:spPr>
          <a:xfrm>
            <a:off x="-95308" y="724403"/>
            <a:ext cx="278757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</a:pPr>
            <a:r>
              <a:rPr lang="ru-RU" sz="4600" b="1" spc="-50" dirty="0">
                <a:solidFill>
                  <a:srgbClr val="008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место</a:t>
            </a:r>
            <a:endParaRPr lang="en-US" sz="4600" b="1" spc="-50" dirty="0">
              <a:solidFill>
                <a:srgbClr val="008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8">
            <a:extLst>
              <a:ext uri="{FF2B5EF4-FFF2-40B4-BE49-F238E27FC236}">
                <a16:creationId xmlns="" xmlns:a16="http://schemas.microsoft.com/office/drawing/2014/main" id="{2F7C1851-89EA-8B86-B2CB-09E9C6560261}"/>
              </a:ext>
            </a:extLst>
          </p:cNvPr>
          <p:cNvSpPr txBox="1"/>
          <p:nvPr/>
        </p:nvSpPr>
        <p:spPr>
          <a:xfrm>
            <a:off x="3420220" y="233510"/>
            <a:ext cx="5533126" cy="723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3"/>
              </a:lnSpc>
            </a:pPr>
            <a:r>
              <a:rPr lang="ru-RU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Вклад проекта школьного инициативного бюджетирования в финансовую культуру граждан</a:t>
            </a:r>
            <a:endParaRPr lang="en-US" b="1" spc="-2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51" y="0"/>
            <a:ext cx="6497902" cy="4711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4776" y="4663360"/>
            <a:ext cx="5422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Вагин Владимир Владимирович, </a:t>
            </a:r>
            <a:endParaRPr lang="ru-RU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ru-RU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руководитель </a:t>
            </a:r>
            <a:r>
              <a:rPr lang="ru-RU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Центра инициативного </a:t>
            </a:r>
            <a:endParaRPr lang="ru-RU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ru-RU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бюджетирования НИФИ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vagin@nifi.ru</a:t>
            </a:r>
            <a:endParaRPr lang="ru-RU" sz="2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7" y="5017579"/>
            <a:ext cx="1861128" cy="8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звание 1"/>
          <p:cNvSpPr txBox="1">
            <a:spLocks/>
          </p:cNvSpPr>
          <p:nvPr/>
        </p:nvSpPr>
        <p:spPr bwMode="auto">
          <a:xfrm>
            <a:off x="0" y="116632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Р</a:t>
            </a:r>
            <a:r>
              <a:rPr lang="ru-RU" sz="2400" b="1" dirty="0" smtClean="0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егулирование </a:t>
            </a:r>
            <a:r>
              <a:rPr lang="ru-RU" sz="2400" b="1" dirty="0" err="1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партисипаторного</a:t>
            </a:r>
            <a:r>
              <a:rPr lang="ru-RU" sz="2400" b="1" dirty="0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 бюджетирования </a:t>
            </a:r>
            <a:endParaRPr lang="en-US" sz="2400" b="1" dirty="0">
              <a:solidFill>
                <a:srgbClr val="039648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251520" y="901875"/>
            <a:ext cx="8640960" cy="117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латиноамериканских стран ПБ помимо законодательного закрепления регламентировано нормами национальной конституции: «право граждан участвовать в подготовке бюджетов муниципального уровня и разработке муниципальных инвестиционных проектов»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0EA712C-2CD0-8847-877C-1548F6C95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60055"/>
              </p:ext>
            </p:extLst>
          </p:nvPr>
        </p:nvGraphicFramePr>
        <p:xfrm>
          <a:off x="1294999" y="2360940"/>
          <a:ext cx="7849002" cy="396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8" name="Picture 6" descr="Флаг Перу — Википедия">
            <a:extLst>
              <a:ext uri="{FF2B5EF4-FFF2-40B4-BE49-F238E27FC236}">
                <a16:creationId xmlns:a16="http://schemas.microsoft.com/office/drawing/2014/main" xmlns="" id="{75E29223-FF52-504A-9C28-283160DC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8" y="2419673"/>
            <a:ext cx="776574" cy="543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лаг Доминиканской Республики — Википедия">
            <a:extLst>
              <a:ext uri="{FF2B5EF4-FFF2-40B4-BE49-F238E27FC236}">
                <a16:creationId xmlns:a16="http://schemas.microsoft.com/office/drawing/2014/main" xmlns="" id="{5B6F295B-0FDE-3245-A5B6-C9F8BEF6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8" y="3413982"/>
            <a:ext cx="776574" cy="561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Флаг Панамы — Википедия">
            <a:extLst>
              <a:ext uri="{FF2B5EF4-FFF2-40B4-BE49-F238E27FC236}">
                <a16:creationId xmlns:a16="http://schemas.microsoft.com/office/drawing/2014/main" xmlns="" id="{57EF5DD9-5D6F-B44B-A2D5-C5FA4D3C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7" y="4496884"/>
            <a:ext cx="776574" cy="561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Флаг Эквадора — Википедия">
            <a:extLst>
              <a:ext uri="{FF2B5EF4-FFF2-40B4-BE49-F238E27FC236}">
                <a16:creationId xmlns:a16="http://schemas.microsoft.com/office/drawing/2014/main" xmlns="" id="{B01D7C7A-8070-4E45-82A4-73FF4F4E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7" y="5510130"/>
            <a:ext cx="776574" cy="561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9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звание 1"/>
          <p:cNvSpPr txBox="1">
            <a:spLocks/>
          </p:cNvSpPr>
          <p:nvPr/>
        </p:nvSpPr>
        <p:spPr bwMode="auto">
          <a:xfrm>
            <a:off x="0" y="27599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Р</a:t>
            </a:r>
            <a:r>
              <a:rPr lang="ru-RU" sz="2400" b="1" dirty="0" smtClean="0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егулирование </a:t>
            </a:r>
            <a:r>
              <a:rPr lang="ru-RU" sz="2400" b="1" dirty="0" err="1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партисипаторного</a:t>
            </a:r>
            <a:r>
              <a:rPr lang="ru-RU" sz="2400" b="1" dirty="0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ru-RU" sz="2400" b="1" dirty="0" smtClean="0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бюджетирования</a:t>
            </a:r>
            <a:endParaRPr lang="en-US" sz="2400" b="1" dirty="0">
              <a:solidFill>
                <a:srgbClr val="039648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EC46083-BE6B-BE47-AA1E-FFA95599D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40122"/>
              </p:ext>
            </p:extLst>
          </p:nvPr>
        </p:nvGraphicFramePr>
        <p:xfrm>
          <a:off x="1514688" y="1179995"/>
          <a:ext cx="7629313" cy="524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8119F1-5CCB-8446-9837-F39843AE6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696" y="1179995"/>
            <a:ext cx="987492" cy="711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3E9C709-7EDD-4947-B3CF-FBB05E6B04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696" y="2596950"/>
            <a:ext cx="987492" cy="629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32" name="Picture 12" descr="Флаг Республики Корея — Википедия">
            <a:extLst>
              <a:ext uri="{FF2B5EF4-FFF2-40B4-BE49-F238E27FC236}">
                <a16:creationId xmlns:a16="http://schemas.microsoft.com/office/drawing/2014/main" xmlns="" id="{E7F4EBA5-1ABE-A644-A4D4-FB0F879F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5" y="3982079"/>
            <a:ext cx="987491" cy="7118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Флаг и герб Португалии — символика страны, фото">
            <a:extLst>
              <a:ext uri="{FF2B5EF4-FFF2-40B4-BE49-F238E27FC236}">
                <a16:creationId xmlns:a16="http://schemas.microsoft.com/office/drawing/2014/main" xmlns="" id="{929773FC-F4CA-D344-99F1-F103CA6E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5" y="5472312"/>
            <a:ext cx="987491" cy="7118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320E761-93D9-7306-9697-68D7FE0F9867}"/>
              </a:ext>
            </a:extLst>
          </p:cNvPr>
          <p:cNvSpPr txBox="1">
            <a:spLocks/>
          </p:cNvSpPr>
          <p:nvPr/>
        </p:nvSpPr>
        <p:spPr>
          <a:xfrm>
            <a:off x="7302500" y="6588310"/>
            <a:ext cx="1783412" cy="223441"/>
          </a:xfrm>
          <a:prstGeom prst="rect">
            <a:avLst/>
          </a:prstGeom>
          <a:noFill/>
        </p:spPr>
        <p:txBody>
          <a:bodyPr vert="horz" wrap="square" lIns="0" tIns="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8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4D7FD18-0784-9B42-1A29-B56099628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269287"/>
              </p:ext>
            </p:extLst>
          </p:nvPr>
        </p:nvGraphicFramePr>
        <p:xfrm>
          <a:off x="102329" y="2387276"/>
          <a:ext cx="3087099" cy="28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A8F7B11-6CF2-3318-3FFF-E35E4B156731}"/>
              </a:ext>
            </a:extLst>
          </p:cNvPr>
          <p:cNvSpPr txBox="1">
            <a:spLocks/>
          </p:cNvSpPr>
          <p:nvPr/>
        </p:nvSpPr>
        <p:spPr>
          <a:xfrm>
            <a:off x="514858" y="1014627"/>
            <a:ext cx="8758796" cy="742620"/>
          </a:xfrm>
          <a:prstGeom prst="rect">
            <a:avLst/>
          </a:prstGeom>
          <a:noFill/>
        </p:spPr>
        <p:txBody>
          <a:bodyPr vert="horz" wrap="square" lIns="0" tIns="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Инициативное бюджетирование в стратегиях СЭР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6849072-AB33-9773-D290-33BCBC77D75A}"/>
              </a:ext>
            </a:extLst>
          </p:cNvPr>
          <p:cNvSpPr txBox="1">
            <a:spLocks/>
          </p:cNvSpPr>
          <p:nvPr/>
        </p:nvSpPr>
        <p:spPr>
          <a:xfrm>
            <a:off x="3511360" y="2021110"/>
            <a:ext cx="1060640" cy="732326"/>
          </a:xfrm>
          <a:prstGeom prst="rect">
            <a:avLst/>
          </a:prstGeom>
          <a:noFill/>
        </p:spPr>
        <p:txBody>
          <a:bodyPr vert="horz" wrap="square" lIns="0" tIns="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D88D44A-80DB-824A-05DA-69FDE86B5470}"/>
              </a:ext>
            </a:extLst>
          </p:cNvPr>
          <p:cNvSpPr txBox="1">
            <a:spLocks/>
          </p:cNvSpPr>
          <p:nvPr/>
        </p:nvSpPr>
        <p:spPr>
          <a:xfrm>
            <a:off x="3511361" y="2605506"/>
            <a:ext cx="2333294" cy="689186"/>
          </a:xfrm>
          <a:prstGeom prst="rect">
            <a:avLst/>
          </a:prstGeom>
          <a:noFill/>
        </p:spPr>
        <p:txBody>
          <a:bodyPr vert="horz" wrap="square" lIns="0" tIns="0" rIns="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стратегий СЭР субъектов РФ упоминают инициативное (партисипаторное) бюджетирование 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21E7A815-6776-F98D-9182-119996A27FA7}"/>
              </a:ext>
            </a:extLst>
          </p:cNvPr>
          <p:cNvSpPr txBox="1">
            <a:spLocks/>
          </p:cNvSpPr>
          <p:nvPr/>
        </p:nvSpPr>
        <p:spPr>
          <a:xfrm>
            <a:off x="6368860" y="2021110"/>
            <a:ext cx="1060640" cy="732326"/>
          </a:xfrm>
          <a:prstGeom prst="rect">
            <a:avLst/>
          </a:prstGeom>
          <a:noFill/>
        </p:spPr>
        <p:txBody>
          <a:bodyPr vert="horz" wrap="square" lIns="0" tIns="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+6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31633F33-7CE2-4FA4-D2AF-D2E279BABFC2}"/>
              </a:ext>
            </a:extLst>
          </p:cNvPr>
          <p:cNvSpPr txBox="1">
            <a:spLocks/>
          </p:cNvSpPr>
          <p:nvPr/>
        </p:nvSpPr>
        <p:spPr>
          <a:xfrm>
            <a:off x="6368861" y="2605506"/>
            <a:ext cx="2333294" cy="689186"/>
          </a:xfrm>
          <a:prstGeom prst="rect">
            <a:avLst/>
          </a:prstGeom>
          <a:noFill/>
        </p:spPr>
        <p:txBody>
          <a:bodyPr vert="horz" wrap="square" lIns="0" tIns="0" rIns="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стратегий СЭР субъектов РФ в содержании которых приведены близкие к ИБ процедуры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1850B0A7-79BE-A3A3-0D71-B2FDFEAE5248}"/>
              </a:ext>
            </a:extLst>
          </p:cNvPr>
          <p:cNvCxnSpPr>
            <a:cxnSpLocks/>
          </p:cNvCxnSpPr>
          <p:nvPr/>
        </p:nvCxnSpPr>
        <p:spPr>
          <a:xfrm>
            <a:off x="3511361" y="3324918"/>
            <a:ext cx="22206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9A520A6-44C4-9313-39AD-651FE556E0FF}"/>
              </a:ext>
            </a:extLst>
          </p:cNvPr>
          <p:cNvCxnSpPr>
            <a:cxnSpLocks/>
          </p:cNvCxnSpPr>
          <p:nvPr/>
        </p:nvCxnSpPr>
        <p:spPr>
          <a:xfrm>
            <a:off x="6358625" y="3330500"/>
            <a:ext cx="22206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66929985-A2B8-C75D-9EBD-458F882FEF09}"/>
              </a:ext>
            </a:extLst>
          </p:cNvPr>
          <p:cNvSpPr txBox="1">
            <a:spLocks/>
          </p:cNvSpPr>
          <p:nvPr/>
        </p:nvSpPr>
        <p:spPr>
          <a:xfrm>
            <a:off x="3511361" y="3597550"/>
            <a:ext cx="2433384" cy="2123743"/>
          </a:xfrm>
          <a:prstGeom prst="rect">
            <a:avLst/>
          </a:prstGeom>
          <a:noFill/>
        </p:spPr>
        <p:txBody>
          <a:bodyPr vert="horz" wrap="square" lIns="0" tIns="0" rIns="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Архангельская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Воронежская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Ленинградская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Нижегородская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Новгородская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Республика Башкортостан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Республика Карелия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Самарская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Смоленская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Томская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Ульяновская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Чувашская Республика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ХМАО - Югра</a:t>
            </a:r>
          </a:p>
          <a:p>
            <a:pPr algn="l">
              <a:lnSpc>
                <a:spcPct val="100000"/>
              </a:lnSpc>
            </a:pPr>
            <a:endParaRPr lang="ru-RU" sz="1000" dirty="0">
              <a:latin typeface="Helvetica Neue Thin" panose="020B0403020202020204" pitchFamily="34" charset="0"/>
              <a:ea typeface="Helvetica Neue Thin" panose="020B0403020202020204" pitchFamily="34" charset="0"/>
              <a:cs typeface="Noto Sans Myanmar ExtBd" panose="020B050204050402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01FE43B-AA14-31BD-4BEB-1AB76F461C0E}"/>
              </a:ext>
            </a:extLst>
          </p:cNvPr>
          <p:cNvSpPr txBox="1">
            <a:spLocks/>
          </p:cNvSpPr>
          <p:nvPr/>
        </p:nvSpPr>
        <p:spPr>
          <a:xfrm>
            <a:off x="6368861" y="3597547"/>
            <a:ext cx="2433384" cy="1192568"/>
          </a:xfrm>
          <a:prstGeom prst="rect">
            <a:avLst/>
          </a:prstGeom>
          <a:noFill/>
        </p:spPr>
        <p:txBody>
          <a:bodyPr vert="horz" wrap="square" lIns="0" tIns="0" rIns="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Алтайский край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Иркутская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Кировская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Ненецкий автономный округ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Новосибирская область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Helvetica Neue Thin" panose="020B0403020202020204" pitchFamily="34" charset="0"/>
                <a:ea typeface="Helvetica Neue Thin" panose="020B0403020202020204" pitchFamily="34" charset="0"/>
                <a:cs typeface="Noto Sans Myanmar ExtBd" panose="020B0502040504020204" pitchFamily="34" charset="0"/>
              </a:rPr>
              <a:t>Пензенская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27358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40"/>
            <a:ext cx="7433733" cy="627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8000"/>
                </a:solidFill>
                <a:effectLst/>
                <a:latin typeface="PT Serif" panose="020A0603040505020204"/>
              </a:rPr>
              <a:t>Граждане в стратегических документах РФ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124" y="2371060"/>
            <a:ext cx="9232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65D506F-7B2A-4644-89AC-2BC89D23DEE8}"/>
              </a:ext>
            </a:extLst>
          </p:cNvPr>
          <p:cNvSpPr/>
          <p:nvPr/>
        </p:nvSpPr>
        <p:spPr>
          <a:xfrm>
            <a:off x="251522" y="1110031"/>
            <a:ext cx="8234591" cy="117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Анализ существующих документов стратегического планирования на предмет того, насколько граждане определены в них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3DD0F4-225C-42D5-AF40-D4A51071E259}"/>
              </a:ext>
            </a:extLst>
          </p:cNvPr>
          <p:cNvSpPr txBox="1"/>
          <p:nvPr/>
        </p:nvSpPr>
        <p:spPr>
          <a:xfrm>
            <a:off x="991042" y="2383728"/>
            <a:ext cx="8071473" cy="29440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Участниками</a:t>
            </a:r>
          </a:p>
          <a:p>
            <a:pPr marL="0" marR="0" indent="0" algn="l" defTabSz="914400" rtl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Процесса стратегического планирования</a:t>
            </a:r>
          </a:p>
          <a:p>
            <a:pPr marL="0" marR="0" indent="0" algn="l" defTabSz="914400" rtl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Получателями</a:t>
            </a:r>
          </a:p>
          <a:p>
            <a:pPr marL="0" marR="0" indent="0" algn="l" defTabSz="914400" rtl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Результатов мероприятий стратегического планирования</a:t>
            </a:r>
          </a:p>
          <a:p>
            <a:pPr marL="0" marR="0" indent="0" algn="l" defTabSz="914400" rtl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Создателями запроса</a:t>
            </a:r>
          </a:p>
          <a:p>
            <a:pPr>
              <a:lnSpc>
                <a:spcPts val="25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На мероприятия стратегического планирования</a:t>
            </a:r>
          </a:p>
          <a:p>
            <a:pPr>
              <a:lnSpc>
                <a:spcPts val="2500"/>
              </a:lnSpc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erif" panose="020A0603040505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B4CAF637-3415-4AAA-892C-DE7B79F778E9}"/>
              </a:ext>
            </a:extLst>
          </p:cNvPr>
          <p:cNvGrpSpPr/>
          <p:nvPr/>
        </p:nvGrpSpPr>
        <p:grpSpPr>
          <a:xfrm>
            <a:off x="498979" y="2326190"/>
            <a:ext cx="664931" cy="2453514"/>
            <a:chOff x="272480" y="1895388"/>
            <a:chExt cx="720343" cy="245351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56484A1-C08F-4F1B-8DA2-32581FDEF290}"/>
                </a:ext>
              </a:extLst>
            </p:cNvPr>
            <p:cNvSpPr txBox="1"/>
            <p:nvPr/>
          </p:nvSpPr>
          <p:spPr>
            <a:xfrm>
              <a:off x="892800" y="2371060"/>
              <a:ext cx="100023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C3C567C0-F9DC-43BD-BDA4-A75C874D83DC}"/>
                </a:ext>
              </a:extLst>
            </p:cNvPr>
            <p:cNvSpPr/>
            <p:nvPr/>
          </p:nvSpPr>
          <p:spPr>
            <a:xfrm>
              <a:off x="276597" y="1895388"/>
              <a:ext cx="432000" cy="519345"/>
            </a:xfrm>
            <a:prstGeom prst="ellipse">
              <a:avLst/>
            </a:prstGeom>
            <a:solidFill>
              <a:srgbClr val="0C8F4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1816A642-3A9D-4A3C-958C-4F4DB4205C74}"/>
                </a:ext>
              </a:extLst>
            </p:cNvPr>
            <p:cNvSpPr/>
            <p:nvPr/>
          </p:nvSpPr>
          <p:spPr>
            <a:xfrm>
              <a:off x="276597" y="3829557"/>
              <a:ext cx="432000" cy="519345"/>
            </a:xfrm>
            <a:prstGeom prst="ellipse">
              <a:avLst/>
            </a:prstGeom>
            <a:solidFill>
              <a:srgbClr val="B7DEB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B0A1327A-8374-4FBD-9702-7D9CCB9642ED}"/>
                </a:ext>
              </a:extLst>
            </p:cNvPr>
            <p:cNvSpPr/>
            <p:nvPr/>
          </p:nvSpPr>
          <p:spPr>
            <a:xfrm>
              <a:off x="272480" y="2865183"/>
              <a:ext cx="432000" cy="519345"/>
            </a:xfrm>
            <a:prstGeom prst="ellipse">
              <a:avLst/>
            </a:prstGeom>
            <a:solidFill>
              <a:srgbClr val="71C18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56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10DCFD-7E9E-434A-B9CB-3AE5A6284138}"/>
              </a:ext>
            </a:extLst>
          </p:cNvPr>
          <p:cNvSpPr txBox="1"/>
          <p:nvPr/>
        </p:nvSpPr>
        <p:spPr>
          <a:xfrm>
            <a:off x="338254" y="1106943"/>
            <a:ext cx="7124700" cy="915936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Фундамент инициативного бюджетирования</a:t>
            </a:r>
            <a:endParaRPr lang="ru-RU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63AB3-AE18-6C46-96DB-D103C1605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4" y="410788"/>
            <a:ext cx="645522" cy="389579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4151332-581B-DB46-B1F6-02C7F4F0E1D9}"/>
              </a:ext>
            </a:extLst>
          </p:cNvPr>
          <p:cNvCxnSpPr/>
          <p:nvPr/>
        </p:nvCxnSpPr>
        <p:spPr>
          <a:xfrm>
            <a:off x="4038600" y="1896289"/>
            <a:ext cx="0" cy="452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A93CBC-75EC-1A45-A8F3-24446EFA37C8}"/>
              </a:ext>
            </a:extLst>
          </p:cNvPr>
          <p:cNvSpPr txBox="1"/>
          <p:nvPr/>
        </p:nvSpPr>
        <p:spPr>
          <a:xfrm>
            <a:off x="338253" y="2065724"/>
            <a:ext cx="2785946" cy="546604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1600" b="1" dirty="0">
                <a:latin typeface="Helvetica" pitchFamily="2" charset="0"/>
                <a:cs typeface="Times New Roman"/>
              </a:rPr>
              <a:t>Мотивационный комплекс ИБ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315B88-6C91-024E-AC6A-D29E921E4794}"/>
              </a:ext>
            </a:extLst>
          </p:cNvPr>
          <p:cNvSpPr txBox="1"/>
          <p:nvPr/>
        </p:nvSpPr>
        <p:spPr>
          <a:xfrm>
            <a:off x="4453268" y="2065725"/>
            <a:ext cx="2785946" cy="300383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1600" b="1" dirty="0">
                <a:latin typeface="Helvetica" pitchFamily="2" charset="0"/>
                <a:cs typeface="Times New Roman"/>
              </a:rPr>
              <a:t>Процедуры </a:t>
            </a:r>
            <a:r>
              <a:rPr lang="ru-RU" sz="1600" b="1" dirty="0" smtClean="0">
                <a:latin typeface="Helvetica" pitchFamily="2" charset="0"/>
                <a:cs typeface="Times New Roman"/>
              </a:rPr>
              <a:t>ИБ: канон ИБ</a:t>
            </a:r>
            <a:endParaRPr lang="ru-RU" sz="1600" b="1" dirty="0">
              <a:latin typeface="Helvetica" pitchFamily="2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6F5077-F3F5-DE45-BF65-2E7F7C00F0F4}"/>
              </a:ext>
            </a:extLst>
          </p:cNvPr>
          <p:cNvSpPr txBox="1"/>
          <p:nvPr/>
        </p:nvSpPr>
        <p:spPr>
          <a:xfrm>
            <a:off x="661014" y="3275113"/>
            <a:ext cx="2785946" cy="269605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1400" dirty="0">
                <a:latin typeface="Helvetica" pitchFamily="2" charset="0"/>
                <a:cs typeface="Times New Roman"/>
              </a:rPr>
              <a:t>проблема / идея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453C5E-0284-544B-B5C0-0009AAD2C7C6}"/>
              </a:ext>
            </a:extLst>
          </p:cNvPr>
          <p:cNvSpPr txBox="1"/>
          <p:nvPr/>
        </p:nvSpPr>
        <p:spPr>
          <a:xfrm>
            <a:off x="661014" y="4400473"/>
            <a:ext cx="2785946" cy="485049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1400" dirty="0">
                <a:latin typeface="Helvetica" pitchFamily="2" charset="0"/>
                <a:cs typeface="Times New Roman"/>
              </a:rPr>
              <a:t>привлечение бюджетных средств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ECCA8A-43FE-1E4D-9CE0-C3423B20D288}"/>
              </a:ext>
            </a:extLst>
          </p:cNvPr>
          <p:cNvSpPr txBox="1"/>
          <p:nvPr/>
        </p:nvSpPr>
        <p:spPr>
          <a:xfrm>
            <a:off x="250896" y="5525835"/>
            <a:ext cx="3606183" cy="269605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1400" dirty="0">
                <a:latin typeface="Helvetica" pitchFamily="2" charset="0"/>
                <a:cs typeface="Times New Roman"/>
              </a:rPr>
              <a:t>инструмент для инициативных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A58A1-7EF8-6749-A536-14AEA1F015CF}"/>
              </a:ext>
            </a:extLst>
          </p:cNvPr>
          <p:cNvSpPr txBox="1"/>
          <p:nvPr/>
        </p:nvSpPr>
        <p:spPr>
          <a:xfrm>
            <a:off x="5257800" y="2750722"/>
            <a:ext cx="1398833" cy="269605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1400" dirty="0">
                <a:latin typeface="Helvetica" pitchFamily="2" charset="0"/>
                <a:cs typeface="Times New Roman"/>
              </a:rPr>
              <a:t>выдвижение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AC5015-C903-964B-9A8F-3560E16AC850}"/>
              </a:ext>
            </a:extLst>
          </p:cNvPr>
          <p:cNvSpPr txBox="1"/>
          <p:nvPr/>
        </p:nvSpPr>
        <p:spPr>
          <a:xfrm>
            <a:off x="5257801" y="3435194"/>
            <a:ext cx="1398832" cy="269605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1400" dirty="0">
                <a:latin typeface="Helvetica" pitchFamily="2" charset="0"/>
                <a:cs typeface="Times New Roman"/>
              </a:rPr>
              <a:t>обсуждение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F0E89C-584B-B340-8D34-1C11377894C6}"/>
              </a:ext>
            </a:extLst>
          </p:cNvPr>
          <p:cNvSpPr txBox="1"/>
          <p:nvPr/>
        </p:nvSpPr>
        <p:spPr>
          <a:xfrm>
            <a:off x="5257800" y="4136425"/>
            <a:ext cx="1676400" cy="269605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1400" dirty="0">
                <a:latin typeface="Helvetica" pitchFamily="2" charset="0"/>
                <a:cs typeface="Times New Roman"/>
              </a:rPr>
              <a:t>конкурсный отбор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1FA989-7511-D44F-A8CE-85DB5D2D0BC0}"/>
              </a:ext>
            </a:extLst>
          </p:cNvPr>
          <p:cNvSpPr txBox="1"/>
          <p:nvPr/>
        </p:nvSpPr>
        <p:spPr>
          <a:xfrm>
            <a:off x="5257801" y="4820897"/>
            <a:ext cx="1976550" cy="269605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1400" dirty="0">
                <a:latin typeface="Helvetica" pitchFamily="2" charset="0"/>
                <a:cs typeface="Times New Roman"/>
              </a:rPr>
              <a:t>участие в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885749-D606-404B-BD7F-D1F1E25B1CED}"/>
              </a:ext>
            </a:extLst>
          </p:cNvPr>
          <p:cNvSpPr txBox="1"/>
          <p:nvPr/>
        </p:nvSpPr>
        <p:spPr>
          <a:xfrm>
            <a:off x="5257800" y="5505369"/>
            <a:ext cx="3524248" cy="485049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r>
              <a:rPr lang="ru-RU" sz="1400" dirty="0">
                <a:latin typeface="Helvetica" pitchFamily="2" charset="0"/>
                <a:cs typeface="Times New Roman"/>
              </a:rPr>
              <a:t>публичный (открытый) характер процедур</a:t>
            </a:r>
          </a:p>
        </p:txBody>
      </p:sp>
      <p:pic>
        <p:nvPicPr>
          <p:cNvPr id="18" name="Рисунок 17" descr="Лампочка">
            <a:extLst>
              <a:ext uri="{FF2B5EF4-FFF2-40B4-BE49-F238E27FC236}">
                <a16:creationId xmlns:a16="http://schemas.microsoft.com/office/drawing/2014/main" xmlns="" id="{0B056B30-2CAE-3746-A8D4-16DBA709A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77016" y="2801699"/>
            <a:ext cx="353943" cy="471924"/>
          </a:xfrm>
          <a:prstGeom prst="rect">
            <a:avLst/>
          </a:prstGeom>
        </p:spPr>
      </p:pic>
      <p:pic>
        <p:nvPicPr>
          <p:cNvPr id="20" name="Рисунок 19" descr="Голова с шестеренками">
            <a:extLst>
              <a:ext uri="{FF2B5EF4-FFF2-40B4-BE49-F238E27FC236}">
                <a16:creationId xmlns:a16="http://schemas.microsoft.com/office/drawing/2014/main" xmlns="" id="{157CE738-804D-0249-8284-112C7EB16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77016" y="5053909"/>
            <a:ext cx="353943" cy="471924"/>
          </a:xfrm>
          <a:prstGeom prst="rect">
            <a:avLst/>
          </a:prstGeom>
        </p:spPr>
      </p:pic>
      <p:pic>
        <p:nvPicPr>
          <p:cNvPr id="22" name="Рисунок 21" descr="Монеты">
            <a:extLst>
              <a:ext uri="{FF2B5EF4-FFF2-40B4-BE49-F238E27FC236}">
                <a16:creationId xmlns:a16="http://schemas.microsoft.com/office/drawing/2014/main" xmlns="" id="{CF12F024-3CBB-8844-92F1-18B152297A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77016" y="3928548"/>
            <a:ext cx="353944" cy="471925"/>
          </a:xfrm>
          <a:prstGeom prst="rect">
            <a:avLst/>
          </a:prstGeom>
        </p:spPr>
      </p:pic>
      <p:pic>
        <p:nvPicPr>
          <p:cNvPr id="24" name="Рисунок 23" descr="Кроль">
            <a:extLst>
              <a:ext uri="{FF2B5EF4-FFF2-40B4-BE49-F238E27FC236}">
                <a16:creationId xmlns:a16="http://schemas.microsoft.com/office/drawing/2014/main" xmlns="" id="{127ACD93-20EF-AE42-8601-9989330389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51457" y="2656299"/>
            <a:ext cx="353943" cy="471924"/>
          </a:xfrm>
          <a:prstGeom prst="rect">
            <a:avLst/>
          </a:prstGeom>
        </p:spPr>
      </p:pic>
      <p:pic>
        <p:nvPicPr>
          <p:cNvPr id="26" name="Рисунок 25" descr="Лектор">
            <a:extLst>
              <a:ext uri="{FF2B5EF4-FFF2-40B4-BE49-F238E27FC236}">
                <a16:creationId xmlns:a16="http://schemas.microsoft.com/office/drawing/2014/main" xmlns="" id="{11E8BE16-F85A-0B45-AD27-7B6BAAE42D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751457" y="3344551"/>
            <a:ext cx="353943" cy="471924"/>
          </a:xfrm>
          <a:prstGeom prst="rect">
            <a:avLst/>
          </a:prstGeom>
        </p:spPr>
      </p:pic>
      <p:pic>
        <p:nvPicPr>
          <p:cNvPr id="28" name="Рисунок 27" descr="Преподаватель">
            <a:extLst>
              <a:ext uri="{FF2B5EF4-FFF2-40B4-BE49-F238E27FC236}">
                <a16:creationId xmlns:a16="http://schemas.microsoft.com/office/drawing/2014/main" xmlns="" id="{C84CE7CE-4311-6842-AD8F-1E7C195E3D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751457" y="4028641"/>
            <a:ext cx="353943" cy="471924"/>
          </a:xfrm>
          <a:prstGeom prst="rect">
            <a:avLst/>
          </a:prstGeom>
        </p:spPr>
      </p:pic>
      <p:pic>
        <p:nvPicPr>
          <p:cNvPr id="30" name="Рисунок 29" descr="Человек ест">
            <a:extLst>
              <a:ext uri="{FF2B5EF4-FFF2-40B4-BE49-F238E27FC236}">
                <a16:creationId xmlns:a16="http://schemas.microsoft.com/office/drawing/2014/main" xmlns="" id="{99BFDB91-BBD4-154D-BB1E-8270B5BFE0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751458" y="4712732"/>
            <a:ext cx="353944" cy="471925"/>
          </a:xfrm>
          <a:prstGeom prst="rect">
            <a:avLst/>
          </a:prstGeom>
        </p:spPr>
      </p:pic>
      <p:pic>
        <p:nvPicPr>
          <p:cNvPr id="32" name="Рисунок 31" descr="Пользователи">
            <a:extLst>
              <a:ext uri="{FF2B5EF4-FFF2-40B4-BE49-F238E27FC236}">
                <a16:creationId xmlns:a16="http://schemas.microsoft.com/office/drawing/2014/main" xmlns="" id="{E9A89A27-8583-9244-9B58-771E566B7A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751457" y="5396821"/>
            <a:ext cx="353943" cy="4719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48ADFC7-95E5-2548-9553-DE808F460D77}"/>
              </a:ext>
            </a:extLst>
          </p:cNvPr>
          <p:cNvSpPr txBox="1"/>
          <p:nvPr/>
        </p:nvSpPr>
        <p:spPr>
          <a:xfrm>
            <a:off x="8525251" y="6565860"/>
            <a:ext cx="580650" cy="238828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r"/>
            <a:r>
              <a:rPr lang="ru-RU" sz="1200" dirty="0">
                <a:latin typeface="Helvetica" pitchFamily="2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60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8565155" cy="63261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effectLst/>
                <a:latin typeface="Times New Roman"/>
                <a:cs typeface="Times New Roman"/>
              </a:rPr>
              <a:t>Основные показатели развития ИБ в 2022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5313898"/>
              </p:ext>
            </p:extLst>
          </p:nvPr>
        </p:nvGraphicFramePr>
        <p:xfrm>
          <a:off x="457200" y="1988841"/>
          <a:ext cx="82296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="" xmlns:a16="http://schemas.microsoft.com/office/drawing/2014/main" id="{97080986-F51E-4128-84D4-3EAAFABEA5CD}"/>
              </a:ext>
            </a:extLst>
          </p:cNvPr>
          <p:cNvSpPr/>
          <p:nvPr/>
        </p:nvSpPr>
        <p:spPr>
          <a:xfrm>
            <a:off x="563423" y="1608483"/>
            <a:ext cx="1997283" cy="683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+ 1 субъект РФ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="" xmlns:a16="http://schemas.microsoft.com/office/drawing/2014/main" id="{4EA260A9-AB4D-431F-AC9D-2D6B502D074F}"/>
              </a:ext>
            </a:extLst>
          </p:cNvPr>
          <p:cNvSpPr/>
          <p:nvPr/>
        </p:nvSpPr>
        <p:spPr>
          <a:xfrm>
            <a:off x="3760689" y="1572423"/>
            <a:ext cx="2193735" cy="683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+ 33 практики</a:t>
            </a: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="" xmlns:a16="http://schemas.microsoft.com/office/drawing/2014/main" id="{7B1F46C6-A89B-4915-909B-8F9BC45AB0E9}"/>
              </a:ext>
            </a:extLst>
          </p:cNvPr>
          <p:cNvSpPr/>
          <p:nvPr/>
        </p:nvSpPr>
        <p:spPr>
          <a:xfrm>
            <a:off x="6812126" y="1572423"/>
            <a:ext cx="2073128" cy="683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+ 257 проектов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E9826D28-3DD9-4E36-8A2A-AD6F47ECD511}"/>
              </a:ext>
            </a:extLst>
          </p:cNvPr>
          <p:cNvSpPr/>
          <p:nvPr/>
        </p:nvSpPr>
        <p:spPr>
          <a:xfrm>
            <a:off x="6812127" y="4046340"/>
            <a:ext cx="2331874" cy="7132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+ 216,8  млн </a:t>
            </a:r>
            <a:r>
              <a:rPr lang="ru-RU" sz="2400" b="1" dirty="0" err="1"/>
              <a:t>руб</a:t>
            </a:r>
            <a:endParaRPr lang="ru-RU" sz="2400" b="1" dirty="0"/>
          </a:p>
        </p:txBody>
      </p: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="" xmlns:a16="http://schemas.microsoft.com/office/drawing/2014/main" id="{86A7C4A5-D669-402D-AB55-C8981086A7BD}"/>
              </a:ext>
            </a:extLst>
          </p:cNvPr>
          <p:cNvSpPr/>
          <p:nvPr/>
        </p:nvSpPr>
        <p:spPr>
          <a:xfrm>
            <a:off x="3760689" y="4046340"/>
            <a:ext cx="2485497" cy="683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+ 5 млрд рублей</a:t>
            </a:r>
          </a:p>
        </p:txBody>
      </p:sp>
    </p:spTree>
    <p:extLst>
      <p:ext uri="{BB962C8B-B14F-4D97-AF65-F5344CB8AC3E}">
        <p14:creationId xmlns:p14="http://schemas.microsoft.com/office/powerpoint/2010/main" val="24881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851" y="151785"/>
            <a:ext cx="7476551" cy="80140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«воронка»</a:t>
            </a:r>
            <a:endParaRPr lang="ru-RU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6308854"/>
              </p:ext>
            </p:extLst>
          </p:nvPr>
        </p:nvGraphicFramePr>
        <p:xfrm>
          <a:off x="1604994" y="1730982"/>
          <a:ext cx="5917617" cy="482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74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4951</TotalTime>
  <Words>2734</Words>
  <Application>Microsoft Macintosh PowerPoint</Application>
  <PresentationFormat>Экран (4:3)</PresentationFormat>
  <Paragraphs>319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ВОВЛЕЧЕНИЕ ГРАЖДАН</vt:lpstr>
      <vt:lpstr>Презентация PowerPoint</vt:lpstr>
      <vt:lpstr>Презентация PowerPoint</vt:lpstr>
      <vt:lpstr>Презентация PowerPoint</vt:lpstr>
      <vt:lpstr>Граждане в стратегических документах РФ</vt:lpstr>
      <vt:lpstr>Презентация PowerPoint</vt:lpstr>
      <vt:lpstr>Основные показатели развития ИБ в 2022 году</vt:lpstr>
      <vt:lpstr>Проектная «воронка»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Школьное и молодежное ИБ в 2022 году</vt:lpstr>
      <vt:lpstr>Принципы  модели ШкИБ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Артем Федин</dc:creator>
  <cp:lastModifiedBy>Владимир Вагин</cp:lastModifiedBy>
  <cp:revision>105</cp:revision>
  <cp:lastPrinted>2015-11-20T16:17:24Z</cp:lastPrinted>
  <dcterms:created xsi:type="dcterms:W3CDTF">2015-11-20T06:16:42Z</dcterms:created>
  <dcterms:modified xsi:type="dcterms:W3CDTF">2023-09-19T05:12:39Z</dcterms:modified>
</cp:coreProperties>
</file>