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1" r:id="rId2"/>
    <p:sldId id="286" r:id="rId3"/>
    <p:sldId id="272" r:id="rId4"/>
    <p:sldId id="270" r:id="rId5"/>
    <p:sldId id="282" r:id="rId6"/>
    <p:sldId id="295" r:id="rId7"/>
    <p:sldId id="299" r:id="rId8"/>
    <p:sldId id="289" r:id="rId9"/>
    <p:sldId id="290" r:id="rId10"/>
    <p:sldId id="285" r:id="rId11"/>
    <p:sldId id="296" r:id="rId12"/>
    <p:sldId id="281" r:id="rId13"/>
    <p:sldId id="280" r:id="rId14"/>
    <p:sldId id="283" r:id="rId15"/>
    <p:sldId id="284" r:id="rId16"/>
    <p:sldId id="279" r:id="rId17"/>
    <p:sldId id="278" r:id="rId1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2D90BC"/>
    <a:srgbClr val="BBCEE3"/>
    <a:srgbClr val="E1ECF1"/>
    <a:srgbClr val="D1DCCA"/>
    <a:srgbClr val="D6E1CF"/>
    <a:srgbClr val="DFE6DD"/>
    <a:srgbClr val="D1E1A7"/>
    <a:srgbClr val="59595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74338" autoAdjust="0"/>
  </p:normalViewPr>
  <p:slideViewPr>
    <p:cSldViewPr snapToGrid="0">
      <p:cViewPr varScale="1">
        <p:scale>
          <a:sx n="110" d="100"/>
          <a:sy n="110" d="100"/>
        </p:scale>
        <p:origin x="10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dist="190500">
                <a:prstClr val="black">
                  <a:alpha val="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AACFDF"/>
              </a:solidFill>
              <a:ln>
                <a:noFill/>
              </a:ln>
              <a:effectLst>
                <a:innerShdw dist="190500">
                  <a:prstClr val="black">
                    <a:alpha val="9000"/>
                  </a:prstClr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9CC99"/>
              </a:solidFill>
              <a:ln>
                <a:noFill/>
              </a:ln>
              <a:effectLst>
                <a:innerShdw dist="190500">
                  <a:prstClr val="black">
                    <a:alpha val="9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D1E1A7"/>
              </a:solidFill>
              <a:ln>
                <a:noFill/>
              </a:ln>
              <a:effectLst>
                <a:innerShdw dist="190500">
                  <a:prstClr val="black">
                    <a:alpha val="9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EEB4A4"/>
              </a:solidFill>
              <a:ln>
                <a:noFill/>
              </a:ln>
              <a:effectLst>
                <a:innerShdw dist="190500">
                  <a:prstClr val="black">
                    <a:alpha val="9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0"/>
                  <c:y val="-0.38301803845037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2 910,2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6575557536120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1 118,7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539597539007751E-3"/>
                  <c:y val="-0.119408395958803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6386618652653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165,8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Бюджет
края</c:v>
                </c:pt>
                <c:pt idx="1">
                  <c:v>Местный
бюджет</c:v>
                </c:pt>
                <c:pt idx="2">
                  <c:v>Организации</c:v>
                </c:pt>
                <c:pt idx="3">
                  <c:v>Население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2447.1</c:v>
                </c:pt>
                <c:pt idx="1">
                  <c:v>931.9</c:v>
                </c:pt>
                <c:pt idx="2">
                  <c:v>584.9</c:v>
                </c:pt>
                <c:pt idx="3">
                  <c:v>139.69999999999999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100"/>
        <c:axId val="540869336"/>
        <c:axId val="540869728"/>
      </c:barChart>
      <c:catAx>
        <c:axId val="54086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0869728"/>
        <c:crosses val="autoZero"/>
        <c:auto val="1"/>
        <c:lblAlgn val="ctr"/>
        <c:lblOffset val="100"/>
        <c:noMultiLvlLbl val="0"/>
      </c:catAx>
      <c:valAx>
        <c:axId val="54086972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540869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Среднее значение 
за 2007-2016 г.</c:v>
                </c:pt>
              </c:strCache>
            </c:strRef>
          </c:tx>
          <c:spPr>
            <a:ln w="34925">
              <a:noFill/>
            </a:ln>
            <a:effectLst>
              <a:innerShdw dist="203200" dir="2700000">
                <a:prstClr val="black">
                  <a:alpha val="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AACFDF"/>
              </a:solidFill>
              <a:ln w="34925">
                <a:noFill/>
              </a:ln>
              <a:effectLst>
                <a:innerShdw dist="203200" dir="2700000">
                  <a:prstClr val="black">
                    <a:alpha val="9000"/>
                  </a:prstClr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9CC99"/>
              </a:solidFill>
              <a:ln w="34925">
                <a:noFill/>
              </a:ln>
              <a:effectLst>
                <a:innerShdw dist="203200" dir="2700000">
                  <a:prstClr val="black">
                    <a:alpha val="9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D1E1A7"/>
              </a:solidFill>
              <a:ln w="34925">
                <a:noFill/>
              </a:ln>
              <a:effectLst>
                <a:innerShdw dist="203200" dir="2700000">
                  <a:prstClr val="black">
                    <a:alpha val="9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EEB4A4"/>
              </a:solidFill>
              <a:ln w="34925">
                <a:noFill/>
              </a:ln>
              <a:effectLst>
                <a:innerShdw dir="2700000">
                  <a:prstClr val="black">
                    <a:alpha val="9000"/>
                  </a:prstClr>
                </a:innerShdw>
              </a:effectLst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0">
                      <a:solidFill>
                        <a:srgbClr val="2E627A"/>
                      </a:solidFill>
                      <a:latin typeface="Impact" panose="020B080603090205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0">
                      <a:solidFill>
                        <a:srgbClr val="8E4E08"/>
                      </a:solidFill>
                      <a:latin typeface="Impact" panose="020B080603090205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 b="0">
                      <a:solidFill>
                        <a:srgbClr val="386A65"/>
                      </a:solidFill>
                      <a:latin typeface="Impact" panose="020B080603090205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600" b="0">
                      <a:solidFill>
                        <a:srgbClr val="78180E"/>
                      </a:solidFill>
                      <a:latin typeface="Impact" panose="020B080603090205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Impact" panose="020B080603090205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Бюджет края</c:v>
                </c:pt>
                <c:pt idx="1">
                  <c:v>Поселение</c:v>
                </c:pt>
                <c:pt idx="2">
                  <c:v>Организации</c:v>
                </c:pt>
                <c:pt idx="3">
                  <c:v>Население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</c:v>
                </c:pt>
                <c:pt idx="1">
                  <c:v>11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ln w="34925">
              <a:solidFill>
                <a:srgbClr val="8EB4E3"/>
              </a:solidFill>
            </a:ln>
            <a:effectLst>
              <a:innerShdw dist="177800" dir="2700000">
                <a:prstClr val="black">
                  <a:alpha val="1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FC2D1"/>
              </a:solidFill>
              <a:ln w="34925">
                <a:noFill/>
              </a:ln>
              <a:effectLst>
                <a:innerShdw dist="177800" dir="2700000">
                  <a:prstClr val="black">
                    <a:alpha val="10000"/>
                  </a:prstClr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E8BE8E"/>
              </a:solidFill>
              <a:ln w="34925">
                <a:noFill/>
              </a:ln>
              <a:effectLst>
                <a:innerShdw dist="177800" dir="2700000">
                  <a:prstClr val="black">
                    <a:alpha val="1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C6D49E"/>
              </a:solidFill>
              <a:ln w="34925">
                <a:noFill/>
              </a:ln>
              <a:effectLst>
                <a:innerShdw dist="177800" dir="2700000">
                  <a:prstClr val="black">
                    <a:alpha val="1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E2AB9C"/>
              </a:solidFill>
              <a:ln w="34925">
                <a:noFill/>
              </a:ln>
              <a:effectLst>
                <a:innerShdw dist="177800" dir="2700000">
                  <a:prstClr val="black">
                    <a:alpha val="10000"/>
                  </a:prstClr>
                </a:inn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0">
                        <a:solidFill>
                          <a:srgbClr val="2E627A"/>
                        </a:solidFill>
                        <a:latin typeface="Impact" panose="020B0806030902050204" pitchFamily="34" charset="0"/>
                      </a:defRPr>
                    </a:pPr>
                    <a:r>
                      <a:rPr lang="en-US" dirty="0" smtClean="0"/>
                      <a:t>60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0">
                        <a:solidFill>
                          <a:srgbClr val="8E4E08"/>
                        </a:solidFill>
                        <a:latin typeface="Impact" panose="020B0806030902050204" pitchFamily="34" charset="0"/>
                      </a:defRPr>
                    </a:pPr>
                    <a:r>
                      <a:rPr lang="en-US" dirty="0" smtClean="0"/>
                      <a:t>23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600" b="0">
                        <a:solidFill>
                          <a:srgbClr val="6E8040"/>
                        </a:solidFill>
                        <a:latin typeface="Impact" panose="020B0806030902050204" pitchFamily="34" charset="0"/>
                      </a:defRPr>
                    </a:pPr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600" b="0">
                      <a:solidFill>
                        <a:srgbClr val="78180E"/>
                      </a:solidFill>
                      <a:latin typeface="Impact" panose="020B080603090205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rgbClr val="9A7500"/>
                    </a:solidFill>
                    <a:latin typeface="Impact" panose="020B080603090205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Бюджет края</c:v>
                </c:pt>
                <c:pt idx="1">
                  <c:v>Поселение</c:v>
                </c:pt>
                <c:pt idx="2">
                  <c:v>Организации</c:v>
                </c:pt>
                <c:pt idx="3">
                  <c:v>Население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</c:v>
                </c:pt>
                <c:pt idx="1">
                  <c:v>19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-17"/>
        <c:axId val="181767496"/>
        <c:axId val="181770240"/>
      </c:barChart>
      <c:catAx>
        <c:axId val="181767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81770240"/>
        <c:crosses val="autoZero"/>
        <c:auto val="1"/>
        <c:lblAlgn val="ctr"/>
        <c:lblOffset val="100"/>
        <c:noMultiLvlLbl val="0"/>
      </c:catAx>
      <c:valAx>
        <c:axId val="181770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1767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Благоустройство 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>
              <a:outerShdw blurRad="139700" dist="127000" dir="8100000" sx="99000" sy="99000" algn="tr" rotWithShape="0">
                <a:prstClr val="black">
                  <a:alpha val="31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FFC000"/>
                </a:solidFill>
                <a:round/>
              </a:ln>
              <a:effectLst>
                <a:outerShdw blurRad="139700" dist="127000" dir="8100000" sx="99000" sy="99000" algn="tr" rotWithShape="0">
                  <a:prstClr val="black">
                    <a:alpha val="31000"/>
                  </a:prstClr>
                </a:outerShdw>
              </a:effectLst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800" b="0" i="0" u="none" strike="noStrike" kern="1200" baseline="0">
                      <a:solidFill>
                        <a:srgbClr val="B08600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800" b="0" i="0" u="none" strike="noStrike" kern="1200" baseline="0">
                      <a:solidFill>
                        <a:srgbClr val="B08600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800" b="0" i="0" u="none" strike="noStrike" kern="1200" baseline="0">
                      <a:solidFill>
                        <a:srgbClr val="B08600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800" b="0" i="0" u="none" strike="noStrike" kern="1200" baseline="0">
                      <a:solidFill>
                        <a:srgbClr val="B08600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800" b="0" i="0" u="none" strike="noStrike" kern="1200" baseline="0">
                      <a:solidFill>
                        <a:srgbClr val="B08600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800" b="0" i="0" u="none" strike="noStrike" kern="1200" baseline="0">
                      <a:solidFill>
                        <a:srgbClr val="B08600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RU" sz="1800" b="0" i="0" u="none" strike="noStrike" kern="1200" baseline="0">
                      <a:solidFill>
                        <a:srgbClr val="B08600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B08600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2017
год</c:v>
                </c:pt>
                <c:pt idx="1">
                  <c:v>2018 
год</c:v>
                </c:pt>
                <c:pt idx="2">
                  <c:v>2019
год</c:v>
                </c:pt>
                <c:pt idx="3">
                  <c:v>2020
год</c:v>
                </c:pt>
                <c:pt idx="4">
                  <c:v>2021
год</c:v>
                </c:pt>
                <c:pt idx="5">
                  <c:v>2022
год</c:v>
                </c:pt>
                <c:pt idx="6">
                  <c:v>2023
год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37</c:v>
                </c:pt>
                <c:pt idx="1">
                  <c:v>44</c:v>
                </c:pt>
                <c:pt idx="2">
                  <c:v>42</c:v>
                </c:pt>
                <c:pt idx="3">
                  <c:v>50</c:v>
                </c:pt>
                <c:pt idx="4">
                  <c:v>64</c:v>
                </c:pt>
                <c:pt idx="5">
                  <c:v>64</c:v>
                </c:pt>
                <c:pt idx="6">
                  <c:v>60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Ремонт объектов культуры</c:v>
                </c:pt>
              </c:strCache>
            </c:strRef>
          </c:tx>
          <c:spPr>
            <a:ln w="28575" cap="rnd">
              <a:solidFill>
                <a:srgbClr val="E35B34"/>
              </a:solidFill>
              <a:round/>
            </a:ln>
            <a:effectLst>
              <a:outerShdw blurRad="101600" dist="38100" dir="8100000" algn="tr" rotWithShape="0">
                <a:prstClr val="black">
                  <a:alpha val="31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E35B34"/>
                </a:solidFill>
                <a:round/>
              </a:ln>
              <a:effectLst>
                <a:outerShdw blurRad="101600" dist="38100" dir="8100000" algn="tr" rotWithShape="0">
                  <a:prstClr val="black">
                    <a:alpha val="31000"/>
                  </a:prstClr>
                </a:outerShdw>
              </a:effectLst>
            </c:spPr>
          </c:marker>
          <c:dLbls>
            <c:dLbl>
              <c:idx val="3"/>
              <c:layout>
                <c:manualLayout>
                  <c:x val="-2.3027777777777779E-2"/>
                  <c:y val="-4.1099950682860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333333333333335E-3"/>
                  <c:y val="2.0586008707197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7777777777777776E-3"/>
                  <c:y val="-2.2450707146331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277777777777777E-3"/>
                  <c:y val="-1.671236540860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944444444444446E-2"/>
                      <c:h val="5.063986898765218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srgbClr val="C0504D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
год</c:v>
                </c:pt>
                <c:pt idx="1">
                  <c:v>2018 
год</c:v>
                </c:pt>
                <c:pt idx="2">
                  <c:v>2019
год</c:v>
                </c:pt>
                <c:pt idx="3">
                  <c:v>2020
год</c:v>
                </c:pt>
                <c:pt idx="4">
                  <c:v>2021
год</c:v>
                </c:pt>
                <c:pt idx="5">
                  <c:v>2022
год</c:v>
                </c:pt>
                <c:pt idx="6">
                  <c:v>2023
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</c:v>
                </c:pt>
                <c:pt idx="1">
                  <c:v>25</c:v>
                </c:pt>
                <c:pt idx="2">
                  <c:v>19</c:v>
                </c:pt>
                <c:pt idx="3">
                  <c:v>12</c:v>
                </c:pt>
                <c:pt idx="4">
                  <c:v>8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Спортивные объекты</c:v>
                </c:pt>
              </c:strCache>
            </c:strRef>
          </c:tx>
          <c:spPr>
            <a:ln w="28575" cap="rnd">
              <a:solidFill>
                <a:srgbClr val="A9CF47"/>
              </a:solidFill>
              <a:round/>
            </a:ln>
            <a:effectLst>
              <a:outerShdw blurRad="101600" dist="88900" dir="8100000" algn="tr" rotWithShape="0">
                <a:prstClr val="black">
                  <a:alpha val="31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A9CF47"/>
                </a:solidFill>
                <a:round/>
              </a:ln>
              <a:effectLst>
                <a:outerShdw blurRad="101600" dist="88900" dir="8100000" algn="tr" rotWithShape="0">
                  <a:prstClr val="black">
                    <a:alpha val="31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2.5000000000000012E-2"/>
                  <c:y val="-3.442937268282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055555555555554E-2"/>
                  <c:y val="-3.442937268282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222222222222221E-2"/>
                  <c:y val="3.442937268282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833333333333332E-2"/>
                  <c:y val="-3.156025829258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833333333333436E-2"/>
                  <c:y val="-4.016760146329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833333333333332E-2"/>
                  <c:y val="-3.442937268282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555555555555558E-3"/>
                  <c:y val="-1.1476457560941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srgbClr val="6E8040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
год</c:v>
                </c:pt>
                <c:pt idx="1">
                  <c:v>2018 
год</c:v>
                </c:pt>
                <c:pt idx="2">
                  <c:v>2019
год</c:v>
                </c:pt>
                <c:pt idx="3">
                  <c:v>2020
год</c:v>
                </c:pt>
                <c:pt idx="4">
                  <c:v>2021
год</c:v>
                </c:pt>
                <c:pt idx="5">
                  <c:v>2022
год</c:v>
                </c:pt>
                <c:pt idx="6">
                  <c:v>2023
год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</c:v>
                </c:pt>
                <c:pt idx="1">
                  <c:v>18</c:v>
                </c:pt>
                <c:pt idx="2">
                  <c:v>17</c:v>
                </c:pt>
                <c:pt idx="3">
                  <c:v>22</c:v>
                </c:pt>
                <c:pt idx="4">
                  <c:v>13</c:v>
                </c:pt>
                <c:pt idx="5">
                  <c:v>14</c:v>
                </c:pt>
                <c:pt idx="6">
                  <c:v>18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Ремонт дорог</c:v>
                </c:pt>
              </c:strCache>
            </c:strRef>
          </c:tx>
          <c:spPr>
            <a:ln w="28575" cap="rnd">
              <a:solidFill>
                <a:srgbClr val="9161A7"/>
              </a:solidFill>
              <a:round/>
            </a:ln>
            <a:effectLst>
              <a:outerShdw blurRad="101600" dist="88900" dir="8100000" algn="tr" rotWithShape="0">
                <a:prstClr val="black">
                  <a:alpha val="31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9161A7"/>
                </a:solidFill>
                <a:round/>
              </a:ln>
              <a:effectLst>
                <a:outerShdw blurRad="101600" dist="88900" dir="8100000" algn="tr" rotWithShape="0">
                  <a:prstClr val="black">
                    <a:alpha val="31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1.8805555555555555E-2"/>
                  <c:y val="-4.3969065073095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805555555555582E-2"/>
                  <c:y val="-4.1099950682860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312554680664967E-2"/>
                  <c:y val="3.2119848555942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312554680664919E-2"/>
                  <c:y val="2.9250734165707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4236657917761294E-3"/>
                  <c:y val="-1.9524210468291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8125546806649162E-3"/>
                  <c:y val="-2.81314406817377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RU" sz="1800" b="0" i="0" u="none" strike="noStrike" kern="1200" baseline="0">
                      <a:solidFill>
                        <a:srgbClr val="9161A7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222222222222222E-2"/>
                      <c:h val="5.6378097768122686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6.3611111111111108E-3"/>
                  <c:y val="-2.3885264341449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srgbClr val="9161A7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
год</c:v>
                </c:pt>
                <c:pt idx="1">
                  <c:v>2018 
год</c:v>
                </c:pt>
                <c:pt idx="2">
                  <c:v>2019
год</c:v>
                </c:pt>
                <c:pt idx="3">
                  <c:v>2020
год</c:v>
                </c:pt>
                <c:pt idx="4">
                  <c:v>2021
год</c:v>
                </c:pt>
                <c:pt idx="5">
                  <c:v>2022
год</c:v>
                </c:pt>
                <c:pt idx="6">
                  <c:v>2023
год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13</c:v>
                </c:pt>
                <c:pt idx="3">
                  <c:v>11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Содержание мест захоронений</c:v>
                </c:pt>
              </c:strCache>
            </c:strRef>
          </c:tx>
          <c:spPr>
            <a:ln w="28575" cap="rnd">
              <a:solidFill>
                <a:srgbClr val="37ADE2"/>
              </a:solidFill>
              <a:round/>
            </a:ln>
            <a:effectLst>
              <a:outerShdw blurRad="101600" dist="63500" dir="8100000" algn="tr" rotWithShape="0">
                <a:prstClr val="black">
                  <a:alpha val="31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bg1"/>
              </a:solidFill>
              <a:ln w="25400">
                <a:solidFill>
                  <a:srgbClr val="37ADE2"/>
                </a:solidFill>
                <a:round/>
              </a:ln>
              <a:effectLst>
                <a:outerShdw blurRad="101600" dist="63500" dir="8100000" algn="tr" rotWithShape="0">
                  <a:prstClr val="black">
                    <a:alpha val="31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1.7416666666666681E-2"/>
                  <c:y val="-3.2492607512154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472222222222223E-2"/>
                  <c:y val="-2.3885264341449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454943132108537E-2"/>
                  <c:y val="-3.3611562124346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416666666666667E-2"/>
                  <c:y val="3.3497023463256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416666666666667E-2"/>
                  <c:y val="2.7758794682785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416666666666667E-2"/>
                  <c:y val="3.636613785349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38888888888889E-3"/>
                  <c:y val="1.9367651706682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srgbClr val="4BACC6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
год</c:v>
                </c:pt>
                <c:pt idx="1">
                  <c:v>2018 
год</c:v>
                </c:pt>
                <c:pt idx="2">
                  <c:v>2019
год</c:v>
                </c:pt>
                <c:pt idx="3">
                  <c:v>2020
год</c:v>
                </c:pt>
                <c:pt idx="4">
                  <c:v>2021
год</c:v>
                </c:pt>
                <c:pt idx="5">
                  <c:v>2022
год</c:v>
                </c:pt>
                <c:pt idx="6">
                  <c:v>2023
год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772592"/>
        <c:axId val="181769064"/>
      </c:lineChart>
      <c:catAx>
        <c:axId val="18177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1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pPr>
            <a:endParaRPr lang="ru-RU"/>
          </a:p>
        </c:txPr>
        <c:crossAx val="181769064"/>
        <c:crosses val="autoZero"/>
        <c:auto val="1"/>
        <c:lblAlgn val="ctr"/>
        <c:lblOffset val="100"/>
        <c:noMultiLvlLbl val="0"/>
      </c:catAx>
      <c:valAx>
        <c:axId val="181769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77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68443-7668-4B1B-8FEC-580010B2EA16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87E94-00F7-45F8-B685-4734B2290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51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1A1B6-79E4-4058-8F84-91A8843F4593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AC01-0C05-4644-AE4E-842EC2EAF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9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B307A-2C5B-456F-A422-F7C70D4187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7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A8D3-53CB-40C3-9E65-4E449667A5D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6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:\Users\krdoas\Desktop\ДЛЯ ПРЕЗЕНТАЦИЙ\15.03.2018 ППМИ\фон.png"/>
          <p:cNvPicPr>
            <a:picLocks noChangeAspect="1" noChangeArrowheads="1"/>
          </p:cNvPicPr>
          <p:nvPr userDrawn="1"/>
        </p:nvPicPr>
        <p:blipFill>
          <a:blip r:embed="rId2" cstate="print">
            <a:lum bright="69000" contrast="-86000"/>
          </a:blip>
          <a:srcRect/>
          <a:stretch>
            <a:fillRect/>
          </a:stretch>
        </p:blipFill>
        <p:spPr bwMode="auto">
          <a:xfrm>
            <a:off x="0" y="0"/>
            <a:ext cx="12234728" cy="685800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 userDrawn="1"/>
        </p:nvGrpSpPr>
        <p:grpSpPr>
          <a:xfrm>
            <a:off x="271787" y="364193"/>
            <a:ext cx="599750" cy="564720"/>
            <a:chOff x="-1776413" y="3014663"/>
            <a:chExt cx="1576387" cy="1484313"/>
          </a:xfrm>
          <a:effectLst/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-1776413" y="3014663"/>
              <a:ext cx="858837" cy="968375"/>
            </a:xfrm>
            <a:custGeom>
              <a:avLst/>
              <a:gdLst>
                <a:gd name="T0" fmla="*/ 0 w 916"/>
                <a:gd name="T1" fmla="*/ 587 h 1032"/>
                <a:gd name="T2" fmla="*/ 8 w 916"/>
                <a:gd name="T3" fmla="*/ 568 h 1032"/>
                <a:gd name="T4" fmla="*/ 32 w 916"/>
                <a:gd name="T5" fmla="*/ 454 h 1032"/>
                <a:gd name="T6" fmla="*/ 118 w 916"/>
                <a:gd name="T7" fmla="*/ 297 h 1032"/>
                <a:gd name="T8" fmla="*/ 270 w 916"/>
                <a:gd name="T9" fmla="*/ 156 h 1032"/>
                <a:gd name="T10" fmla="*/ 439 w 916"/>
                <a:gd name="T11" fmla="*/ 56 h 1032"/>
                <a:gd name="T12" fmla="*/ 598 w 916"/>
                <a:gd name="T13" fmla="*/ 5 h 1032"/>
                <a:gd name="T14" fmla="*/ 699 w 916"/>
                <a:gd name="T15" fmla="*/ 0 h 1032"/>
                <a:gd name="T16" fmla="*/ 712 w 916"/>
                <a:gd name="T17" fmla="*/ 2 h 1032"/>
                <a:gd name="T18" fmla="*/ 729 w 916"/>
                <a:gd name="T19" fmla="*/ 13 h 1032"/>
                <a:gd name="T20" fmla="*/ 720 w 916"/>
                <a:gd name="T21" fmla="*/ 37 h 1032"/>
                <a:gd name="T22" fmla="*/ 680 w 916"/>
                <a:gd name="T23" fmla="*/ 61 h 1032"/>
                <a:gd name="T24" fmla="*/ 514 w 916"/>
                <a:gd name="T25" fmla="*/ 136 h 1032"/>
                <a:gd name="T26" fmla="*/ 418 w 916"/>
                <a:gd name="T27" fmla="*/ 198 h 1032"/>
                <a:gd name="T28" fmla="*/ 375 w 916"/>
                <a:gd name="T29" fmla="*/ 268 h 1032"/>
                <a:gd name="T30" fmla="*/ 383 w 916"/>
                <a:gd name="T31" fmla="*/ 313 h 1032"/>
                <a:gd name="T32" fmla="*/ 426 w 916"/>
                <a:gd name="T33" fmla="*/ 347 h 1032"/>
                <a:gd name="T34" fmla="*/ 526 w 916"/>
                <a:gd name="T35" fmla="*/ 354 h 1032"/>
                <a:gd name="T36" fmla="*/ 779 w 916"/>
                <a:gd name="T37" fmla="*/ 289 h 1032"/>
                <a:gd name="T38" fmla="*/ 874 w 916"/>
                <a:gd name="T39" fmla="*/ 264 h 1032"/>
                <a:gd name="T40" fmla="*/ 911 w 916"/>
                <a:gd name="T41" fmla="*/ 263 h 1032"/>
                <a:gd name="T42" fmla="*/ 900 w 916"/>
                <a:gd name="T43" fmla="*/ 287 h 1032"/>
                <a:gd name="T44" fmla="*/ 838 w 916"/>
                <a:gd name="T45" fmla="*/ 329 h 1032"/>
                <a:gd name="T46" fmla="*/ 711 w 916"/>
                <a:gd name="T47" fmla="*/ 397 h 1032"/>
                <a:gd name="T48" fmla="*/ 592 w 916"/>
                <a:gd name="T49" fmla="*/ 462 h 1032"/>
                <a:gd name="T50" fmla="*/ 452 w 916"/>
                <a:gd name="T51" fmla="*/ 621 h 1032"/>
                <a:gd name="T52" fmla="*/ 409 w 916"/>
                <a:gd name="T53" fmla="*/ 764 h 1032"/>
                <a:gd name="T54" fmla="*/ 392 w 916"/>
                <a:gd name="T55" fmla="*/ 868 h 1032"/>
                <a:gd name="T56" fmla="*/ 377 w 916"/>
                <a:gd name="T57" fmla="*/ 968 h 1032"/>
                <a:gd name="T58" fmla="*/ 364 w 916"/>
                <a:gd name="T59" fmla="*/ 1009 h 1032"/>
                <a:gd name="T60" fmla="*/ 323 w 916"/>
                <a:gd name="T61" fmla="*/ 1018 h 1032"/>
                <a:gd name="T62" fmla="*/ 303 w 916"/>
                <a:gd name="T63" fmla="*/ 988 h 1032"/>
                <a:gd name="T64" fmla="*/ 262 w 916"/>
                <a:gd name="T65" fmla="*/ 840 h 1032"/>
                <a:gd name="T66" fmla="*/ 213 w 916"/>
                <a:gd name="T67" fmla="*/ 672 h 1032"/>
                <a:gd name="T68" fmla="*/ 191 w 916"/>
                <a:gd name="T69" fmla="*/ 634 h 1032"/>
                <a:gd name="T70" fmla="*/ 167 w 916"/>
                <a:gd name="T71" fmla="*/ 636 h 1032"/>
                <a:gd name="T72" fmla="*/ 160 w 916"/>
                <a:gd name="T73" fmla="*/ 652 h 1032"/>
                <a:gd name="T74" fmla="*/ 147 w 916"/>
                <a:gd name="T75" fmla="*/ 748 h 1032"/>
                <a:gd name="T76" fmla="*/ 141 w 916"/>
                <a:gd name="T77" fmla="*/ 870 h 1032"/>
                <a:gd name="T78" fmla="*/ 133 w 916"/>
                <a:gd name="T79" fmla="*/ 946 h 1032"/>
                <a:gd name="T80" fmla="*/ 116 w 916"/>
                <a:gd name="T81" fmla="*/ 973 h 1032"/>
                <a:gd name="T82" fmla="*/ 72 w 916"/>
                <a:gd name="T83" fmla="*/ 929 h 1032"/>
                <a:gd name="T84" fmla="*/ 18 w 916"/>
                <a:gd name="T85" fmla="*/ 782 h 1032"/>
                <a:gd name="T86" fmla="*/ 8 w 916"/>
                <a:gd name="T87" fmla="*/ 705 h 1032"/>
                <a:gd name="T88" fmla="*/ 0 w 916"/>
                <a:gd name="T89" fmla="*/ 684 h 1032"/>
                <a:gd name="T90" fmla="*/ 0 w 916"/>
                <a:gd name="T91" fmla="*/ 587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6" h="1032">
                  <a:moveTo>
                    <a:pt x="0" y="587"/>
                  </a:moveTo>
                  <a:cubicBezTo>
                    <a:pt x="8" y="583"/>
                    <a:pt x="8" y="575"/>
                    <a:pt x="8" y="568"/>
                  </a:cubicBezTo>
                  <a:cubicBezTo>
                    <a:pt x="10" y="529"/>
                    <a:pt x="19" y="491"/>
                    <a:pt x="32" y="454"/>
                  </a:cubicBezTo>
                  <a:cubicBezTo>
                    <a:pt x="51" y="397"/>
                    <a:pt x="80" y="344"/>
                    <a:pt x="118" y="297"/>
                  </a:cubicBezTo>
                  <a:cubicBezTo>
                    <a:pt x="162" y="242"/>
                    <a:pt x="214" y="196"/>
                    <a:pt x="270" y="156"/>
                  </a:cubicBezTo>
                  <a:cubicBezTo>
                    <a:pt x="324" y="117"/>
                    <a:pt x="380" y="84"/>
                    <a:pt x="439" y="56"/>
                  </a:cubicBezTo>
                  <a:cubicBezTo>
                    <a:pt x="490" y="32"/>
                    <a:pt x="543" y="14"/>
                    <a:pt x="598" y="5"/>
                  </a:cubicBezTo>
                  <a:cubicBezTo>
                    <a:pt x="631" y="0"/>
                    <a:pt x="665" y="1"/>
                    <a:pt x="699" y="0"/>
                  </a:cubicBezTo>
                  <a:cubicBezTo>
                    <a:pt x="703" y="0"/>
                    <a:pt x="708" y="1"/>
                    <a:pt x="712" y="2"/>
                  </a:cubicBezTo>
                  <a:cubicBezTo>
                    <a:pt x="719" y="4"/>
                    <a:pt x="727" y="4"/>
                    <a:pt x="729" y="13"/>
                  </a:cubicBezTo>
                  <a:cubicBezTo>
                    <a:pt x="731" y="23"/>
                    <a:pt x="727" y="31"/>
                    <a:pt x="720" y="37"/>
                  </a:cubicBezTo>
                  <a:cubicBezTo>
                    <a:pt x="707" y="46"/>
                    <a:pt x="694" y="54"/>
                    <a:pt x="680" y="61"/>
                  </a:cubicBezTo>
                  <a:cubicBezTo>
                    <a:pt x="625" y="86"/>
                    <a:pt x="569" y="111"/>
                    <a:pt x="514" y="136"/>
                  </a:cubicBezTo>
                  <a:cubicBezTo>
                    <a:pt x="479" y="152"/>
                    <a:pt x="447" y="174"/>
                    <a:pt x="418" y="198"/>
                  </a:cubicBezTo>
                  <a:cubicBezTo>
                    <a:pt x="396" y="217"/>
                    <a:pt x="381" y="240"/>
                    <a:pt x="375" y="268"/>
                  </a:cubicBezTo>
                  <a:cubicBezTo>
                    <a:pt x="371" y="284"/>
                    <a:pt x="375" y="300"/>
                    <a:pt x="383" y="313"/>
                  </a:cubicBezTo>
                  <a:cubicBezTo>
                    <a:pt x="394" y="328"/>
                    <a:pt x="407" y="340"/>
                    <a:pt x="426" y="347"/>
                  </a:cubicBezTo>
                  <a:cubicBezTo>
                    <a:pt x="459" y="359"/>
                    <a:pt x="493" y="358"/>
                    <a:pt x="526" y="354"/>
                  </a:cubicBezTo>
                  <a:cubicBezTo>
                    <a:pt x="613" y="343"/>
                    <a:pt x="696" y="316"/>
                    <a:pt x="779" y="289"/>
                  </a:cubicBezTo>
                  <a:cubicBezTo>
                    <a:pt x="810" y="279"/>
                    <a:pt x="842" y="271"/>
                    <a:pt x="874" y="264"/>
                  </a:cubicBezTo>
                  <a:cubicBezTo>
                    <a:pt x="886" y="261"/>
                    <a:pt x="899" y="263"/>
                    <a:pt x="911" y="263"/>
                  </a:cubicBezTo>
                  <a:cubicBezTo>
                    <a:pt x="916" y="276"/>
                    <a:pt x="908" y="282"/>
                    <a:pt x="900" y="287"/>
                  </a:cubicBezTo>
                  <a:cubicBezTo>
                    <a:pt x="880" y="302"/>
                    <a:pt x="859" y="316"/>
                    <a:pt x="838" y="329"/>
                  </a:cubicBezTo>
                  <a:cubicBezTo>
                    <a:pt x="796" y="352"/>
                    <a:pt x="755" y="376"/>
                    <a:pt x="711" y="397"/>
                  </a:cubicBezTo>
                  <a:cubicBezTo>
                    <a:pt x="670" y="416"/>
                    <a:pt x="629" y="436"/>
                    <a:pt x="592" y="462"/>
                  </a:cubicBezTo>
                  <a:cubicBezTo>
                    <a:pt x="532" y="503"/>
                    <a:pt x="484" y="556"/>
                    <a:pt x="452" y="621"/>
                  </a:cubicBezTo>
                  <a:cubicBezTo>
                    <a:pt x="430" y="666"/>
                    <a:pt x="416" y="714"/>
                    <a:pt x="409" y="764"/>
                  </a:cubicBezTo>
                  <a:cubicBezTo>
                    <a:pt x="404" y="798"/>
                    <a:pt x="397" y="833"/>
                    <a:pt x="392" y="868"/>
                  </a:cubicBezTo>
                  <a:cubicBezTo>
                    <a:pt x="387" y="901"/>
                    <a:pt x="383" y="935"/>
                    <a:pt x="377" y="968"/>
                  </a:cubicBezTo>
                  <a:cubicBezTo>
                    <a:pt x="375" y="982"/>
                    <a:pt x="370" y="996"/>
                    <a:pt x="364" y="1009"/>
                  </a:cubicBezTo>
                  <a:cubicBezTo>
                    <a:pt x="354" y="1030"/>
                    <a:pt x="341" y="1032"/>
                    <a:pt x="323" y="1018"/>
                  </a:cubicBezTo>
                  <a:cubicBezTo>
                    <a:pt x="313" y="1010"/>
                    <a:pt x="307" y="1000"/>
                    <a:pt x="303" y="988"/>
                  </a:cubicBezTo>
                  <a:cubicBezTo>
                    <a:pt x="285" y="940"/>
                    <a:pt x="276" y="889"/>
                    <a:pt x="262" y="840"/>
                  </a:cubicBezTo>
                  <a:cubicBezTo>
                    <a:pt x="246" y="784"/>
                    <a:pt x="230" y="727"/>
                    <a:pt x="213" y="672"/>
                  </a:cubicBezTo>
                  <a:cubicBezTo>
                    <a:pt x="208" y="658"/>
                    <a:pt x="200" y="645"/>
                    <a:pt x="191" y="634"/>
                  </a:cubicBezTo>
                  <a:cubicBezTo>
                    <a:pt x="183" y="623"/>
                    <a:pt x="174" y="624"/>
                    <a:pt x="167" y="636"/>
                  </a:cubicBezTo>
                  <a:cubicBezTo>
                    <a:pt x="164" y="641"/>
                    <a:pt x="161" y="647"/>
                    <a:pt x="160" y="652"/>
                  </a:cubicBezTo>
                  <a:cubicBezTo>
                    <a:pt x="152" y="684"/>
                    <a:pt x="148" y="716"/>
                    <a:pt x="147" y="748"/>
                  </a:cubicBezTo>
                  <a:cubicBezTo>
                    <a:pt x="145" y="789"/>
                    <a:pt x="144" y="829"/>
                    <a:pt x="141" y="870"/>
                  </a:cubicBezTo>
                  <a:cubicBezTo>
                    <a:pt x="140" y="895"/>
                    <a:pt x="137" y="921"/>
                    <a:pt x="133" y="946"/>
                  </a:cubicBezTo>
                  <a:cubicBezTo>
                    <a:pt x="131" y="961"/>
                    <a:pt x="130" y="962"/>
                    <a:pt x="116" y="973"/>
                  </a:cubicBezTo>
                  <a:cubicBezTo>
                    <a:pt x="94" y="966"/>
                    <a:pt x="83" y="947"/>
                    <a:pt x="72" y="929"/>
                  </a:cubicBezTo>
                  <a:cubicBezTo>
                    <a:pt x="43" y="884"/>
                    <a:pt x="28" y="834"/>
                    <a:pt x="18" y="782"/>
                  </a:cubicBezTo>
                  <a:cubicBezTo>
                    <a:pt x="14" y="756"/>
                    <a:pt x="12" y="731"/>
                    <a:pt x="8" y="705"/>
                  </a:cubicBezTo>
                  <a:cubicBezTo>
                    <a:pt x="7" y="698"/>
                    <a:pt x="8" y="689"/>
                    <a:pt x="0" y="684"/>
                  </a:cubicBezTo>
                  <a:cubicBezTo>
                    <a:pt x="0" y="652"/>
                    <a:pt x="0" y="619"/>
                    <a:pt x="0" y="587"/>
                  </a:cubicBezTo>
                  <a:close/>
                </a:path>
              </a:pathLst>
            </a:custGeom>
            <a:solidFill>
              <a:srgbClr val="F9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1384300" y="3624263"/>
              <a:ext cx="614362" cy="874713"/>
            </a:xfrm>
            <a:custGeom>
              <a:avLst/>
              <a:gdLst>
                <a:gd name="T0" fmla="*/ 432 w 655"/>
                <a:gd name="T1" fmla="*/ 933 h 933"/>
                <a:gd name="T2" fmla="*/ 423 w 655"/>
                <a:gd name="T3" fmla="*/ 925 h 933"/>
                <a:gd name="T4" fmla="*/ 277 w 655"/>
                <a:gd name="T5" fmla="*/ 855 h 933"/>
                <a:gd name="T6" fmla="*/ 137 w 655"/>
                <a:gd name="T7" fmla="*/ 737 h 933"/>
                <a:gd name="T8" fmla="*/ 21 w 655"/>
                <a:gd name="T9" fmla="*/ 542 h 933"/>
                <a:gd name="T10" fmla="*/ 4 w 655"/>
                <a:gd name="T11" fmla="*/ 450 h 933"/>
                <a:gd name="T12" fmla="*/ 1 w 655"/>
                <a:gd name="T13" fmla="*/ 410 h 933"/>
                <a:gd name="T14" fmla="*/ 15 w 655"/>
                <a:gd name="T15" fmla="*/ 299 h 933"/>
                <a:gd name="T16" fmla="*/ 49 w 655"/>
                <a:gd name="T17" fmla="*/ 184 h 933"/>
                <a:gd name="T18" fmla="*/ 146 w 655"/>
                <a:gd name="T19" fmla="*/ 38 h 933"/>
                <a:gd name="T20" fmla="*/ 185 w 655"/>
                <a:gd name="T21" fmla="*/ 9 h 933"/>
                <a:gd name="T22" fmla="*/ 187 w 655"/>
                <a:gd name="T23" fmla="*/ 8 h 933"/>
                <a:gd name="T24" fmla="*/ 216 w 655"/>
                <a:gd name="T25" fmla="*/ 5 h 933"/>
                <a:gd name="T26" fmla="*/ 222 w 655"/>
                <a:gd name="T27" fmla="*/ 33 h 933"/>
                <a:gd name="T28" fmla="*/ 204 w 655"/>
                <a:gd name="T29" fmla="*/ 80 h 933"/>
                <a:gd name="T30" fmla="*/ 160 w 655"/>
                <a:gd name="T31" fmla="*/ 179 h 933"/>
                <a:gd name="T32" fmla="*/ 137 w 655"/>
                <a:gd name="T33" fmla="*/ 290 h 933"/>
                <a:gd name="T34" fmla="*/ 180 w 655"/>
                <a:gd name="T35" fmla="*/ 362 h 933"/>
                <a:gd name="T36" fmla="*/ 256 w 655"/>
                <a:gd name="T37" fmla="*/ 362 h 933"/>
                <a:gd name="T38" fmla="*/ 296 w 655"/>
                <a:gd name="T39" fmla="*/ 336 h 933"/>
                <a:gd name="T40" fmla="*/ 401 w 655"/>
                <a:gd name="T41" fmla="*/ 206 h 933"/>
                <a:gd name="T42" fmla="*/ 468 w 655"/>
                <a:gd name="T43" fmla="*/ 105 h 933"/>
                <a:gd name="T44" fmla="*/ 503 w 655"/>
                <a:gd name="T45" fmla="*/ 75 h 933"/>
                <a:gd name="T46" fmla="*/ 510 w 655"/>
                <a:gd name="T47" fmla="*/ 101 h 933"/>
                <a:gd name="T48" fmla="*/ 472 w 655"/>
                <a:gd name="T49" fmla="*/ 231 h 933"/>
                <a:gd name="T50" fmla="*/ 428 w 655"/>
                <a:gd name="T51" fmla="*/ 393 h 933"/>
                <a:gd name="T52" fmla="*/ 436 w 655"/>
                <a:gd name="T53" fmla="*/ 521 h 933"/>
                <a:gd name="T54" fmla="*/ 481 w 655"/>
                <a:gd name="T55" fmla="*/ 602 h 933"/>
                <a:gd name="T56" fmla="*/ 630 w 655"/>
                <a:gd name="T57" fmla="*/ 796 h 933"/>
                <a:gd name="T58" fmla="*/ 648 w 655"/>
                <a:gd name="T59" fmla="*/ 829 h 933"/>
                <a:gd name="T60" fmla="*/ 632 w 655"/>
                <a:gd name="T61" fmla="*/ 853 h 933"/>
                <a:gd name="T62" fmla="*/ 570 w 655"/>
                <a:gd name="T63" fmla="*/ 832 h 933"/>
                <a:gd name="T64" fmla="*/ 402 w 655"/>
                <a:gd name="T65" fmla="*/ 728 h 933"/>
                <a:gd name="T66" fmla="*/ 301 w 655"/>
                <a:gd name="T67" fmla="*/ 674 h 933"/>
                <a:gd name="T68" fmla="*/ 266 w 655"/>
                <a:gd name="T69" fmla="*/ 670 h 933"/>
                <a:gd name="T70" fmla="*/ 270 w 655"/>
                <a:gd name="T71" fmla="*/ 686 h 933"/>
                <a:gd name="T72" fmla="*/ 305 w 655"/>
                <a:gd name="T73" fmla="*/ 737 h 933"/>
                <a:gd name="T74" fmla="*/ 377 w 655"/>
                <a:gd name="T75" fmla="*/ 815 h 933"/>
                <a:gd name="T76" fmla="*/ 447 w 655"/>
                <a:gd name="T77" fmla="*/ 889 h 933"/>
                <a:gd name="T78" fmla="*/ 457 w 655"/>
                <a:gd name="T79" fmla="*/ 903 h 933"/>
                <a:gd name="T80" fmla="*/ 454 w 655"/>
                <a:gd name="T81" fmla="*/ 933 h 933"/>
                <a:gd name="T82" fmla="*/ 432 w 655"/>
                <a:gd name="T8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5" h="933">
                  <a:moveTo>
                    <a:pt x="432" y="933"/>
                  </a:moveTo>
                  <a:cubicBezTo>
                    <a:pt x="429" y="930"/>
                    <a:pt x="426" y="925"/>
                    <a:pt x="423" y="925"/>
                  </a:cubicBezTo>
                  <a:cubicBezTo>
                    <a:pt x="369" y="913"/>
                    <a:pt x="322" y="886"/>
                    <a:pt x="277" y="855"/>
                  </a:cubicBezTo>
                  <a:cubicBezTo>
                    <a:pt x="227" y="820"/>
                    <a:pt x="178" y="783"/>
                    <a:pt x="137" y="737"/>
                  </a:cubicBezTo>
                  <a:cubicBezTo>
                    <a:pt x="84" y="681"/>
                    <a:pt x="42" y="617"/>
                    <a:pt x="21" y="542"/>
                  </a:cubicBezTo>
                  <a:cubicBezTo>
                    <a:pt x="12" y="512"/>
                    <a:pt x="4" y="482"/>
                    <a:pt x="4" y="450"/>
                  </a:cubicBezTo>
                  <a:cubicBezTo>
                    <a:pt x="4" y="437"/>
                    <a:pt x="0" y="423"/>
                    <a:pt x="1" y="410"/>
                  </a:cubicBezTo>
                  <a:cubicBezTo>
                    <a:pt x="5" y="373"/>
                    <a:pt x="8" y="336"/>
                    <a:pt x="15" y="299"/>
                  </a:cubicBezTo>
                  <a:cubicBezTo>
                    <a:pt x="22" y="260"/>
                    <a:pt x="33" y="221"/>
                    <a:pt x="49" y="184"/>
                  </a:cubicBezTo>
                  <a:cubicBezTo>
                    <a:pt x="72" y="129"/>
                    <a:pt x="102" y="79"/>
                    <a:pt x="146" y="38"/>
                  </a:cubicBezTo>
                  <a:cubicBezTo>
                    <a:pt x="158" y="27"/>
                    <a:pt x="172" y="19"/>
                    <a:pt x="185" y="9"/>
                  </a:cubicBezTo>
                  <a:cubicBezTo>
                    <a:pt x="185" y="8"/>
                    <a:pt x="186" y="8"/>
                    <a:pt x="187" y="8"/>
                  </a:cubicBezTo>
                  <a:cubicBezTo>
                    <a:pt x="196" y="2"/>
                    <a:pt x="207" y="0"/>
                    <a:pt x="216" y="5"/>
                  </a:cubicBezTo>
                  <a:cubicBezTo>
                    <a:pt x="227" y="11"/>
                    <a:pt x="224" y="24"/>
                    <a:pt x="222" y="33"/>
                  </a:cubicBezTo>
                  <a:cubicBezTo>
                    <a:pt x="218" y="50"/>
                    <a:pt x="210" y="65"/>
                    <a:pt x="204" y="80"/>
                  </a:cubicBezTo>
                  <a:cubicBezTo>
                    <a:pt x="189" y="113"/>
                    <a:pt x="173" y="146"/>
                    <a:pt x="160" y="179"/>
                  </a:cubicBezTo>
                  <a:cubicBezTo>
                    <a:pt x="146" y="214"/>
                    <a:pt x="135" y="251"/>
                    <a:pt x="137" y="290"/>
                  </a:cubicBezTo>
                  <a:cubicBezTo>
                    <a:pt x="139" y="322"/>
                    <a:pt x="152" y="347"/>
                    <a:pt x="180" y="362"/>
                  </a:cubicBezTo>
                  <a:cubicBezTo>
                    <a:pt x="204" y="376"/>
                    <a:pt x="231" y="374"/>
                    <a:pt x="256" y="362"/>
                  </a:cubicBezTo>
                  <a:cubicBezTo>
                    <a:pt x="270" y="356"/>
                    <a:pt x="284" y="347"/>
                    <a:pt x="296" y="336"/>
                  </a:cubicBezTo>
                  <a:cubicBezTo>
                    <a:pt x="339" y="299"/>
                    <a:pt x="371" y="253"/>
                    <a:pt x="401" y="206"/>
                  </a:cubicBezTo>
                  <a:cubicBezTo>
                    <a:pt x="423" y="172"/>
                    <a:pt x="445" y="138"/>
                    <a:pt x="468" y="105"/>
                  </a:cubicBezTo>
                  <a:cubicBezTo>
                    <a:pt x="477" y="92"/>
                    <a:pt x="487" y="80"/>
                    <a:pt x="503" y="75"/>
                  </a:cubicBezTo>
                  <a:cubicBezTo>
                    <a:pt x="511" y="82"/>
                    <a:pt x="512" y="91"/>
                    <a:pt x="510" y="101"/>
                  </a:cubicBezTo>
                  <a:cubicBezTo>
                    <a:pt x="500" y="145"/>
                    <a:pt x="487" y="188"/>
                    <a:pt x="472" y="231"/>
                  </a:cubicBezTo>
                  <a:cubicBezTo>
                    <a:pt x="454" y="284"/>
                    <a:pt x="438" y="338"/>
                    <a:pt x="428" y="393"/>
                  </a:cubicBezTo>
                  <a:cubicBezTo>
                    <a:pt x="420" y="437"/>
                    <a:pt x="421" y="480"/>
                    <a:pt x="436" y="521"/>
                  </a:cubicBezTo>
                  <a:cubicBezTo>
                    <a:pt x="447" y="550"/>
                    <a:pt x="462" y="577"/>
                    <a:pt x="481" y="602"/>
                  </a:cubicBezTo>
                  <a:cubicBezTo>
                    <a:pt x="530" y="667"/>
                    <a:pt x="580" y="731"/>
                    <a:pt x="630" y="796"/>
                  </a:cubicBezTo>
                  <a:cubicBezTo>
                    <a:pt x="637" y="806"/>
                    <a:pt x="643" y="817"/>
                    <a:pt x="648" y="829"/>
                  </a:cubicBezTo>
                  <a:cubicBezTo>
                    <a:pt x="655" y="844"/>
                    <a:pt x="648" y="851"/>
                    <a:pt x="632" y="853"/>
                  </a:cubicBezTo>
                  <a:cubicBezTo>
                    <a:pt x="607" y="856"/>
                    <a:pt x="589" y="844"/>
                    <a:pt x="570" y="832"/>
                  </a:cubicBezTo>
                  <a:cubicBezTo>
                    <a:pt x="514" y="798"/>
                    <a:pt x="458" y="762"/>
                    <a:pt x="402" y="728"/>
                  </a:cubicBezTo>
                  <a:cubicBezTo>
                    <a:pt x="369" y="709"/>
                    <a:pt x="334" y="692"/>
                    <a:pt x="301" y="674"/>
                  </a:cubicBezTo>
                  <a:cubicBezTo>
                    <a:pt x="290" y="668"/>
                    <a:pt x="280" y="671"/>
                    <a:pt x="266" y="670"/>
                  </a:cubicBezTo>
                  <a:cubicBezTo>
                    <a:pt x="268" y="677"/>
                    <a:pt x="268" y="682"/>
                    <a:pt x="270" y="686"/>
                  </a:cubicBezTo>
                  <a:cubicBezTo>
                    <a:pt x="281" y="703"/>
                    <a:pt x="292" y="721"/>
                    <a:pt x="305" y="737"/>
                  </a:cubicBezTo>
                  <a:cubicBezTo>
                    <a:pt x="328" y="764"/>
                    <a:pt x="353" y="789"/>
                    <a:pt x="377" y="815"/>
                  </a:cubicBezTo>
                  <a:cubicBezTo>
                    <a:pt x="401" y="839"/>
                    <a:pt x="424" y="864"/>
                    <a:pt x="447" y="889"/>
                  </a:cubicBezTo>
                  <a:cubicBezTo>
                    <a:pt x="451" y="893"/>
                    <a:pt x="454" y="898"/>
                    <a:pt x="457" y="903"/>
                  </a:cubicBezTo>
                  <a:cubicBezTo>
                    <a:pt x="466" y="916"/>
                    <a:pt x="465" y="921"/>
                    <a:pt x="454" y="933"/>
                  </a:cubicBezTo>
                  <a:cubicBezTo>
                    <a:pt x="446" y="933"/>
                    <a:pt x="439" y="933"/>
                    <a:pt x="432" y="933"/>
                  </a:cubicBezTo>
                  <a:close/>
                </a:path>
              </a:pathLst>
            </a:custGeom>
            <a:solidFill>
              <a:srgbClr val="39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-1042988" y="3098801"/>
              <a:ext cx="842962" cy="506413"/>
            </a:xfrm>
            <a:custGeom>
              <a:avLst/>
              <a:gdLst>
                <a:gd name="T0" fmla="*/ 37 w 897"/>
                <a:gd name="T1" fmla="*/ 327 h 541"/>
                <a:gd name="T2" fmla="*/ 67 w 897"/>
                <a:gd name="T3" fmla="*/ 307 h 541"/>
                <a:gd name="T4" fmla="*/ 184 w 897"/>
                <a:gd name="T5" fmla="*/ 271 h 541"/>
                <a:gd name="T6" fmla="*/ 332 w 897"/>
                <a:gd name="T7" fmla="*/ 209 h 541"/>
                <a:gd name="T8" fmla="*/ 366 w 897"/>
                <a:gd name="T9" fmla="*/ 173 h 541"/>
                <a:gd name="T10" fmla="*/ 353 w 897"/>
                <a:gd name="T11" fmla="*/ 115 h 541"/>
                <a:gd name="T12" fmla="*/ 314 w 897"/>
                <a:gd name="T13" fmla="*/ 95 h 541"/>
                <a:gd name="T14" fmla="*/ 207 w 897"/>
                <a:gd name="T15" fmla="*/ 91 h 541"/>
                <a:gd name="T16" fmla="*/ 159 w 897"/>
                <a:gd name="T17" fmla="*/ 97 h 541"/>
                <a:gd name="T18" fmla="*/ 49 w 897"/>
                <a:gd name="T19" fmla="*/ 117 h 541"/>
                <a:gd name="T20" fmla="*/ 15 w 897"/>
                <a:gd name="T21" fmla="*/ 115 h 541"/>
                <a:gd name="T22" fmla="*/ 9 w 897"/>
                <a:gd name="T23" fmla="*/ 92 h 541"/>
                <a:gd name="T24" fmla="*/ 33 w 897"/>
                <a:gd name="T25" fmla="*/ 72 h 541"/>
                <a:gd name="T26" fmla="*/ 129 w 897"/>
                <a:gd name="T27" fmla="*/ 31 h 541"/>
                <a:gd name="T28" fmla="*/ 232 w 897"/>
                <a:gd name="T29" fmla="*/ 9 h 541"/>
                <a:gd name="T30" fmla="*/ 236 w 897"/>
                <a:gd name="T31" fmla="*/ 9 h 541"/>
                <a:gd name="T32" fmla="*/ 378 w 897"/>
                <a:gd name="T33" fmla="*/ 5 h 541"/>
                <a:gd name="T34" fmla="*/ 471 w 897"/>
                <a:gd name="T35" fmla="*/ 16 h 541"/>
                <a:gd name="T36" fmla="*/ 642 w 897"/>
                <a:gd name="T37" fmla="*/ 76 h 541"/>
                <a:gd name="T38" fmla="*/ 794 w 897"/>
                <a:gd name="T39" fmla="*/ 203 h 541"/>
                <a:gd name="T40" fmla="*/ 855 w 897"/>
                <a:gd name="T41" fmla="*/ 286 h 541"/>
                <a:gd name="T42" fmla="*/ 896 w 897"/>
                <a:gd name="T43" fmla="*/ 396 h 541"/>
                <a:gd name="T44" fmla="*/ 897 w 897"/>
                <a:gd name="T45" fmla="*/ 402 h 541"/>
                <a:gd name="T46" fmla="*/ 892 w 897"/>
                <a:gd name="T47" fmla="*/ 412 h 541"/>
                <a:gd name="T48" fmla="*/ 867 w 897"/>
                <a:gd name="T49" fmla="*/ 407 h 541"/>
                <a:gd name="T50" fmla="*/ 853 w 897"/>
                <a:gd name="T51" fmla="*/ 396 h 541"/>
                <a:gd name="T52" fmla="*/ 766 w 897"/>
                <a:gd name="T53" fmla="*/ 314 h 541"/>
                <a:gd name="T54" fmla="*/ 696 w 897"/>
                <a:gd name="T55" fmla="*/ 253 h 541"/>
                <a:gd name="T56" fmla="*/ 658 w 897"/>
                <a:gd name="T57" fmla="*/ 241 h 541"/>
                <a:gd name="T58" fmla="*/ 662 w 897"/>
                <a:gd name="T59" fmla="*/ 264 h 541"/>
                <a:gd name="T60" fmla="*/ 710 w 897"/>
                <a:gd name="T61" fmla="*/ 360 h 541"/>
                <a:gd name="T62" fmla="*/ 777 w 897"/>
                <a:gd name="T63" fmla="*/ 469 h 541"/>
                <a:gd name="T64" fmla="*/ 795 w 897"/>
                <a:gd name="T65" fmla="*/ 514 h 541"/>
                <a:gd name="T66" fmla="*/ 783 w 897"/>
                <a:gd name="T67" fmla="*/ 541 h 541"/>
                <a:gd name="T68" fmla="*/ 718 w 897"/>
                <a:gd name="T69" fmla="*/ 502 h 541"/>
                <a:gd name="T70" fmla="*/ 560 w 897"/>
                <a:gd name="T71" fmla="*/ 379 h 541"/>
                <a:gd name="T72" fmla="*/ 411 w 897"/>
                <a:gd name="T73" fmla="*/ 319 h 541"/>
                <a:gd name="T74" fmla="*/ 308 w 897"/>
                <a:gd name="T75" fmla="*/ 311 h 541"/>
                <a:gd name="T76" fmla="*/ 225 w 897"/>
                <a:gd name="T77" fmla="*/ 322 h 541"/>
                <a:gd name="T78" fmla="*/ 177 w 897"/>
                <a:gd name="T79" fmla="*/ 328 h 541"/>
                <a:gd name="T80" fmla="*/ 83 w 897"/>
                <a:gd name="T81" fmla="*/ 337 h 541"/>
                <a:gd name="T82" fmla="*/ 37 w 897"/>
                <a:gd name="T83" fmla="*/ 3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97" h="541">
                  <a:moveTo>
                    <a:pt x="37" y="327"/>
                  </a:moveTo>
                  <a:cubicBezTo>
                    <a:pt x="43" y="315"/>
                    <a:pt x="56" y="311"/>
                    <a:pt x="67" y="307"/>
                  </a:cubicBezTo>
                  <a:cubicBezTo>
                    <a:pt x="106" y="294"/>
                    <a:pt x="145" y="283"/>
                    <a:pt x="184" y="271"/>
                  </a:cubicBezTo>
                  <a:cubicBezTo>
                    <a:pt x="235" y="254"/>
                    <a:pt x="286" y="238"/>
                    <a:pt x="332" y="209"/>
                  </a:cubicBezTo>
                  <a:cubicBezTo>
                    <a:pt x="346" y="200"/>
                    <a:pt x="358" y="188"/>
                    <a:pt x="366" y="173"/>
                  </a:cubicBezTo>
                  <a:cubicBezTo>
                    <a:pt x="376" y="156"/>
                    <a:pt x="370" y="127"/>
                    <a:pt x="353" y="115"/>
                  </a:cubicBezTo>
                  <a:cubicBezTo>
                    <a:pt x="341" y="107"/>
                    <a:pt x="328" y="98"/>
                    <a:pt x="314" y="95"/>
                  </a:cubicBezTo>
                  <a:cubicBezTo>
                    <a:pt x="279" y="85"/>
                    <a:pt x="243" y="86"/>
                    <a:pt x="207" y="91"/>
                  </a:cubicBezTo>
                  <a:cubicBezTo>
                    <a:pt x="191" y="94"/>
                    <a:pt x="175" y="94"/>
                    <a:pt x="159" y="97"/>
                  </a:cubicBezTo>
                  <a:cubicBezTo>
                    <a:pt x="122" y="103"/>
                    <a:pt x="86" y="110"/>
                    <a:pt x="49" y="117"/>
                  </a:cubicBezTo>
                  <a:cubicBezTo>
                    <a:pt x="37" y="120"/>
                    <a:pt x="26" y="119"/>
                    <a:pt x="15" y="115"/>
                  </a:cubicBezTo>
                  <a:cubicBezTo>
                    <a:pt x="2" y="111"/>
                    <a:pt x="0" y="101"/>
                    <a:pt x="9" y="92"/>
                  </a:cubicBezTo>
                  <a:cubicBezTo>
                    <a:pt x="16" y="84"/>
                    <a:pt x="24" y="77"/>
                    <a:pt x="33" y="72"/>
                  </a:cubicBezTo>
                  <a:cubicBezTo>
                    <a:pt x="63" y="55"/>
                    <a:pt x="94" y="38"/>
                    <a:pt x="129" y="31"/>
                  </a:cubicBezTo>
                  <a:cubicBezTo>
                    <a:pt x="163" y="23"/>
                    <a:pt x="197" y="16"/>
                    <a:pt x="232" y="9"/>
                  </a:cubicBezTo>
                  <a:cubicBezTo>
                    <a:pt x="233" y="9"/>
                    <a:pt x="235" y="9"/>
                    <a:pt x="236" y="9"/>
                  </a:cubicBezTo>
                  <a:cubicBezTo>
                    <a:pt x="283" y="6"/>
                    <a:pt x="331" y="0"/>
                    <a:pt x="378" y="5"/>
                  </a:cubicBezTo>
                  <a:cubicBezTo>
                    <a:pt x="409" y="8"/>
                    <a:pt x="440" y="10"/>
                    <a:pt x="471" y="16"/>
                  </a:cubicBezTo>
                  <a:cubicBezTo>
                    <a:pt x="532" y="27"/>
                    <a:pt x="589" y="46"/>
                    <a:pt x="642" y="76"/>
                  </a:cubicBezTo>
                  <a:cubicBezTo>
                    <a:pt x="701" y="108"/>
                    <a:pt x="751" y="151"/>
                    <a:pt x="794" y="203"/>
                  </a:cubicBezTo>
                  <a:cubicBezTo>
                    <a:pt x="815" y="230"/>
                    <a:pt x="836" y="257"/>
                    <a:pt x="855" y="286"/>
                  </a:cubicBezTo>
                  <a:cubicBezTo>
                    <a:pt x="877" y="320"/>
                    <a:pt x="890" y="357"/>
                    <a:pt x="896" y="396"/>
                  </a:cubicBezTo>
                  <a:cubicBezTo>
                    <a:pt x="897" y="398"/>
                    <a:pt x="897" y="400"/>
                    <a:pt x="897" y="402"/>
                  </a:cubicBezTo>
                  <a:cubicBezTo>
                    <a:pt x="895" y="406"/>
                    <a:pt x="893" y="409"/>
                    <a:pt x="892" y="412"/>
                  </a:cubicBezTo>
                  <a:cubicBezTo>
                    <a:pt x="882" y="415"/>
                    <a:pt x="874" y="414"/>
                    <a:pt x="867" y="407"/>
                  </a:cubicBezTo>
                  <a:cubicBezTo>
                    <a:pt x="863" y="403"/>
                    <a:pt x="857" y="400"/>
                    <a:pt x="853" y="396"/>
                  </a:cubicBezTo>
                  <a:cubicBezTo>
                    <a:pt x="824" y="369"/>
                    <a:pt x="796" y="341"/>
                    <a:pt x="766" y="314"/>
                  </a:cubicBezTo>
                  <a:cubicBezTo>
                    <a:pt x="743" y="293"/>
                    <a:pt x="720" y="273"/>
                    <a:pt x="696" y="253"/>
                  </a:cubicBezTo>
                  <a:cubicBezTo>
                    <a:pt x="686" y="245"/>
                    <a:pt x="675" y="236"/>
                    <a:pt x="658" y="241"/>
                  </a:cubicBezTo>
                  <a:cubicBezTo>
                    <a:pt x="659" y="249"/>
                    <a:pt x="659" y="257"/>
                    <a:pt x="662" y="264"/>
                  </a:cubicBezTo>
                  <a:cubicBezTo>
                    <a:pt x="677" y="296"/>
                    <a:pt x="693" y="329"/>
                    <a:pt x="710" y="360"/>
                  </a:cubicBezTo>
                  <a:cubicBezTo>
                    <a:pt x="731" y="397"/>
                    <a:pt x="755" y="432"/>
                    <a:pt x="777" y="469"/>
                  </a:cubicBezTo>
                  <a:cubicBezTo>
                    <a:pt x="785" y="483"/>
                    <a:pt x="790" y="498"/>
                    <a:pt x="795" y="514"/>
                  </a:cubicBezTo>
                  <a:cubicBezTo>
                    <a:pt x="798" y="525"/>
                    <a:pt x="797" y="536"/>
                    <a:pt x="783" y="541"/>
                  </a:cubicBezTo>
                  <a:cubicBezTo>
                    <a:pt x="759" y="534"/>
                    <a:pt x="738" y="518"/>
                    <a:pt x="718" y="502"/>
                  </a:cubicBezTo>
                  <a:cubicBezTo>
                    <a:pt x="666" y="461"/>
                    <a:pt x="617" y="415"/>
                    <a:pt x="560" y="379"/>
                  </a:cubicBezTo>
                  <a:cubicBezTo>
                    <a:pt x="514" y="349"/>
                    <a:pt x="465" y="329"/>
                    <a:pt x="411" y="319"/>
                  </a:cubicBezTo>
                  <a:cubicBezTo>
                    <a:pt x="377" y="313"/>
                    <a:pt x="342" y="309"/>
                    <a:pt x="308" y="311"/>
                  </a:cubicBezTo>
                  <a:cubicBezTo>
                    <a:pt x="280" y="313"/>
                    <a:pt x="253" y="319"/>
                    <a:pt x="225" y="322"/>
                  </a:cubicBezTo>
                  <a:cubicBezTo>
                    <a:pt x="209" y="325"/>
                    <a:pt x="193" y="327"/>
                    <a:pt x="177" y="328"/>
                  </a:cubicBezTo>
                  <a:cubicBezTo>
                    <a:pt x="146" y="331"/>
                    <a:pt x="114" y="334"/>
                    <a:pt x="83" y="337"/>
                  </a:cubicBezTo>
                  <a:cubicBezTo>
                    <a:pt x="68" y="338"/>
                    <a:pt x="50" y="335"/>
                    <a:pt x="37" y="327"/>
                  </a:cubicBezTo>
                  <a:close/>
                </a:path>
              </a:pathLst>
            </a:custGeom>
            <a:solidFill>
              <a:srgbClr val="A9C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-950913" y="3422651"/>
              <a:ext cx="552450" cy="730250"/>
            </a:xfrm>
            <a:custGeom>
              <a:avLst/>
              <a:gdLst>
                <a:gd name="T0" fmla="*/ 6 w 589"/>
                <a:gd name="T1" fmla="*/ 153 h 779"/>
                <a:gd name="T2" fmla="*/ 76 w 589"/>
                <a:gd name="T3" fmla="*/ 183 h 779"/>
                <a:gd name="T4" fmla="*/ 197 w 589"/>
                <a:gd name="T5" fmla="*/ 251 h 779"/>
                <a:gd name="T6" fmla="*/ 284 w 589"/>
                <a:gd name="T7" fmla="*/ 283 h 779"/>
                <a:gd name="T8" fmla="*/ 336 w 589"/>
                <a:gd name="T9" fmla="*/ 285 h 779"/>
                <a:gd name="T10" fmla="*/ 375 w 589"/>
                <a:gd name="T11" fmla="*/ 205 h 779"/>
                <a:gd name="T12" fmla="*/ 318 w 589"/>
                <a:gd name="T13" fmla="*/ 132 h 779"/>
                <a:gd name="T14" fmla="*/ 210 w 589"/>
                <a:gd name="T15" fmla="*/ 48 h 779"/>
                <a:gd name="T16" fmla="*/ 183 w 589"/>
                <a:gd name="T17" fmla="*/ 14 h 779"/>
                <a:gd name="T18" fmla="*/ 203 w 589"/>
                <a:gd name="T19" fmla="*/ 2 h 779"/>
                <a:gd name="T20" fmla="*/ 259 w 589"/>
                <a:gd name="T21" fmla="*/ 14 h 779"/>
                <a:gd name="T22" fmla="*/ 420 w 589"/>
                <a:gd name="T23" fmla="*/ 116 h 779"/>
                <a:gd name="T24" fmla="*/ 504 w 589"/>
                <a:gd name="T25" fmla="*/ 210 h 779"/>
                <a:gd name="T26" fmla="*/ 578 w 589"/>
                <a:gd name="T27" fmla="*/ 383 h 779"/>
                <a:gd name="T28" fmla="*/ 554 w 589"/>
                <a:gd name="T29" fmla="*/ 582 h 779"/>
                <a:gd name="T30" fmla="*/ 480 w 589"/>
                <a:gd name="T31" fmla="*/ 721 h 779"/>
                <a:gd name="T32" fmla="*/ 415 w 589"/>
                <a:gd name="T33" fmla="*/ 776 h 779"/>
                <a:gd name="T34" fmla="*/ 409 w 589"/>
                <a:gd name="T35" fmla="*/ 762 h 779"/>
                <a:gd name="T36" fmla="*/ 412 w 589"/>
                <a:gd name="T37" fmla="*/ 727 h 779"/>
                <a:gd name="T38" fmla="*/ 446 w 589"/>
                <a:gd name="T39" fmla="*/ 577 h 779"/>
                <a:gd name="T40" fmla="*/ 449 w 589"/>
                <a:gd name="T41" fmla="*/ 525 h 779"/>
                <a:gd name="T42" fmla="*/ 430 w 589"/>
                <a:gd name="T43" fmla="*/ 526 h 779"/>
                <a:gd name="T44" fmla="*/ 411 w 589"/>
                <a:gd name="T45" fmla="*/ 545 h 779"/>
                <a:gd name="T46" fmla="*/ 333 w 589"/>
                <a:gd name="T47" fmla="*/ 668 h 779"/>
                <a:gd name="T48" fmla="*/ 281 w 589"/>
                <a:gd name="T49" fmla="*/ 752 h 779"/>
                <a:gd name="T50" fmla="*/ 244 w 589"/>
                <a:gd name="T51" fmla="*/ 779 h 779"/>
                <a:gd name="T52" fmla="*/ 231 w 589"/>
                <a:gd name="T53" fmla="*/ 753 h 779"/>
                <a:gd name="T54" fmla="*/ 237 w 589"/>
                <a:gd name="T55" fmla="*/ 687 h 779"/>
                <a:gd name="T56" fmla="*/ 255 w 589"/>
                <a:gd name="T57" fmla="*/ 556 h 779"/>
                <a:gd name="T58" fmla="*/ 240 w 589"/>
                <a:gd name="T59" fmla="*/ 432 h 779"/>
                <a:gd name="T60" fmla="*/ 188 w 589"/>
                <a:gd name="T61" fmla="*/ 343 h 779"/>
                <a:gd name="T62" fmla="*/ 115 w 589"/>
                <a:gd name="T63" fmla="*/ 276 h 779"/>
                <a:gd name="T64" fmla="*/ 18 w 589"/>
                <a:gd name="T65" fmla="*/ 185 h 779"/>
                <a:gd name="T66" fmla="*/ 6 w 589"/>
                <a:gd name="T67" fmla="*/ 15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9" h="779">
                  <a:moveTo>
                    <a:pt x="6" y="153"/>
                  </a:moveTo>
                  <a:cubicBezTo>
                    <a:pt x="33" y="158"/>
                    <a:pt x="54" y="171"/>
                    <a:pt x="76" y="183"/>
                  </a:cubicBezTo>
                  <a:cubicBezTo>
                    <a:pt x="117" y="206"/>
                    <a:pt x="156" y="229"/>
                    <a:pt x="197" y="251"/>
                  </a:cubicBezTo>
                  <a:cubicBezTo>
                    <a:pt x="225" y="265"/>
                    <a:pt x="253" y="278"/>
                    <a:pt x="284" y="283"/>
                  </a:cubicBezTo>
                  <a:cubicBezTo>
                    <a:pt x="301" y="286"/>
                    <a:pt x="320" y="289"/>
                    <a:pt x="336" y="285"/>
                  </a:cubicBezTo>
                  <a:cubicBezTo>
                    <a:pt x="372" y="278"/>
                    <a:pt x="391" y="245"/>
                    <a:pt x="375" y="205"/>
                  </a:cubicBezTo>
                  <a:cubicBezTo>
                    <a:pt x="363" y="175"/>
                    <a:pt x="342" y="152"/>
                    <a:pt x="318" y="132"/>
                  </a:cubicBezTo>
                  <a:cubicBezTo>
                    <a:pt x="283" y="103"/>
                    <a:pt x="246" y="76"/>
                    <a:pt x="210" y="48"/>
                  </a:cubicBezTo>
                  <a:cubicBezTo>
                    <a:pt x="199" y="39"/>
                    <a:pt x="187" y="29"/>
                    <a:pt x="183" y="14"/>
                  </a:cubicBezTo>
                  <a:cubicBezTo>
                    <a:pt x="186" y="4"/>
                    <a:pt x="194" y="0"/>
                    <a:pt x="203" y="2"/>
                  </a:cubicBezTo>
                  <a:cubicBezTo>
                    <a:pt x="222" y="5"/>
                    <a:pt x="241" y="8"/>
                    <a:pt x="259" y="14"/>
                  </a:cubicBezTo>
                  <a:cubicBezTo>
                    <a:pt x="321" y="35"/>
                    <a:pt x="373" y="71"/>
                    <a:pt x="420" y="116"/>
                  </a:cubicBezTo>
                  <a:cubicBezTo>
                    <a:pt x="450" y="146"/>
                    <a:pt x="480" y="176"/>
                    <a:pt x="504" y="210"/>
                  </a:cubicBezTo>
                  <a:cubicBezTo>
                    <a:pt x="541" y="263"/>
                    <a:pt x="568" y="319"/>
                    <a:pt x="578" y="383"/>
                  </a:cubicBezTo>
                  <a:cubicBezTo>
                    <a:pt x="589" y="452"/>
                    <a:pt x="577" y="517"/>
                    <a:pt x="554" y="582"/>
                  </a:cubicBezTo>
                  <a:cubicBezTo>
                    <a:pt x="536" y="632"/>
                    <a:pt x="513" y="680"/>
                    <a:pt x="480" y="721"/>
                  </a:cubicBezTo>
                  <a:cubicBezTo>
                    <a:pt x="463" y="743"/>
                    <a:pt x="444" y="764"/>
                    <a:pt x="415" y="776"/>
                  </a:cubicBezTo>
                  <a:cubicBezTo>
                    <a:pt x="412" y="771"/>
                    <a:pt x="409" y="766"/>
                    <a:pt x="409" y="762"/>
                  </a:cubicBezTo>
                  <a:cubicBezTo>
                    <a:pt x="409" y="750"/>
                    <a:pt x="409" y="738"/>
                    <a:pt x="412" y="727"/>
                  </a:cubicBezTo>
                  <a:cubicBezTo>
                    <a:pt x="423" y="677"/>
                    <a:pt x="434" y="627"/>
                    <a:pt x="446" y="577"/>
                  </a:cubicBezTo>
                  <a:cubicBezTo>
                    <a:pt x="451" y="559"/>
                    <a:pt x="449" y="542"/>
                    <a:pt x="449" y="525"/>
                  </a:cubicBezTo>
                  <a:cubicBezTo>
                    <a:pt x="441" y="520"/>
                    <a:pt x="435" y="520"/>
                    <a:pt x="430" y="526"/>
                  </a:cubicBezTo>
                  <a:cubicBezTo>
                    <a:pt x="423" y="532"/>
                    <a:pt x="416" y="538"/>
                    <a:pt x="411" y="545"/>
                  </a:cubicBezTo>
                  <a:cubicBezTo>
                    <a:pt x="385" y="586"/>
                    <a:pt x="359" y="627"/>
                    <a:pt x="333" y="668"/>
                  </a:cubicBezTo>
                  <a:cubicBezTo>
                    <a:pt x="316" y="696"/>
                    <a:pt x="302" y="726"/>
                    <a:pt x="281" y="752"/>
                  </a:cubicBezTo>
                  <a:cubicBezTo>
                    <a:pt x="270" y="764"/>
                    <a:pt x="259" y="774"/>
                    <a:pt x="244" y="779"/>
                  </a:cubicBezTo>
                  <a:cubicBezTo>
                    <a:pt x="234" y="773"/>
                    <a:pt x="231" y="763"/>
                    <a:pt x="231" y="753"/>
                  </a:cubicBezTo>
                  <a:cubicBezTo>
                    <a:pt x="232" y="731"/>
                    <a:pt x="233" y="708"/>
                    <a:pt x="237" y="687"/>
                  </a:cubicBezTo>
                  <a:cubicBezTo>
                    <a:pt x="244" y="643"/>
                    <a:pt x="251" y="600"/>
                    <a:pt x="255" y="556"/>
                  </a:cubicBezTo>
                  <a:cubicBezTo>
                    <a:pt x="259" y="513"/>
                    <a:pt x="253" y="472"/>
                    <a:pt x="240" y="432"/>
                  </a:cubicBezTo>
                  <a:cubicBezTo>
                    <a:pt x="229" y="399"/>
                    <a:pt x="211" y="370"/>
                    <a:pt x="188" y="343"/>
                  </a:cubicBezTo>
                  <a:cubicBezTo>
                    <a:pt x="166" y="318"/>
                    <a:pt x="140" y="297"/>
                    <a:pt x="115" y="276"/>
                  </a:cubicBezTo>
                  <a:cubicBezTo>
                    <a:pt x="81" y="248"/>
                    <a:pt x="49" y="216"/>
                    <a:pt x="18" y="185"/>
                  </a:cubicBezTo>
                  <a:cubicBezTo>
                    <a:pt x="11" y="178"/>
                    <a:pt x="0" y="169"/>
                    <a:pt x="6" y="153"/>
                  </a:cubicBezTo>
                  <a:close/>
                </a:path>
              </a:pathLst>
            </a:custGeom>
            <a:solidFill>
              <a:srgbClr val="E35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-1393825" y="3168651"/>
              <a:ext cx="230187" cy="160338"/>
            </a:xfrm>
            <a:custGeom>
              <a:avLst/>
              <a:gdLst>
                <a:gd name="T0" fmla="*/ 85 w 245"/>
                <a:gd name="T1" fmla="*/ 171 h 171"/>
                <a:gd name="T2" fmla="*/ 41 w 245"/>
                <a:gd name="T3" fmla="*/ 160 h 171"/>
                <a:gd name="T4" fmla="*/ 13 w 245"/>
                <a:gd name="T5" fmla="*/ 87 h 171"/>
                <a:gd name="T6" fmla="*/ 68 w 245"/>
                <a:gd name="T7" fmla="*/ 28 h 171"/>
                <a:gd name="T8" fmla="*/ 164 w 245"/>
                <a:gd name="T9" fmla="*/ 1 h 171"/>
                <a:gd name="T10" fmla="*/ 208 w 245"/>
                <a:gd name="T11" fmla="*/ 12 h 171"/>
                <a:gd name="T12" fmla="*/ 232 w 245"/>
                <a:gd name="T13" fmla="*/ 83 h 171"/>
                <a:gd name="T14" fmla="*/ 172 w 245"/>
                <a:gd name="T15" fmla="*/ 146 h 171"/>
                <a:gd name="T16" fmla="*/ 85 w 245"/>
                <a:gd name="T1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171">
                  <a:moveTo>
                    <a:pt x="85" y="171"/>
                  </a:moveTo>
                  <a:cubicBezTo>
                    <a:pt x="70" y="167"/>
                    <a:pt x="55" y="165"/>
                    <a:pt x="41" y="160"/>
                  </a:cubicBezTo>
                  <a:cubicBezTo>
                    <a:pt x="10" y="146"/>
                    <a:pt x="0" y="118"/>
                    <a:pt x="13" y="87"/>
                  </a:cubicBezTo>
                  <a:cubicBezTo>
                    <a:pt x="25" y="61"/>
                    <a:pt x="44" y="43"/>
                    <a:pt x="68" y="28"/>
                  </a:cubicBezTo>
                  <a:cubicBezTo>
                    <a:pt x="98" y="10"/>
                    <a:pt x="129" y="1"/>
                    <a:pt x="164" y="1"/>
                  </a:cubicBezTo>
                  <a:cubicBezTo>
                    <a:pt x="179" y="0"/>
                    <a:pt x="194" y="5"/>
                    <a:pt x="208" y="12"/>
                  </a:cubicBezTo>
                  <a:cubicBezTo>
                    <a:pt x="235" y="27"/>
                    <a:pt x="245" y="50"/>
                    <a:pt x="232" y="83"/>
                  </a:cubicBezTo>
                  <a:cubicBezTo>
                    <a:pt x="221" y="113"/>
                    <a:pt x="198" y="130"/>
                    <a:pt x="172" y="146"/>
                  </a:cubicBezTo>
                  <a:cubicBezTo>
                    <a:pt x="154" y="157"/>
                    <a:pt x="109" y="171"/>
                    <a:pt x="85" y="171"/>
                  </a:cubicBezTo>
                  <a:close/>
                </a:path>
              </a:pathLst>
            </a:custGeom>
            <a:solidFill>
              <a:srgbClr val="F9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-1228725" y="3756026"/>
              <a:ext cx="153987" cy="173038"/>
            </a:xfrm>
            <a:custGeom>
              <a:avLst/>
              <a:gdLst>
                <a:gd name="T0" fmla="*/ 66 w 165"/>
                <a:gd name="T1" fmla="*/ 183 h 183"/>
                <a:gd name="T2" fmla="*/ 13 w 165"/>
                <a:gd name="T3" fmla="*/ 150 h 183"/>
                <a:gd name="T4" fmla="*/ 8 w 165"/>
                <a:gd name="T5" fmla="*/ 81 h 183"/>
                <a:gd name="T6" fmla="*/ 88 w 165"/>
                <a:gd name="T7" fmla="*/ 4 h 183"/>
                <a:gd name="T8" fmla="*/ 149 w 165"/>
                <a:gd name="T9" fmla="*/ 31 h 183"/>
                <a:gd name="T10" fmla="*/ 157 w 165"/>
                <a:gd name="T11" fmla="*/ 105 h 183"/>
                <a:gd name="T12" fmla="*/ 108 w 165"/>
                <a:gd name="T13" fmla="*/ 170 h 183"/>
                <a:gd name="T14" fmla="*/ 66 w 165"/>
                <a:gd name="T1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83">
                  <a:moveTo>
                    <a:pt x="66" y="183"/>
                  </a:moveTo>
                  <a:cubicBezTo>
                    <a:pt x="42" y="182"/>
                    <a:pt x="24" y="171"/>
                    <a:pt x="13" y="150"/>
                  </a:cubicBezTo>
                  <a:cubicBezTo>
                    <a:pt x="2" y="127"/>
                    <a:pt x="0" y="104"/>
                    <a:pt x="8" y="81"/>
                  </a:cubicBezTo>
                  <a:cubicBezTo>
                    <a:pt x="22" y="43"/>
                    <a:pt x="44" y="13"/>
                    <a:pt x="88" y="4"/>
                  </a:cubicBezTo>
                  <a:cubicBezTo>
                    <a:pt x="112" y="0"/>
                    <a:pt x="137" y="9"/>
                    <a:pt x="149" y="31"/>
                  </a:cubicBezTo>
                  <a:cubicBezTo>
                    <a:pt x="163" y="55"/>
                    <a:pt x="165" y="80"/>
                    <a:pt x="157" y="105"/>
                  </a:cubicBezTo>
                  <a:cubicBezTo>
                    <a:pt x="148" y="132"/>
                    <a:pt x="132" y="155"/>
                    <a:pt x="108" y="170"/>
                  </a:cubicBezTo>
                  <a:cubicBezTo>
                    <a:pt x="95" y="179"/>
                    <a:pt x="81" y="183"/>
                    <a:pt x="66" y="183"/>
                  </a:cubicBezTo>
                  <a:close/>
                </a:path>
              </a:pathLst>
            </a:custGeom>
            <a:solidFill>
              <a:srgbClr val="39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-787400" y="3538538"/>
              <a:ext cx="161925" cy="127000"/>
            </a:xfrm>
            <a:custGeom>
              <a:avLst/>
              <a:gdLst>
                <a:gd name="T0" fmla="*/ 114 w 173"/>
                <a:gd name="T1" fmla="*/ 134 h 135"/>
                <a:gd name="T2" fmla="*/ 19 w 173"/>
                <a:gd name="T3" fmla="*/ 71 h 135"/>
                <a:gd name="T4" fmla="*/ 65 w 173"/>
                <a:gd name="T5" fmla="*/ 2 h 135"/>
                <a:gd name="T6" fmla="*/ 165 w 173"/>
                <a:gd name="T7" fmla="*/ 80 h 135"/>
                <a:gd name="T8" fmla="*/ 130 w 173"/>
                <a:gd name="T9" fmla="*/ 134 h 135"/>
                <a:gd name="T10" fmla="*/ 114 w 173"/>
                <a:gd name="T11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35">
                  <a:moveTo>
                    <a:pt x="114" y="134"/>
                  </a:moveTo>
                  <a:cubicBezTo>
                    <a:pt x="70" y="132"/>
                    <a:pt x="36" y="110"/>
                    <a:pt x="19" y="71"/>
                  </a:cubicBezTo>
                  <a:cubicBezTo>
                    <a:pt x="0" y="28"/>
                    <a:pt x="25" y="0"/>
                    <a:pt x="65" y="2"/>
                  </a:cubicBezTo>
                  <a:cubicBezTo>
                    <a:pt x="104" y="4"/>
                    <a:pt x="151" y="32"/>
                    <a:pt x="165" y="80"/>
                  </a:cubicBezTo>
                  <a:cubicBezTo>
                    <a:pt x="173" y="106"/>
                    <a:pt x="155" y="130"/>
                    <a:pt x="130" y="134"/>
                  </a:cubicBezTo>
                  <a:cubicBezTo>
                    <a:pt x="125" y="135"/>
                    <a:pt x="119" y="134"/>
                    <a:pt x="114" y="134"/>
                  </a:cubicBezTo>
                  <a:close/>
                </a:path>
              </a:pathLst>
            </a:custGeom>
            <a:solidFill>
              <a:srgbClr val="E35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-903288" y="3206751"/>
              <a:ext cx="166687" cy="98425"/>
            </a:xfrm>
            <a:custGeom>
              <a:avLst/>
              <a:gdLst>
                <a:gd name="T0" fmla="*/ 99 w 177"/>
                <a:gd name="T1" fmla="*/ 3 h 104"/>
                <a:gd name="T2" fmla="*/ 151 w 177"/>
                <a:gd name="T3" fmla="*/ 12 h 104"/>
                <a:gd name="T4" fmla="*/ 176 w 177"/>
                <a:gd name="T5" fmla="*/ 51 h 104"/>
                <a:gd name="T6" fmla="*/ 159 w 177"/>
                <a:gd name="T7" fmla="*/ 79 h 104"/>
                <a:gd name="T8" fmla="*/ 101 w 177"/>
                <a:gd name="T9" fmla="*/ 101 h 104"/>
                <a:gd name="T10" fmla="*/ 45 w 177"/>
                <a:gd name="T11" fmla="*/ 97 h 104"/>
                <a:gd name="T12" fmla="*/ 24 w 177"/>
                <a:gd name="T13" fmla="*/ 85 h 104"/>
                <a:gd name="T14" fmla="*/ 24 w 177"/>
                <a:gd name="T15" fmla="*/ 27 h 104"/>
                <a:gd name="T16" fmla="*/ 99 w 177"/>
                <a:gd name="T17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04">
                  <a:moveTo>
                    <a:pt x="99" y="3"/>
                  </a:moveTo>
                  <a:cubicBezTo>
                    <a:pt x="118" y="3"/>
                    <a:pt x="135" y="3"/>
                    <a:pt x="151" y="12"/>
                  </a:cubicBezTo>
                  <a:cubicBezTo>
                    <a:pt x="170" y="22"/>
                    <a:pt x="177" y="33"/>
                    <a:pt x="176" y="51"/>
                  </a:cubicBezTo>
                  <a:cubicBezTo>
                    <a:pt x="175" y="63"/>
                    <a:pt x="168" y="72"/>
                    <a:pt x="159" y="79"/>
                  </a:cubicBezTo>
                  <a:cubicBezTo>
                    <a:pt x="142" y="92"/>
                    <a:pt x="123" y="101"/>
                    <a:pt x="101" y="101"/>
                  </a:cubicBezTo>
                  <a:cubicBezTo>
                    <a:pt x="82" y="102"/>
                    <a:pt x="63" y="104"/>
                    <a:pt x="45" y="97"/>
                  </a:cubicBezTo>
                  <a:cubicBezTo>
                    <a:pt x="37" y="94"/>
                    <a:pt x="30" y="90"/>
                    <a:pt x="24" y="85"/>
                  </a:cubicBezTo>
                  <a:cubicBezTo>
                    <a:pt x="0" y="66"/>
                    <a:pt x="2" y="45"/>
                    <a:pt x="24" y="27"/>
                  </a:cubicBezTo>
                  <a:cubicBezTo>
                    <a:pt x="45" y="8"/>
                    <a:pt x="72" y="0"/>
                    <a:pt x="99" y="3"/>
                  </a:cubicBezTo>
                  <a:close/>
                </a:path>
              </a:pathLst>
            </a:custGeom>
            <a:solidFill>
              <a:srgbClr val="A9C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2935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1F-D019-4E17-A1BC-1AC2DE8F2ADC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BEA5-B4C2-4C0F-9619-4768B09B3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7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1F-D019-4E17-A1BC-1AC2DE8F2ADC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BEA5-B4C2-4C0F-9619-4768B09B3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2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06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11472597" y="6381328"/>
            <a:ext cx="719403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48252"/>
            <a:ext cx="960107" cy="365125"/>
          </a:xfrm>
        </p:spPr>
        <p:txBody>
          <a:bodyPr/>
          <a:lstStyle>
            <a:lvl1pPr algn="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6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krdoas\Desktop\ДЛЯ ПРЕЗЕНТАЦИЙ\15.03.2018 ППМИ\фон.png"/>
          <p:cNvPicPr>
            <a:picLocks noChangeAspect="1" noChangeArrowheads="1"/>
          </p:cNvPicPr>
          <p:nvPr userDrawn="1"/>
        </p:nvPicPr>
        <p:blipFill>
          <a:blip r:embed="rId2" cstate="print">
            <a:lum bright="69000" contrast="-86000"/>
          </a:blip>
          <a:srcRect/>
          <a:stretch>
            <a:fillRect/>
          </a:stretch>
        </p:blipFill>
        <p:spPr bwMode="auto">
          <a:xfrm>
            <a:off x="0" y="0"/>
            <a:ext cx="12234728" cy="68580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48252"/>
            <a:ext cx="960107" cy="365125"/>
          </a:xfrm>
        </p:spPr>
        <p:txBody>
          <a:bodyPr/>
          <a:lstStyle>
            <a:lvl1pPr algn="ct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7152117" cy="162880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202630"/>
            <a:ext cx="12192000" cy="778098"/>
          </a:xfrm>
        </p:spPr>
        <p:txBody>
          <a:bodyPr>
            <a:normAutofit/>
          </a:bodyPr>
          <a:lstStyle>
            <a:lvl1pPr>
              <a:def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</a:t>
            </a:r>
            <a:r>
              <a:rPr lang="en-US" smtClean="0"/>
              <a:t> </a:t>
            </a:r>
            <a:r>
              <a:rPr lang="ru-RU" smtClean="0"/>
              <a:t>ЗАГОЛОВКА</a:t>
            </a:r>
            <a:endParaRPr lang="ru-RU"/>
          </a:p>
        </p:txBody>
      </p:sp>
      <p:pic>
        <p:nvPicPr>
          <p:cNvPr id="6" name="Picture 2" descr="D:\Users\krdoas\Desktop\ДЛЯ ПРЕЗЕНТАЦИЙ\15.03.2018 ППМИ\фон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2118" y="5229200"/>
            <a:ext cx="7152117" cy="16288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 userDrawn="1"/>
        </p:nvSpPr>
        <p:spPr>
          <a:xfrm>
            <a:off x="11472597" y="6381328"/>
            <a:ext cx="719403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448252"/>
            <a:ext cx="960107" cy="365125"/>
          </a:xfrm>
        </p:spPr>
        <p:txBody>
          <a:bodyPr/>
          <a:lstStyle>
            <a:lvl1pPr algn="r">
              <a:def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26666E84-CA21-407A-9098-B0529236D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0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 userDrawn="1"/>
        </p:nvGrpSpPr>
        <p:grpSpPr>
          <a:xfrm>
            <a:off x="416730" y="294556"/>
            <a:ext cx="11269085" cy="1232165"/>
            <a:chOff x="131572" y="213830"/>
            <a:chExt cx="8451814" cy="843482"/>
          </a:xfrm>
        </p:grpSpPr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 rot="16200000" flipH="1">
              <a:off x="-121232" y="466636"/>
              <a:ext cx="843479" cy="3378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498019" y="213830"/>
              <a:ext cx="8085367" cy="84348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5000">
                  <a:schemeClr val="accent6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sp>
        <p:nvSpPr>
          <p:cNvPr id="1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256790" y="6350000"/>
            <a:ext cx="701829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05325" y="308274"/>
            <a:ext cx="10143676" cy="543299"/>
          </a:xfrm>
        </p:spPr>
        <p:txBody>
          <a:bodyPr/>
          <a:lstStyle>
            <a:lvl1pPr algn="l">
              <a:lnSpc>
                <a:spcPts val="2000"/>
              </a:lnSpc>
              <a:defRPr lang="ru-RU" sz="2000" kern="120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Tahoma" pitchFamily="34" charset="0"/>
                <a:cs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19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20"/>
          <p:cNvSpPr/>
          <p:nvPr userDrawn="1"/>
        </p:nvSpPr>
        <p:spPr>
          <a:xfrm>
            <a:off x="857" y="729000"/>
            <a:ext cx="540000" cy="540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21"/>
          <p:cNvSpPr/>
          <p:nvPr userDrawn="1"/>
        </p:nvSpPr>
        <p:spPr>
          <a:xfrm>
            <a:off x="1004148" y="610081"/>
            <a:ext cx="794499" cy="37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16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1F-D019-4E17-A1BC-1AC2DE8F2ADC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BEA5-B4C2-4C0F-9619-4768B09B3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8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1F-D019-4E17-A1BC-1AC2DE8F2ADC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BEA5-B4C2-4C0F-9619-4768B09B3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87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1F-D019-4E17-A1BC-1AC2DE8F2ADC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BEA5-B4C2-4C0F-9619-4768B09B3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6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1F-D019-4E17-A1BC-1AC2DE8F2ADC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BEA5-B4C2-4C0F-9619-4768B09B3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4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1F-D019-4E17-A1BC-1AC2DE8F2ADC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BEA5-B4C2-4C0F-9619-4768B09B3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5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1F-D019-4E17-A1BC-1AC2DE8F2ADC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BEA5-B4C2-4C0F-9619-4768B09B3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6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1F-D019-4E17-A1BC-1AC2DE8F2ADC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BEA5-B4C2-4C0F-9619-4768B09B3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F01F-D019-4E17-A1BC-1AC2DE8F2ADC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EBEA5-B4C2-4C0F-9619-4768B09B3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6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F01F-D019-4E17-A1BC-1AC2DE8F2ADC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BEA5-B4C2-4C0F-9619-4768B09B3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3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10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7.xml"/><Relationship Id="rId7" Type="http://schemas.openxmlformats.org/officeDocument/2006/relationships/image" Target="../media/image7.e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3"/>
          <p:cNvSpPr/>
          <p:nvPr/>
        </p:nvSpPr>
        <p:spPr>
          <a:xfrm>
            <a:off x="1083918" y="3489471"/>
            <a:ext cx="1836000" cy="38868"/>
          </a:xfrm>
          <a:prstGeom prst="rect">
            <a:avLst/>
          </a:prstGeom>
          <a:solidFill>
            <a:srgbClr val="1A86B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93411" y="3552550"/>
            <a:ext cx="620244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Калинченко 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ts val="2700"/>
              </a:lnSpc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Лариса Анатольевна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ts val="1600"/>
              </a:lnSpc>
              <a:spcBef>
                <a:spcPts val="1200"/>
              </a:spcBef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Заместитель председателя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Правительства</a:t>
            </a:r>
          </a:p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Ставропольского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края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– министр</a:t>
            </a:r>
          </a:p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финансов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Ставропольского края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320" y="1888702"/>
            <a:ext cx="6513283" cy="1384995"/>
          </a:xfrm>
          <a:prstGeom prst="rect">
            <a:avLst/>
          </a:prstGeom>
          <a:noFill/>
          <a:ln w="19050">
            <a:noFill/>
            <a:prstDash val="dash"/>
            <a:miter lim="800000"/>
            <a:headEnd/>
            <a:tailEnd/>
          </a:ln>
        </p:spPr>
        <p:txBody>
          <a:bodyPr wrap="square" rIns="216000">
            <a:spAutoFit/>
          </a:bodyPr>
          <a:lstStyle/>
          <a:p>
            <a:r>
              <a:rPr lang="ru-RU" sz="2800" b="1" dirty="0" smtClean="0">
                <a:solidFill>
                  <a:srgbClr val="1A86B6"/>
                </a:solidFill>
                <a:latin typeface="Calibri" panose="020F0502020204030204" pitchFamily="34" charset="0"/>
              </a:rPr>
              <a:t>ПРАКТИКИ РЕАЛИЗАЦИИ ИНИЦИАТИВНОГО БЮДЖЕТИРОВАНИЯ НА ПРИМЕРЕ СТАВРОПОЛЬСКОГО КРАЯ</a:t>
            </a:r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-1221" y="5562865"/>
            <a:ext cx="6518135" cy="1325323"/>
          </a:xfrm>
          <a:custGeom>
            <a:avLst/>
            <a:gdLst>
              <a:gd name="T0" fmla="*/ 178 w 5760"/>
              <a:gd name="T1" fmla="*/ 871 h 1171"/>
              <a:gd name="T2" fmla="*/ 211 w 5760"/>
              <a:gd name="T3" fmla="*/ 806 h 1171"/>
              <a:gd name="T4" fmla="*/ 318 w 5760"/>
              <a:gd name="T5" fmla="*/ 628 h 1171"/>
              <a:gd name="T6" fmla="*/ 369 w 5760"/>
              <a:gd name="T7" fmla="*/ 662 h 1171"/>
              <a:gd name="T8" fmla="*/ 385 w 5760"/>
              <a:gd name="T9" fmla="*/ 798 h 1171"/>
              <a:gd name="T10" fmla="*/ 405 w 5760"/>
              <a:gd name="T11" fmla="*/ 740 h 1171"/>
              <a:gd name="T12" fmla="*/ 449 w 5760"/>
              <a:gd name="T13" fmla="*/ 706 h 1171"/>
              <a:gd name="T14" fmla="*/ 495 w 5760"/>
              <a:gd name="T15" fmla="*/ 752 h 1171"/>
              <a:gd name="T16" fmla="*/ 521 w 5760"/>
              <a:gd name="T17" fmla="*/ 908 h 1171"/>
              <a:gd name="T18" fmla="*/ 556 w 5760"/>
              <a:gd name="T19" fmla="*/ 82 h 1171"/>
              <a:gd name="T20" fmla="*/ 710 w 5760"/>
              <a:gd name="T21" fmla="*/ 36 h 1171"/>
              <a:gd name="T22" fmla="*/ 926 w 5760"/>
              <a:gd name="T23" fmla="*/ 92 h 1171"/>
              <a:gd name="T24" fmla="*/ 1128 w 5760"/>
              <a:gd name="T25" fmla="*/ 172 h 1171"/>
              <a:gd name="T26" fmla="*/ 1211 w 5760"/>
              <a:gd name="T27" fmla="*/ 782 h 1171"/>
              <a:gd name="T28" fmla="*/ 1294 w 5760"/>
              <a:gd name="T29" fmla="*/ 563 h 1171"/>
              <a:gd name="T30" fmla="*/ 1460 w 5760"/>
              <a:gd name="T31" fmla="*/ 423 h 1171"/>
              <a:gd name="T32" fmla="*/ 1642 w 5760"/>
              <a:gd name="T33" fmla="*/ 474 h 1171"/>
              <a:gd name="T34" fmla="*/ 1720 w 5760"/>
              <a:gd name="T35" fmla="*/ 674 h 1171"/>
              <a:gd name="T36" fmla="*/ 1808 w 5760"/>
              <a:gd name="T37" fmla="*/ 376 h 1171"/>
              <a:gd name="T38" fmla="*/ 2018 w 5760"/>
              <a:gd name="T39" fmla="*/ 349 h 1171"/>
              <a:gd name="T40" fmla="*/ 2126 w 5760"/>
              <a:gd name="T41" fmla="*/ 491 h 1171"/>
              <a:gd name="T42" fmla="*/ 2182 w 5760"/>
              <a:gd name="T43" fmla="*/ 206 h 1171"/>
              <a:gd name="T44" fmla="*/ 2348 w 5760"/>
              <a:gd name="T45" fmla="*/ 175 h 1171"/>
              <a:gd name="T46" fmla="*/ 2439 w 5760"/>
              <a:gd name="T47" fmla="*/ 314 h 1171"/>
              <a:gd name="T48" fmla="*/ 2459 w 5760"/>
              <a:gd name="T49" fmla="*/ 435 h 1171"/>
              <a:gd name="T50" fmla="*/ 2687 w 5760"/>
              <a:gd name="T51" fmla="*/ 435 h 1171"/>
              <a:gd name="T52" fmla="*/ 2703 w 5760"/>
              <a:gd name="T53" fmla="*/ 649 h 1171"/>
              <a:gd name="T54" fmla="*/ 2766 w 5760"/>
              <a:gd name="T55" fmla="*/ 542 h 1171"/>
              <a:gd name="T56" fmla="*/ 3083 w 5760"/>
              <a:gd name="T57" fmla="*/ 559 h 1171"/>
              <a:gd name="T58" fmla="*/ 3128 w 5760"/>
              <a:gd name="T59" fmla="*/ 121 h 1171"/>
              <a:gd name="T60" fmla="*/ 3464 w 5760"/>
              <a:gd name="T61" fmla="*/ 137 h 1171"/>
              <a:gd name="T62" fmla="*/ 3667 w 5760"/>
              <a:gd name="T63" fmla="*/ 215 h 1171"/>
              <a:gd name="T64" fmla="*/ 3680 w 5760"/>
              <a:gd name="T65" fmla="*/ 847 h 1171"/>
              <a:gd name="T66" fmla="*/ 3762 w 5760"/>
              <a:gd name="T67" fmla="*/ 671 h 1171"/>
              <a:gd name="T68" fmla="*/ 3846 w 5760"/>
              <a:gd name="T69" fmla="*/ 634 h 1171"/>
              <a:gd name="T70" fmla="*/ 4003 w 5760"/>
              <a:gd name="T71" fmla="*/ 487 h 1171"/>
              <a:gd name="T72" fmla="*/ 4210 w 5760"/>
              <a:gd name="T73" fmla="*/ 526 h 1171"/>
              <a:gd name="T74" fmla="*/ 4226 w 5760"/>
              <a:gd name="T75" fmla="*/ 294 h 1171"/>
              <a:gd name="T76" fmla="*/ 4478 w 5760"/>
              <a:gd name="T77" fmla="*/ 273 h 1171"/>
              <a:gd name="T78" fmla="*/ 4719 w 5760"/>
              <a:gd name="T79" fmla="*/ 3 h 1171"/>
              <a:gd name="T80" fmla="*/ 4769 w 5760"/>
              <a:gd name="T81" fmla="*/ 149 h 1171"/>
              <a:gd name="T82" fmla="*/ 4802 w 5760"/>
              <a:gd name="T83" fmla="*/ 918 h 1171"/>
              <a:gd name="T84" fmla="*/ 4831 w 5760"/>
              <a:gd name="T85" fmla="*/ 702 h 1171"/>
              <a:gd name="T86" fmla="*/ 4989 w 5760"/>
              <a:gd name="T87" fmla="*/ 701 h 1171"/>
              <a:gd name="T88" fmla="*/ 5043 w 5760"/>
              <a:gd name="T89" fmla="*/ 898 h 1171"/>
              <a:gd name="T90" fmla="*/ 5083 w 5760"/>
              <a:gd name="T91" fmla="*/ 686 h 1171"/>
              <a:gd name="T92" fmla="*/ 5194 w 5760"/>
              <a:gd name="T93" fmla="*/ 681 h 1171"/>
              <a:gd name="T94" fmla="*/ 5262 w 5760"/>
              <a:gd name="T95" fmla="*/ 636 h 1171"/>
              <a:gd name="T96" fmla="*/ 5399 w 5760"/>
              <a:gd name="T97" fmla="*/ 616 h 1171"/>
              <a:gd name="T98" fmla="*/ 5523 w 5760"/>
              <a:gd name="T99" fmla="*/ 545 h 1171"/>
              <a:gd name="T100" fmla="*/ 5552 w 5760"/>
              <a:gd name="T101" fmla="*/ 608 h 1171"/>
              <a:gd name="T102" fmla="*/ 5600 w 5760"/>
              <a:gd name="T103" fmla="*/ 773 h 1171"/>
              <a:gd name="T104" fmla="*/ 5694 w 5760"/>
              <a:gd name="T105" fmla="*/ 904 h 1171"/>
              <a:gd name="T106" fmla="*/ 5760 w 5760"/>
              <a:gd name="T107" fmla="*/ 934 h 1171"/>
              <a:gd name="T108" fmla="*/ 0 w 5760"/>
              <a:gd name="T109" fmla="*/ 93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60" h="1171">
                <a:moveTo>
                  <a:pt x="0" y="934"/>
                </a:moveTo>
                <a:cubicBezTo>
                  <a:pt x="59" y="934"/>
                  <a:pt x="118" y="934"/>
                  <a:pt x="178" y="934"/>
                </a:cubicBezTo>
                <a:cubicBezTo>
                  <a:pt x="178" y="913"/>
                  <a:pt x="178" y="892"/>
                  <a:pt x="178" y="871"/>
                </a:cubicBezTo>
                <a:cubicBezTo>
                  <a:pt x="178" y="862"/>
                  <a:pt x="178" y="853"/>
                  <a:pt x="178" y="844"/>
                </a:cubicBezTo>
                <a:cubicBezTo>
                  <a:pt x="179" y="832"/>
                  <a:pt x="181" y="822"/>
                  <a:pt x="197" y="825"/>
                </a:cubicBezTo>
                <a:cubicBezTo>
                  <a:pt x="211" y="828"/>
                  <a:pt x="210" y="816"/>
                  <a:pt x="211" y="806"/>
                </a:cubicBezTo>
                <a:cubicBezTo>
                  <a:pt x="223" y="805"/>
                  <a:pt x="236" y="805"/>
                  <a:pt x="250" y="804"/>
                </a:cubicBezTo>
                <a:cubicBezTo>
                  <a:pt x="255" y="745"/>
                  <a:pt x="242" y="686"/>
                  <a:pt x="264" y="628"/>
                </a:cubicBezTo>
                <a:cubicBezTo>
                  <a:pt x="282" y="628"/>
                  <a:pt x="300" y="628"/>
                  <a:pt x="318" y="628"/>
                </a:cubicBezTo>
                <a:cubicBezTo>
                  <a:pt x="320" y="628"/>
                  <a:pt x="323" y="629"/>
                  <a:pt x="325" y="630"/>
                </a:cubicBezTo>
                <a:cubicBezTo>
                  <a:pt x="335" y="644"/>
                  <a:pt x="350" y="647"/>
                  <a:pt x="368" y="643"/>
                </a:cubicBezTo>
                <a:cubicBezTo>
                  <a:pt x="368" y="651"/>
                  <a:pt x="369" y="657"/>
                  <a:pt x="369" y="662"/>
                </a:cubicBezTo>
                <a:cubicBezTo>
                  <a:pt x="369" y="707"/>
                  <a:pt x="369" y="752"/>
                  <a:pt x="369" y="797"/>
                </a:cubicBezTo>
                <a:cubicBezTo>
                  <a:pt x="369" y="802"/>
                  <a:pt x="374" y="811"/>
                  <a:pt x="377" y="811"/>
                </a:cubicBezTo>
                <a:cubicBezTo>
                  <a:pt x="388" y="813"/>
                  <a:pt x="385" y="803"/>
                  <a:pt x="385" y="798"/>
                </a:cubicBezTo>
                <a:cubicBezTo>
                  <a:pt x="385" y="789"/>
                  <a:pt x="385" y="780"/>
                  <a:pt x="385" y="771"/>
                </a:cubicBezTo>
                <a:cubicBezTo>
                  <a:pt x="385" y="761"/>
                  <a:pt x="384" y="751"/>
                  <a:pt x="399" y="751"/>
                </a:cubicBezTo>
                <a:cubicBezTo>
                  <a:pt x="401" y="751"/>
                  <a:pt x="404" y="744"/>
                  <a:pt x="405" y="740"/>
                </a:cubicBezTo>
                <a:cubicBezTo>
                  <a:pt x="405" y="728"/>
                  <a:pt x="405" y="715"/>
                  <a:pt x="405" y="702"/>
                </a:cubicBezTo>
                <a:cubicBezTo>
                  <a:pt x="421" y="702"/>
                  <a:pt x="434" y="702"/>
                  <a:pt x="447" y="702"/>
                </a:cubicBezTo>
                <a:cubicBezTo>
                  <a:pt x="448" y="704"/>
                  <a:pt x="449" y="705"/>
                  <a:pt x="449" y="706"/>
                </a:cubicBezTo>
                <a:cubicBezTo>
                  <a:pt x="451" y="728"/>
                  <a:pt x="451" y="728"/>
                  <a:pt x="473" y="731"/>
                </a:cubicBezTo>
                <a:cubicBezTo>
                  <a:pt x="476" y="732"/>
                  <a:pt x="481" y="737"/>
                  <a:pt x="481" y="740"/>
                </a:cubicBezTo>
                <a:cubicBezTo>
                  <a:pt x="481" y="751"/>
                  <a:pt x="487" y="753"/>
                  <a:pt x="495" y="752"/>
                </a:cubicBezTo>
                <a:cubicBezTo>
                  <a:pt x="498" y="752"/>
                  <a:pt x="501" y="752"/>
                  <a:pt x="504" y="752"/>
                </a:cubicBezTo>
                <a:cubicBezTo>
                  <a:pt x="517" y="750"/>
                  <a:pt x="522" y="755"/>
                  <a:pt x="522" y="768"/>
                </a:cubicBezTo>
                <a:cubicBezTo>
                  <a:pt x="521" y="815"/>
                  <a:pt x="522" y="861"/>
                  <a:pt x="521" y="908"/>
                </a:cubicBezTo>
                <a:cubicBezTo>
                  <a:pt x="521" y="921"/>
                  <a:pt x="524" y="926"/>
                  <a:pt x="538" y="925"/>
                </a:cubicBezTo>
                <a:cubicBezTo>
                  <a:pt x="550" y="925"/>
                  <a:pt x="556" y="924"/>
                  <a:pt x="556" y="908"/>
                </a:cubicBezTo>
                <a:cubicBezTo>
                  <a:pt x="556" y="633"/>
                  <a:pt x="556" y="357"/>
                  <a:pt x="556" y="82"/>
                </a:cubicBezTo>
                <a:cubicBezTo>
                  <a:pt x="556" y="75"/>
                  <a:pt x="556" y="68"/>
                  <a:pt x="556" y="59"/>
                </a:cubicBezTo>
                <a:cubicBezTo>
                  <a:pt x="590" y="54"/>
                  <a:pt x="623" y="49"/>
                  <a:pt x="657" y="44"/>
                </a:cubicBezTo>
                <a:cubicBezTo>
                  <a:pt x="675" y="41"/>
                  <a:pt x="692" y="37"/>
                  <a:pt x="710" y="36"/>
                </a:cubicBezTo>
                <a:cubicBezTo>
                  <a:pt x="729" y="36"/>
                  <a:pt x="749" y="39"/>
                  <a:pt x="768" y="42"/>
                </a:cubicBezTo>
                <a:cubicBezTo>
                  <a:pt x="816" y="52"/>
                  <a:pt x="863" y="63"/>
                  <a:pt x="911" y="73"/>
                </a:cubicBezTo>
                <a:cubicBezTo>
                  <a:pt x="923" y="75"/>
                  <a:pt x="928" y="80"/>
                  <a:pt x="926" y="92"/>
                </a:cubicBezTo>
                <a:cubicBezTo>
                  <a:pt x="924" y="104"/>
                  <a:pt x="930" y="108"/>
                  <a:pt x="941" y="110"/>
                </a:cubicBezTo>
                <a:cubicBezTo>
                  <a:pt x="997" y="123"/>
                  <a:pt x="1053" y="136"/>
                  <a:pt x="1109" y="149"/>
                </a:cubicBezTo>
                <a:cubicBezTo>
                  <a:pt x="1123" y="152"/>
                  <a:pt x="1128" y="157"/>
                  <a:pt x="1128" y="172"/>
                </a:cubicBezTo>
                <a:cubicBezTo>
                  <a:pt x="1128" y="369"/>
                  <a:pt x="1128" y="565"/>
                  <a:pt x="1128" y="761"/>
                </a:cubicBezTo>
                <a:cubicBezTo>
                  <a:pt x="1128" y="782"/>
                  <a:pt x="1128" y="782"/>
                  <a:pt x="1149" y="782"/>
                </a:cubicBezTo>
                <a:cubicBezTo>
                  <a:pt x="1169" y="782"/>
                  <a:pt x="1189" y="782"/>
                  <a:pt x="1211" y="782"/>
                </a:cubicBezTo>
                <a:cubicBezTo>
                  <a:pt x="1211" y="716"/>
                  <a:pt x="1211" y="651"/>
                  <a:pt x="1211" y="584"/>
                </a:cubicBezTo>
                <a:cubicBezTo>
                  <a:pt x="1232" y="584"/>
                  <a:pt x="1252" y="584"/>
                  <a:pt x="1272" y="584"/>
                </a:cubicBezTo>
                <a:cubicBezTo>
                  <a:pt x="1294" y="584"/>
                  <a:pt x="1294" y="584"/>
                  <a:pt x="1294" y="563"/>
                </a:cubicBezTo>
                <a:cubicBezTo>
                  <a:pt x="1294" y="524"/>
                  <a:pt x="1294" y="486"/>
                  <a:pt x="1294" y="447"/>
                </a:cubicBezTo>
                <a:cubicBezTo>
                  <a:pt x="1294" y="438"/>
                  <a:pt x="1295" y="434"/>
                  <a:pt x="1306" y="433"/>
                </a:cubicBezTo>
                <a:cubicBezTo>
                  <a:pt x="1357" y="429"/>
                  <a:pt x="1408" y="422"/>
                  <a:pt x="1460" y="423"/>
                </a:cubicBezTo>
                <a:cubicBezTo>
                  <a:pt x="1494" y="423"/>
                  <a:pt x="1528" y="435"/>
                  <a:pt x="1562" y="441"/>
                </a:cubicBezTo>
                <a:cubicBezTo>
                  <a:pt x="1583" y="446"/>
                  <a:pt x="1604" y="451"/>
                  <a:pt x="1625" y="455"/>
                </a:cubicBezTo>
                <a:cubicBezTo>
                  <a:pt x="1637" y="457"/>
                  <a:pt x="1642" y="461"/>
                  <a:pt x="1642" y="474"/>
                </a:cubicBezTo>
                <a:cubicBezTo>
                  <a:pt x="1641" y="535"/>
                  <a:pt x="1642" y="595"/>
                  <a:pt x="1641" y="656"/>
                </a:cubicBezTo>
                <a:cubicBezTo>
                  <a:pt x="1641" y="670"/>
                  <a:pt x="1645" y="675"/>
                  <a:pt x="1659" y="674"/>
                </a:cubicBezTo>
                <a:cubicBezTo>
                  <a:pt x="1679" y="673"/>
                  <a:pt x="1698" y="674"/>
                  <a:pt x="1720" y="674"/>
                </a:cubicBezTo>
                <a:cubicBezTo>
                  <a:pt x="1720" y="582"/>
                  <a:pt x="1720" y="491"/>
                  <a:pt x="1720" y="401"/>
                </a:cubicBezTo>
                <a:cubicBezTo>
                  <a:pt x="1732" y="392"/>
                  <a:pt x="1758" y="408"/>
                  <a:pt x="1752" y="376"/>
                </a:cubicBezTo>
                <a:cubicBezTo>
                  <a:pt x="1772" y="376"/>
                  <a:pt x="1790" y="375"/>
                  <a:pt x="1808" y="376"/>
                </a:cubicBezTo>
                <a:cubicBezTo>
                  <a:pt x="1821" y="377"/>
                  <a:pt x="1829" y="374"/>
                  <a:pt x="1827" y="358"/>
                </a:cubicBezTo>
                <a:cubicBezTo>
                  <a:pt x="1826" y="347"/>
                  <a:pt x="1836" y="349"/>
                  <a:pt x="1842" y="349"/>
                </a:cubicBezTo>
                <a:cubicBezTo>
                  <a:pt x="1901" y="349"/>
                  <a:pt x="1959" y="349"/>
                  <a:pt x="2018" y="349"/>
                </a:cubicBezTo>
                <a:cubicBezTo>
                  <a:pt x="2053" y="349"/>
                  <a:pt x="2088" y="349"/>
                  <a:pt x="2126" y="349"/>
                </a:cubicBezTo>
                <a:cubicBezTo>
                  <a:pt x="2126" y="356"/>
                  <a:pt x="2126" y="361"/>
                  <a:pt x="2126" y="366"/>
                </a:cubicBezTo>
                <a:cubicBezTo>
                  <a:pt x="2126" y="408"/>
                  <a:pt x="2127" y="449"/>
                  <a:pt x="2126" y="491"/>
                </a:cubicBezTo>
                <a:cubicBezTo>
                  <a:pt x="2126" y="503"/>
                  <a:pt x="2129" y="509"/>
                  <a:pt x="2143" y="509"/>
                </a:cubicBezTo>
                <a:cubicBezTo>
                  <a:pt x="2182" y="508"/>
                  <a:pt x="2182" y="509"/>
                  <a:pt x="2182" y="470"/>
                </a:cubicBezTo>
                <a:cubicBezTo>
                  <a:pt x="2182" y="382"/>
                  <a:pt x="2182" y="294"/>
                  <a:pt x="2182" y="206"/>
                </a:cubicBezTo>
                <a:cubicBezTo>
                  <a:pt x="2182" y="193"/>
                  <a:pt x="2186" y="188"/>
                  <a:pt x="2199" y="187"/>
                </a:cubicBezTo>
                <a:cubicBezTo>
                  <a:pt x="2236" y="182"/>
                  <a:pt x="2273" y="175"/>
                  <a:pt x="2310" y="171"/>
                </a:cubicBezTo>
                <a:cubicBezTo>
                  <a:pt x="2322" y="170"/>
                  <a:pt x="2336" y="171"/>
                  <a:pt x="2348" y="175"/>
                </a:cubicBezTo>
                <a:cubicBezTo>
                  <a:pt x="2373" y="184"/>
                  <a:pt x="2398" y="194"/>
                  <a:pt x="2426" y="190"/>
                </a:cubicBezTo>
                <a:cubicBezTo>
                  <a:pt x="2438" y="189"/>
                  <a:pt x="2439" y="195"/>
                  <a:pt x="2439" y="205"/>
                </a:cubicBezTo>
                <a:cubicBezTo>
                  <a:pt x="2439" y="241"/>
                  <a:pt x="2439" y="278"/>
                  <a:pt x="2439" y="314"/>
                </a:cubicBezTo>
                <a:cubicBezTo>
                  <a:pt x="2439" y="319"/>
                  <a:pt x="2440" y="325"/>
                  <a:pt x="2440" y="331"/>
                </a:cubicBezTo>
                <a:cubicBezTo>
                  <a:pt x="2457" y="329"/>
                  <a:pt x="2459" y="339"/>
                  <a:pt x="2459" y="352"/>
                </a:cubicBezTo>
                <a:cubicBezTo>
                  <a:pt x="2458" y="379"/>
                  <a:pt x="2459" y="406"/>
                  <a:pt x="2459" y="435"/>
                </a:cubicBezTo>
                <a:cubicBezTo>
                  <a:pt x="2470" y="432"/>
                  <a:pt x="2480" y="432"/>
                  <a:pt x="2489" y="428"/>
                </a:cubicBezTo>
                <a:cubicBezTo>
                  <a:pt x="2517" y="419"/>
                  <a:pt x="2545" y="421"/>
                  <a:pt x="2574" y="424"/>
                </a:cubicBezTo>
                <a:cubicBezTo>
                  <a:pt x="2611" y="429"/>
                  <a:pt x="2648" y="431"/>
                  <a:pt x="2687" y="435"/>
                </a:cubicBezTo>
                <a:cubicBezTo>
                  <a:pt x="2687" y="441"/>
                  <a:pt x="2687" y="447"/>
                  <a:pt x="2687" y="453"/>
                </a:cubicBezTo>
                <a:cubicBezTo>
                  <a:pt x="2687" y="513"/>
                  <a:pt x="2688" y="573"/>
                  <a:pt x="2687" y="633"/>
                </a:cubicBezTo>
                <a:cubicBezTo>
                  <a:pt x="2687" y="645"/>
                  <a:pt x="2691" y="649"/>
                  <a:pt x="2703" y="649"/>
                </a:cubicBezTo>
                <a:cubicBezTo>
                  <a:pt x="2748" y="650"/>
                  <a:pt x="2748" y="650"/>
                  <a:pt x="2748" y="606"/>
                </a:cubicBezTo>
                <a:cubicBezTo>
                  <a:pt x="2748" y="585"/>
                  <a:pt x="2748" y="564"/>
                  <a:pt x="2748" y="542"/>
                </a:cubicBezTo>
                <a:cubicBezTo>
                  <a:pt x="2756" y="542"/>
                  <a:pt x="2761" y="542"/>
                  <a:pt x="2766" y="542"/>
                </a:cubicBezTo>
                <a:cubicBezTo>
                  <a:pt x="2864" y="542"/>
                  <a:pt x="2962" y="542"/>
                  <a:pt x="3060" y="542"/>
                </a:cubicBezTo>
                <a:cubicBezTo>
                  <a:pt x="3073" y="542"/>
                  <a:pt x="3082" y="542"/>
                  <a:pt x="3080" y="558"/>
                </a:cubicBezTo>
                <a:cubicBezTo>
                  <a:pt x="3082" y="559"/>
                  <a:pt x="3083" y="559"/>
                  <a:pt x="3083" y="559"/>
                </a:cubicBezTo>
                <a:cubicBezTo>
                  <a:pt x="3119" y="560"/>
                  <a:pt x="3112" y="562"/>
                  <a:pt x="3112" y="533"/>
                </a:cubicBezTo>
                <a:cubicBezTo>
                  <a:pt x="3112" y="402"/>
                  <a:pt x="3112" y="271"/>
                  <a:pt x="3112" y="140"/>
                </a:cubicBezTo>
                <a:cubicBezTo>
                  <a:pt x="3112" y="127"/>
                  <a:pt x="3116" y="123"/>
                  <a:pt x="3128" y="121"/>
                </a:cubicBezTo>
                <a:cubicBezTo>
                  <a:pt x="3176" y="115"/>
                  <a:pt x="3224" y="106"/>
                  <a:pt x="3272" y="101"/>
                </a:cubicBezTo>
                <a:cubicBezTo>
                  <a:pt x="3294" y="99"/>
                  <a:pt x="3317" y="106"/>
                  <a:pt x="3340" y="110"/>
                </a:cubicBezTo>
                <a:cubicBezTo>
                  <a:pt x="3381" y="119"/>
                  <a:pt x="3422" y="128"/>
                  <a:pt x="3464" y="137"/>
                </a:cubicBezTo>
                <a:cubicBezTo>
                  <a:pt x="3475" y="139"/>
                  <a:pt x="3481" y="144"/>
                  <a:pt x="3479" y="156"/>
                </a:cubicBezTo>
                <a:cubicBezTo>
                  <a:pt x="3477" y="168"/>
                  <a:pt x="3484" y="173"/>
                  <a:pt x="3495" y="175"/>
                </a:cubicBezTo>
                <a:cubicBezTo>
                  <a:pt x="3552" y="188"/>
                  <a:pt x="3609" y="202"/>
                  <a:pt x="3667" y="215"/>
                </a:cubicBezTo>
                <a:cubicBezTo>
                  <a:pt x="3679" y="217"/>
                  <a:pt x="3680" y="223"/>
                  <a:pt x="3680" y="233"/>
                </a:cubicBezTo>
                <a:cubicBezTo>
                  <a:pt x="3680" y="431"/>
                  <a:pt x="3680" y="628"/>
                  <a:pt x="3680" y="826"/>
                </a:cubicBezTo>
                <a:cubicBezTo>
                  <a:pt x="3680" y="832"/>
                  <a:pt x="3680" y="839"/>
                  <a:pt x="3680" y="847"/>
                </a:cubicBezTo>
                <a:cubicBezTo>
                  <a:pt x="3706" y="847"/>
                  <a:pt x="3731" y="848"/>
                  <a:pt x="3756" y="847"/>
                </a:cubicBezTo>
                <a:cubicBezTo>
                  <a:pt x="3758" y="847"/>
                  <a:pt x="3762" y="838"/>
                  <a:pt x="3762" y="833"/>
                </a:cubicBezTo>
                <a:cubicBezTo>
                  <a:pt x="3763" y="779"/>
                  <a:pt x="3763" y="725"/>
                  <a:pt x="3762" y="671"/>
                </a:cubicBezTo>
                <a:cubicBezTo>
                  <a:pt x="3762" y="649"/>
                  <a:pt x="3762" y="649"/>
                  <a:pt x="3784" y="649"/>
                </a:cubicBezTo>
                <a:cubicBezTo>
                  <a:pt x="3800" y="649"/>
                  <a:pt x="3815" y="649"/>
                  <a:pt x="3831" y="649"/>
                </a:cubicBezTo>
                <a:cubicBezTo>
                  <a:pt x="3842" y="650"/>
                  <a:pt x="3846" y="646"/>
                  <a:pt x="3846" y="634"/>
                </a:cubicBezTo>
                <a:cubicBezTo>
                  <a:pt x="3846" y="593"/>
                  <a:pt x="3847" y="552"/>
                  <a:pt x="3846" y="511"/>
                </a:cubicBezTo>
                <a:cubicBezTo>
                  <a:pt x="3846" y="500"/>
                  <a:pt x="3850" y="497"/>
                  <a:pt x="3860" y="497"/>
                </a:cubicBezTo>
                <a:cubicBezTo>
                  <a:pt x="3908" y="493"/>
                  <a:pt x="3956" y="488"/>
                  <a:pt x="4003" y="487"/>
                </a:cubicBezTo>
                <a:cubicBezTo>
                  <a:pt x="4027" y="486"/>
                  <a:pt x="4052" y="494"/>
                  <a:pt x="4075" y="498"/>
                </a:cubicBezTo>
                <a:cubicBezTo>
                  <a:pt x="4118" y="507"/>
                  <a:pt x="4160" y="517"/>
                  <a:pt x="4203" y="526"/>
                </a:cubicBezTo>
                <a:cubicBezTo>
                  <a:pt x="4205" y="527"/>
                  <a:pt x="4207" y="526"/>
                  <a:pt x="4210" y="526"/>
                </a:cubicBezTo>
                <a:cubicBezTo>
                  <a:pt x="4211" y="520"/>
                  <a:pt x="4212" y="515"/>
                  <a:pt x="4212" y="509"/>
                </a:cubicBezTo>
                <a:cubicBezTo>
                  <a:pt x="4212" y="443"/>
                  <a:pt x="4212" y="377"/>
                  <a:pt x="4212" y="311"/>
                </a:cubicBezTo>
                <a:cubicBezTo>
                  <a:pt x="4212" y="300"/>
                  <a:pt x="4215" y="295"/>
                  <a:pt x="4226" y="294"/>
                </a:cubicBezTo>
                <a:cubicBezTo>
                  <a:pt x="4282" y="287"/>
                  <a:pt x="4337" y="278"/>
                  <a:pt x="4393" y="273"/>
                </a:cubicBezTo>
                <a:cubicBezTo>
                  <a:pt x="4414" y="271"/>
                  <a:pt x="4437" y="279"/>
                  <a:pt x="4459" y="283"/>
                </a:cubicBezTo>
                <a:cubicBezTo>
                  <a:pt x="4469" y="286"/>
                  <a:pt x="4474" y="284"/>
                  <a:pt x="4478" y="273"/>
                </a:cubicBezTo>
                <a:cubicBezTo>
                  <a:pt x="4498" y="222"/>
                  <a:pt x="4518" y="170"/>
                  <a:pt x="4538" y="120"/>
                </a:cubicBezTo>
                <a:cubicBezTo>
                  <a:pt x="4541" y="114"/>
                  <a:pt x="4545" y="107"/>
                  <a:pt x="4551" y="104"/>
                </a:cubicBezTo>
                <a:cubicBezTo>
                  <a:pt x="4607" y="70"/>
                  <a:pt x="4663" y="36"/>
                  <a:pt x="4719" y="3"/>
                </a:cubicBezTo>
                <a:cubicBezTo>
                  <a:pt x="4724" y="0"/>
                  <a:pt x="4733" y="1"/>
                  <a:pt x="4738" y="4"/>
                </a:cubicBezTo>
                <a:cubicBezTo>
                  <a:pt x="4762" y="17"/>
                  <a:pt x="4773" y="35"/>
                  <a:pt x="4770" y="65"/>
                </a:cubicBezTo>
                <a:cubicBezTo>
                  <a:pt x="4767" y="92"/>
                  <a:pt x="4769" y="121"/>
                  <a:pt x="4769" y="149"/>
                </a:cubicBezTo>
                <a:cubicBezTo>
                  <a:pt x="4768" y="160"/>
                  <a:pt x="4772" y="169"/>
                  <a:pt x="4782" y="175"/>
                </a:cubicBezTo>
                <a:cubicBezTo>
                  <a:pt x="4798" y="183"/>
                  <a:pt x="4802" y="195"/>
                  <a:pt x="4802" y="213"/>
                </a:cubicBezTo>
                <a:cubicBezTo>
                  <a:pt x="4802" y="448"/>
                  <a:pt x="4802" y="683"/>
                  <a:pt x="4802" y="918"/>
                </a:cubicBezTo>
                <a:cubicBezTo>
                  <a:pt x="4802" y="926"/>
                  <a:pt x="4800" y="935"/>
                  <a:pt x="4815" y="935"/>
                </a:cubicBezTo>
                <a:cubicBezTo>
                  <a:pt x="4827" y="935"/>
                  <a:pt x="4831" y="932"/>
                  <a:pt x="4831" y="919"/>
                </a:cubicBezTo>
                <a:cubicBezTo>
                  <a:pt x="4830" y="847"/>
                  <a:pt x="4831" y="774"/>
                  <a:pt x="4831" y="702"/>
                </a:cubicBezTo>
                <a:cubicBezTo>
                  <a:pt x="4831" y="696"/>
                  <a:pt x="4831" y="690"/>
                  <a:pt x="4831" y="683"/>
                </a:cubicBezTo>
                <a:cubicBezTo>
                  <a:pt x="4884" y="683"/>
                  <a:pt x="4935" y="683"/>
                  <a:pt x="4988" y="683"/>
                </a:cubicBezTo>
                <a:cubicBezTo>
                  <a:pt x="4988" y="689"/>
                  <a:pt x="4989" y="695"/>
                  <a:pt x="4989" y="701"/>
                </a:cubicBezTo>
                <a:cubicBezTo>
                  <a:pt x="4989" y="773"/>
                  <a:pt x="4989" y="846"/>
                  <a:pt x="4989" y="918"/>
                </a:cubicBezTo>
                <a:cubicBezTo>
                  <a:pt x="4988" y="931"/>
                  <a:pt x="4992" y="936"/>
                  <a:pt x="5005" y="935"/>
                </a:cubicBezTo>
                <a:cubicBezTo>
                  <a:pt x="5043" y="935"/>
                  <a:pt x="5043" y="935"/>
                  <a:pt x="5043" y="898"/>
                </a:cubicBezTo>
                <a:cubicBezTo>
                  <a:pt x="5043" y="834"/>
                  <a:pt x="5043" y="770"/>
                  <a:pt x="5043" y="706"/>
                </a:cubicBezTo>
                <a:cubicBezTo>
                  <a:pt x="5043" y="700"/>
                  <a:pt x="5043" y="694"/>
                  <a:pt x="5043" y="686"/>
                </a:cubicBezTo>
                <a:cubicBezTo>
                  <a:pt x="5057" y="686"/>
                  <a:pt x="5069" y="686"/>
                  <a:pt x="5083" y="686"/>
                </a:cubicBezTo>
                <a:cubicBezTo>
                  <a:pt x="5083" y="672"/>
                  <a:pt x="5083" y="660"/>
                  <a:pt x="5083" y="647"/>
                </a:cubicBezTo>
                <a:cubicBezTo>
                  <a:pt x="5114" y="647"/>
                  <a:pt x="5143" y="647"/>
                  <a:pt x="5172" y="647"/>
                </a:cubicBezTo>
                <a:cubicBezTo>
                  <a:pt x="5179" y="658"/>
                  <a:pt x="5164" y="682"/>
                  <a:pt x="5194" y="681"/>
                </a:cubicBezTo>
                <a:cubicBezTo>
                  <a:pt x="5218" y="680"/>
                  <a:pt x="5205" y="662"/>
                  <a:pt x="5213" y="652"/>
                </a:cubicBezTo>
                <a:cubicBezTo>
                  <a:pt x="5223" y="652"/>
                  <a:pt x="5234" y="651"/>
                  <a:pt x="5246" y="652"/>
                </a:cubicBezTo>
                <a:cubicBezTo>
                  <a:pt x="5258" y="653"/>
                  <a:pt x="5264" y="649"/>
                  <a:pt x="5262" y="636"/>
                </a:cubicBezTo>
                <a:cubicBezTo>
                  <a:pt x="5262" y="630"/>
                  <a:pt x="5262" y="625"/>
                  <a:pt x="5262" y="617"/>
                </a:cubicBezTo>
                <a:cubicBezTo>
                  <a:pt x="5269" y="617"/>
                  <a:pt x="5275" y="616"/>
                  <a:pt x="5281" y="616"/>
                </a:cubicBezTo>
                <a:cubicBezTo>
                  <a:pt x="5320" y="616"/>
                  <a:pt x="5360" y="616"/>
                  <a:pt x="5399" y="616"/>
                </a:cubicBezTo>
                <a:cubicBezTo>
                  <a:pt x="5410" y="616"/>
                  <a:pt x="5415" y="613"/>
                  <a:pt x="5414" y="602"/>
                </a:cubicBezTo>
                <a:cubicBezTo>
                  <a:pt x="5413" y="583"/>
                  <a:pt x="5414" y="565"/>
                  <a:pt x="5414" y="545"/>
                </a:cubicBezTo>
                <a:cubicBezTo>
                  <a:pt x="5450" y="545"/>
                  <a:pt x="5485" y="545"/>
                  <a:pt x="5523" y="545"/>
                </a:cubicBezTo>
                <a:cubicBezTo>
                  <a:pt x="5523" y="560"/>
                  <a:pt x="5523" y="574"/>
                  <a:pt x="5522" y="587"/>
                </a:cubicBezTo>
                <a:cubicBezTo>
                  <a:pt x="5521" y="602"/>
                  <a:pt x="5525" y="610"/>
                  <a:pt x="5541" y="607"/>
                </a:cubicBezTo>
                <a:cubicBezTo>
                  <a:pt x="5544" y="607"/>
                  <a:pt x="5547" y="608"/>
                  <a:pt x="5552" y="608"/>
                </a:cubicBezTo>
                <a:cubicBezTo>
                  <a:pt x="5552" y="669"/>
                  <a:pt x="5552" y="730"/>
                  <a:pt x="5552" y="792"/>
                </a:cubicBezTo>
                <a:cubicBezTo>
                  <a:pt x="5568" y="792"/>
                  <a:pt x="5583" y="792"/>
                  <a:pt x="5598" y="792"/>
                </a:cubicBezTo>
                <a:cubicBezTo>
                  <a:pt x="5599" y="785"/>
                  <a:pt x="5599" y="780"/>
                  <a:pt x="5600" y="773"/>
                </a:cubicBezTo>
                <a:cubicBezTo>
                  <a:pt x="5616" y="773"/>
                  <a:pt x="5632" y="773"/>
                  <a:pt x="5649" y="773"/>
                </a:cubicBezTo>
                <a:cubicBezTo>
                  <a:pt x="5655" y="797"/>
                  <a:pt x="5664" y="820"/>
                  <a:pt x="5694" y="820"/>
                </a:cubicBezTo>
                <a:cubicBezTo>
                  <a:pt x="5694" y="849"/>
                  <a:pt x="5695" y="877"/>
                  <a:pt x="5694" y="904"/>
                </a:cubicBezTo>
                <a:cubicBezTo>
                  <a:pt x="5693" y="920"/>
                  <a:pt x="5699" y="924"/>
                  <a:pt x="5714" y="923"/>
                </a:cubicBezTo>
                <a:cubicBezTo>
                  <a:pt x="5727" y="922"/>
                  <a:pt x="5740" y="922"/>
                  <a:pt x="5753" y="922"/>
                </a:cubicBezTo>
                <a:cubicBezTo>
                  <a:pt x="5756" y="927"/>
                  <a:pt x="5758" y="930"/>
                  <a:pt x="5760" y="934"/>
                </a:cubicBezTo>
                <a:cubicBezTo>
                  <a:pt x="5760" y="1013"/>
                  <a:pt x="5760" y="1092"/>
                  <a:pt x="5760" y="1171"/>
                </a:cubicBezTo>
                <a:cubicBezTo>
                  <a:pt x="3840" y="1171"/>
                  <a:pt x="1920" y="1171"/>
                  <a:pt x="0" y="1171"/>
                </a:cubicBezTo>
                <a:cubicBezTo>
                  <a:pt x="0" y="1092"/>
                  <a:pt x="0" y="1013"/>
                  <a:pt x="0" y="934"/>
                </a:cubicBezTo>
                <a:close/>
              </a:path>
            </a:pathLst>
          </a:custGeom>
          <a:gradFill flip="none" rotWithShape="1">
            <a:gsLst>
              <a:gs pos="0">
                <a:srgbClr val="EAF0F2"/>
              </a:gs>
              <a:gs pos="96943">
                <a:srgbClr val="ECE7E4"/>
              </a:gs>
              <a:gs pos="58107">
                <a:srgbClr val="E7EDE5"/>
              </a:gs>
              <a:gs pos="34000">
                <a:srgbClr val="D2DDDD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>
            <a:off x="6400078" y="5570942"/>
            <a:ext cx="6518135" cy="1325323"/>
          </a:xfrm>
          <a:custGeom>
            <a:avLst/>
            <a:gdLst>
              <a:gd name="T0" fmla="*/ 178 w 5760"/>
              <a:gd name="T1" fmla="*/ 871 h 1171"/>
              <a:gd name="T2" fmla="*/ 211 w 5760"/>
              <a:gd name="T3" fmla="*/ 806 h 1171"/>
              <a:gd name="T4" fmla="*/ 318 w 5760"/>
              <a:gd name="T5" fmla="*/ 628 h 1171"/>
              <a:gd name="T6" fmla="*/ 369 w 5760"/>
              <a:gd name="T7" fmla="*/ 662 h 1171"/>
              <a:gd name="T8" fmla="*/ 385 w 5760"/>
              <a:gd name="T9" fmla="*/ 798 h 1171"/>
              <a:gd name="T10" fmla="*/ 405 w 5760"/>
              <a:gd name="T11" fmla="*/ 740 h 1171"/>
              <a:gd name="T12" fmla="*/ 449 w 5760"/>
              <a:gd name="T13" fmla="*/ 706 h 1171"/>
              <a:gd name="T14" fmla="*/ 495 w 5760"/>
              <a:gd name="T15" fmla="*/ 752 h 1171"/>
              <a:gd name="T16" fmla="*/ 521 w 5760"/>
              <a:gd name="T17" fmla="*/ 908 h 1171"/>
              <a:gd name="T18" fmla="*/ 556 w 5760"/>
              <a:gd name="T19" fmla="*/ 82 h 1171"/>
              <a:gd name="T20" fmla="*/ 710 w 5760"/>
              <a:gd name="T21" fmla="*/ 36 h 1171"/>
              <a:gd name="T22" fmla="*/ 926 w 5760"/>
              <a:gd name="T23" fmla="*/ 92 h 1171"/>
              <a:gd name="T24" fmla="*/ 1128 w 5760"/>
              <a:gd name="T25" fmla="*/ 172 h 1171"/>
              <a:gd name="T26" fmla="*/ 1211 w 5760"/>
              <a:gd name="T27" fmla="*/ 782 h 1171"/>
              <a:gd name="T28" fmla="*/ 1294 w 5760"/>
              <a:gd name="T29" fmla="*/ 563 h 1171"/>
              <a:gd name="T30" fmla="*/ 1460 w 5760"/>
              <a:gd name="T31" fmla="*/ 423 h 1171"/>
              <a:gd name="T32" fmla="*/ 1642 w 5760"/>
              <a:gd name="T33" fmla="*/ 474 h 1171"/>
              <a:gd name="T34" fmla="*/ 1720 w 5760"/>
              <a:gd name="T35" fmla="*/ 674 h 1171"/>
              <a:gd name="T36" fmla="*/ 1808 w 5760"/>
              <a:gd name="T37" fmla="*/ 376 h 1171"/>
              <a:gd name="T38" fmla="*/ 2018 w 5760"/>
              <a:gd name="T39" fmla="*/ 349 h 1171"/>
              <a:gd name="T40" fmla="*/ 2126 w 5760"/>
              <a:gd name="T41" fmla="*/ 491 h 1171"/>
              <a:gd name="T42" fmla="*/ 2182 w 5760"/>
              <a:gd name="T43" fmla="*/ 206 h 1171"/>
              <a:gd name="T44" fmla="*/ 2348 w 5760"/>
              <a:gd name="T45" fmla="*/ 175 h 1171"/>
              <a:gd name="T46" fmla="*/ 2439 w 5760"/>
              <a:gd name="T47" fmla="*/ 314 h 1171"/>
              <a:gd name="T48" fmla="*/ 2459 w 5760"/>
              <a:gd name="T49" fmla="*/ 435 h 1171"/>
              <a:gd name="T50" fmla="*/ 2687 w 5760"/>
              <a:gd name="T51" fmla="*/ 435 h 1171"/>
              <a:gd name="T52" fmla="*/ 2703 w 5760"/>
              <a:gd name="T53" fmla="*/ 649 h 1171"/>
              <a:gd name="T54" fmla="*/ 2766 w 5760"/>
              <a:gd name="T55" fmla="*/ 542 h 1171"/>
              <a:gd name="T56" fmla="*/ 3083 w 5760"/>
              <a:gd name="T57" fmla="*/ 559 h 1171"/>
              <a:gd name="T58" fmla="*/ 3128 w 5760"/>
              <a:gd name="T59" fmla="*/ 121 h 1171"/>
              <a:gd name="T60" fmla="*/ 3464 w 5760"/>
              <a:gd name="T61" fmla="*/ 137 h 1171"/>
              <a:gd name="T62" fmla="*/ 3667 w 5760"/>
              <a:gd name="T63" fmla="*/ 215 h 1171"/>
              <a:gd name="T64" fmla="*/ 3680 w 5760"/>
              <a:gd name="T65" fmla="*/ 847 h 1171"/>
              <a:gd name="T66" fmla="*/ 3762 w 5760"/>
              <a:gd name="T67" fmla="*/ 671 h 1171"/>
              <a:gd name="T68" fmla="*/ 3846 w 5760"/>
              <a:gd name="T69" fmla="*/ 634 h 1171"/>
              <a:gd name="T70" fmla="*/ 4003 w 5760"/>
              <a:gd name="T71" fmla="*/ 487 h 1171"/>
              <a:gd name="T72" fmla="*/ 4210 w 5760"/>
              <a:gd name="T73" fmla="*/ 526 h 1171"/>
              <a:gd name="T74" fmla="*/ 4226 w 5760"/>
              <a:gd name="T75" fmla="*/ 294 h 1171"/>
              <a:gd name="T76" fmla="*/ 4478 w 5760"/>
              <a:gd name="T77" fmla="*/ 273 h 1171"/>
              <a:gd name="T78" fmla="*/ 4719 w 5760"/>
              <a:gd name="T79" fmla="*/ 3 h 1171"/>
              <a:gd name="T80" fmla="*/ 4769 w 5760"/>
              <a:gd name="T81" fmla="*/ 149 h 1171"/>
              <a:gd name="T82" fmla="*/ 4802 w 5760"/>
              <a:gd name="T83" fmla="*/ 918 h 1171"/>
              <a:gd name="T84" fmla="*/ 4831 w 5760"/>
              <a:gd name="T85" fmla="*/ 702 h 1171"/>
              <a:gd name="T86" fmla="*/ 4989 w 5760"/>
              <a:gd name="T87" fmla="*/ 701 h 1171"/>
              <a:gd name="T88" fmla="*/ 5043 w 5760"/>
              <a:gd name="T89" fmla="*/ 898 h 1171"/>
              <a:gd name="T90" fmla="*/ 5083 w 5760"/>
              <a:gd name="T91" fmla="*/ 686 h 1171"/>
              <a:gd name="T92" fmla="*/ 5194 w 5760"/>
              <a:gd name="T93" fmla="*/ 681 h 1171"/>
              <a:gd name="T94" fmla="*/ 5262 w 5760"/>
              <a:gd name="T95" fmla="*/ 636 h 1171"/>
              <a:gd name="T96" fmla="*/ 5399 w 5760"/>
              <a:gd name="T97" fmla="*/ 616 h 1171"/>
              <a:gd name="T98" fmla="*/ 5523 w 5760"/>
              <a:gd name="T99" fmla="*/ 545 h 1171"/>
              <a:gd name="T100" fmla="*/ 5552 w 5760"/>
              <a:gd name="T101" fmla="*/ 608 h 1171"/>
              <a:gd name="T102" fmla="*/ 5600 w 5760"/>
              <a:gd name="T103" fmla="*/ 773 h 1171"/>
              <a:gd name="T104" fmla="*/ 5694 w 5760"/>
              <a:gd name="T105" fmla="*/ 904 h 1171"/>
              <a:gd name="T106" fmla="*/ 5760 w 5760"/>
              <a:gd name="T107" fmla="*/ 934 h 1171"/>
              <a:gd name="T108" fmla="*/ 0 w 5760"/>
              <a:gd name="T109" fmla="*/ 93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60" h="1171">
                <a:moveTo>
                  <a:pt x="0" y="934"/>
                </a:moveTo>
                <a:cubicBezTo>
                  <a:pt x="59" y="934"/>
                  <a:pt x="118" y="934"/>
                  <a:pt x="178" y="934"/>
                </a:cubicBezTo>
                <a:cubicBezTo>
                  <a:pt x="178" y="913"/>
                  <a:pt x="178" y="892"/>
                  <a:pt x="178" y="871"/>
                </a:cubicBezTo>
                <a:cubicBezTo>
                  <a:pt x="178" y="862"/>
                  <a:pt x="178" y="853"/>
                  <a:pt x="178" y="844"/>
                </a:cubicBezTo>
                <a:cubicBezTo>
                  <a:pt x="179" y="832"/>
                  <a:pt x="181" y="822"/>
                  <a:pt x="197" y="825"/>
                </a:cubicBezTo>
                <a:cubicBezTo>
                  <a:pt x="211" y="828"/>
                  <a:pt x="210" y="816"/>
                  <a:pt x="211" y="806"/>
                </a:cubicBezTo>
                <a:cubicBezTo>
                  <a:pt x="223" y="805"/>
                  <a:pt x="236" y="805"/>
                  <a:pt x="250" y="804"/>
                </a:cubicBezTo>
                <a:cubicBezTo>
                  <a:pt x="255" y="745"/>
                  <a:pt x="242" y="686"/>
                  <a:pt x="264" y="628"/>
                </a:cubicBezTo>
                <a:cubicBezTo>
                  <a:pt x="282" y="628"/>
                  <a:pt x="300" y="628"/>
                  <a:pt x="318" y="628"/>
                </a:cubicBezTo>
                <a:cubicBezTo>
                  <a:pt x="320" y="628"/>
                  <a:pt x="323" y="629"/>
                  <a:pt x="325" y="630"/>
                </a:cubicBezTo>
                <a:cubicBezTo>
                  <a:pt x="335" y="644"/>
                  <a:pt x="350" y="647"/>
                  <a:pt x="368" y="643"/>
                </a:cubicBezTo>
                <a:cubicBezTo>
                  <a:pt x="368" y="651"/>
                  <a:pt x="369" y="657"/>
                  <a:pt x="369" y="662"/>
                </a:cubicBezTo>
                <a:cubicBezTo>
                  <a:pt x="369" y="707"/>
                  <a:pt x="369" y="752"/>
                  <a:pt x="369" y="797"/>
                </a:cubicBezTo>
                <a:cubicBezTo>
                  <a:pt x="369" y="802"/>
                  <a:pt x="374" y="811"/>
                  <a:pt x="377" y="811"/>
                </a:cubicBezTo>
                <a:cubicBezTo>
                  <a:pt x="388" y="813"/>
                  <a:pt x="385" y="803"/>
                  <a:pt x="385" y="798"/>
                </a:cubicBezTo>
                <a:cubicBezTo>
                  <a:pt x="385" y="789"/>
                  <a:pt x="385" y="780"/>
                  <a:pt x="385" y="771"/>
                </a:cubicBezTo>
                <a:cubicBezTo>
                  <a:pt x="385" y="761"/>
                  <a:pt x="384" y="751"/>
                  <a:pt x="399" y="751"/>
                </a:cubicBezTo>
                <a:cubicBezTo>
                  <a:pt x="401" y="751"/>
                  <a:pt x="404" y="744"/>
                  <a:pt x="405" y="740"/>
                </a:cubicBezTo>
                <a:cubicBezTo>
                  <a:pt x="405" y="728"/>
                  <a:pt x="405" y="715"/>
                  <a:pt x="405" y="702"/>
                </a:cubicBezTo>
                <a:cubicBezTo>
                  <a:pt x="421" y="702"/>
                  <a:pt x="434" y="702"/>
                  <a:pt x="447" y="702"/>
                </a:cubicBezTo>
                <a:cubicBezTo>
                  <a:pt x="448" y="704"/>
                  <a:pt x="449" y="705"/>
                  <a:pt x="449" y="706"/>
                </a:cubicBezTo>
                <a:cubicBezTo>
                  <a:pt x="451" y="728"/>
                  <a:pt x="451" y="728"/>
                  <a:pt x="473" y="731"/>
                </a:cubicBezTo>
                <a:cubicBezTo>
                  <a:pt x="476" y="732"/>
                  <a:pt x="481" y="737"/>
                  <a:pt x="481" y="740"/>
                </a:cubicBezTo>
                <a:cubicBezTo>
                  <a:pt x="481" y="751"/>
                  <a:pt x="487" y="753"/>
                  <a:pt x="495" y="752"/>
                </a:cubicBezTo>
                <a:cubicBezTo>
                  <a:pt x="498" y="752"/>
                  <a:pt x="501" y="752"/>
                  <a:pt x="504" y="752"/>
                </a:cubicBezTo>
                <a:cubicBezTo>
                  <a:pt x="517" y="750"/>
                  <a:pt x="522" y="755"/>
                  <a:pt x="522" y="768"/>
                </a:cubicBezTo>
                <a:cubicBezTo>
                  <a:pt x="521" y="815"/>
                  <a:pt x="522" y="861"/>
                  <a:pt x="521" y="908"/>
                </a:cubicBezTo>
                <a:cubicBezTo>
                  <a:pt x="521" y="921"/>
                  <a:pt x="524" y="926"/>
                  <a:pt x="538" y="925"/>
                </a:cubicBezTo>
                <a:cubicBezTo>
                  <a:pt x="550" y="925"/>
                  <a:pt x="556" y="924"/>
                  <a:pt x="556" y="908"/>
                </a:cubicBezTo>
                <a:cubicBezTo>
                  <a:pt x="556" y="633"/>
                  <a:pt x="556" y="357"/>
                  <a:pt x="556" y="82"/>
                </a:cubicBezTo>
                <a:cubicBezTo>
                  <a:pt x="556" y="75"/>
                  <a:pt x="556" y="68"/>
                  <a:pt x="556" y="59"/>
                </a:cubicBezTo>
                <a:cubicBezTo>
                  <a:pt x="590" y="54"/>
                  <a:pt x="623" y="49"/>
                  <a:pt x="657" y="44"/>
                </a:cubicBezTo>
                <a:cubicBezTo>
                  <a:pt x="675" y="41"/>
                  <a:pt x="692" y="37"/>
                  <a:pt x="710" y="36"/>
                </a:cubicBezTo>
                <a:cubicBezTo>
                  <a:pt x="729" y="36"/>
                  <a:pt x="749" y="39"/>
                  <a:pt x="768" y="42"/>
                </a:cubicBezTo>
                <a:cubicBezTo>
                  <a:pt x="816" y="52"/>
                  <a:pt x="863" y="63"/>
                  <a:pt x="911" y="73"/>
                </a:cubicBezTo>
                <a:cubicBezTo>
                  <a:pt x="923" y="75"/>
                  <a:pt x="928" y="80"/>
                  <a:pt x="926" y="92"/>
                </a:cubicBezTo>
                <a:cubicBezTo>
                  <a:pt x="924" y="104"/>
                  <a:pt x="930" y="108"/>
                  <a:pt x="941" y="110"/>
                </a:cubicBezTo>
                <a:cubicBezTo>
                  <a:pt x="997" y="123"/>
                  <a:pt x="1053" y="136"/>
                  <a:pt x="1109" y="149"/>
                </a:cubicBezTo>
                <a:cubicBezTo>
                  <a:pt x="1123" y="152"/>
                  <a:pt x="1128" y="157"/>
                  <a:pt x="1128" y="172"/>
                </a:cubicBezTo>
                <a:cubicBezTo>
                  <a:pt x="1128" y="369"/>
                  <a:pt x="1128" y="565"/>
                  <a:pt x="1128" y="761"/>
                </a:cubicBezTo>
                <a:cubicBezTo>
                  <a:pt x="1128" y="782"/>
                  <a:pt x="1128" y="782"/>
                  <a:pt x="1149" y="782"/>
                </a:cubicBezTo>
                <a:cubicBezTo>
                  <a:pt x="1169" y="782"/>
                  <a:pt x="1189" y="782"/>
                  <a:pt x="1211" y="782"/>
                </a:cubicBezTo>
                <a:cubicBezTo>
                  <a:pt x="1211" y="716"/>
                  <a:pt x="1211" y="651"/>
                  <a:pt x="1211" y="584"/>
                </a:cubicBezTo>
                <a:cubicBezTo>
                  <a:pt x="1232" y="584"/>
                  <a:pt x="1252" y="584"/>
                  <a:pt x="1272" y="584"/>
                </a:cubicBezTo>
                <a:cubicBezTo>
                  <a:pt x="1294" y="584"/>
                  <a:pt x="1294" y="584"/>
                  <a:pt x="1294" y="563"/>
                </a:cubicBezTo>
                <a:cubicBezTo>
                  <a:pt x="1294" y="524"/>
                  <a:pt x="1294" y="486"/>
                  <a:pt x="1294" y="447"/>
                </a:cubicBezTo>
                <a:cubicBezTo>
                  <a:pt x="1294" y="438"/>
                  <a:pt x="1295" y="434"/>
                  <a:pt x="1306" y="433"/>
                </a:cubicBezTo>
                <a:cubicBezTo>
                  <a:pt x="1357" y="429"/>
                  <a:pt x="1408" y="422"/>
                  <a:pt x="1460" y="423"/>
                </a:cubicBezTo>
                <a:cubicBezTo>
                  <a:pt x="1494" y="423"/>
                  <a:pt x="1528" y="435"/>
                  <a:pt x="1562" y="441"/>
                </a:cubicBezTo>
                <a:cubicBezTo>
                  <a:pt x="1583" y="446"/>
                  <a:pt x="1604" y="451"/>
                  <a:pt x="1625" y="455"/>
                </a:cubicBezTo>
                <a:cubicBezTo>
                  <a:pt x="1637" y="457"/>
                  <a:pt x="1642" y="461"/>
                  <a:pt x="1642" y="474"/>
                </a:cubicBezTo>
                <a:cubicBezTo>
                  <a:pt x="1641" y="535"/>
                  <a:pt x="1642" y="595"/>
                  <a:pt x="1641" y="656"/>
                </a:cubicBezTo>
                <a:cubicBezTo>
                  <a:pt x="1641" y="670"/>
                  <a:pt x="1645" y="675"/>
                  <a:pt x="1659" y="674"/>
                </a:cubicBezTo>
                <a:cubicBezTo>
                  <a:pt x="1679" y="673"/>
                  <a:pt x="1698" y="674"/>
                  <a:pt x="1720" y="674"/>
                </a:cubicBezTo>
                <a:cubicBezTo>
                  <a:pt x="1720" y="582"/>
                  <a:pt x="1720" y="491"/>
                  <a:pt x="1720" y="401"/>
                </a:cubicBezTo>
                <a:cubicBezTo>
                  <a:pt x="1732" y="392"/>
                  <a:pt x="1758" y="408"/>
                  <a:pt x="1752" y="376"/>
                </a:cubicBezTo>
                <a:cubicBezTo>
                  <a:pt x="1772" y="376"/>
                  <a:pt x="1790" y="375"/>
                  <a:pt x="1808" y="376"/>
                </a:cubicBezTo>
                <a:cubicBezTo>
                  <a:pt x="1821" y="377"/>
                  <a:pt x="1829" y="374"/>
                  <a:pt x="1827" y="358"/>
                </a:cubicBezTo>
                <a:cubicBezTo>
                  <a:pt x="1826" y="347"/>
                  <a:pt x="1836" y="349"/>
                  <a:pt x="1842" y="349"/>
                </a:cubicBezTo>
                <a:cubicBezTo>
                  <a:pt x="1901" y="349"/>
                  <a:pt x="1959" y="349"/>
                  <a:pt x="2018" y="349"/>
                </a:cubicBezTo>
                <a:cubicBezTo>
                  <a:pt x="2053" y="349"/>
                  <a:pt x="2088" y="349"/>
                  <a:pt x="2126" y="349"/>
                </a:cubicBezTo>
                <a:cubicBezTo>
                  <a:pt x="2126" y="356"/>
                  <a:pt x="2126" y="361"/>
                  <a:pt x="2126" y="366"/>
                </a:cubicBezTo>
                <a:cubicBezTo>
                  <a:pt x="2126" y="408"/>
                  <a:pt x="2127" y="449"/>
                  <a:pt x="2126" y="491"/>
                </a:cubicBezTo>
                <a:cubicBezTo>
                  <a:pt x="2126" y="503"/>
                  <a:pt x="2129" y="509"/>
                  <a:pt x="2143" y="509"/>
                </a:cubicBezTo>
                <a:cubicBezTo>
                  <a:pt x="2182" y="508"/>
                  <a:pt x="2182" y="509"/>
                  <a:pt x="2182" y="470"/>
                </a:cubicBezTo>
                <a:cubicBezTo>
                  <a:pt x="2182" y="382"/>
                  <a:pt x="2182" y="294"/>
                  <a:pt x="2182" y="206"/>
                </a:cubicBezTo>
                <a:cubicBezTo>
                  <a:pt x="2182" y="193"/>
                  <a:pt x="2186" y="188"/>
                  <a:pt x="2199" y="187"/>
                </a:cubicBezTo>
                <a:cubicBezTo>
                  <a:pt x="2236" y="182"/>
                  <a:pt x="2273" y="175"/>
                  <a:pt x="2310" y="171"/>
                </a:cubicBezTo>
                <a:cubicBezTo>
                  <a:pt x="2322" y="170"/>
                  <a:pt x="2336" y="171"/>
                  <a:pt x="2348" y="175"/>
                </a:cubicBezTo>
                <a:cubicBezTo>
                  <a:pt x="2373" y="184"/>
                  <a:pt x="2398" y="194"/>
                  <a:pt x="2426" y="190"/>
                </a:cubicBezTo>
                <a:cubicBezTo>
                  <a:pt x="2438" y="189"/>
                  <a:pt x="2439" y="195"/>
                  <a:pt x="2439" y="205"/>
                </a:cubicBezTo>
                <a:cubicBezTo>
                  <a:pt x="2439" y="241"/>
                  <a:pt x="2439" y="278"/>
                  <a:pt x="2439" y="314"/>
                </a:cubicBezTo>
                <a:cubicBezTo>
                  <a:pt x="2439" y="319"/>
                  <a:pt x="2440" y="325"/>
                  <a:pt x="2440" y="331"/>
                </a:cubicBezTo>
                <a:cubicBezTo>
                  <a:pt x="2457" y="329"/>
                  <a:pt x="2459" y="339"/>
                  <a:pt x="2459" y="352"/>
                </a:cubicBezTo>
                <a:cubicBezTo>
                  <a:pt x="2458" y="379"/>
                  <a:pt x="2459" y="406"/>
                  <a:pt x="2459" y="435"/>
                </a:cubicBezTo>
                <a:cubicBezTo>
                  <a:pt x="2470" y="432"/>
                  <a:pt x="2480" y="432"/>
                  <a:pt x="2489" y="428"/>
                </a:cubicBezTo>
                <a:cubicBezTo>
                  <a:pt x="2517" y="419"/>
                  <a:pt x="2545" y="421"/>
                  <a:pt x="2574" y="424"/>
                </a:cubicBezTo>
                <a:cubicBezTo>
                  <a:pt x="2611" y="429"/>
                  <a:pt x="2648" y="431"/>
                  <a:pt x="2687" y="435"/>
                </a:cubicBezTo>
                <a:cubicBezTo>
                  <a:pt x="2687" y="441"/>
                  <a:pt x="2687" y="447"/>
                  <a:pt x="2687" y="453"/>
                </a:cubicBezTo>
                <a:cubicBezTo>
                  <a:pt x="2687" y="513"/>
                  <a:pt x="2688" y="573"/>
                  <a:pt x="2687" y="633"/>
                </a:cubicBezTo>
                <a:cubicBezTo>
                  <a:pt x="2687" y="645"/>
                  <a:pt x="2691" y="649"/>
                  <a:pt x="2703" y="649"/>
                </a:cubicBezTo>
                <a:cubicBezTo>
                  <a:pt x="2748" y="650"/>
                  <a:pt x="2748" y="650"/>
                  <a:pt x="2748" y="606"/>
                </a:cubicBezTo>
                <a:cubicBezTo>
                  <a:pt x="2748" y="585"/>
                  <a:pt x="2748" y="564"/>
                  <a:pt x="2748" y="542"/>
                </a:cubicBezTo>
                <a:cubicBezTo>
                  <a:pt x="2756" y="542"/>
                  <a:pt x="2761" y="542"/>
                  <a:pt x="2766" y="542"/>
                </a:cubicBezTo>
                <a:cubicBezTo>
                  <a:pt x="2864" y="542"/>
                  <a:pt x="2962" y="542"/>
                  <a:pt x="3060" y="542"/>
                </a:cubicBezTo>
                <a:cubicBezTo>
                  <a:pt x="3073" y="542"/>
                  <a:pt x="3082" y="542"/>
                  <a:pt x="3080" y="558"/>
                </a:cubicBezTo>
                <a:cubicBezTo>
                  <a:pt x="3082" y="559"/>
                  <a:pt x="3083" y="559"/>
                  <a:pt x="3083" y="559"/>
                </a:cubicBezTo>
                <a:cubicBezTo>
                  <a:pt x="3119" y="560"/>
                  <a:pt x="3112" y="562"/>
                  <a:pt x="3112" y="533"/>
                </a:cubicBezTo>
                <a:cubicBezTo>
                  <a:pt x="3112" y="402"/>
                  <a:pt x="3112" y="271"/>
                  <a:pt x="3112" y="140"/>
                </a:cubicBezTo>
                <a:cubicBezTo>
                  <a:pt x="3112" y="127"/>
                  <a:pt x="3116" y="123"/>
                  <a:pt x="3128" y="121"/>
                </a:cubicBezTo>
                <a:cubicBezTo>
                  <a:pt x="3176" y="115"/>
                  <a:pt x="3224" y="106"/>
                  <a:pt x="3272" y="101"/>
                </a:cubicBezTo>
                <a:cubicBezTo>
                  <a:pt x="3294" y="99"/>
                  <a:pt x="3317" y="106"/>
                  <a:pt x="3340" y="110"/>
                </a:cubicBezTo>
                <a:cubicBezTo>
                  <a:pt x="3381" y="119"/>
                  <a:pt x="3422" y="128"/>
                  <a:pt x="3464" y="137"/>
                </a:cubicBezTo>
                <a:cubicBezTo>
                  <a:pt x="3475" y="139"/>
                  <a:pt x="3481" y="144"/>
                  <a:pt x="3479" y="156"/>
                </a:cubicBezTo>
                <a:cubicBezTo>
                  <a:pt x="3477" y="168"/>
                  <a:pt x="3484" y="173"/>
                  <a:pt x="3495" y="175"/>
                </a:cubicBezTo>
                <a:cubicBezTo>
                  <a:pt x="3552" y="188"/>
                  <a:pt x="3609" y="202"/>
                  <a:pt x="3667" y="215"/>
                </a:cubicBezTo>
                <a:cubicBezTo>
                  <a:pt x="3679" y="217"/>
                  <a:pt x="3680" y="223"/>
                  <a:pt x="3680" y="233"/>
                </a:cubicBezTo>
                <a:cubicBezTo>
                  <a:pt x="3680" y="431"/>
                  <a:pt x="3680" y="628"/>
                  <a:pt x="3680" y="826"/>
                </a:cubicBezTo>
                <a:cubicBezTo>
                  <a:pt x="3680" y="832"/>
                  <a:pt x="3680" y="839"/>
                  <a:pt x="3680" y="847"/>
                </a:cubicBezTo>
                <a:cubicBezTo>
                  <a:pt x="3706" y="847"/>
                  <a:pt x="3731" y="848"/>
                  <a:pt x="3756" y="847"/>
                </a:cubicBezTo>
                <a:cubicBezTo>
                  <a:pt x="3758" y="847"/>
                  <a:pt x="3762" y="838"/>
                  <a:pt x="3762" y="833"/>
                </a:cubicBezTo>
                <a:cubicBezTo>
                  <a:pt x="3763" y="779"/>
                  <a:pt x="3763" y="725"/>
                  <a:pt x="3762" y="671"/>
                </a:cubicBezTo>
                <a:cubicBezTo>
                  <a:pt x="3762" y="649"/>
                  <a:pt x="3762" y="649"/>
                  <a:pt x="3784" y="649"/>
                </a:cubicBezTo>
                <a:cubicBezTo>
                  <a:pt x="3800" y="649"/>
                  <a:pt x="3815" y="649"/>
                  <a:pt x="3831" y="649"/>
                </a:cubicBezTo>
                <a:cubicBezTo>
                  <a:pt x="3842" y="650"/>
                  <a:pt x="3846" y="646"/>
                  <a:pt x="3846" y="634"/>
                </a:cubicBezTo>
                <a:cubicBezTo>
                  <a:pt x="3846" y="593"/>
                  <a:pt x="3847" y="552"/>
                  <a:pt x="3846" y="511"/>
                </a:cubicBezTo>
                <a:cubicBezTo>
                  <a:pt x="3846" y="500"/>
                  <a:pt x="3850" y="497"/>
                  <a:pt x="3860" y="497"/>
                </a:cubicBezTo>
                <a:cubicBezTo>
                  <a:pt x="3908" y="493"/>
                  <a:pt x="3956" y="488"/>
                  <a:pt x="4003" y="487"/>
                </a:cubicBezTo>
                <a:cubicBezTo>
                  <a:pt x="4027" y="486"/>
                  <a:pt x="4052" y="494"/>
                  <a:pt x="4075" y="498"/>
                </a:cubicBezTo>
                <a:cubicBezTo>
                  <a:pt x="4118" y="507"/>
                  <a:pt x="4160" y="517"/>
                  <a:pt x="4203" y="526"/>
                </a:cubicBezTo>
                <a:cubicBezTo>
                  <a:pt x="4205" y="527"/>
                  <a:pt x="4207" y="526"/>
                  <a:pt x="4210" y="526"/>
                </a:cubicBezTo>
                <a:cubicBezTo>
                  <a:pt x="4211" y="520"/>
                  <a:pt x="4212" y="515"/>
                  <a:pt x="4212" y="509"/>
                </a:cubicBezTo>
                <a:cubicBezTo>
                  <a:pt x="4212" y="443"/>
                  <a:pt x="4212" y="377"/>
                  <a:pt x="4212" y="311"/>
                </a:cubicBezTo>
                <a:cubicBezTo>
                  <a:pt x="4212" y="300"/>
                  <a:pt x="4215" y="295"/>
                  <a:pt x="4226" y="294"/>
                </a:cubicBezTo>
                <a:cubicBezTo>
                  <a:pt x="4282" y="287"/>
                  <a:pt x="4337" y="278"/>
                  <a:pt x="4393" y="273"/>
                </a:cubicBezTo>
                <a:cubicBezTo>
                  <a:pt x="4414" y="271"/>
                  <a:pt x="4437" y="279"/>
                  <a:pt x="4459" y="283"/>
                </a:cubicBezTo>
                <a:cubicBezTo>
                  <a:pt x="4469" y="286"/>
                  <a:pt x="4474" y="284"/>
                  <a:pt x="4478" y="273"/>
                </a:cubicBezTo>
                <a:cubicBezTo>
                  <a:pt x="4498" y="222"/>
                  <a:pt x="4518" y="170"/>
                  <a:pt x="4538" y="120"/>
                </a:cubicBezTo>
                <a:cubicBezTo>
                  <a:pt x="4541" y="114"/>
                  <a:pt x="4545" y="107"/>
                  <a:pt x="4551" y="104"/>
                </a:cubicBezTo>
                <a:cubicBezTo>
                  <a:pt x="4607" y="70"/>
                  <a:pt x="4663" y="36"/>
                  <a:pt x="4719" y="3"/>
                </a:cubicBezTo>
                <a:cubicBezTo>
                  <a:pt x="4724" y="0"/>
                  <a:pt x="4733" y="1"/>
                  <a:pt x="4738" y="4"/>
                </a:cubicBezTo>
                <a:cubicBezTo>
                  <a:pt x="4762" y="17"/>
                  <a:pt x="4773" y="35"/>
                  <a:pt x="4770" y="65"/>
                </a:cubicBezTo>
                <a:cubicBezTo>
                  <a:pt x="4767" y="92"/>
                  <a:pt x="4769" y="121"/>
                  <a:pt x="4769" y="149"/>
                </a:cubicBezTo>
                <a:cubicBezTo>
                  <a:pt x="4768" y="160"/>
                  <a:pt x="4772" y="169"/>
                  <a:pt x="4782" y="175"/>
                </a:cubicBezTo>
                <a:cubicBezTo>
                  <a:pt x="4798" y="183"/>
                  <a:pt x="4802" y="195"/>
                  <a:pt x="4802" y="213"/>
                </a:cubicBezTo>
                <a:cubicBezTo>
                  <a:pt x="4802" y="448"/>
                  <a:pt x="4802" y="683"/>
                  <a:pt x="4802" y="918"/>
                </a:cubicBezTo>
                <a:cubicBezTo>
                  <a:pt x="4802" y="926"/>
                  <a:pt x="4800" y="935"/>
                  <a:pt x="4815" y="935"/>
                </a:cubicBezTo>
                <a:cubicBezTo>
                  <a:pt x="4827" y="935"/>
                  <a:pt x="4831" y="932"/>
                  <a:pt x="4831" y="919"/>
                </a:cubicBezTo>
                <a:cubicBezTo>
                  <a:pt x="4830" y="847"/>
                  <a:pt x="4831" y="774"/>
                  <a:pt x="4831" y="702"/>
                </a:cubicBezTo>
                <a:cubicBezTo>
                  <a:pt x="4831" y="696"/>
                  <a:pt x="4831" y="690"/>
                  <a:pt x="4831" y="683"/>
                </a:cubicBezTo>
                <a:cubicBezTo>
                  <a:pt x="4884" y="683"/>
                  <a:pt x="4935" y="683"/>
                  <a:pt x="4988" y="683"/>
                </a:cubicBezTo>
                <a:cubicBezTo>
                  <a:pt x="4988" y="689"/>
                  <a:pt x="4989" y="695"/>
                  <a:pt x="4989" y="701"/>
                </a:cubicBezTo>
                <a:cubicBezTo>
                  <a:pt x="4989" y="773"/>
                  <a:pt x="4989" y="846"/>
                  <a:pt x="4989" y="918"/>
                </a:cubicBezTo>
                <a:cubicBezTo>
                  <a:pt x="4988" y="931"/>
                  <a:pt x="4992" y="936"/>
                  <a:pt x="5005" y="935"/>
                </a:cubicBezTo>
                <a:cubicBezTo>
                  <a:pt x="5043" y="935"/>
                  <a:pt x="5043" y="935"/>
                  <a:pt x="5043" y="898"/>
                </a:cubicBezTo>
                <a:cubicBezTo>
                  <a:pt x="5043" y="834"/>
                  <a:pt x="5043" y="770"/>
                  <a:pt x="5043" y="706"/>
                </a:cubicBezTo>
                <a:cubicBezTo>
                  <a:pt x="5043" y="700"/>
                  <a:pt x="5043" y="694"/>
                  <a:pt x="5043" y="686"/>
                </a:cubicBezTo>
                <a:cubicBezTo>
                  <a:pt x="5057" y="686"/>
                  <a:pt x="5069" y="686"/>
                  <a:pt x="5083" y="686"/>
                </a:cubicBezTo>
                <a:cubicBezTo>
                  <a:pt x="5083" y="672"/>
                  <a:pt x="5083" y="660"/>
                  <a:pt x="5083" y="647"/>
                </a:cubicBezTo>
                <a:cubicBezTo>
                  <a:pt x="5114" y="647"/>
                  <a:pt x="5143" y="647"/>
                  <a:pt x="5172" y="647"/>
                </a:cubicBezTo>
                <a:cubicBezTo>
                  <a:pt x="5179" y="658"/>
                  <a:pt x="5164" y="682"/>
                  <a:pt x="5194" y="681"/>
                </a:cubicBezTo>
                <a:cubicBezTo>
                  <a:pt x="5218" y="680"/>
                  <a:pt x="5205" y="662"/>
                  <a:pt x="5213" y="652"/>
                </a:cubicBezTo>
                <a:cubicBezTo>
                  <a:pt x="5223" y="652"/>
                  <a:pt x="5234" y="651"/>
                  <a:pt x="5246" y="652"/>
                </a:cubicBezTo>
                <a:cubicBezTo>
                  <a:pt x="5258" y="653"/>
                  <a:pt x="5264" y="649"/>
                  <a:pt x="5262" y="636"/>
                </a:cubicBezTo>
                <a:cubicBezTo>
                  <a:pt x="5262" y="630"/>
                  <a:pt x="5262" y="625"/>
                  <a:pt x="5262" y="617"/>
                </a:cubicBezTo>
                <a:cubicBezTo>
                  <a:pt x="5269" y="617"/>
                  <a:pt x="5275" y="616"/>
                  <a:pt x="5281" y="616"/>
                </a:cubicBezTo>
                <a:cubicBezTo>
                  <a:pt x="5320" y="616"/>
                  <a:pt x="5360" y="616"/>
                  <a:pt x="5399" y="616"/>
                </a:cubicBezTo>
                <a:cubicBezTo>
                  <a:pt x="5410" y="616"/>
                  <a:pt x="5415" y="613"/>
                  <a:pt x="5414" y="602"/>
                </a:cubicBezTo>
                <a:cubicBezTo>
                  <a:pt x="5413" y="583"/>
                  <a:pt x="5414" y="565"/>
                  <a:pt x="5414" y="545"/>
                </a:cubicBezTo>
                <a:cubicBezTo>
                  <a:pt x="5450" y="545"/>
                  <a:pt x="5485" y="545"/>
                  <a:pt x="5523" y="545"/>
                </a:cubicBezTo>
                <a:cubicBezTo>
                  <a:pt x="5523" y="560"/>
                  <a:pt x="5523" y="574"/>
                  <a:pt x="5522" y="587"/>
                </a:cubicBezTo>
                <a:cubicBezTo>
                  <a:pt x="5521" y="602"/>
                  <a:pt x="5525" y="610"/>
                  <a:pt x="5541" y="607"/>
                </a:cubicBezTo>
                <a:cubicBezTo>
                  <a:pt x="5544" y="607"/>
                  <a:pt x="5547" y="608"/>
                  <a:pt x="5552" y="608"/>
                </a:cubicBezTo>
                <a:cubicBezTo>
                  <a:pt x="5552" y="669"/>
                  <a:pt x="5552" y="730"/>
                  <a:pt x="5552" y="792"/>
                </a:cubicBezTo>
                <a:cubicBezTo>
                  <a:pt x="5568" y="792"/>
                  <a:pt x="5583" y="792"/>
                  <a:pt x="5598" y="792"/>
                </a:cubicBezTo>
                <a:cubicBezTo>
                  <a:pt x="5599" y="785"/>
                  <a:pt x="5599" y="780"/>
                  <a:pt x="5600" y="773"/>
                </a:cubicBezTo>
                <a:cubicBezTo>
                  <a:pt x="5616" y="773"/>
                  <a:pt x="5632" y="773"/>
                  <a:pt x="5649" y="773"/>
                </a:cubicBezTo>
                <a:cubicBezTo>
                  <a:pt x="5655" y="797"/>
                  <a:pt x="5664" y="820"/>
                  <a:pt x="5694" y="820"/>
                </a:cubicBezTo>
                <a:cubicBezTo>
                  <a:pt x="5694" y="849"/>
                  <a:pt x="5695" y="877"/>
                  <a:pt x="5694" y="904"/>
                </a:cubicBezTo>
                <a:cubicBezTo>
                  <a:pt x="5693" y="920"/>
                  <a:pt x="5699" y="924"/>
                  <a:pt x="5714" y="923"/>
                </a:cubicBezTo>
                <a:cubicBezTo>
                  <a:pt x="5727" y="922"/>
                  <a:pt x="5740" y="922"/>
                  <a:pt x="5753" y="922"/>
                </a:cubicBezTo>
                <a:cubicBezTo>
                  <a:pt x="5756" y="927"/>
                  <a:pt x="5758" y="930"/>
                  <a:pt x="5760" y="934"/>
                </a:cubicBezTo>
                <a:cubicBezTo>
                  <a:pt x="5760" y="1013"/>
                  <a:pt x="5760" y="1092"/>
                  <a:pt x="5760" y="1171"/>
                </a:cubicBezTo>
                <a:cubicBezTo>
                  <a:pt x="3840" y="1171"/>
                  <a:pt x="1920" y="1171"/>
                  <a:pt x="0" y="1171"/>
                </a:cubicBezTo>
                <a:cubicBezTo>
                  <a:pt x="0" y="1092"/>
                  <a:pt x="0" y="1013"/>
                  <a:pt x="0" y="934"/>
                </a:cubicBezTo>
                <a:close/>
              </a:path>
            </a:pathLst>
          </a:custGeom>
          <a:gradFill flip="none" rotWithShape="1">
            <a:gsLst>
              <a:gs pos="0">
                <a:srgbClr val="EAF0F2"/>
              </a:gs>
              <a:gs pos="96943">
                <a:srgbClr val="ECE7E4"/>
              </a:gs>
              <a:gs pos="58107">
                <a:srgbClr val="E7EDE5"/>
              </a:gs>
              <a:gs pos="34000">
                <a:srgbClr val="D2DDDD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-1440641" y="-1070579"/>
            <a:ext cx="8636499" cy="2908939"/>
          </a:xfrm>
          <a:prstGeom prst="ellipse">
            <a:avLst/>
          </a:prstGeom>
          <a:solidFill>
            <a:srgbClr val="FAFBFC">
              <a:alpha val="64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263558" y="597539"/>
            <a:ext cx="11762789" cy="6260461"/>
          </a:xfrm>
          <a:prstGeom prst="roundRect">
            <a:avLst>
              <a:gd name="adj" fmla="val 23329"/>
            </a:avLst>
          </a:prstGeom>
          <a:solidFill>
            <a:srgbClr val="FAFBFC">
              <a:alpha val="72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447043024"/>
              </p:ext>
            </p:extLst>
          </p:nvPr>
        </p:nvGraphicFramePr>
        <p:xfrm>
          <a:off x="-101601" y="765564"/>
          <a:ext cx="12192000" cy="590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9220477" y="516469"/>
            <a:ext cx="2165051" cy="736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2560"/>
              </a:lnSpc>
            </a:pPr>
            <a:r>
              <a:rPr lang="ru-RU" sz="1400" b="1" dirty="0">
                <a:solidFill>
                  <a:srgbClr val="1A86B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проценты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2614" y="379764"/>
            <a:ext cx="7226186" cy="465704"/>
          </a:xfrm>
          <a:prstGeom prst="rect">
            <a:avLst/>
          </a:prstGeom>
          <a:noFill/>
        </p:spPr>
        <p:txBody>
          <a:bodyPr wrap="square" lIns="95439" tIns="47720" rIns="95439" bIns="47720" rtlCol="0">
            <a:spAutoFit/>
          </a:bodyPr>
          <a:lstStyle/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ПРИОРИТЕТЫ ЖИТЕЛЕЙ СТАВРОПОЛЬСКОГО КРАЯ</a:t>
            </a:r>
            <a:endParaRPr lang="ru-RU" sz="2400" b="1" dirty="0">
              <a:solidFill>
                <a:srgbClr val="1A86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618194" y="2114304"/>
            <a:ext cx="3291106" cy="2217893"/>
          </a:xfrm>
          <a:prstGeom prst="roundRect">
            <a:avLst>
              <a:gd name="adj" fmla="val 2687"/>
            </a:avLst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990977" y="2269839"/>
            <a:ext cx="242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Благоустройство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0978" y="2666690"/>
            <a:ext cx="2545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Ремонт объектов культуры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94699" y="3063542"/>
            <a:ext cx="2425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Спортивные объекты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90980" y="3460394"/>
            <a:ext cx="2425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Ремонт дорог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90980" y="3857245"/>
            <a:ext cx="2673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Содержание мест захоронений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7161754" y="2206730"/>
            <a:ext cx="792778" cy="315679"/>
            <a:chOff x="-1582348" y="1197546"/>
            <a:chExt cx="958431" cy="381641"/>
          </a:xfrm>
        </p:grpSpPr>
        <p:sp>
          <p:nvSpPr>
            <p:cNvPr id="36" name="Стрелка вправо 35"/>
            <p:cNvSpPr/>
            <p:nvPr/>
          </p:nvSpPr>
          <p:spPr>
            <a:xfrm>
              <a:off x="-1424989" y="1315170"/>
              <a:ext cx="801072" cy="264017"/>
            </a:xfrm>
            <a:prstGeom prst="rightArrow">
              <a:avLst>
                <a:gd name="adj1" fmla="val 100000"/>
                <a:gd name="adj2" fmla="val 63922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араллелограмм 36"/>
            <p:cNvSpPr/>
            <p:nvPr/>
          </p:nvSpPr>
          <p:spPr>
            <a:xfrm rot="5400000">
              <a:off x="-1692015" y="1307213"/>
              <a:ext cx="381641" cy="162308"/>
            </a:xfrm>
            <a:prstGeom prst="parallelogram">
              <a:avLst>
                <a:gd name="adj" fmla="val 74107"/>
              </a:avLst>
            </a:prstGeom>
            <a:solidFill>
              <a:srgbClr val="D2A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Стрелка вправо 37"/>
          <p:cNvSpPr/>
          <p:nvPr/>
        </p:nvSpPr>
        <p:spPr>
          <a:xfrm rot="21281599">
            <a:off x="7093534" y="2732488"/>
            <a:ext cx="803714" cy="218384"/>
          </a:xfrm>
          <a:prstGeom prst="rightArrow">
            <a:avLst>
              <a:gd name="adj1" fmla="val 100000"/>
              <a:gd name="adj2" fmla="val 63922"/>
            </a:avLst>
          </a:prstGeom>
          <a:solidFill>
            <a:srgbClr val="E35D37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149485" y="3098132"/>
            <a:ext cx="803716" cy="218385"/>
          </a:xfrm>
          <a:prstGeom prst="rightArrow">
            <a:avLst>
              <a:gd name="adj1" fmla="val 100000"/>
              <a:gd name="adj2" fmla="val 63922"/>
            </a:avLst>
          </a:prstGeom>
          <a:solidFill>
            <a:srgbClr val="A9CF47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20000">
            <a:off x="7148740" y="3497793"/>
            <a:ext cx="803716" cy="218385"/>
          </a:xfrm>
          <a:prstGeom prst="rightArrow">
            <a:avLst>
              <a:gd name="adj1" fmla="val 100000"/>
              <a:gd name="adj2" fmla="val 63922"/>
            </a:avLst>
          </a:prstGeom>
          <a:solidFill>
            <a:srgbClr val="9161A7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21281599">
            <a:off x="7157770" y="3964515"/>
            <a:ext cx="803714" cy="218384"/>
          </a:xfrm>
          <a:prstGeom prst="rightArrow">
            <a:avLst>
              <a:gd name="adj1" fmla="val 100000"/>
              <a:gd name="adj2" fmla="val 63922"/>
            </a:avLst>
          </a:prstGeom>
          <a:solidFill>
            <a:srgbClr val="37ADE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098976" y="1148136"/>
            <a:ext cx="7857824" cy="90871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 w="44450">
            <a:solidFill>
              <a:srgbClr val="D1DC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1.</a:t>
            </a:r>
            <a:r>
              <a:rPr lang="ru-RU" sz="2000" dirty="0">
                <a:solidFill>
                  <a:schemeClr val="tx1"/>
                </a:solidFill>
              </a:rPr>
              <a:t> Итоги конкурсного отбора – сентябрь года, предыдущего году реализации проекта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2614" y="379764"/>
            <a:ext cx="7226186" cy="465704"/>
          </a:xfrm>
          <a:prstGeom prst="rect">
            <a:avLst/>
          </a:prstGeom>
          <a:noFill/>
        </p:spPr>
        <p:txBody>
          <a:bodyPr wrap="square" lIns="95439" tIns="47720" rIns="95439" bIns="47720" rtlCol="0">
            <a:spAutoFit/>
          </a:bodyPr>
          <a:lstStyle/>
          <a:p>
            <a:r>
              <a:rPr lang="ru-RU" sz="2400" b="1" dirty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ОСОБЕННОСТИ РЕГИОНАЛЬНОЙ ПРАКТИКИ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6176" y="2205548"/>
            <a:ext cx="7857824" cy="90871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 w="44450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2.</a:t>
            </a:r>
            <a:r>
              <a:rPr lang="ru-RU" sz="2000" dirty="0">
                <a:solidFill>
                  <a:schemeClr val="tx1"/>
                </a:solidFill>
              </a:rPr>
              <a:t> Распределение субсидии Законом о бюджете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98976" y="3262960"/>
            <a:ext cx="7857824" cy="90871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 w="44450">
            <a:solidFill>
              <a:srgbClr val="D1DC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3.</a:t>
            </a:r>
            <a:r>
              <a:rPr lang="ru-RU" sz="2000" dirty="0">
                <a:solidFill>
                  <a:schemeClr val="tx1"/>
                </a:solidFill>
              </a:rPr>
              <a:t> Ограничение по дате проведения конкурсных процедур отбора подрядчика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6176" y="4320373"/>
            <a:ext cx="7857824" cy="90871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 w="44450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4. </a:t>
            </a:r>
            <a:r>
              <a:rPr lang="ru-RU" sz="2000" dirty="0">
                <a:solidFill>
                  <a:schemeClr val="tx1"/>
                </a:solidFill>
              </a:rPr>
              <a:t>Экономия – проект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157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проектов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&gt;  </a:t>
            </a:r>
            <a:r>
              <a:rPr lang="ru-RU" sz="2000" b="1" dirty="0" smtClean="0">
                <a:solidFill>
                  <a:schemeClr val="tx1"/>
                </a:solidFill>
              </a:rPr>
              <a:t>19,3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млн.рублей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en-US" sz="2000" dirty="0">
                <a:solidFill>
                  <a:schemeClr val="tx1"/>
                </a:solidFill>
              </a:rPr>
              <a:t>&gt; </a:t>
            </a:r>
            <a:r>
              <a:rPr lang="ru-RU" sz="2000" b="1" dirty="0" smtClean="0">
                <a:solidFill>
                  <a:schemeClr val="tx1"/>
                </a:solidFill>
              </a:rPr>
              <a:t>173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проекта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98976" y="5377786"/>
            <a:ext cx="7857824" cy="90871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 w="44450">
            <a:solidFill>
              <a:srgbClr val="D1DCC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5. </a:t>
            </a:r>
            <a:r>
              <a:rPr lang="ru-RU" sz="2000" dirty="0">
                <a:solidFill>
                  <a:schemeClr val="tx1"/>
                </a:solidFill>
              </a:rPr>
              <a:t>Отсутствие «барьерного» </a:t>
            </a:r>
            <a:r>
              <a:rPr lang="ru-RU" sz="2000" dirty="0" err="1">
                <a:solidFill>
                  <a:schemeClr val="tx1"/>
                </a:solidFill>
              </a:rPr>
              <a:t>софинансирования</a:t>
            </a:r>
            <a:r>
              <a:rPr lang="ru-RU" sz="2000" dirty="0">
                <a:solidFill>
                  <a:schemeClr val="tx1"/>
                </a:solidFill>
              </a:rPr>
              <a:t> со стороны бизнеса и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7585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2996247" y="753433"/>
            <a:ext cx="6274032" cy="6274032"/>
          </a:xfrm>
          <a:prstGeom prst="ellipse">
            <a:avLst/>
          </a:prstGeom>
          <a:solidFill>
            <a:schemeClr val="bg1">
              <a:alpha val="58000"/>
            </a:schemeClr>
          </a:solidFill>
          <a:ln w="38100" cap="rnd">
            <a:noFill/>
            <a:prstDash val="sysDot"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3" name="Группа 2"/>
          <p:cNvGrpSpPr/>
          <p:nvPr/>
        </p:nvGrpSpPr>
        <p:grpSpPr>
          <a:xfrm>
            <a:off x="7607020" y="2990763"/>
            <a:ext cx="1716677" cy="1482520"/>
            <a:chOff x="7987283" y="2953815"/>
            <a:chExt cx="1716677" cy="1482520"/>
          </a:xfrm>
        </p:grpSpPr>
        <p:sp>
          <p:nvSpPr>
            <p:cNvPr id="64" name="Овал 63"/>
            <p:cNvSpPr/>
            <p:nvPr/>
          </p:nvSpPr>
          <p:spPr>
            <a:xfrm flipH="1">
              <a:off x="8221441" y="2953815"/>
              <a:ext cx="1482519" cy="1482520"/>
            </a:xfrm>
            <a:prstGeom prst="ellipse">
              <a:avLst/>
            </a:prstGeom>
            <a:solidFill>
              <a:srgbClr val="F9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5" name="Пятиугольник 64"/>
            <p:cNvSpPr/>
            <p:nvPr/>
          </p:nvSpPr>
          <p:spPr>
            <a:xfrm flipH="1">
              <a:off x="7987283" y="3504879"/>
              <a:ext cx="345710" cy="380392"/>
            </a:xfrm>
            <a:prstGeom prst="homePlate">
              <a:avLst>
                <a:gd name="adj" fmla="val 123269"/>
              </a:avLst>
            </a:prstGeom>
            <a:solidFill>
              <a:srgbClr val="F9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8056988" y="3278634"/>
            <a:ext cx="3707540" cy="8931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rgbClr val="FFA403">
                <a:alpha val="1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000"/>
              </a:lnSpc>
            </a:pPr>
            <a:r>
              <a:rPr lang="ru-RU" sz="2133" dirty="0">
                <a:solidFill>
                  <a:schemeClr val="tx1"/>
                </a:solidFill>
              </a:rPr>
              <a:t>Повышение </a:t>
            </a:r>
          </a:p>
          <a:p>
            <a:pPr algn="ctr">
              <a:lnSpc>
                <a:spcPts val="2000"/>
              </a:lnSpc>
            </a:pPr>
            <a:r>
              <a:rPr lang="ru-RU" sz="2133" dirty="0">
                <a:solidFill>
                  <a:schemeClr val="tx1"/>
                </a:solidFill>
              </a:rPr>
              <a:t>эффективности бюджетных </a:t>
            </a:r>
          </a:p>
          <a:p>
            <a:pPr algn="ctr">
              <a:lnSpc>
                <a:spcPts val="2000"/>
              </a:lnSpc>
            </a:pPr>
            <a:r>
              <a:rPr lang="ru-RU" sz="2133" dirty="0">
                <a:solidFill>
                  <a:schemeClr val="tx1"/>
                </a:solidFill>
              </a:rPr>
              <a:t>расходов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911749" y="1539137"/>
            <a:ext cx="1716677" cy="1482520"/>
            <a:chOff x="7300871" y="1552483"/>
            <a:chExt cx="1716677" cy="1482520"/>
          </a:xfrm>
        </p:grpSpPr>
        <p:sp>
          <p:nvSpPr>
            <p:cNvPr id="67" name="Овал 66"/>
            <p:cNvSpPr/>
            <p:nvPr/>
          </p:nvSpPr>
          <p:spPr>
            <a:xfrm flipH="1">
              <a:off x="7535029" y="1552483"/>
              <a:ext cx="1482519" cy="1482520"/>
            </a:xfrm>
            <a:prstGeom prst="ellipse">
              <a:avLst/>
            </a:prstGeom>
            <a:solidFill>
              <a:srgbClr val="E9B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8" name="Пятиугольник 67"/>
            <p:cNvSpPr/>
            <p:nvPr/>
          </p:nvSpPr>
          <p:spPr>
            <a:xfrm flipH="1">
              <a:off x="7300871" y="2103547"/>
              <a:ext cx="345710" cy="380392"/>
            </a:xfrm>
            <a:prstGeom prst="homePlate">
              <a:avLst>
                <a:gd name="adj" fmla="val 123269"/>
              </a:avLst>
            </a:prstGeom>
            <a:solidFill>
              <a:srgbClr val="E9B8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50" name="Скругленный прямоугольник 49"/>
          <p:cNvSpPr/>
          <p:nvPr/>
        </p:nvSpPr>
        <p:spPr>
          <a:xfrm>
            <a:off x="7416509" y="1840336"/>
            <a:ext cx="3707540" cy="8931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rgbClr val="E5233C">
                <a:alpha val="1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000"/>
              </a:lnSpc>
            </a:pPr>
            <a:r>
              <a:rPr lang="ru-RU" sz="2133" dirty="0">
                <a:solidFill>
                  <a:schemeClr val="tx1"/>
                </a:solidFill>
              </a:rPr>
              <a:t>Усиление общественного контроля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17121" y="4467856"/>
            <a:ext cx="1716677" cy="1482520"/>
            <a:chOff x="7553602" y="4467067"/>
            <a:chExt cx="1716677" cy="1482520"/>
          </a:xfrm>
        </p:grpSpPr>
        <p:sp>
          <p:nvSpPr>
            <p:cNvPr id="70" name="Овал 69"/>
            <p:cNvSpPr/>
            <p:nvPr/>
          </p:nvSpPr>
          <p:spPr>
            <a:xfrm flipH="1">
              <a:off x="7787760" y="4467067"/>
              <a:ext cx="1482519" cy="1482520"/>
            </a:xfrm>
            <a:prstGeom prst="ellipse">
              <a:avLst/>
            </a:prstGeom>
            <a:solidFill>
              <a:srgbClr val="B8D1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1" name="Пятиугольник 70"/>
            <p:cNvSpPr/>
            <p:nvPr/>
          </p:nvSpPr>
          <p:spPr>
            <a:xfrm flipH="1">
              <a:off x="7553602" y="5018131"/>
              <a:ext cx="345710" cy="380392"/>
            </a:xfrm>
            <a:prstGeom prst="homePlate">
              <a:avLst>
                <a:gd name="adj" fmla="val 123269"/>
              </a:avLst>
            </a:prstGeom>
            <a:solidFill>
              <a:srgbClr val="B8D1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7428713" y="4758112"/>
            <a:ext cx="3707540" cy="8931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6">
                <a:lumMod val="7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000"/>
              </a:lnSpc>
            </a:pPr>
            <a:r>
              <a:rPr lang="ru-RU" sz="2133" dirty="0">
                <a:solidFill>
                  <a:schemeClr val="tx1"/>
                </a:solidFill>
              </a:rPr>
              <a:t>Улучшение качества жизни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430545" y="1523521"/>
            <a:ext cx="1716677" cy="1482520"/>
            <a:chOff x="3212366" y="1550731"/>
            <a:chExt cx="1716677" cy="1482520"/>
          </a:xfrm>
        </p:grpSpPr>
        <p:sp>
          <p:nvSpPr>
            <p:cNvPr id="21" name="Овал 20"/>
            <p:cNvSpPr/>
            <p:nvPr/>
          </p:nvSpPr>
          <p:spPr>
            <a:xfrm>
              <a:off x="3212366" y="1550731"/>
              <a:ext cx="1482519" cy="1482520"/>
            </a:xfrm>
            <a:prstGeom prst="ellipse">
              <a:avLst/>
            </a:prstGeom>
            <a:solidFill>
              <a:srgbClr val="F9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2" name="Пятиугольник 21"/>
            <p:cNvSpPr/>
            <p:nvPr/>
          </p:nvSpPr>
          <p:spPr>
            <a:xfrm>
              <a:off x="4583333" y="2101795"/>
              <a:ext cx="345710" cy="380392"/>
            </a:xfrm>
            <a:prstGeom prst="homePlate">
              <a:avLst>
                <a:gd name="adj" fmla="val 123269"/>
              </a:avLst>
            </a:prstGeom>
            <a:solidFill>
              <a:srgbClr val="F9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998973" y="1820343"/>
            <a:ext cx="3707540" cy="8931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rgbClr val="FFA403">
                <a:alpha val="1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000"/>
              </a:lnSpc>
            </a:pPr>
            <a:r>
              <a:rPr lang="ru-RU" sz="2133" dirty="0">
                <a:solidFill>
                  <a:schemeClr val="tx1"/>
                </a:solidFill>
              </a:rPr>
              <a:t>Социальная ответственность бизнеса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733840" y="2257706"/>
            <a:ext cx="3439326" cy="3547723"/>
            <a:chOff x="-760643" y="2301211"/>
            <a:chExt cx="2962594" cy="3055966"/>
          </a:xfrm>
        </p:grpSpPr>
        <p:sp>
          <p:nvSpPr>
            <p:cNvPr id="39" name="Овал 38"/>
            <p:cNvSpPr/>
            <p:nvPr/>
          </p:nvSpPr>
          <p:spPr>
            <a:xfrm rot="18862715">
              <a:off x="-807329" y="2347897"/>
              <a:ext cx="3055966" cy="2962594"/>
            </a:xfrm>
            <a:prstGeom prst="ellipse">
              <a:avLst/>
            </a:prstGeom>
            <a:solidFill>
              <a:schemeClr val="tx1">
                <a:alpha val="54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-756592" y="2326370"/>
              <a:ext cx="2232248" cy="22322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558800" dist="203200" dir="318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93" y="2857025"/>
            <a:ext cx="1464654" cy="1365734"/>
          </a:xfrm>
          <a:prstGeom prst="rect">
            <a:avLst/>
          </a:prstGeom>
          <a:effectLst/>
        </p:spPr>
      </p:pic>
      <p:grpSp>
        <p:nvGrpSpPr>
          <p:cNvPr id="57" name="Группа 56"/>
          <p:cNvGrpSpPr/>
          <p:nvPr/>
        </p:nvGrpSpPr>
        <p:grpSpPr>
          <a:xfrm>
            <a:off x="2855318" y="2980214"/>
            <a:ext cx="1716677" cy="1482520"/>
            <a:chOff x="-9784" y="748228"/>
            <a:chExt cx="1417483" cy="1224136"/>
          </a:xfrm>
          <a:solidFill>
            <a:srgbClr val="B8D179"/>
          </a:solidFill>
        </p:grpSpPr>
        <p:sp>
          <p:nvSpPr>
            <p:cNvPr id="58" name="Овал 57"/>
            <p:cNvSpPr/>
            <p:nvPr/>
          </p:nvSpPr>
          <p:spPr>
            <a:xfrm>
              <a:off x="-9784" y="748228"/>
              <a:ext cx="1224136" cy="1224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59" name="Пятиугольник 58"/>
            <p:cNvSpPr/>
            <p:nvPr/>
          </p:nvSpPr>
          <p:spPr>
            <a:xfrm>
              <a:off x="1122242" y="1203249"/>
              <a:ext cx="285457" cy="314095"/>
            </a:xfrm>
            <a:prstGeom prst="homePlate">
              <a:avLst>
                <a:gd name="adj" fmla="val 1232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380459" y="3264563"/>
            <a:ext cx="3707540" cy="8931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6">
                <a:lumMod val="7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000"/>
              </a:lnSpc>
            </a:pPr>
            <a:r>
              <a:rPr lang="ru-RU" sz="2133" dirty="0">
                <a:solidFill>
                  <a:schemeClr val="tx1"/>
                </a:solidFill>
              </a:rPr>
              <a:t>Доверие к власти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3382226" y="4428627"/>
            <a:ext cx="1716677" cy="1482520"/>
            <a:chOff x="-9784" y="748228"/>
            <a:chExt cx="1417483" cy="1224136"/>
          </a:xfrm>
          <a:solidFill>
            <a:srgbClr val="AACFDF"/>
          </a:solidFill>
        </p:grpSpPr>
        <p:sp>
          <p:nvSpPr>
            <p:cNvPr id="61" name="Овал 60"/>
            <p:cNvSpPr/>
            <p:nvPr/>
          </p:nvSpPr>
          <p:spPr>
            <a:xfrm>
              <a:off x="-9784" y="748228"/>
              <a:ext cx="1224136" cy="12241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62" name="Пятиугольник 61"/>
            <p:cNvSpPr/>
            <p:nvPr/>
          </p:nvSpPr>
          <p:spPr>
            <a:xfrm>
              <a:off x="1122242" y="1203249"/>
              <a:ext cx="285457" cy="314095"/>
            </a:xfrm>
            <a:prstGeom prst="homePlate">
              <a:avLst>
                <a:gd name="adj" fmla="val 12326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875916" y="4725957"/>
            <a:ext cx="3707539" cy="8931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rgbClr val="1B89BB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2000"/>
              </a:lnSpc>
            </a:pPr>
            <a:r>
              <a:rPr lang="ru-RU" sz="2133" dirty="0">
                <a:solidFill>
                  <a:schemeClr val="tx1"/>
                </a:solidFill>
              </a:rPr>
              <a:t>Рост </a:t>
            </a:r>
          </a:p>
          <a:p>
            <a:pPr algn="ctr">
              <a:lnSpc>
                <a:spcPts val="2000"/>
              </a:lnSpc>
            </a:pPr>
            <a:r>
              <a:rPr lang="ru-RU" sz="2133" dirty="0">
                <a:solidFill>
                  <a:schemeClr val="tx1"/>
                </a:solidFill>
              </a:rPr>
              <a:t>бюджетной грамотности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52614" y="379764"/>
            <a:ext cx="7226186" cy="465704"/>
          </a:xfrm>
          <a:prstGeom prst="rect">
            <a:avLst/>
          </a:prstGeom>
          <a:noFill/>
        </p:spPr>
        <p:txBody>
          <a:bodyPr wrap="square" lIns="95439" tIns="47720" rIns="95439" bIns="47720" rtlCol="0">
            <a:spAutoFit/>
          </a:bodyPr>
          <a:lstStyle/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</a:t>
            </a:r>
            <a:r>
              <a:rPr lang="ru-RU" sz="2400" b="1" dirty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</a:t>
            </a:r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РЕАЛИЗАЦИИ ПМИ</a:t>
            </a:r>
            <a:endParaRPr lang="ru-RU" sz="2400" b="1" dirty="0">
              <a:solidFill>
                <a:srgbClr val="1A86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952614" y="2201267"/>
            <a:ext cx="3361074" cy="2927161"/>
          </a:xfrm>
          <a:prstGeom prst="roundRect">
            <a:avLst>
              <a:gd name="adj" fmla="val 50000"/>
            </a:avLst>
          </a:prstGeom>
          <a:solidFill>
            <a:srgbClr val="FAFBFC">
              <a:alpha val="7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754722" y="606012"/>
            <a:ext cx="7735478" cy="6491474"/>
          </a:xfrm>
          <a:prstGeom prst="roundRect">
            <a:avLst>
              <a:gd name="adj" fmla="val 13632"/>
            </a:avLst>
          </a:prstGeom>
          <a:solidFill>
            <a:srgbClr val="FAFBFC">
              <a:alpha val="74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52614" y="379764"/>
            <a:ext cx="7226186" cy="465704"/>
          </a:xfrm>
          <a:prstGeom prst="rect">
            <a:avLst/>
          </a:prstGeom>
          <a:noFill/>
        </p:spPr>
        <p:txBody>
          <a:bodyPr wrap="square" lIns="95439" tIns="47720" rIns="95439" bIns="47720" rtlCol="0">
            <a:spAutoFit/>
          </a:bodyPr>
          <a:lstStyle/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РЕКОМЕНДАЦИИ</a:t>
            </a:r>
            <a:endParaRPr lang="ru-RU" sz="2400" b="1" dirty="0">
              <a:solidFill>
                <a:srgbClr val="1A86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Freeform 10"/>
          <p:cNvSpPr>
            <a:spLocks noEditPoints="1"/>
          </p:cNvSpPr>
          <p:nvPr/>
        </p:nvSpPr>
        <p:spPr bwMode="auto">
          <a:xfrm>
            <a:off x="1697159" y="2868670"/>
            <a:ext cx="1681506" cy="1640494"/>
          </a:xfrm>
          <a:custGeom>
            <a:avLst/>
            <a:gdLst>
              <a:gd name="T0" fmla="*/ 1473 w 1508"/>
              <a:gd name="T1" fmla="*/ 457 h 1471"/>
              <a:gd name="T2" fmla="*/ 1405 w 1508"/>
              <a:gd name="T3" fmla="*/ 1086 h 1471"/>
              <a:gd name="T4" fmla="*/ 1368 w 1508"/>
              <a:gd name="T5" fmla="*/ 1455 h 1471"/>
              <a:gd name="T6" fmla="*/ 1341 w 1508"/>
              <a:gd name="T7" fmla="*/ 1369 h 1471"/>
              <a:gd name="T8" fmla="*/ 1101 w 1508"/>
              <a:gd name="T9" fmla="*/ 1447 h 1471"/>
              <a:gd name="T10" fmla="*/ 1065 w 1508"/>
              <a:gd name="T11" fmla="*/ 1219 h 1471"/>
              <a:gd name="T12" fmla="*/ 531 w 1508"/>
              <a:gd name="T13" fmla="*/ 1019 h 1471"/>
              <a:gd name="T14" fmla="*/ 382 w 1508"/>
              <a:gd name="T15" fmla="*/ 1165 h 1471"/>
              <a:gd name="T16" fmla="*/ 246 w 1508"/>
              <a:gd name="T17" fmla="*/ 932 h 1471"/>
              <a:gd name="T18" fmla="*/ 156 w 1508"/>
              <a:gd name="T19" fmla="*/ 965 h 1471"/>
              <a:gd name="T20" fmla="*/ 135 w 1508"/>
              <a:gd name="T21" fmla="*/ 947 h 1471"/>
              <a:gd name="T22" fmla="*/ 252 w 1508"/>
              <a:gd name="T23" fmla="*/ 848 h 1471"/>
              <a:gd name="T24" fmla="*/ 393 w 1508"/>
              <a:gd name="T25" fmla="*/ 1026 h 1471"/>
              <a:gd name="T26" fmla="*/ 705 w 1508"/>
              <a:gd name="T27" fmla="*/ 306 h 1471"/>
              <a:gd name="T28" fmla="*/ 1306 w 1508"/>
              <a:gd name="T29" fmla="*/ 835 h 1471"/>
              <a:gd name="T30" fmla="*/ 583 w 1508"/>
              <a:gd name="T31" fmla="*/ 262 h 1471"/>
              <a:gd name="T32" fmla="*/ 1341 w 1508"/>
              <a:gd name="T33" fmla="*/ 1324 h 1471"/>
              <a:gd name="T34" fmla="*/ 1380 w 1508"/>
              <a:gd name="T35" fmla="*/ 1066 h 1471"/>
              <a:gd name="T36" fmla="*/ 1322 w 1508"/>
              <a:gd name="T37" fmla="*/ 965 h 1471"/>
              <a:gd name="T38" fmla="*/ 1295 w 1508"/>
              <a:gd name="T39" fmla="*/ 876 h 1471"/>
              <a:gd name="T40" fmla="*/ 1223 w 1508"/>
              <a:gd name="T41" fmla="*/ 983 h 1471"/>
              <a:gd name="T42" fmla="*/ 1180 w 1508"/>
              <a:gd name="T43" fmla="*/ 846 h 1471"/>
              <a:gd name="T44" fmla="*/ 1138 w 1508"/>
              <a:gd name="T45" fmla="*/ 984 h 1471"/>
              <a:gd name="T46" fmla="*/ 1090 w 1508"/>
              <a:gd name="T47" fmla="*/ 662 h 1471"/>
              <a:gd name="T48" fmla="*/ 1053 w 1508"/>
              <a:gd name="T49" fmla="*/ 1066 h 1471"/>
              <a:gd name="T50" fmla="*/ 1037 w 1508"/>
              <a:gd name="T51" fmla="*/ 887 h 1471"/>
              <a:gd name="T52" fmla="*/ 1154 w 1508"/>
              <a:gd name="T53" fmla="*/ 1200 h 1471"/>
              <a:gd name="T54" fmla="*/ 1101 w 1508"/>
              <a:gd name="T55" fmla="*/ 1326 h 1471"/>
              <a:gd name="T56" fmla="*/ 1151 w 1508"/>
              <a:gd name="T57" fmla="*/ 825 h 1471"/>
              <a:gd name="T58" fmla="*/ 1309 w 1508"/>
              <a:gd name="T59" fmla="*/ 544 h 1471"/>
              <a:gd name="T60" fmla="*/ 772 w 1508"/>
              <a:gd name="T61" fmla="*/ 738 h 1471"/>
              <a:gd name="T62" fmla="*/ 735 w 1508"/>
              <a:gd name="T63" fmla="*/ 591 h 1471"/>
              <a:gd name="T64" fmla="*/ 1151 w 1508"/>
              <a:gd name="T65" fmla="*/ 716 h 1471"/>
              <a:gd name="T66" fmla="*/ 845 w 1508"/>
              <a:gd name="T67" fmla="*/ 400 h 1471"/>
              <a:gd name="T68" fmla="*/ 916 w 1508"/>
              <a:gd name="T69" fmla="*/ 482 h 1471"/>
              <a:gd name="T70" fmla="*/ 936 w 1508"/>
              <a:gd name="T71" fmla="*/ 680 h 1471"/>
              <a:gd name="T72" fmla="*/ 1038 w 1508"/>
              <a:gd name="T73" fmla="*/ 751 h 1471"/>
              <a:gd name="T74" fmla="*/ 1147 w 1508"/>
              <a:gd name="T75" fmla="*/ 667 h 1471"/>
              <a:gd name="T76" fmla="*/ 969 w 1508"/>
              <a:gd name="T77" fmla="*/ 1048 h 1471"/>
              <a:gd name="T78" fmla="*/ 630 w 1508"/>
              <a:gd name="T79" fmla="*/ 924 h 1471"/>
              <a:gd name="T80" fmla="*/ 795 w 1508"/>
              <a:gd name="T81" fmla="*/ 760 h 1471"/>
              <a:gd name="T82" fmla="*/ 1031 w 1508"/>
              <a:gd name="T83" fmla="*/ 859 h 1471"/>
              <a:gd name="T84" fmla="*/ 943 w 1508"/>
              <a:gd name="T85" fmla="*/ 591 h 1471"/>
              <a:gd name="T86" fmla="*/ 954 w 1508"/>
              <a:gd name="T87" fmla="*/ 637 h 1471"/>
              <a:gd name="T88" fmla="*/ 898 w 1508"/>
              <a:gd name="T89" fmla="*/ 580 h 1471"/>
              <a:gd name="T90" fmla="*/ 954 w 1508"/>
              <a:gd name="T91" fmla="*/ 637 h 1471"/>
              <a:gd name="T92" fmla="*/ 91 w 1508"/>
              <a:gd name="T93" fmla="*/ 1074 h 1471"/>
              <a:gd name="T94" fmla="*/ 430 w 1508"/>
              <a:gd name="T95" fmla="*/ 1154 h 1471"/>
              <a:gd name="T96" fmla="*/ 237 w 1508"/>
              <a:gd name="T97" fmla="*/ 880 h 1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08" h="1471">
                <a:moveTo>
                  <a:pt x="585" y="922"/>
                </a:moveTo>
                <a:cubicBezTo>
                  <a:pt x="561" y="887"/>
                  <a:pt x="533" y="852"/>
                  <a:pt x="512" y="814"/>
                </a:cubicBezTo>
                <a:cubicBezTo>
                  <a:pt x="347" y="514"/>
                  <a:pt x="521" y="134"/>
                  <a:pt x="855" y="61"/>
                </a:cubicBezTo>
                <a:cubicBezTo>
                  <a:pt x="1137" y="0"/>
                  <a:pt x="1412" y="175"/>
                  <a:pt x="1473" y="457"/>
                </a:cubicBezTo>
                <a:cubicBezTo>
                  <a:pt x="1502" y="592"/>
                  <a:pt x="1480" y="719"/>
                  <a:pt x="1409" y="838"/>
                </a:cubicBezTo>
                <a:cubicBezTo>
                  <a:pt x="1405" y="844"/>
                  <a:pt x="1406" y="853"/>
                  <a:pt x="1405" y="860"/>
                </a:cubicBezTo>
                <a:cubicBezTo>
                  <a:pt x="1405" y="865"/>
                  <a:pt x="1407" y="870"/>
                  <a:pt x="1407" y="874"/>
                </a:cubicBezTo>
                <a:cubicBezTo>
                  <a:pt x="1407" y="945"/>
                  <a:pt x="1407" y="1015"/>
                  <a:pt x="1405" y="1086"/>
                </a:cubicBezTo>
                <a:cubicBezTo>
                  <a:pt x="1405" y="1122"/>
                  <a:pt x="1395" y="1156"/>
                  <a:pt x="1372" y="1185"/>
                </a:cubicBezTo>
                <a:cubicBezTo>
                  <a:pt x="1369" y="1189"/>
                  <a:pt x="1368" y="1197"/>
                  <a:pt x="1368" y="1203"/>
                </a:cubicBezTo>
                <a:cubicBezTo>
                  <a:pt x="1368" y="1283"/>
                  <a:pt x="1368" y="1364"/>
                  <a:pt x="1368" y="1445"/>
                </a:cubicBezTo>
                <a:cubicBezTo>
                  <a:pt x="1368" y="1448"/>
                  <a:pt x="1369" y="1452"/>
                  <a:pt x="1368" y="1455"/>
                </a:cubicBezTo>
                <a:cubicBezTo>
                  <a:pt x="1364" y="1460"/>
                  <a:pt x="1360" y="1467"/>
                  <a:pt x="1355" y="1469"/>
                </a:cubicBezTo>
                <a:cubicBezTo>
                  <a:pt x="1346" y="1471"/>
                  <a:pt x="1341" y="1464"/>
                  <a:pt x="1341" y="1455"/>
                </a:cubicBezTo>
                <a:cubicBezTo>
                  <a:pt x="1341" y="1432"/>
                  <a:pt x="1341" y="1409"/>
                  <a:pt x="1341" y="1386"/>
                </a:cubicBezTo>
                <a:cubicBezTo>
                  <a:pt x="1341" y="1381"/>
                  <a:pt x="1341" y="1375"/>
                  <a:pt x="1341" y="1369"/>
                </a:cubicBezTo>
                <a:cubicBezTo>
                  <a:pt x="1336" y="1368"/>
                  <a:pt x="1332" y="1368"/>
                  <a:pt x="1327" y="1368"/>
                </a:cubicBezTo>
                <a:cubicBezTo>
                  <a:pt x="1257" y="1368"/>
                  <a:pt x="1186" y="1368"/>
                  <a:pt x="1116" y="1368"/>
                </a:cubicBezTo>
                <a:cubicBezTo>
                  <a:pt x="1104" y="1367"/>
                  <a:pt x="1101" y="1371"/>
                  <a:pt x="1101" y="1382"/>
                </a:cubicBezTo>
                <a:cubicBezTo>
                  <a:pt x="1102" y="1404"/>
                  <a:pt x="1101" y="1426"/>
                  <a:pt x="1101" y="1447"/>
                </a:cubicBezTo>
                <a:cubicBezTo>
                  <a:pt x="1101" y="1457"/>
                  <a:pt x="1103" y="1470"/>
                  <a:pt x="1088" y="1469"/>
                </a:cubicBezTo>
                <a:cubicBezTo>
                  <a:pt x="1073" y="1469"/>
                  <a:pt x="1075" y="1456"/>
                  <a:pt x="1075" y="1446"/>
                </a:cubicBezTo>
                <a:cubicBezTo>
                  <a:pt x="1075" y="1376"/>
                  <a:pt x="1075" y="1305"/>
                  <a:pt x="1075" y="1235"/>
                </a:cubicBezTo>
                <a:cubicBezTo>
                  <a:pt x="1075" y="1227"/>
                  <a:pt x="1074" y="1222"/>
                  <a:pt x="1065" y="1219"/>
                </a:cubicBezTo>
                <a:cubicBezTo>
                  <a:pt x="1010" y="1201"/>
                  <a:pt x="982" y="1161"/>
                  <a:pt x="971" y="1106"/>
                </a:cubicBezTo>
                <a:cubicBezTo>
                  <a:pt x="970" y="1099"/>
                  <a:pt x="969" y="1093"/>
                  <a:pt x="968" y="1085"/>
                </a:cubicBezTo>
                <a:cubicBezTo>
                  <a:pt x="831" y="1083"/>
                  <a:pt x="711" y="1036"/>
                  <a:pt x="606" y="939"/>
                </a:cubicBezTo>
                <a:cubicBezTo>
                  <a:pt x="581" y="966"/>
                  <a:pt x="556" y="992"/>
                  <a:pt x="531" y="1019"/>
                </a:cubicBezTo>
                <a:cubicBezTo>
                  <a:pt x="528" y="1021"/>
                  <a:pt x="526" y="1024"/>
                  <a:pt x="524" y="1026"/>
                </a:cubicBezTo>
                <a:cubicBezTo>
                  <a:pt x="505" y="1039"/>
                  <a:pt x="499" y="1053"/>
                  <a:pt x="510" y="1077"/>
                </a:cubicBezTo>
                <a:cubicBezTo>
                  <a:pt x="523" y="1108"/>
                  <a:pt x="507" y="1147"/>
                  <a:pt x="478" y="1166"/>
                </a:cubicBezTo>
                <a:cubicBezTo>
                  <a:pt x="449" y="1186"/>
                  <a:pt x="410" y="1185"/>
                  <a:pt x="382" y="1165"/>
                </a:cubicBezTo>
                <a:cubicBezTo>
                  <a:pt x="353" y="1143"/>
                  <a:pt x="342" y="1106"/>
                  <a:pt x="353" y="1072"/>
                </a:cubicBezTo>
                <a:cubicBezTo>
                  <a:pt x="356" y="1065"/>
                  <a:pt x="359" y="1058"/>
                  <a:pt x="366" y="1048"/>
                </a:cubicBezTo>
                <a:cubicBezTo>
                  <a:pt x="351" y="1034"/>
                  <a:pt x="335" y="1021"/>
                  <a:pt x="321" y="1006"/>
                </a:cubicBezTo>
                <a:cubicBezTo>
                  <a:pt x="296" y="982"/>
                  <a:pt x="271" y="957"/>
                  <a:pt x="246" y="932"/>
                </a:cubicBezTo>
                <a:cubicBezTo>
                  <a:pt x="241" y="927"/>
                  <a:pt x="237" y="925"/>
                  <a:pt x="229" y="927"/>
                </a:cubicBezTo>
                <a:cubicBezTo>
                  <a:pt x="221" y="930"/>
                  <a:pt x="211" y="931"/>
                  <a:pt x="204" y="929"/>
                </a:cubicBezTo>
                <a:cubicBezTo>
                  <a:pt x="192" y="925"/>
                  <a:pt x="186" y="930"/>
                  <a:pt x="179" y="938"/>
                </a:cubicBezTo>
                <a:cubicBezTo>
                  <a:pt x="172" y="947"/>
                  <a:pt x="164" y="956"/>
                  <a:pt x="156" y="965"/>
                </a:cubicBezTo>
                <a:cubicBezTo>
                  <a:pt x="181" y="1022"/>
                  <a:pt x="175" y="1060"/>
                  <a:pt x="138" y="1085"/>
                </a:cubicBezTo>
                <a:cubicBezTo>
                  <a:pt x="105" y="1108"/>
                  <a:pt x="60" y="1105"/>
                  <a:pt x="32" y="1076"/>
                </a:cubicBezTo>
                <a:cubicBezTo>
                  <a:pt x="5" y="1049"/>
                  <a:pt x="0" y="1005"/>
                  <a:pt x="22" y="972"/>
                </a:cubicBezTo>
                <a:cubicBezTo>
                  <a:pt x="46" y="936"/>
                  <a:pt x="87" y="927"/>
                  <a:pt x="135" y="947"/>
                </a:cubicBezTo>
                <a:cubicBezTo>
                  <a:pt x="145" y="936"/>
                  <a:pt x="157" y="924"/>
                  <a:pt x="166" y="912"/>
                </a:cubicBezTo>
                <a:cubicBezTo>
                  <a:pt x="169" y="909"/>
                  <a:pt x="167" y="902"/>
                  <a:pt x="166" y="897"/>
                </a:cubicBezTo>
                <a:cubicBezTo>
                  <a:pt x="158" y="874"/>
                  <a:pt x="167" y="848"/>
                  <a:pt x="188" y="836"/>
                </a:cubicBezTo>
                <a:cubicBezTo>
                  <a:pt x="209" y="824"/>
                  <a:pt x="236" y="829"/>
                  <a:pt x="252" y="848"/>
                </a:cubicBezTo>
                <a:cubicBezTo>
                  <a:pt x="263" y="862"/>
                  <a:pt x="266" y="878"/>
                  <a:pt x="261" y="894"/>
                </a:cubicBezTo>
                <a:cubicBezTo>
                  <a:pt x="258" y="904"/>
                  <a:pt x="260" y="909"/>
                  <a:pt x="267" y="915"/>
                </a:cubicBezTo>
                <a:cubicBezTo>
                  <a:pt x="303" y="950"/>
                  <a:pt x="338" y="986"/>
                  <a:pt x="374" y="1022"/>
                </a:cubicBezTo>
                <a:cubicBezTo>
                  <a:pt x="380" y="1028"/>
                  <a:pt x="384" y="1030"/>
                  <a:pt x="393" y="1026"/>
                </a:cubicBezTo>
                <a:cubicBezTo>
                  <a:pt x="422" y="1010"/>
                  <a:pt x="451" y="1014"/>
                  <a:pt x="480" y="1031"/>
                </a:cubicBezTo>
                <a:cubicBezTo>
                  <a:pt x="515" y="994"/>
                  <a:pt x="551" y="957"/>
                  <a:pt x="585" y="922"/>
                </a:cubicBezTo>
                <a:close/>
                <a:moveTo>
                  <a:pt x="692" y="816"/>
                </a:moveTo>
                <a:cubicBezTo>
                  <a:pt x="554" y="662"/>
                  <a:pt x="574" y="437"/>
                  <a:pt x="705" y="306"/>
                </a:cubicBezTo>
                <a:cubicBezTo>
                  <a:pt x="833" y="178"/>
                  <a:pt x="1035" y="160"/>
                  <a:pt x="1183" y="267"/>
                </a:cubicBezTo>
                <a:cubicBezTo>
                  <a:pt x="1274" y="333"/>
                  <a:pt x="1326" y="423"/>
                  <a:pt x="1335" y="536"/>
                </a:cubicBezTo>
                <a:cubicBezTo>
                  <a:pt x="1345" y="648"/>
                  <a:pt x="1308" y="745"/>
                  <a:pt x="1228" y="830"/>
                </a:cubicBezTo>
                <a:cubicBezTo>
                  <a:pt x="1266" y="814"/>
                  <a:pt x="1275" y="815"/>
                  <a:pt x="1306" y="835"/>
                </a:cubicBezTo>
                <a:cubicBezTo>
                  <a:pt x="1320" y="830"/>
                  <a:pt x="1332" y="822"/>
                  <a:pt x="1344" y="820"/>
                </a:cubicBezTo>
                <a:cubicBezTo>
                  <a:pt x="1357" y="819"/>
                  <a:pt x="1370" y="823"/>
                  <a:pt x="1384" y="825"/>
                </a:cubicBezTo>
                <a:cubicBezTo>
                  <a:pt x="1508" y="635"/>
                  <a:pt x="1484" y="345"/>
                  <a:pt x="1265" y="177"/>
                </a:cubicBezTo>
                <a:cubicBezTo>
                  <a:pt x="1054" y="14"/>
                  <a:pt x="748" y="52"/>
                  <a:pt x="583" y="262"/>
                </a:cubicBezTo>
                <a:cubicBezTo>
                  <a:pt x="416" y="473"/>
                  <a:pt x="460" y="751"/>
                  <a:pt x="610" y="902"/>
                </a:cubicBezTo>
                <a:cubicBezTo>
                  <a:pt x="637" y="874"/>
                  <a:pt x="664" y="845"/>
                  <a:pt x="692" y="816"/>
                </a:cubicBezTo>
                <a:close/>
                <a:moveTo>
                  <a:pt x="1341" y="1341"/>
                </a:moveTo>
                <a:cubicBezTo>
                  <a:pt x="1341" y="1334"/>
                  <a:pt x="1341" y="1329"/>
                  <a:pt x="1341" y="1324"/>
                </a:cubicBezTo>
                <a:cubicBezTo>
                  <a:pt x="1341" y="1287"/>
                  <a:pt x="1341" y="1250"/>
                  <a:pt x="1341" y="1213"/>
                </a:cubicBezTo>
                <a:cubicBezTo>
                  <a:pt x="1341" y="1193"/>
                  <a:pt x="1339" y="1174"/>
                  <a:pt x="1357" y="1159"/>
                </a:cubicBezTo>
                <a:cubicBezTo>
                  <a:pt x="1363" y="1154"/>
                  <a:pt x="1367" y="1143"/>
                  <a:pt x="1369" y="1135"/>
                </a:cubicBezTo>
                <a:cubicBezTo>
                  <a:pt x="1374" y="1112"/>
                  <a:pt x="1379" y="1089"/>
                  <a:pt x="1380" y="1066"/>
                </a:cubicBezTo>
                <a:cubicBezTo>
                  <a:pt x="1381" y="1004"/>
                  <a:pt x="1381" y="942"/>
                  <a:pt x="1380" y="880"/>
                </a:cubicBezTo>
                <a:cubicBezTo>
                  <a:pt x="1380" y="859"/>
                  <a:pt x="1369" y="846"/>
                  <a:pt x="1351" y="846"/>
                </a:cubicBezTo>
                <a:cubicBezTo>
                  <a:pt x="1334" y="846"/>
                  <a:pt x="1322" y="859"/>
                  <a:pt x="1322" y="880"/>
                </a:cubicBezTo>
                <a:cubicBezTo>
                  <a:pt x="1322" y="908"/>
                  <a:pt x="1322" y="936"/>
                  <a:pt x="1322" y="965"/>
                </a:cubicBezTo>
                <a:cubicBezTo>
                  <a:pt x="1322" y="975"/>
                  <a:pt x="1320" y="984"/>
                  <a:pt x="1308" y="984"/>
                </a:cubicBezTo>
                <a:cubicBezTo>
                  <a:pt x="1297" y="983"/>
                  <a:pt x="1295" y="974"/>
                  <a:pt x="1295" y="965"/>
                </a:cubicBezTo>
                <a:cubicBezTo>
                  <a:pt x="1295" y="939"/>
                  <a:pt x="1295" y="914"/>
                  <a:pt x="1295" y="888"/>
                </a:cubicBezTo>
                <a:cubicBezTo>
                  <a:pt x="1295" y="884"/>
                  <a:pt x="1295" y="880"/>
                  <a:pt x="1295" y="876"/>
                </a:cubicBezTo>
                <a:cubicBezTo>
                  <a:pt x="1294" y="858"/>
                  <a:pt x="1282" y="846"/>
                  <a:pt x="1266" y="846"/>
                </a:cubicBezTo>
                <a:cubicBezTo>
                  <a:pt x="1250" y="846"/>
                  <a:pt x="1237" y="858"/>
                  <a:pt x="1236" y="875"/>
                </a:cubicBezTo>
                <a:cubicBezTo>
                  <a:pt x="1236" y="907"/>
                  <a:pt x="1237" y="938"/>
                  <a:pt x="1235" y="969"/>
                </a:cubicBezTo>
                <a:cubicBezTo>
                  <a:pt x="1235" y="974"/>
                  <a:pt x="1228" y="982"/>
                  <a:pt x="1223" y="983"/>
                </a:cubicBezTo>
                <a:cubicBezTo>
                  <a:pt x="1215" y="985"/>
                  <a:pt x="1210" y="978"/>
                  <a:pt x="1210" y="969"/>
                </a:cubicBezTo>
                <a:cubicBezTo>
                  <a:pt x="1210" y="945"/>
                  <a:pt x="1210" y="921"/>
                  <a:pt x="1210" y="897"/>
                </a:cubicBezTo>
                <a:cubicBezTo>
                  <a:pt x="1210" y="889"/>
                  <a:pt x="1210" y="882"/>
                  <a:pt x="1209" y="874"/>
                </a:cubicBezTo>
                <a:cubicBezTo>
                  <a:pt x="1207" y="857"/>
                  <a:pt x="1195" y="846"/>
                  <a:pt x="1180" y="846"/>
                </a:cubicBezTo>
                <a:cubicBezTo>
                  <a:pt x="1165" y="846"/>
                  <a:pt x="1153" y="857"/>
                  <a:pt x="1151" y="874"/>
                </a:cubicBezTo>
                <a:cubicBezTo>
                  <a:pt x="1150" y="879"/>
                  <a:pt x="1150" y="885"/>
                  <a:pt x="1150" y="890"/>
                </a:cubicBezTo>
                <a:cubicBezTo>
                  <a:pt x="1150" y="916"/>
                  <a:pt x="1150" y="942"/>
                  <a:pt x="1150" y="968"/>
                </a:cubicBezTo>
                <a:cubicBezTo>
                  <a:pt x="1150" y="976"/>
                  <a:pt x="1147" y="983"/>
                  <a:pt x="1138" y="984"/>
                </a:cubicBezTo>
                <a:cubicBezTo>
                  <a:pt x="1128" y="984"/>
                  <a:pt x="1124" y="977"/>
                  <a:pt x="1124" y="967"/>
                </a:cubicBezTo>
                <a:cubicBezTo>
                  <a:pt x="1124" y="963"/>
                  <a:pt x="1124" y="959"/>
                  <a:pt x="1124" y="954"/>
                </a:cubicBezTo>
                <a:cubicBezTo>
                  <a:pt x="1124" y="868"/>
                  <a:pt x="1124" y="782"/>
                  <a:pt x="1124" y="695"/>
                </a:cubicBezTo>
                <a:cubicBezTo>
                  <a:pt x="1124" y="673"/>
                  <a:pt x="1110" y="659"/>
                  <a:pt x="1090" y="662"/>
                </a:cubicBezTo>
                <a:cubicBezTo>
                  <a:pt x="1075" y="664"/>
                  <a:pt x="1065" y="677"/>
                  <a:pt x="1065" y="697"/>
                </a:cubicBezTo>
                <a:cubicBezTo>
                  <a:pt x="1065" y="812"/>
                  <a:pt x="1065" y="927"/>
                  <a:pt x="1065" y="1042"/>
                </a:cubicBezTo>
                <a:cubicBezTo>
                  <a:pt x="1065" y="1046"/>
                  <a:pt x="1067" y="1052"/>
                  <a:pt x="1065" y="1055"/>
                </a:cubicBezTo>
                <a:cubicBezTo>
                  <a:pt x="1062" y="1060"/>
                  <a:pt x="1056" y="1067"/>
                  <a:pt x="1053" y="1066"/>
                </a:cubicBezTo>
                <a:cubicBezTo>
                  <a:pt x="1048" y="1066"/>
                  <a:pt x="1042" y="1060"/>
                  <a:pt x="1039" y="1055"/>
                </a:cubicBezTo>
                <a:cubicBezTo>
                  <a:pt x="1037" y="1051"/>
                  <a:pt x="1038" y="1045"/>
                  <a:pt x="1038" y="1041"/>
                </a:cubicBezTo>
                <a:cubicBezTo>
                  <a:pt x="1038" y="995"/>
                  <a:pt x="1038" y="949"/>
                  <a:pt x="1038" y="904"/>
                </a:cubicBezTo>
                <a:cubicBezTo>
                  <a:pt x="1038" y="899"/>
                  <a:pt x="1038" y="894"/>
                  <a:pt x="1037" y="887"/>
                </a:cubicBezTo>
                <a:cubicBezTo>
                  <a:pt x="1013" y="905"/>
                  <a:pt x="998" y="926"/>
                  <a:pt x="997" y="952"/>
                </a:cubicBezTo>
                <a:cubicBezTo>
                  <a:pt x="995" y="1000"/>
                  <a:pt x="994" y="1048"/>
                  <a:pt x="998" y="1096"/>
                </a:cubicBezTo>
                <a:cubicBezTo>
                  <a:pt x="1003" y="1157"/>
                  <a:pt x="1044" y="1194"/>
                  <a:pt x="1105" y="1199"/>
                </a:cubicBezTo>
                <a:cubicBezTo>
                  <a:pt x="1122" y="1201"/>
                  <a:pt x="1138" y="1200"/>
                  <a:pt x="1154" y="1200"/>
                </a:cubicBezTo>
                <a:cubicBezTo>
                  <a:pt x="1163" y="1201"/>
                  <a:pt x="1172" y="1202"/>
                  <a:pt x="1172" y="1213"/>
                </a:cubicBezTo>
                <a:cubicBezTo>
                  <a:pt x="1172" y="1225"/>
                  <a:pt x="1164" y="1227"/>
                  <a:pt x="1154" y="1227"/>
                </a:cubicBezTo>
                <a:cubicBezTo>
                  <a:pt x="1137" y="1226"/>
                  <a:pt x="1120" y="1227"/>
                  <a:pt x="1101" y="1227"/>
                </a:cubicBezTo>
                <a:cubicBezTo>
                  <a:pt x="1101" y="1261"/>
                  <a:pt x="1102" y="1294"/>
                  <a:pt x="1101" y="1326"/>
                </a:cubicBezTo>
                <a:cubicBezTo>
                  <a:pt x="1101" y="1338"/>
                  <a:pt x="1105" y="1342"/>
                  <a:pt x="1117" y="1342"/>
                </a:cubicBezTo>
                <a:cubicBezTo>
                  <a:pt x="1186" y="1341"/>
                  <a:pt x="1256" y="1341"/>
                  <a:pt x="1326" y="1341"/>
                </a:cubicBezTo>
                <a:cubicBezTo>
                  <a:pt x="1330" y="1341"/>
                  <a:pt x="1335" y="1341"/>
                  <a:pt x="1341" y="1341"/>
                </a:cubicBezTo>
                <a:close/>
                <a:moveTo>
                  <a:pt x="1151" y="825"/>
                </a:moveTo>
                <a:cubicBezTo>
                  <a:pt x="1158" y="823"/>
                  <a:pt x="1163" y="822"/>
                  <a:pt x="1169" y="821"/>
                </a:cubicBezTo>
                <a:cubicBezTo>
                  <a:pt x="1174" y="820"/>
                  <a:pt x="1179" y="818"/>
                  <a:pt x="1184" y="820"/>
                </a:cubicBezTo>
                <a:cubicBezTo>
                  <a:pt x="1195" y="823"/>
                  <a:pt x="1202" y="818"/>
                  <a:pt x="1209" y="810"/>
                </a:cubicBezTo>
                <a:cubicBezTo>
                  <a:pt x="1281" y="736"/>
                  <a:pt x="1316" y="648"/>
                  <a:pt x="1309" y="544"/>
                </a:cubicBezTo>
                <a:cubicBezTo>
                  <a:pt x="1296" y="347"/>
                  <a:pt x="1121" y="202"/>
                  <a:pt x="925" y="227"/>
                </a:cubicBezTo>
                <a:cubicBezTo>
                  <a:pt x="698" y="255"/>
                  <a:pt x="561" y="493"/>
                  <a:pt x="652" y="703"/>
                </a:cubicBezTo>
                <a:cubicBezTo>
                  <a:pt x="667" y="738"/>
                  <a:pt x="688" y="770"/>
                  <a:pt x="713" y="797"/>
                </a:cubicBezTo>
                <a:cubicBezTo>
                  <a:pt x="733" y="777"/>
                  <a:pt x="752" y="758"/>
                  <a:pt x="772" y="738"/>
                </a:cubicBezTo>
                <a:cubicBezTo>
                  <a:pt x="753" y="719"/>
                  <a:pt x="733" y="700"/>
                  <a:pt x="713" y="680"/>
                </a:cubicBezTo>
                <a:cubicBezTo>
                  <a:pt x="701" y="667"/>
                  <a:pt x="703" y="658"/>
                  <a:pt x="719" y="652"/>
                </a:cubicBezTo>
                <a:cubicBezTo>
                  <a:pt x="727" y="648"/>
                  <a:pt x="736" y="645"/>
                  <a:pt x="743" y="642"/>
                </a:cubicBezTo>
                <a:cubicBezTo>
                  <a:pt x="740" y="624"/>
                  <a:pt x="736" y="607"/>
                  <a:pt x="735" y="591"/>
                </a:cubicBezTo>
                <a:cubicBezTo>
                  <a:pt x="734" y="574"/>
                  <a:pt x="734" y="556"/>
                  <a:pt x="735" y="539"/>
                </a:cubicBezTo>
                <a:cubicBezTo>
                  <a:pt x="749" y="410"/>
                  <a:pt x="873" y="315"/>
                  <a:pt x="1001" y="335"/>
                </a:cubicBezTo>
                <a:cubicBezTo>
                  <a:pt x="1176" y="364"/>
                  <a:pt x="1258" y="559"/>
                  <a:pt x="1157" y="704"/>
                </a:cubicBezTo>
                <a:cubicBezTo>
                  <a:pt x="1155" y="707"/>
                  <a:pt x="1151" y="712"/>
                  <a:pt x="1151" y="716"/>
                </a:cubicBezTo>
                <a:cubicBezTo>
                  <a:pt x="1150" y="752"/>
                  <a:pt x="1151" y="788"/>
                  <a:pt x="1151" y="825"/>
                </a:cubicBezTo>
                <a:close/>
                <a:moveTo>
                  <a:pt x="1147" y="667"/>
                </a:moveTo>
                <a:cubicBezTo>
                  <a:pt x="1184" y="611"/>
                  <a:pt x="1191" y="500"/>
                  <a:pt x="1116" y="424"/>
                </a:cubicBezTo>
                <a:cubicBezTo>
                  <a:pt x="1043" y="348"/>
                  <a:pt x="930" y="338"/>
                  <a:pt x="845" y="400"/>
                </a:cubicBezTo>
                <a:cubicBezTo>
                  <a:pt x="759" y="462"/>
                  <a:pt x="746" y="570"/>
                  <a:pt x="772" y="630"/>
                </a:cubicBezTo>
                <a:cubicBezTo>
                  <a:pt x="800" y="619"/>
                  <a:pt x="828" y="608"/>
                  <a:pt x="856" y="597"/>
                </a:cubicBezTo>
                <a:cubicBezTo>
                  <a:pt x="867" y="593"/>
                  <a:pt x="870" y="589"/>
                  <a:pt x="869" y="577"/>
                </a:cubicBezTo>
                <a:cubicBezTo>
                  <a:pt x="865" y="536"/>
                  <a:pt x="881" y="503"/>
                  <a:pt x="916" y="482"/>
                </a:cubicBezTo>
                <a:cubicBezTo>
                  <a:pt x="950" y="461"/>
                  <a:pt x="986" y="462"/>
                  <a:pt x="1020" y="483"/>
                </a:cubicBezTo>
                <a:cubicBezTo>
                  <a:pt x="1059" y="507"/>
                  <a:pt x="1076" y="554"/>
                  <a:pt x="1062" y="598"/>
                </a:cubicBezTo>
                <a:cubicBezTo>
                  <a:pt x="1047" y="642"/>
                  <a:pt x="1006" y="670"/>
                  <a:pt x="959" y="665"/>
                </a:cubicBezTo>
                <a:cubicBezTo>
                  <a:pt x="945" y="664"/>
                  <a:pt x="940" y="668"/>
                  <a:pt x="936" y="680"/>
                </a:cubicBezTo>
                <a:cubicBezTo>
                  <a:pt x="927" y="705"/>
                  <a:pt x="917" y="729"/>
                  <a:pt x="907" y="753"/>
                </a:cubicBezTo>
                <a:cubicBezTo>
                  <a:pt x="906" y="756"/>
                  <a:pt x="905" y="760"/>
                  <a:pt x="904" y="764"/>
                </a:cubicBezTo>
                <a:cubicBezTo>
                  <a:pt x="948" y="778"/>
                  <a:pt x="990" y="778"/>
                  <a:pt x="1032" y="763"/>
                </a:cubicBezTo>
                <a:cubicBezTo>
                  <a:pt x="1035" y="762"/>
                  <a:pt x="1038" y="755"/>
                  <a:pt x="1038" y="751"/>
                </a:cubicBezTo>
                <a:cubicBezTo>
                  <a:pt x="1039" y="731"/>
                  <a:pt x="1038" y="711"/>
                  <a:pt x="1038" y="690"/>
                </a:cubicBezTo>
                <a:cubicBezTo>
                  <a:pt x="1039" y="665"/>
                  <a:pt x="1055" y="644"/>
                  <a:pt x="1077" y="637"/>
                </a:cubicBezTo>
                <a:cubicBezTo>
                  <a:pt x="1102" y="630"/>
                  <a:pt x="1126" y="638"/>
                  <a:pt x="1141" y="659"/>
                </a:cubicBezTo>
                <a:cubicBezTo>
                  <a:pt x="1143" y="661"/>
                  <a:pt x="1145" y="664"/>
                  <a:pt x="1147" y="667"/>
                </a:cubicBezTo>
                <a:close/>
                <a:moveTo>
                  <a:pt x="630" y="924"/>
                </a:moveTo>
                <a:cubicBezTo>
                  <a:pt x="641" y="934"/>
                  <a:pt x="652" y="944"/>
                  <a:pt x="664" y="953"/>
                </a:cubicBezTo>
                <a:cubicBezTo>
                  <a:pt x="750" y="1020"/>
                  <a:pt x="846" y="1055"/>
                  <a:pt x="954" y="1058"/>
                </a:cubicBezTo>
                <a:cubicBezTo>
                  <a:pt x="962" y="1058"/>
                  <a:pt x="969" y="1059"/>
                  <a:pt x="969" y="1048"/>
                </a:cubicBezTo>
                <a:cubicBezTo>
                  <a:pt x="968" y="1011"/>
                  <a:pt x="968" y="975"/>
                  <a:pt x="968" y="937"/>
                </a:cubicBezTo>
                <a:cubicBezTo>
                  <a:pt x="923" y="936"/>
                  <a:pt x="878" y="929"/>
                  <a:pt x="834" y="912"/>
                </a:cubicBezTo>
                <a:cubicBezTo>
                  <a:pt x="790" y="895"/>
                  <a:pt x="750" y="870"/>
                  <a:pt x="715" y="838"/>
                </a:cubicBezTo>
                <a:cubicBezTo>
                  <a:pt x="686" y="867"/>
                  <a:pt x="659" y="895"/>
                  <a:pt x="630" y="924"/>
                </a:cubicBezTo>
                <a:close/>
                <a:moveTo>
                  <a:pt x="893" y="789"/>
                </a:moveTo>
                <a:cubicBezTo>
                  <a:pt x="889" y="798"/>
                  <a:pt x="886" y="806"/>
                  <a:pt x="883" y="813"/>
                </a:cubicBezTo>
                <a:cubicBezTo>
                  <a:pt x="876" y="832"/>
                  <a:pt x="867" y="834"/>
                  <a:pt x="853" y="819"/>
                </a:cubicBezTo>
                <a:cubicBezTo>
                  <a:pt x="833" y="799"/>
                  <a:pt x="814" y="780"/>
                  <a:pt x="795" y="760"/>
                </a:cubicBezTo>
                <a:cubicBezTo>
                  <a:pt x="774" y="781"/>
                  <a:pt x="755" y="800"/>
                  <a:pt x="736" y="819"/>
                </a:cubicBezTo>
                <a:cubicBezTo>
                  <a:pt x="783" y="872"/>
                  <a:pt x="905" y="919"/>
                  <a:pt x="975" y="910"/>
                </a:cubicBezTo>
                <a:cubicBezTo>
                  <a:pt x="979" y="909"/>
                  <a:pt x="983" y="906"/>
                  <a:pt x="986" y="903"/>
                </a:cubicBezTo>
                <a:cubicBezTo>
                  <a:pt x="1001" y="888"/>
                  <a:pt x="1016" y="874"/>
                  <a:pt x="1031" y="859"/>
                </a:cubicBezTo>
                <a:cubicBezTo>
                  <a:pt x="1034" y="856"/>
                  <a:pt x="1038" y="853"/>
                  <a:pt x="1038" y="849"/>
                </a:cubicBezTo>
                <a:cubicBezTo>
                  <a:pt x="1039" y="830"/>
                  <a:pt x="1038" y="811"/>
                  <a:pt x="1038" y="790"/>
                </a:cubicBezTo>
                <a:cubicBezTo>
                  <a:pt x="989" y="804"/>
                  <a:pt x="942" y="804"/>
                  <a:pt x="893" y="789"/>
                </a:cubicBezTo>
                <a:close/>
                <a:moveTo>
                  <a:pt x="943" y="591"/>
                </a:moveTo>
                <a:cubicBezTo>
                  <a:pt x="874" y="619"/>
                  <a:pt x="809" y="644"/>
                  <a:pt x="747" y="670"/>
                </a:cubicBezTo>
                <a:cubicBezTo>
                  <a:pt x="786" y="710"/>
                  <a:pt x="825" y="749"/>
                  <a:pt x="864" y="788"/>
                </a:cubicBezTo>
                <a:cubicBezTo>
                  <a:pt x="890" y="724"/>
                  <a:pt x="916" y="660"/>
                  <a:pt x="943" y="591"/>
                </a:cubicBezTo>
                <a:close/>
                <a:moveTo>
                  <a:pt x="954" y="637"/>
                </a:moveTo>
                <a:cubicBezTo>
                  <a:pt x="983" y="645"/>
                  <a:pt x="1014" y="630"/>
                  <a:pt x="1030" y="603"/>
                </a:cubicBezTo>
                <a:cubicBezTo>
                  <a:pt x="1046" y="575"/>
                  <a:pt x="1042" y="540"/>
                  <a:pt x="1019" y="516"/>
                </a:cubicBezTo>
                <a:cubicBezTo>
                  <a:pt x="996" y="493"/>
                  <a:pt x="960" y="488"/>
                  <a:pt x="932" y="504"/>
                </a:cubicBezTo>
                <a:cubicBezTo>
                  <a:pt x="904" y="519"/>
                  <a:pt x="890" y="551"/>
                  <a:pt x="898" y="580"/>
                </a:cubicBezTo>
                <a:cubicBezTo>
                  <a:pt x="917" y="572"/>
                  <a:pt x="936" y="564"/>
                  <a:pt x="956" y="557"/>
                </a:cubicBezTo>
                <a:cubicBezTo>
                  <a:pt x="962" y="555"/>
                  <a:pt x="973" y="555"/>
                  <a:pt x="975" y="558"/>
                </a:cubicBezTo>
                <a:cubicBezTo>
                  <a:pt x="979" y="563"/>
                  <a:pt x="979" y="572"/>
                  <a:pt x="976" y="578"/>
                </a:cubicBezTo>
                <a:cubicBezTo>
                  <a:pt x="970" y="598"/>
                  <a:pt x="962" y="617"/>
                  <a:pt x="954" y="637"/>
                </a:cubicBezTo>
                <a:close/>
                <a:moveTo>
                  <a:pt x="146" y="1019"/>
                </a:moveTo>
                <a:cubicBezTo>
                  <a:pt x="146" y="988"/>
                  <a:pt x="121" y="962"/>
                  <a:pt x="91" y="962"/>
                </a:cubicBezTo>
                <a:cubicBezTo>
                  <a:pt x="61" y="962"/>
                  <a:pt x="35" y="988"/>
                  <a:pt x="35" y="1018"/>
                </a:cubicBezTo>
                <a:cubicBezTo>
                  <a:pt x="35" y="1048"/>
                  <a:pt x="61" y="1074"/>
                  <a:pt x="91" y="1074"/>
                </a:cubicBezTo>
                <a:cubicBezTo>
                  <a:pt x="121" y="1074"/>
                  <a:pt x="146" y="1049"/>
                  <a:pt x="146" y="1019"/>
                </a:cubicBezTo>
                <a:close/>
                <a:moveTo>
                  <a:pt x="432" y="1043"/>
                </a:moveTo>
                <a:cubicBezTo>
                  <a:pt x="402" y="1042"/>
                  <a:pt x="376" y="1068"/>
                  <a:pt x="375" y="1098"/>
                </a:cubicBezTo>
                <a:cubicBezTo>
                  <a:pt x="375" y="1128"/>
                  <a:pt x="400" y="1153"/>
                  <a:pt x="430" y="1154"/>
                </a:cubicBezTo>
                <a:cubicBezTo>
                  <a:pt x="460" y="1155"/>
                  <a:pt x="487" y="1130"/>
                  <a:pt x="487" y="1099"/>
                </a:cubicBezTo>
                <a:cubicBezTo>
                  <a:pt x="488" y="1069"/>
                  <a:pt x="462" y="1043"/>
                  <a:pt x="432" y="1043"/>
                </a:cubicBezTo>
                <a:close/>
                <a:moveTo>
                  <a:pt x="213" y="904"/>
                </a:moveTo>
                <a:cubicBezTo>
                  <a:pt x="225" y="904"/>
                  <a:pt x="237" y="893"/>
                  <a:pt x="237" y="880"/>
                </a:cubicBezTo>
                <a:cubicBezTo>
                  <a:pt x="237" y="868"/>
                  <a:pt x="226" y="857"/>
                  <a:pt x="214" y="857"/>
                </a:cubicBezTo>
                <a:cubicBezTo>
                  <a:pt x="201" y="856"/>
                  <a:pt x="190" y="866"/>
                  <a:pt x="190" y="879"/>
                </a:cubicBezTo>
                <a:cubicBezTo>
                  <a:pt x="190" y="892"/>
                  <a:pt x="200" y="903"/>
                  <a:pt x="213" y="904"/>
                </a:cubicBezTo>
                <a:close/>
              </a:path>
            </a:pathLst>
          </a:custGeom>
          <a:solidFill>
            <a:srgbClr val="BBCE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3663140" y="847876"/>
            <a:ext cx="6125002" cy="864743"/>
            <a:chOff x="1676768" y="945848"/>
            <a:chExt cx="5099783" cy="720000"/>
          </a:xfrm>
        </p:grpSpPr>
        <p:sp>
          <p:nvSpPr>
            <p:cNvPr id="39" name="Овал 38"/>
            <p:cNvSpPr/>
            <p:nvPr/>
          </p:nvSpPr>
          <p:spPr>
            <a:xfrm>
              <a:off x="1676768" y="945848"/>
              <a:ext cx="720000" cy="720000"/>
            </a:xfrm>
            <a:prstGeom prst="ellipse">
              <a:avLst/>
            </a:prstGeom>
            <a:solidFill>
              <a:srgbClr val="D1E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823317" y="1019144"/>
              <a:ext cx="4953234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solidFill>
                <a:srgbClr val="DFE6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" rtlCol="0" anchor="ctr"/>
            <a:lstStyle/>
            <a:p>
              <a:pPr>
                <a:lnSpc>
                  <a:spcPts val="2000"/>
                </a:lnSpc>
              </a:pPr>
              <a:r>
                <a:rPr lang="ru-RU" sz="2133" dirty="0" smtClean="0">
                  <a:solidFill>
                    <a:schemeClr val="accent3">
                      <a:lumMod val="50000"/>
                    </a:schemeClr>
                  </a:solidFill>
                </a:rPr>
                <a:t>Эксперимент</a:t>
              </a:r>
              <a:endParaRPr lang="ru-RU" sz="2133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1931316" y="1099803"/>
              <a:ext cx="396000" cy="396000"/>
              <a:chOff x="2986088" y="7594600"/>
              <a:chExt cx="657225" cy="657225"/>
            </a:xfrm>
            <a:solidFill>
              <a:srgbClr val="D1E1A7"/>
            </a:solidFill>
          </p:grpSpPr>
          <p:sp>
            <p:nvSpPr>
              <p:cNvPr id="48" name="Freeform 5"/>
              <p:cNvSpPr>
                <a:spLocks noEditPoints="1"/>
              </p:cNvSpPr>
              <p:nvPr/>
            </p:nvSpPr>
            <p:spPr bwMode="auto">
              <a:xfrm>
                <a:off x="2986088" y="7594600"/>
                <a:ext cx="657225" cy="657225"/>
              </a:xfrm>
              <a:custGeom>
                <a:avLst/>
                <a:gdLst>
                  <a:gd name="T0" fmla="*/ 1473 w 3072"/>
                  <a:gd name="T1" fmla="*/ 0 h 3072"/>
                  <a:gd name="T2" fmla="*/ 1599 w 3072"/>
                  <a:gd name="T3" fmla="*/ 0 h 3072"/>
                  <a:gd name="T4" fmla="*/ 1620 w 3072"/>
                  <a:gd name="T5" fmla="*/ 3 h 3072"/>
                  <a:gd name="T6" fmla="*/ 1999 w 3072"/>
                  <a:gd name="T7" fmla="*/ 71 h 3072"/>
                  <a:gd name="T8" fmla="*/ 2900 w 3072"/>
                  <a:gd name="T9" fmla="*/ 830 h 3072"/>
                  <a:gd name="T10" fmla="*/ 3066 w 3072"/>
                  <a:gd name="T11" fmla="*/ 1409 h 3072"/>
                  <a:gd name="T12" fmla="*/ 3072 w 3072"/>
                  <a:gd name="T13" fmla="*/ 1473 h 3072"/>
                  <a:gd name="T14" fmla="*/ 3072 w 3072"/>
                  <a:gd name="T15" fmla="*/ 1599 h 3072"/>
                  <a:gd name="T16" fmla="*/ 3069 w 3072"/>
                  <a:gd name="T17" fmla="*/ 1618 h 3072"/>
                  <a:gd name="T18" fmla="*/ 3032 w 3072"/>
                  <a:gd name="T19" fmla="*/ 1885 h 3072"/>
                  <a:gd name="T20" fmla="*/ 2314 w 3072"/>
                  <a:gd name="T21" fmla="*/ 2860 h 3072"/>
                  <a:gd name="T22" fmla="*/ 1663 w 3072"/>
                  <a:gd name="T23" fmla="*/ 3066 h 3072"/>
                  <a:gd name="T24" fmla="*/ 1599 w 3072"/>
                  <a:gd name="T25" fmla="*/ 3072 h 3072"/>
                  <a:gd name="T26" fmla="*/ 1473 w 3072"/>
                  <a:gd name="T27" fmla="*/ 3072 h 3072"/>
                  <a:gd name="T28" fmla="*/ 1454 w 3072"/>
                  <a:gd name="T29" fmla="*/ 3069 h 3072"/>
                  <a:gd name="T30" fmla="*/ 1046 w 3072"/>
                  <a:gd name="T31" fmla="*/ 2992 h 3072"/>
                  <a:gd name="T32" fmla="*/ 223 w 3072"/>
                  <a:gd name="T33" fmla="*/ 2333 h 3072"/>
                  <a:gd name="T34" fmla="*/ 9 w 3072"/>
                  <a:gd name="T35" fmla="*/ 1696 h 3072"/>
                  <a:gd name="T36" fmla="*/ 0 w 3072"/>
                  <a:gd name="T37" fmla="*/ 1599 h 3072"/>
                  <a:gd name="T38" fmla="*/ 0 w 3072"/>
                  <a:gd name="T39" fmla="*/ 1473 h 3072"/>
                  <a:gd name="T40" fmla="*/ 3 w 3072"/>
                  <a:gd name="T41" fmla="*/ 1454 h 3072"/>
                  <a:gd name="T42" fmla="*/ 47 w 3072"/>
                  <a:gd name="T43" fmla="*/ 1160 h 3072"/>
                  <a:gd name="T44" fmla="*/ 765 w 3072"/>
                  <a:gd name="T45" fmla="*/ 208 h 3072"/>
                  <a:gd name="T46" fmla="*/ 1376 w 3072"/>
                  <a:gd name="T47" fmla="*/ 9 h 3072"/>
                  <a:gd name="T48" fmla="*/ 1473 w 3072"/>
                  <a:gd name="T49" fmla="*/ 0 h 3072"/>
                  <a:gd name="T50" fmla="*/ 192 w 3072"/>
                  <a:gd name="T51" fmla="*/ 1536 h 3072"/>
                  <a:gd name="T52" fmla="*/ 1536 w 3072"/>
                  <a:gd name="T53" fmla="*/ 2880 h 3072"/>
                  <a:gd name="T54" fmla="*/ 2880 w 3072"/>
                  <a:gd name="T55" fmla="*/ 1537 h 3072"/>
                  <a:gd name="T56" fmla="*/ 1536 w 3072"/>
                  <a:gd name="T57" fmla="*/ 192 h 3072"/>
                  <a:gd name="T58" fmla="*/ 192 w 3072"/>
                  <a:gd name="T59" fmla="*/ 1536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72" h="3072">
                    <a:moveTo>
                      <a:pt x="1473" y="0"/>
                    </a:moveTo>
                    <a:cubicBezTo>
                      <a:pt x="1515" y="0"/>
                      <a:pt x="1557" y="0"/>
                      <a:pt x="1599" y="0"/>
                    </a:cubicBezTo>
                    <a:cubicBezTo>
                      <a:pt x="1606" y="1"/>
                      <a:pt x="1613" y="2"/>
                      <a:pt x="1620" y="3"/>
                    </a:cubicBezTo>
                    <a:cubicBezTo>
                      <a:pt x="1749" y="9"/>
                      <a:pt x="1876" y="31"/>
                      <a:pt x="1999" y="71"/>
                    </a:cubicBezTo>
                    <a:cubicBezTo>
                      <a:pt x="2401" y="203"/>
                      <a:pt x="2702" y="457"/>
                      <a:pt x="2900" y="830"/>
                    </a:cubicBezTo>
                    <a:cubicBezTo>
                      <a:pt x="2996" y="1011"/>
                      <a:pt x="3050" y="1205"/>
                      <a:pt x="3066" y="1409"/>
                    </a:cubicBezTo>
                    <a:cubicBezTo>
                      <a:pt x="3068" y="1430"/>
                      <a:pt x="3070" y="1452"/>
                      <a:pt x="3072" y="1473"/>
                    </a:cubicBezTo>
                    <a:cubicBezTo>
                      <a:pt x="3072" y="1515"/>
                      <a:pt x="3072" y="1557"/>
                      <a:pt x="3072" y="1599"/>
                    </a:cubicBezTo>
                    <a:cubicBezTo>
                      <a:pt x="3071" y="1605"/>
                      <a:pt x="3070" y="1612"/>
                      <a:pt x="3069" y="1618"/>
                    </a:cubicBezTo>
                    <a:cubicBezTo>
                      <a:pt x="3065" y="1708"/>
                      <a:pt x="3053" y="1797"/>
                      <a:pt x="3032" y="1885"/>
                    </a:cubicBezTo>
                    <a:cubicBezTo>
                      <a:pt x="2927" y="2309"/>
                      <a:pt x="2688" y="2635"/>
                      <a:pt x="2314" y="2860"/>
                    </a:cubicBezTo>
                    <a:cubicBezTo>
                      <a:pt x="2114" y="2980"/>
                      <a:pt x="1896" y="3047"/>
                      <a:pt x="1663" y="3066"/>
                    </a:cubicBezTo>
                    <a:cubicBezTo>
                      <a:pt x="1642" y="3068"/>
                      <a:pt x="1620" y="3070"/>
                      <a:pt x="1599" y="3072"/>
                    </a:cubicBezTo>
                    <a:cubicBezTo>
                      <a:pt x="1557" y="3072"/>
                      <a:pt x="1515" y="3072"/>
                      <a:pt x="1473" y="3072"/>
                    </a:cubicBezTo>
                    <a:cubicBezTo>
                      <a:pt x="1467" y="3071"/>
                      <a:pt x="1460" y="3070"/>
                      <a:pt x="1454" y="3069"/>
                    </a:cubicBezTo>
                    <a:cubicBezTo>
                      <a:pt x="1314" y="3062"/>
                      <a:pt x="1178" y="3037"/>
                      <a:pt x="1046" y="2992"/>
                    </a:cubicBezTo>
                    <a:cubicBezTo>
                      <a:pt x="694" y="2870"/>
                      <a:pt x="419" y="2650"/>
                      <a:pt x="223" y="2333"/>
                    </a:cubicBezTo>
                    <a:cubicBezTo>
                      <a:pt x="103" y="2138"/>
                      <a:pt x="32" y="1924"/>
                      <a:pt x="9" y="1696"/>
                    </a:cubicBezTo>
                    <a:cubicBezTo>
                      <a:pt x="5" y="1663"/>
                      <a:pt x="3" y="1631"/>
                      <a:pt x="0" y="1599"/>
                    </a:cubicBezTo>
                    <a:cubicBezTo>
                      <a:pt x="0" y="1557"/>
                      <a:pt x="0" y="1515"/>
                      <a:pt x="0" y="1473"/>
                    </a:cubicBezTo>
                    <a:cubicBezTo>
                      <a:pt x="1" y="1467"/>
                      <a:pt x="2" y="1460"/>
                      <a:pt x="3" y="1454"/>
                    </a:cubicBezTo>
                    <a:cubicBezTo>
                      <a:pt x="7" y="1354"/>
                      <a:pt x="21" y="1256"/>
                      <a:pt x="47" y="1160"/>
                    </a:cubicBezTo>
                    <a:cubicBezTo>
                      <a:pt x="156" y="745"/>
                      <a:pt x="396" y="427"/>
                      <a:pt x="765" y="208"/>
                    </a:cubicBezTo>
                    <a:cubicBezTo>
                      <a:pt x="953" y="96"/>
                      <a:pt x="1158" y="31"/>
                      <a:pt x="1376" y="9"/>
                    </a:cubicBezTo>
                    <a:cubicBezTo>
                      <a:pt x="1408" y="5"/>
                      <a:pt x="1441" y="3"/>
                      <a:pt x="1473" y="0"/>
                    </a:cubicBezTo>
                    <a:close/>
                    <a:moveTo>
                      <a:pt x="192" y="1536"/>
                    </a:moveTo>
                    <a:cubicBezTo>
                      <a:pt x="192" y="2278"/>
                      <a:pt x="793" y="2880"/>
                      <a:pt x="1536" y="2880"/>
                    </a:cubicBezTo>
                    <a:cubicBezTo>
                      <a:pt x="2277" y="2881"/>
                      <a:pt x="2879" y="2279"/>
                      <a:pt x="2880" y="1537"/>
                    </a:cubicBezTo>
                    <a:cubicBezTo>
                      <a:pt x="2881" y="794"/>
                      <a:pt x="2278" y="192"/>
                      <a:pt x="1536" y="192"/>
                    </a:cubicBezTo>
                    <a:cubicBezTo>
                      <a:pt x="793" y="192"/>
                      <a:pt x="192" y="794"/>
                      <a:pt x="192" y="1536"/>
                    </a:cubicBezTo>
                    <a:close/>
                  </a:path>
                </a:pathLst>
              </a:custGeom>
              <a:grpFill/>
              <a:ln w="9525">
                <a:solidFill>
                  <a:srgbClr val="D1E1A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3128963" y="7800975"/>
                <a:ext cx="371475" cy="268288"/>
              </a:xfrm>
              <a:custGeom>
                <a:avLst/>
                <a:gdLst>
                  <a:gd name="T0" fmla="*/ 587 w 1740"/>
                  <a:gd name="T1" fmla="*/ 1016 h 1257"/>
                  <a:gd name="T2" fmla="*/ 625 w 1740"/>
                  <a:gd name="T3" fmla="*/ 974 h 1257"/>
                  <a:gd name="T4" fmla="*/ 1568 w 1740"/>
                  <a:gd name="T5" fmla="*/ 40 h 1257"/>
                  <a:gd name="T6" fmla="*/ 1672 w 1740"/>
                  <a:gd name="T7" fmla="*/ 13 h 1257"/>
                  <a:gd name="T8" fmla="*/ 1737 w 1740"/>
                  <a:gd name="T9" fmla="*/ 94 h 1257"/>
                  <a:gd name="T10" fmla="*/ 1704 w 1740"/>
                  <a:gd name="T11" fmla="*/ 176 h 1257"/>
                  <a:gd name="T12" fmla="*/ 1557 w 1740"/>
                  <a:gd name="T13" fmla="*/ 322 h 1257"/>
                  <a:gd name="T14" fmla="*/ 660 w 1740"/>
                  <a:gd name="T15" fmla="*/ 1211 h 1257"/>
                  <a:gd name="T16" fmla="*/ 510 w 1740"/>
                  <a:gd name="T17" fmla="*/ 1211 h 1257"/>
                  <a:gd name="T18" fmla="*/ 40 w 1740"/>
                  <a:gd name="T19" fmla="*/ 751 h 1257"/>
                  <a:gd name="T20" fmla="*/ 13 w 1740"/>
                  <a:gd name="T21" fmla="*/ 649 h 1257"/>
                  <a:gd name="T22" fmla="*/ 94 w 1740"/>
                  <a:gd name="T23" fmla="*/ 585 h 1257"/>
                  <a:gd name="T24" fmla="*/ 176 w 1740"/>
                  <a:gd name="T25" fmla="*/ 615 h 1257"/>
                  <a:gd name="T26" fmla="*/ 407 w 1740"/>
                  <a:gd name="T27" fmla="*/ 841 h 1257"/>
                  <a:gd name="T28" fmla="*/ 575 w 1740"/>
                  <a:gd name="T29" fmla="*/ 1006 h 1257"/>
                  <a:gd name="T30" fmla="*/ 587 w 1740"/>
                  <a:gd name="T31" fmla="*/ 1016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0" h="1257">
                    <a:moveTo>
                      <a:pt x="587" y="1016"/>
                    </a:moveTo>
                    <a:cubicBezTo>
                      <a:pt x="600" y="1002"/>
                      <a:pt x="612" y="988"/>
                      <a:pt x="625" y="974"/>
                    </a:cubicBezTo>
                    <a:cubicBezTo>
                      <a:pt x="939" y="663"/>
                      <a:pt x="1254" y="351"/>
                      <a:pt x="1568" y="40"/>
                    </a:cubicBezTo>
                    <a:cubicBezTo>
                      <a:pt x="1598" y="10"/>
                      <a:pt x="1632" y="0"/>
                      <a:pt x="1672" y="13"/>
                    </a:cubicBezTo>
                    <a:cubicBezTo>
                      <a:pt x="1710" y="27"/>
                      <a:pt x="1732" y="55"/>
                      <a:pt x="1737" y="94"/>
                    </a:cubicBezTo>
                    <a:cubicBezTo>
                      <a:pt x="1740" y="127"/>
                      <a:pt x="1727" y="154"/>
                      <a:pt x="1704" y="176"/>
                    </a:cubicBezTo>
                    <a:cubicBezTo>
                      <a:pt x="1655" y="225"/>
                      <a:pt x="1606" y="273"/>
                      <a:pt x="1557" y="322"/>
                    </a:cubicBezTo>
                    <a:cubicBezTo>
                      <a:pt x="1258" y="618"/>
                      <a:pt x="959" y="915"/>
                      <a:pt x="660" y="1211"/>
                    </a:cubicBezTo>
                    <a:cubicBezTo>
                      <a:pt x="614" y="1257"/>
                      <a:pt x="556" y="1257"/>
                      <a:pt x="510" y="1211"/>
                    </a:cubicBezTo>
                    <a:cubicBezTo>
                      <a:pt x="353" y="1058"/>
                      <a:pt x="196" y="904"/>
                      <a:pt x="40" y="751"/>
                    </a:cubicBezTo>
                    <a:cubicBezTo>
                      <a:pt x="11" y="722"/>
                      <a:pt x="0" y="688"/>
                      <a:pt x="13" y="649"/>
                    </a:cubicBezTo>
                    <a:cubicBezTo>
                      <a:pt x="26" y="611"/>
                      <a:pt x="54" y="590"/>
                      <a:pt x="94" y="585"/>
                    </a:cubicBezTo>
                    <a:cubicBezTo>
                      <a:pt x="126" y="580"/>
                      <a:pt x="153" y="592"/>
                      <a:pt x="176" y="615"/>
                    </a:cubicBezTo>
                    <a:cubicBezTo>
                      <a:pt x="253" y="690"/>
                      <a:pt x="330" y="766"/>
                      <a:pt x="407" y="841"/>
                    </a:cubicBezTo>
                    <a:cubicBezTo>
                      <a:pt x="463" y="896"/>
                      <a:pt x="519" y="951"/>
                      <a:pt x="575" y="1006"/>
                    </a:cubicBezTo>
                    <a:cubicBezTo>
                      <a:pt x="578" y="1008"/>
                      <a:pt x="581" y="1011"/>
                      <a:pt x="587" y="1016"/>
                    </a:cubicBezTo>
                    <a:close/>
                  </a:path>
                </a:pathLst>
              </a:custGeom>
              <a:grpFill/>
              <a:ln w="9525">
                <a:solidFill>
                  <a:srgbClr val="D1E1A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>
            <a:off x="3663140" y="1693041"/>
            <a:ext cx="6125002" cy="864743"/>
            <a:chOff x="1676768" y="1758508"/>
            <a:chExt cx="5099783" cy="720000"/>
          </a:xfrm>
        </p:grpSpPr>
        <p:sp>
          <p:nvSpPr>
            <p:cNvPr id="52" name="Овал 51"/>
            <p:cNvSpPr/>
            <p:nvPr/>
          </p:nvSpPr>
          <p:spPr>
            <a:xfrm>
              <a:off x="1676768" y="1758508"/>
              <a:ext cx="720000" cy="720000"/>
            </a:xfrm>
            <a:prstGeom prst="ellipse">
              <a:avLst/>
            </a:prstGeom>
            <a:solidFill>
              <a:srgbClr val="BBC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1823317" y="1831804"/>
              <a:ext cx="4953234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solidFill>
                <a:srgbClr val="BBCEE3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" rtlCol="0" anchor="ctr"/>
            <a:lstStyle/>
            <a:p>
              <a:pPr>
                <a:lnSpc>
                  <a:spcPts val="2000"/>
                </a:lnSpc>
              </a:pPr>
              <a:r>
                <a:rPr lang="ru-RU" sz="2133" dirty="0">
                  <a:solidFill>
                    <a:schemeClr val="accent3">
                      <a:lumMod val="50000"/>
                    </a:schemeClr>
                  </a:solidFill>
                </a:rPr>
                <a:t>Дифференциация подходов</a:t>
              </a: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931316" y="1912463"/>
              <a:ext cx="396000" cy="396000"/>
              <a:chOff x="2986088" y="7594600"/>
              <a:chExt cx="657225" cy="657225"/>
            </a:xfrm>
            <a:solidFill>
              <a:srgbClr val="D1E1A7"/>
            </a:solidFill>
          </p:grpSpPr>
          <p:sp>
            <p:nvSpPr>
              <p:cNvPr id="55" name="Freeform 5"/>
              <p:cNvSpPr>
                <a:spLocks noEditPoints="1"/>
              </p:cNvSpPr>
              <p:nvPr/>
            </p:nvSpPr>
            <p:spPr bwMode="auto">
              <a:xfrm>
                <a:off x="2986088" y="7594600"/>
                <a:ext cx="657225" cy="657225"/>
              </a:xfrm>
              <a:custGeom>
                <a:avLst/>
                <a:gdLst>
                  <a:gd name="T0" fmla="*/ 1473 w 3072"/>
                  <a:gd name="T1" fmla="*/ 0 h 3072"/>
                  <a:gd name="T2" fmla="*/ 1599 w 3072"/>
                  <a:gd name="T3" fmla="*/ 0 h 3072"/>
                  <a:gd name="T4" fmla="*/ 1620 w 3072"/>
                  <a:gd name="T5" fmla="*/ 3 h 3072"/>
                  <a:gd name="T6" fmla="*/ 1999 w 3072"/>
                  <a:gd name="T7" fmla="*/ 71 h 3072"/>
                  <a:gd name="T8" fmla="*/ 2900 w 3072"/>
                  <a:gd name="T9" fmla="*/ 830 h 3072"/>
                  <a:gd name="T10" fmla="*/ 3066 w 3072"/>
                  <a:gd name="T11" fmla="*/ 1409 h 3072"/>
                  <a:gd name="T12" fmla="*/ 3072 w 3072"/>
                  <a:gd name="T13" fmla="*/ 1473 h 3072"/>
                  <a:gd name="T14" fmla="*/ 3072 w 3072"/>
                  <a:gd name="T15" fmla="*/ 1599 h 3072"/>
                  <a:gd name="T16" fmla="*/ 3069 w 3072"/>
                  <a:gd name="T17" fmla="*/ 1618 h 3072"/>
                  <a:gd name="T18" fmla="*/ 3032 w 3072"/>
                  <a:gd name="T19" fmla="*/ 1885 h 3072"/>
                  <a:gd name="T20" fmla="*/ 2314 w 3072"/>
                  <a:gd name="T21" fmla="*/ 2860 h 3072"/>
                  <a:gd name="T22" fmla="*/ 1663 w 3072"/>
                  <a:gd name="T23" fmla="*/ 3066 h 3072"/>
                  <a:gd name="T24" fmla="*/ 1599 w 3072"/>
                  <a:gd name="T25" fmla="*/ 3072 h 3072"/>
                  <a:gd name="T26" fmla="*/ 1473 w 3072"/>
                  <a:gd name="T27" fmla="*/ 3072 h 3072"/>
                  <a:gd name="T28" fmla="*/ 1454 w 3072"/>
                  <a:gd name="T29" fmla="*/ 3069 h 3072"/>
                  <a:gd name="T30" fmla="*/ 1046 w 3072"/>
                  <a:gd name="T31" fmla="*/ 2992 h 3072"/>
                  <a:gd name="T32" fmla="*/ 223 w 3072"/>
                  <a:gd name="T33" fmla="*/ 2333 h 3072"/>
                  <a:gd name="T34" fmla="*/ 9 w 3072"/>
                  <a:gd name="T35" fmla="*/ 1696 h 3072"/>
                  <a:gd name="T36" fmla="*/ 0 w 3072"/>
                  <a:gd name="T37" fmla="*/ 1599 h 3072"/>
                  <a:gd name="T38" fmla="*/ 0 w 3072"/>
                  <a:gd name="T39" fmla="*/ 1473 h 3072"/>
                  <a:gd name="T40" fmla="*/ 3 w 3072"/>
                  <a:gd name="T41" fmla="*/ 1454 h 3072"/>
                  <a:gd name="T42" fmla="*/ 47 w 3072"/>
                  <a:gd name="T43" fmla="*/ 1160 h 3072"/>
                  <a:gd name="T44" fmla="*/ 765 w 3072"/>
                  <a:gd name="T45" fmla="*/ 208 h 3072"/>
                  <a:gd name="T46" fmla="*/ 1376 w 3072"/>
                  <a:gd name="T47" fmla="*/ 9 h 3072"/>
                  <a:gd name="T48" fmla="*/ 1473 w 3072"/>
                  <a:gd name="T49" fmla="*/ 0 h 3072"/>
                  <a:gd name="T50" fmla="*/ 192 w 3072"/>
                  <a:gd name="T51" fmla="*/ 1536 h 3072"/>
                  <a:gd name="T52" fmla="*/ 1536 w 3072"/>
                  <a:gd name="T53" fmla="*/ 2880 h 3072"/>
                  <a:gd name="T54" fmla="*/ 2880 w 3072"/>
                  <a:gd name="T55" fmla="*/ 1537 h 3072"/>
                  <a:gd name="T56" fmla="*/ 1536 w 3072"/>
                  <a:gd name="T57" fmla="*/ 192 h 3072"/>
                  <a:gd name="T58" fmla="*/ 192 w 3072"/>
                  <a:gd name="T59" fmla="*/ 1536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72" h="3072">
                    <a:moveTo>
                      <a:pt x="1473" y="0"/>
                    </a:moveTo>
                    <a:cubicBezTo>
                      <a:pt x="1515" y="0"/>
                      <a:pt x="1557" y="0"/>
                      <a:pt x="1599" y="0"/>
                    </a:cubicBezTo>
                    <a:cubicBezTo>
                      <a:pt x="1606" y="1"/>
                      <a:pt x="1613" y="2"/>
                      <a:pt x="1620" y="3"/>
                    </a:cubicBezTo>
                    <a:cubicBezTo>
                      <a:pt x="1749" y="9"/>
                      <a:pt x="1876" y="31"/>
                      <a:pt x="1999" y="71"/>
                    </a:cubicBezTo>
                    <a:cubicBezTo>
                      <a:pt x="2401" y="203"/>
                      <a:pt x="2702" y="457"/>
                      <a:pt x="2900" y="830"/>
                    </a:cubicBezTo>
                    <a:cubicBezTo>
                      <a:pt x="2996" y="1011"/>
                      <a:pt x="3050" y="1205"/>
                      <a:pt x="3066" y="1409"/>
                    </a:cubicBezTo>
                    <a:cubicBezTo>
                      <a:pt x="3068" y="1430"/>
                      <a:pt x="3070" y="1452"/>
                      <a:pt x="3072" y="1473"/>
                    </a:cubicBezTo>
                    <a:cubicBezTo>
                      <a:pt x="3072" y="1515"/>
                      <a:pt x="3072" y="1557"/>
                      <a:pt x="3072" y="1599"/>
                    </a:cubicBezTo>
                    <a:cubicBezTo>
                      <a:pt x="3071" y="1605"/>
                      <a:pt x="3070" y="1612"/>
                      <a:pt x="3069" y="1618"/>
                    </a:cubicBezTo>
                    <a:cubicBezTo>
                      <a:pt x="3065" y="1708"/>
                      <a:pt x="3053" y="1797"/>
                      <a:pt x="3032" y="1885"/>
                    </a:cubicBezTo>
                    <a:cubicBezTo>
                      <a:pt x="2927" y="2309"/>
                      <a:pt x="2688" y="2635"/>
                      <a:pt x="2314" y="2860"/>
                    </a:cubicBezTo>
                    <a:cubicBezTo>
                      <a:pt x="2114" y="2980"/>
                      <a:pt x="1896" y="3047"/>
                      <a:pt x="1663" y="3066"/>
                    </a:cubicBezTo>
                    <a:cubicBezTo>
                      <a:pt x="1642" y="3068"/>
                      <a:pt x="1620" y="3070"/>
                      <a:pt x="1599" y="3072"/>
                    </a:cubicBezTo>
                    <a:cubicBezTo>
                      <a:pt x="1557" y="3072"/>
                      <a:pt x="1515" y="3072"/>
                      <a:pt x="1473" y="3072"/>
                    </a:cubicBezTo>
                    <a:cubicBezTo>
                      <a:pt x="1467" y="3071"/>
                      <a:pt x="1460" y="3070"/>
                      <a:pt x="1454" y="3069"/>
                    </a:cubicBezTo>
                    <a:cubicBezTo>
                      <a:pt x="1314" y="3062"/>
                      <a:pt x="1178" y="3037"/>
                      <a:pt x="1046" y="2992"/>
                    </a:cubicBezTo>
                    <a:cubicBezTo>
                      <a:pt x="694" y="2870"/>
                      <a:pt x="419" y="2650"/>
                      <a:pt x="223" y="2333"/>
                    </a:cubicBezTo>
                    <a:cubicBezTo>
                      <a:pt x="103" y="2138"/>
                      <a:pt x="32" y="1924"/>
                      <a:pt x="9" y="1696"/>
                    </a:cubicBezTo>
                    <a:cubicBezTo>
                      <a:pt x="5" y="1663"/>
                      <a:pt x="3" y="1631"/>
                      <a:pt x="0" y="1599"/>
                    </a:cubicBezTo>
                    <a:cubicBezTo>
                      <a:pt x="0" y="1557"/>
                      <a:pt x="0" y="1515"/>
                      <a:pt x="0" y="1473"/>
                    </a:cubicBezTo>
                    <a:cubicBezTo>
                      <a:pt x="1" y="1467"/>
                      <a:pt x="2" y="1460"/>
                      <a:pt x="3" y="1454"/>
                    </a:cubicBezTo>
                    <a:cubicBezTo>
                      <a:pt x="7" y="1354"/>
                      <a:pt x="21" y="1256"/>
                      <a:pt x="47" y="1160"/>
                    </a:cubicBezTo>
                    <a:cubicBezTo>
                      <a:pt x="156" y="745"/>
                      <a:pt x="396" y="427"/>
                      <a:pt x="765" y="208"/>
                    </a:cubicBezTo>
                    <a:cubicBezTo>
                      <a:pt x="953" y="96"/>
                      <a:pt x="1158" y="31"/>
                      <a:pt x="1376" y="9"/>
                    </a:cubicBezTo>
                    <a:cubicBezTo>
                      <a:pt x="1408" y="5"/>
                      <a:pt x="1441" y="3"/>
                      <a:pt x="1473" y="0"/>
                    </a:cubicBezTo>
                    <a:close/>
                    <a:moveTo>
                      <a:pt x="192" y="1536"/>
                    </a:moveTo>
                    <a:cubicBezTo>
                      <a:pt x="192" y="2278"/>
                      <a:pt x="793" y="2880"/>
                      <a:pt x="1536" y="2880"/>
                    </a:cubicBezTo>
                    <a:cubicBezTo>
                      <a:pt x="2277" y="2881"/>
                      <a:pt x="2879" y="2279"/>
                      <a:pt x="2880" y="1537"/>
                    </a:cubicBezTo>
                    <a:cubicBezTo>
                      <a:pt x="2881" y="794"/>
                      <a:pt x="2278" y="192"/>
                      <a:pt x="1536" y="192"/>
                    </a:cubicBezTo>
                    <a:cubicBezTo>
                      <a:pt x="793" y="192"/>
                      <a:pt x="192" y="794"/>
                      <a:pt x="192" y="1536"/>
                    </a:cubicBezTo>
                    <a:close/>
                  </a:path>
                </a:pathLst>
              </a:custGeom>
              <a:solidFill>
                <a:srgbClr val="BBCEE3"/>
              </a:solidFill>
              <a:ln w="9525">
                <a:solidFill>
                  <a:srgbClr val="BBCEE3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Freeform 6"/>
              <p:cNvSpPr>
                <a:spLocks/>
              </p:cNvSpPr>
              <p:nvPr/>
            </p:nvSpPr>
            <p:spPr bwMode="auto">
              <a:xfrm>
                <a:off x="3128963" y="7800975"/>
                <a:ext cx="371475" cy="268288"/>
              </a:xfrm>
              <a:custGeom>
                <a:avLst/>
                <a:gdLst>
                  <a:gd name="T0" fmla="*/ 587 w 1740"/>
                  <a:gd name="T1" fmla="*/ 1016 h 1257"/>
                  <a:gd name="T2" fmla="*/ 625 w 1740"/>
                  <a:gd name="T3" fmla="*/ 974 h 1257"/>
                  <a:gd name="T4" fmla="*/ 1568 w 1740"/>
                  <a:gd name="T5" fmla="*/ 40 h 1257"/>
                  <a:gd name="T6" fmla="*/ 1672 w 1740"/>
                  <a:gd name="T7" fmla="*/ 13 h 1257"/>
                  <a:gd name="T8" fmla="*/ 1737 w 1740"/>
                  <a:gd name="T9" fmla="*/ 94 h 1257"/>
                  <a:gd name="T10" fmla="*/ 1704 w 1740"/>
                  <a:gd name="T11" fmla="*/ 176 h 1257"/>
                  <a:gd name="T12" fmla="*/ 1557 w 1740"/>
                  <a:gd name="T13" fmla="*/ 322 h 1257"/>
                  <a:gd name="T14" fmla="*/ 660 w 1740"/>
                  <a:gd name="T15" fmla="*/ 1211 h 1257"/>
                  <a:gd name="T16" fmla="*/ 510 w 1740"/>
                  <a:gd name="T17" fmla="*/ 1211 h 1257"/>
                  <a:gd name="T18" fmla="*/ 40 w 1740"/>
                  <a:gd name="T19" fmla="*/ 751 h 1257"/>
                  <a:gd name="T20" fmla="*/ 13 w 1740"/>
                  <a:gd name="T21" fmla="*/ 649 h 1257"/>
                  <a:gd name="T22" fmla="*/ 94 w 1740"/>
                  <a:gd name="T23" fmla="*/ 585 h 1257"/>
                  <a:gd name="T24" fmla="*/ 176 w 1740"/>
                  <a:gd name="T25" fmla="*/ 615 h 1257"/>
                  <a:gd name="T26" fmla="*/ 407 w 1740"/>
                  <a:gd name="T27" fmla="*/ 841 h 1257"/>
                  <a:gd name="T28" fmla="*/ 575 w 1740"/>
                  <a:gd name="T29" fmla="*/ 1006 h 1257"/>
                  <a:gd name="T30" fmla="*/ 587 w 1740"/>
                  <a:gd name="T31" fmla="*/ 1016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0" h="1257">
                    <a:moveTo>
                      <a:pt x="587" y="1016"/>
                    </a:moveTo>
                    <a:cubicBezTo>
                      <a:pt x="600" y="1002"/>
                      <a:pt x="612" y="988"/>
                      <a:pt x="625" y="974"/>
                    </a:cubicBezTo>
                    <a:cubicBezTo>
                      <a:pt x="939" y="663"/>
                      <a:pt x="1254" y="351"/>
                      <a:pt x="1568" y="40"/>
                    </a:cubicBezTo>
                    <a:cubicBezTo>
                      <a:pt x="1598" y="10"/>
                      <a:pt x="1632" y="0"/>
                      <a:pt x="1672" y="13"/>
                    </a:cubicBezTo>
                    <a:cubicBezTo>
                      <a:pt x="1710" y="27"/>
                      <a:pt x="1732" y="55"/>
                      <a:pt x="1737" y="94"/>
                    </a:cubicBezTo>
                    <a:cubicBezTo>
                      <a:pt x="1740" y="127"/>
                      <a:pt x="1727" y="154"/>
                      <a:pt x="1704" y="176"/>
                    </a:cubicBezTo>
                    <a:cubicBezTo>
                      <a:pt x="1655" y="225"/>
                      <a:pt x="1606" y="273"/>
                      <a:pt x="1557" y="322"/>
                    </a:cubicBezTo>
                    <a:cubicBezTo>
                      <a:pt x="1258" y="618"/>
                      <a:pt x="959" y="915"/>
                      <a:pt x="660" y="1211"/>
                    </a:cubicBezTo>
                    <a:cubicBezTo>
                      <a:pt x="614" y="1257"/>
                      <a:pt x="556" y="1257"/>
                      <a:pt x="510" y="1211"/>
                    </a:cubicBezTo>
                    <a:cubicBezTo>
                      <a:pt x="353" y="1058"/>
                      <a:pt x="196" y="904"/>
                      <a:pt x="40" y="751"/>
                    </a:cubicBezTo>
                    <a:cubicBezTo>
                      <a:pt x="11" y="722"/>
                      <a:pt x="0" y="688"/>
                      <a:pt x="13" y="649"/>
                    </a:cubicBezTo>
                    <a:cubicBezTo>
                      <a:pt x="26" y="611"/>
                      <a:pt x="54" y="590"/>
                      <a:pt x="94" y="585"/>
                    </a:cubicBezTo>
                    <a:cubicBezTo>
                      <a:pt x="126" y="580"/>
                      <a:pt x="153" y="592"/>
                      <a:pt x="176" y="615"/>
                    </a:cubicBezTo>
                    <a:cubicBezTo>
                      <a:pt x="253" y="690"/>
                      <a:pt x="330" y="766"/>
                      <a:pt x="407" y="841"/>
                    </a:cubicBezTo>
                    <a:cubicBezTo>
                      <a:pt x="463" y="896"/>
                      <a:pt x="519" y="951"/>
                      <a:pt x="575" y="1006"/>
                    </a:cubicBezTo>
                    <a:cubicBezTo>
                      <a:pt x="578" y="1008"/>
                      <a:pt x="581" y="1011"/>
                      <a:pt x="587" y="1016"/>
                    </a:cubicBezTo>
                    <a:close/>
                  </a:path>
                </a:pathLst>
              </a:custGeom>
              <a:solidFill>
                <a:srgbClr val="BBCEE3"/>
              </a:solidFill>
              <a:ln w="9525">
                <a:solidFill>
                  <a:srgbClr val="BBCEE3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3663140" y="2538206"/>
            <a:ext cx="6125002" cy="864743"/>
            <a:chOff x="1676768" y="2571168"/>
            <a:chExt cx="5099783" cy="720000"/>
          </a:xfrm>
        </p:grpSpPr>
        <p:sp>
          <p:nvSpPr>
            <p:cNvPr id="58" name="Овал 57"/>
            <p:cNvSpPr/>
            <p:nvPr/>
          </p:nvSpPr>
          <p:spPr>
            <a:xfrm>
              <a:off x="1676768" y="2571168"/>
              <a:ext cx="720000" cy="720000"/>
            </a:xfrm>
            <a:prstGeom prst="ellipse">
              <a:avLst/>
            </a:prstGeom>
            <a:solidFill>
              <a:srgbClr val="D1E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1823317" y="2644464"/>
              <a:ext cx="4953234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solidFill>
                <a:srgbClr val="DFE6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" rtlCol="0" anchor="ctr"/>
            <a:lstStyle/>
            <a:p>
              <a:pPr>
                <a:lnSpc>
                  <a:spcPts val="2000"/>
                </a:lnSpc>
              </a:pPr>
              <a:r>
                <a:rPr lang="ru-RU" sz="2133" dirty="0" err="1">
                  <a:solidFill>
                    <a:schemeClr val="accent3">
                      <a:lumMod val="50000"/>
                    </a:schemeClr>
                  </a:solidFill>
                </a:rPr>
                <a:t>Встроенность</a:t>
              </a:r>
              <a:r>
                <a:rPr lang="ru-RU" sz="2133" dirty="0">
                  <a:solidFill>
                    <a:schemeClr val="accent3">
                      <a:lumMod val="50000"/>
                    </a:schemeClr>
                  </a:solidFill>
                </a:rPr>
                <a:t> в бюджетный процесс</a:t>
              </a:r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1931316" y="2725123"/>
              <a:ext cx="396000" cy="396000"/>
              <a:chOff x="2986088" y="7594600"/>
              <a:chExt cx="657225" cy="657225"/>
            </a:xfrm>
            <a:solidFill>
              <a:srgbClr val="D1E1A7"/>
            </a:solidFill>
          </p:grpSpPr>
          <p:sp>
            <p:nvSpPr>
              <p:cNvPr id="61" name="Freeform 5"/>
              <p:cNvSpPr>
                <a:spLocks noEditPoints="1"/>
              </p:cNvSpPr>
              <p:nvPr/>
            </p:nvSpPr>
            <p:spPr bwMode="auto">
              <a:xfrm>
                <a:off x="2986088" y="7594600"/>
                <a:ext cx="657225" cy="657225"/>
              </a:xfrm>
              <a:custGeom>
                <a:avLst/>
                <a:gdLst>
                  <a:gd name="T0" fmla="*/ 1473 w 3072"/>
                  <a:gd name="T1" fmla="*/ 0 h 3072"/>
                  <a:gd name="T2" fmla="*/ 1599 w 3072"/>
                  <a:gd name="T3" fmla="*/ 0 h 3072"/>
                  <a:gd name="T4" fmla="*/ 1620 w 3072"/>
                  <a:gd name="T5" fmla="*/ 3 h 3072"/>
                  <a:gd name="T6" fmla="*/ 1999 w 3072"/>
                  <a:gd name="T7" fmla="*/ 71 h 3072"/>
                  <a:gd name="T8" fmla="*/ 2900 w 3072"/>
                  <a:gd name="T9" fmla="*/ 830 h 3072"/>
                  <a:gd name="T10" fmla="*/ 3066 w 3072"/>
                  <a:gd name="T11" fmla="*/ 1409 h 3072"/>
                  <a:gd name="T12" fmla="*/ 3072 w 3072"/>
                  <a:gd name="T13" fmla="*/ 1473 h 3072"/>
                  <a:gd name="T14" fmla="*/ 3072 w 3072"/>
                  <a:gd name="T15" fmla="*/ 1599 h 3072"/>
                  <a:gd name="T16" fmla="*/ 3069 w 3072"/>
                  <a:gd name="T17" fmla="*/ 1618 h 3072"/>
                  <a:gd name="T18" fmla="*/ 3032 w 3072"/>
                  <a:gd name="T19" fmla="*/ 1885 h 3072"/>
                  <a:gd name="T20" fmla="*/ 2314 w 3072"/>
                  <a:gd name="T21" fmla="*/ 2860 h 3072"/>
                  <a:gd name="T22" fmla="*/ 1663 w 3072"/>
                  <a:gd name="T23" fmla="*/ 3066 h 3072"/>
                  <a:gd name="T24" fmla="*/ 1599 w 3072"/>
                  <a:gd name="T25" fmla="*/ 3072 h 3072"/>
                  <a:gd name="T26" fmla="*/ 1473 w 3072"/>
                  <a:gd name="T27" fmla="*/ 3072 h 3072"/>
                  <a:gd name="T28" fmla="*/ 1454 w 3072"/>
                  <a:gd name="T29" fmla="*/ 3069 h 3072"/>
                  <a:gd name="T30" fmla="*/ 1046 w 3072"/>
                  <a:gd name="T31" fmla="*/ 2992 h 3072"/>
                  <a:gd name="T32" fmla="*/ 223 w 3072"/>
                  <a:gd name="T33" fmla="*/ 2333 h 3072"/>
                  <a:gd name="T34" fmla="*/ 9 w 3072"/>
                  <a:gd name="T35" fmla="*/ 1696 h 3072"/>
                  <a:gd name="T36" fmla="*/ 0 w 3072"/>
                  <a:gd name="T37" fmla="*/ 1599 h 3072"/>
                  <a:gd name="T38" fmla="*/ 0 w 3072"/>
                  <a:gd name="T39" fmla="*/ 1473 h 3072"/>
                  <a:gd name="T40" fmla="*/ 3 w 3072"/>
                  <a:gd name="T41" fmla="*/ 1454 h 3072"/>
                  <a:gd name="T42" fmla="*/ 47 w 3072"/>
                  <a:gd name="T43" fmla="*/ 1160 h 3072"/>
                  <a:gd name="T44" fmla="*/ 765 w 3072"/>
                  <a:gd name="T45" fmla="*/ 208 h 3072"/>
                  <a:gd name="T46" fmla="*/ 1376 w 3072"/>
                  <a:gd name="T47" fmla="*/ 9 h 3072"/>
                  <a:gd name="T48" fmla="*/ 1473 w 3072"/>
                  <a:gd name="T49" fmla="*/ 0 h 3072"/>
                  <a:gd name="T50" fmla="*/ 192 w 3072"/>
                  <a:gd name="T51" fmla="*/ 1536 h 3072"/>
                  <a:gd name="T52" fmla="*/ 1536 w 3072"/>
                  <a:gd name="T53" fmla="*/ 2880 h 3072"/>
                  <a:gd name="T54" fmla="*/ 2880 w 3072"/>
                  <a:gd name="T55" fmla="*/ 1537 h 3072"/>
                  <a:gd name="T56" fmla="*/ 1536 w 3072"/>
                  <a:gd name="T57" fmla="*/ 192 h 3072"/>
                  <a:gd name="T58" fmla="*/ 192 w 3072"/>
                  <a:gd name="T59" fmla="*/ 1536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72" h="3072">
                    <a:moveTo>
                      <a:pt x="1473" y="0"/>
                    </a:moveTo>
                    <a:cubicBezTo>
                      <a:pt x="1515" y="0"/>
                      <a:pt x="1557" y="0"/>
                      <a:pt x="1599" y="0"/>
                    </a:cubicBezTo>
                    <a:cubicBezTo>
                      <a:pt x="1606" y="1"/>
                      <a:pt x="1613" y="2"/>
                      <a:pt x="1620" y="3"/>
                    </a:cubicBezTo>
                    <a:cubicBezTo>
                      <a:pt x="1749" y="9"/>
                      <a:pt x="1876" y="31"/>
                      <a:pt x="1999" y="71"/>
                    </a:cubicBezTo>
                    <a:cubicBezTo>
                      <a:pt x="2401" y="203"/>
                      <a:pt x="2702" y="457"/>
                      <a:pt x="2900" y="830"/>
                    </a:cubicBezTo>
                    <a:cubicBezTo>
                      <a:pt x="2996" y="1011"/>
                      <a:pt x="3050" y="1205"/>
                      <a:pt x="3066" y="1409"/>
                    </a:cubicBezTo>
                    <a:cubicBezTo>
                      <a:pt x="3068" y="1430"/>
                      <a:pt x="3070" y="1452"/>
                      <a:pt x="3072" y="1473"/>
                    </a:cubicBezTo>
                    <a:cubicBezTo>
                      <a:pt x="3072" y="1515"/>
                      <a:pt x="3072" y="1557"/>
                      <a:pt x="3072" y="1599"/>
                    </a:cubicBezTo>
                    <a:cubicBezTo>
                      <a:pt x="3071" y="1605"/>
                      <a:pt x="3070" y="1612"/>
                      <a:pt x="3069" y="1618"/>
                    </a:cubicBezTo>
                    <a:cubicBezTo>
                      <a:pt x="3065" y="1708"/>
                      <a:pt x="3053" y="1797"/>
                      <a:pt x="3032" y="1885"/>
                    </a:cubicBezTo>
                    <a:cubicBezTo>
                      <a:pt x="2927" y="2309"/>
                      <a:pt x="2688" y="2635"/>
                      <a:pt x="2314" y="2860"/>
                    </a:cubicBezTo>
                    <a:cubicBezTo>
                      <a:pt x="2114" y="2980"/>
                      <a:pt x="1896" y="3047"/>
                      <a:pt x="1663" y="3066"/>
                    </a:cubicBezTo>
                    <a:cubicBezTo>
                      <a:pt x="1642" y="3068"/>
                      <a:pt x="1620" y="3070"/>
                      <a:pt x="1599" y="3072"/>
                    </a:cubicBezTo>
                    <a:cubicBezTo>
                      <a:pt x="1557" y="3072"/>
                      <a:pt x="1515" y="3072"/>
                      <a:pt x="1473" y="3072"/>
                    </a:cubicBezTo>
                    <a:cubicBezTo>
                      <a:pt x="1467" y="3071"/>
                      <a:pt x="1460" y="3070"/>
                      <a:pt x="1454" y="3069"/>
                    </a:cubicBezTo>
                    <a:cubicBezTo>
                      <a:pt x="1314" y="3062"/>
                      <a:pt x="1178" y="3037"/>
                      <a:pt x="1046" y="2992"/>
                    </a:cubicBezTo>
                    <a:cubicBezTo>
                      <a:pt x="694" y="2870"/>
                      <a:pt x="419" y="2650"/>
                      <a:pt x="223" y="2333"/>
                    </a:cubicBezTo>
                    <a:cubicBezTo>
                      <a:pt x="103" y="2138"/>
                      <a:pt x="32" y="1924"/>
                      <a:pt x="9" y="1696"/>
                    </a:cubicBezTo>
                    <a:cubicBezTo>
                      <a:pt x="5" y="1663"/>
                      <a:pt x="3" y="1631"/>
                      <a:pt x="0" y="1599"/>
                    </a:cubicBezTo>
                    <a:cubicBezTo>
                      <a:pt x="0" y="1557"/>
                      <a:pt x="0" y="1515"/>
                      <a:pt x="0" y="1473"/>
                    </a:cubicBezTo>
                    <a:cubicBezTo>
                      <a:pt x="1" y="1467"/>
                      <a:pt x="2" y="1460"/>
                      <a:pt x="3" y="1454"/>
                    </a:cubicBezTo>
                    <a:cubicBezTo>
                      <a:pt x="7" y="1354"/>
                      <a:pt x="21" y="1256"/>
                      <a:pt x="47" y="1160"/>
                    </a:cubicBezTo>
                    <a:cubicBezTo>
                      <a:pt x="156" y="745"/>
                      <a:pt x="396" y="427"/>
                      <a:pt x="765" y="208"/>
                    </a:cubicBezTo>
                    <a:cubicBezTo>
                      <a:pt x="953" y="96"/>
                      <a:pt x="1158" y="31"/>
                      <a:pt x="1376" y="9"/>
                    </a:cubicBezTo>
                    <a:cubicBezTo>
                      <a:pt x="1408" y="5"/>
                      <a:pt x="1441" y="3"/>
                      <a:pt x="1473" y="0"/>
                    </a:cubicBezTo>
                    <a:close/>
                    <a:moveTo>
                      <a:pt x="192" y="1536"/>
                    </a:moveTo>
                    <a:cubicBezTo>
                      <a:pt x="192" y="2278"/>
                      <a:pt x="793" y="2880"/>
                      <a:pt x="1536" y="2880"/>
                    </a:cubicBezTo>
                    <a:cubicBezTo>
                      <a:pt x="2277" y="2881"/>
                      <a:pt x="2879" y="2279"/>
                      <a:pt x="2880" y="1537"/>
                    </a:cubicBezTo>
                    <a:cubicBezTo>
                      <a:pt x="2881" y="794"/>
                      <a:pt x="2278" y="192"/>
                      <a:pt x="1536" y="192"/>
                    </a:cubicBezTo>
                    <a:cubicBezTo>
                      <a:pt x="793" y="192"/>
                      <a:pt x="192" y="794"/>
                      <a:pt x="192" y="1536"/>
                    </a:cubicBezTo>
                    <a:close/>
                  </a:path>
                </a:pathLst>
              </a:custGeom>
              <a:grpFill/>
              <a:ln w="9525">
                <a:solidFill>
                  <a:srgbClr val="D1E1A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2" name="Freeform 6"/>
              <p:cNvSpPr>
                <a:spLocks/>
              </p:cNvSpPr>
              <p:nvPr/>
            </p:nvSpPr>
            <p:spPr bwMode="auto">
              <a:xfrm>
                <a:off x="3128963" y="7800975"/>
                <a:ext cx="371475" cy="268288"/>
              </a:xfrm>
              <a:custGeom>
                <a:avLst/>
                <a:gdLst>
                  <a:gd name="T0" fmla="*/ 587 w 1740"/>
                  <a:gd name="T1" fmla="*/ 1016 h 1257"/>
                  <a:gd name="T2" fmla="*/ 625 w 1740"/>
                  <a:gd name="T3" fmla="*/ 974 h 1257"/>
                  <a:gd name="T4" fmla="*/ 1568 w 1740"/>
                  <a:gd name="T5" fmla="*/ 40 h 1257"/>
                  <a:gd name="T6" fmla="*/ 1672 w 1740"/>
                  <a:gd name="T7" fmla="*/ 13 h 1257"/>
                  <a:gd name="T8" fmla="*/ 1737 w 1740"/>
                  <a:gd name="T9" fmla="*/ 94 h 1257"/>
                  <a:gd name="T10" fmla="*/ 1704 w 1740"/>
                  <a:gd name="T11" fmla="*/ 176 h 1257"/>
                  <a:gd name="T12" fmla="*/ 1557 w 1740"/>
                  <a:gd name="T13" fmla="*/ 322 h 1257"/>
                  <a:gd name="T14" fmla="*/ 660 w 1740"/>
                  <a:gd name="T15" fmla="*/ 1211 h 1257"/>
                  <a:gd name="T16" fmla="*/ 510 w 1740"/>
                  <a:gd name="T17" fmla="*/ 1211 h 1257"/>
                  <a:gd name="T18" fmla="*/ 40 w 1740"/>
                  <a:gd name="T19" fmla="*/ 751 h 1257"/>
                  <a:gd name="T20" fmla="*/ 13 w 1740"/>
                  <a:gd name="T21" fmla="*/ 649 h 1257"/>
                  <a:gd name="T22" fmla="*/ 94 w 1740"/>
                  <a:gd name="T23" fmla="*/ 585 h 1257"/>
                  <a:gd name="T24" fmla="*/ 176 w 1740"/>
                  <a:gd name="T25" fmla="*/ 615 h 1257"/>
                  <a:gd name="T26" fmla="*/ 407 w 1740"/>
                  <a:gd name="T27" fmla="*/ 841 h 1257"/>
                  <a:gd name="T28" fmla="*/ 575 w 1740"/>
                  <a:gd name="T29" fmla="*/ 1006 h 1257"/>
                  <a:gd name="T30" fmla="*/ 587 w 1740"/>
                  <a:gd name="T31" fmla="*/ 1016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0" h="1257">
                    <a:moveTo>
                      <a:pt x="587" y="1016"/>
                    </a:moveTo>
                    <a:cubicBezTo>
                      <a:pt x="600" y="1002"/>
                      <a:pt x="612" y="988"/>
                      <a:pt x="625" y="974"/>
                    </a:cubicBezTo>
                    <a:cubicBezTo>
                      <a:pt x="939" y="663"/>
                      <a:pt x="1254" y="351"/>
                      <a:pt x="1568" y="40"/>
                    </a:cubicBezTo>
                    <a:cubicBezTo>
                      <a:pt x="1598" y="10"/>
                      <a:pt x="1632" y="0"/>
                      <a:pt x="1672" y="13"/>
                    </a:cubicBezTo>
                    <a:cubicBezTo>
                      <a:pt x="1710" y="27"/>
                      <a:pt x="1732" y="55"/>
                      <a:pt x="1737" y="94"/>
                    </a:cubicBezTo>
                    <a:cubicBezTo>
                      <a:pt x="1740" y="127"/>
                      <a:pt x="1727" y="154"/>
                      <a:pt x="1704" y="176"/>
                    </a:cubicBezTo>
                    <a:cubicBezTo>
                      <a:pt x="1655" y="225"/>
                      <a:pt x="1606" y="273"/>
                      <a:pt x="1557" y="322"/>
                    </a:cubicBezTo>
                    <a:cubicBezTo>
                      <a:pt x="1258" y="618"/>
                      <a:pt x="959" y="915"/>
                      <a:pt x="660" y="1211"/>
                    </a:cubicBezTo>
                    <a:cubicBezTo>
                      <a:pt x="614" y="1257"/>
                      <a:pt x="556" y="1257"/>
                      <a:pt x="510" y="1211"/>
                    </a:cubicBezTo>
                    <a:cubicBezTo>
                      <a:pt x="353" y="1058"/>
                      <a:pt x="196" y="904"/>
                      <a:pt x="40" y="751"/>
                    </a:cubicBezTo>
                    <a:cubicBezTo>
                      <a:pt x="11" y="722"/>
                      <a:pt x="0" y="688"/>
                      <a:pt x="13" y="649"/>
                    </a:cubicBezTo>
                    <a:cubicBezTo>
                      <a:pt x="26" y="611"/>
                      <a:pt x="54" y="590"/>
                      <a:pt x="94" y="585"/>
                    </a:cubicBezTo>
                    <a:cubicBezTo>
                      <a:pt x="126" y="580"/>
                      <a:pt x="153" y="592"/>
                      <a:pt x="176" y="615"/>
                    </a:cubicBezTo>
                    <a:cubicBezTo>
                      <a:pt x="253" y="690"/>
                      <a:pt x="330" y="766"/>
                      <a:pt x="407" y="841"/>
                    </a:cubicBezTo>
                    <a:cubicBezTo>
                      <a:pt x="463" y="896"/>
                      <a:pt x="519" y="951"/>
                      <a:pt x="575" y="1006"/>
                    </a:cubicBezTo>
                    <a:cubicBezTo>
                      <a:pt x="578" y="1008"/>
                      <a:pt x="581" y="1011"/>
                      <a:pt x="587" y="1016"/>
                    </a:cubicBezTo>
                    <a:close/>
                  </a:path>
                </a:pathLst>
              </a:custGeom>
              <a:grpFill/>
              <a:ln w="9525">
                <a:solidFill>
                  <a:srgbClr val="D1E1A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3663140" y="3383371"/>
            <a:ext cx="6125002" cy="864743"/>
            <a:chOff x="1676768" y="3383828"/>
            <a:chExt cx="5099783" cy="720000"/>
          </a:xfrm>
        </p:grpSpPr>
        <p:sp>
          <p:nvSpPr>
            <p:cNvPr id="64" name="Овал 63"/>
            <p:cNvSpPr/>
            <p:nvPr/>
          </p:nvSpPr>
          <p:spPr>
            <a:xfrm>
              <a:off x="1676768" y="3383828"/>
              <a:ext cx="720000" cy="720000"/>
            </a:xfrm>
            <a:prstGeom prst="ellipse">
              <a:avLst/>
            </a:prstGeom>
            <a:solidFill>
              <a:srgbClr val="BBC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1823317" y="3457124"/>
              <a:ext cx="4953234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solidFill>
                <a:srgbClr val="BBCEE3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" rtlCol="0" anchor="ctr"/>
            <a:lstStyle/>
            <a:p>
              <a:pPr>
                <a:lnSpc>
                  <a:spcPts val="2000"/>
                </a:lnSpc>
              </a:pPr>
              <a:r>
                <a:rPr lang="ru-RU" sz="2133" dirty="0">
                  <a:solidFill>
                    <a:schemeClr val="accent3">
                      <a:lumMod val="50000"/>
                    </a:schemeClr>
                  </a:solidFill>
                </a:rPr>
                <a:t>Обучение</a:t>
              </a:r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1931316" y="3537783"/>
              <a:ext cx="396000" cy="396000"/>
              <a:chOff x="2986088" y="7594600"/>
              <a:chExt cx="657225" cy="657225"/>
            </a:xfrm>
            <a:solidFill>
              <a:srgbClr val="D1E1A7"/>
            </a:solidFill>
          </p:grpSpPr>
          <p:sp>
            <p:nvSpPr>
              <p:cNvPr id="67" name="Freeform 5"/>
              <p:cNvSpPr>
                <a:spLocks noEditPoints="1"/>
              </p:cNvSpPr>
              <p:nvPr/>
            </p:nvSpPr>
            <p:spPr bwMode="auto">
              <a:xfrm>
                <a:off x="2986088" y="7594600"/>
                <a:ext cx="657225" cy="657225"/>
              </a:xfrm>
              <a:custGeom>
                <a:avLst/>
                <a:gdLst>
                  <a:gd name="T0" fmla="*/ 1473 w 3072"/>
                  <a:gd name="T1" fmla="*/ 0 h 3072"/>
                  <a:gd name="T2" fmla="*/ 1599 w 3072"/>
                  <a:gd name="T3" fmla="*/ 0 h 3072"/>
                  <a:gd name="T4" fmla="*/ 1620 w 3072"/>
                  <a:gd name="T5" fmla="*/ 3 h 3072"/>
                  <a:gd name="T6" fmla="*/ 1999 w 3072"/>
                  <a:gd name="T7" fmla="*/ 71 h 3072"/>
                  <a:gd name="T8" fmla="*/ 2900 w 3072"/>
                  <a:gd name="T9" fmla="*/ 830 h 3072"/>
                  <a:gd name="T10" fmla="*/ 3066 w 3072"/>
                  <a:gd name="T11" fmla="*/ 1409 h 3072"/>
                  <a:gd name="T12" fmla="*/ 3072 w 3072"/>
                  <a:gd name="T13" fmla="*/ 1473 h 3072"/>
                  <a:gd name="T14" fmla="*/ 3072 w 3072"/>
                  <a:gd name="T15" fmla="*/ 1599 h 3072"/>
                  <a:gd name="T16" fmla="*/ 3069 w 3072"/>
                  <a:gd name="T17" fmla="*/ 1618 h 3072"/>
                  <a:gd name="T18" fmla="*/ 3032 w 3072"/>
                  <a:gd name="T19" fmla="*/ 1885 h 3072"/>
                  <a:gd name="T20" fmla="*/ 2314 w 3072"/>
                  <a:gd name="T21" fmla="*/ 2860 h 3072"/>
                  <a:gd name="T22" fmla="*/ 1663 w 3072"/>
                  <a:gd name="T23" fmla="*/ 3066 h 3072"/>
                  <a:gd name="T24" fmla="*/ 1599 w 3072"/>
                  <a:gd name="T25" fmla="*/ 3072 h 3072"/>
                  <a:gd name="T26" fmla="*/ 1473 w 3072"/>
                  <a:gd name="T27" fmla="*/ 3072 h 3072"/>
                  <a:gd name="T28" fmla="*/ 1454 w 3072"/>
                  <a:gd name="T29" fmla="*/ 3069 h 3072"/>
                  <a:gd name="T30" fmla="*/ 1046 w 3072"/>
                  <a:gd name="T31" fmla="*/ 2992 h 3072"/>
                  <a:gd name="T32" fmla="*/ 223 w 3072"/>
                  <a:gd name="T33" fmla="*/ 2333 h 3072"/>
                  <a:gd name="T34" fmla="*/ 9 w 3072"/>
                  <a:gd name="T35" fmla="*/ 1696 h 3072"/>
                  <a:gd name="T36" fmla="*/ 0 w 3072"/>
                  <a:gd name="T37" fmla="*/ 1599 h 3072"/>
                  <a:gd name="T38" fmla="*/ 0 w 3072"/>
                  <a:gd name="T39" fmla="*/ 1473 h 3072"/>
                  <a:gd name="T40" fmla="*/ 3 w 3072"/>
                  <a:gd name="T41" fmla="*/ 1454 h 3072"/>
                  <a:gd name="T42" fmla="*/ 47 w 3072"/>
                  <a:gd name="T43" fmla="*/ 1160 h 3072"/>
                  <a:gd name="T44" fmla="*/ 765 w 3072"/>
                  <a:gd name="T45" fmla="*/ 208 h 3072"/>
                  <a:gd name="T46" fmla="*/ 1376 w 3072"/>
                  <a:gd name="T47" fmla="*/ 9 h 3072"/>
                  <a:gd name="T48" fmla="*/ 1473 w 3072"/>
                  <a:gd name="T49" fmla="*/ 0 h 3072"/>
                  <a:gd name="T50" fmla="*/ 192 w 3072"/>
                  <a:gd name="T51" fmla="*/ 1536 h 3072"/>
                  <a:gd name="T52" fmla="*/ 1536 w 3072"/>
                  <a:gd name="T53" fmla="*/ 2880 h 3072"/>
                  <a:gd name="T54" fmla="*/ 2880 w 3072"/>
                  <a:gd name="T55" fmla="*/ 1537 h 3072"/>
                  <a:gd name="T56" fmla="*/ 1536 w 3072"/>
                  <a:gd name="T57" fmla="*/ 192 h 3072"/>
                  <a:gd name="T58" fmla="*/ 192 w 3072"/>
                  <a:gd name="T59" fmla="*/ 1536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72" h="3072">
                    <a:moveTo>
                      <a:pt x="1473" y="0"/>
                    </a:moveTo>
                    <a:cubicBezTo>
                      <a:pt x="1515" y="0"/>
                      <a:pt x="1557" y="0"/>
                      <a:pt x="1599" y="0"/>
                    </a:cubicBezTo>
                    <a:cubicBezTo>
                      <a:pt x="1606" y="1"/>
                      <a:pt x="1613" y="2"/>
                      <a:pt x="1620" y="3"/>
                    </a:cubicBezTo>
                    <a:cubicBezTo>
                      <a:pt x="1749" y="9"/>
                      <a:pt x="1876" y="31"/>
                      <a:pt x="1999" y="71"/>
                    </a:cubicBezTo>
                    <a:cubicBezTo>
                      <a:pt x="2401" y="203"/>
                      <a:pt x="2702" y="457"/>
                      <a:pt x="2900" y="830"/>
                    </a:cubicBezTo>
                    <a:cubicBezTo>
                      <a:pt x="2996" y="1011"/>
                      <a:pt x="3050" y="1205"/>
                      <a:pt x="3066" y="1409"/>
                    </a:cubicBezTo>
                    <a:cubicBezTo>
                      <a:pt x="3068" y="1430"/>
                      <a:pt x="3070" y="1452"/>
                      <a:pt x="3072" y="1473"/>
                    </a:cubicBezTo>
                    <a:cubicBezTo>
                      <a:pt x="3072" y="1515"/>
                      <a:pt x="3072" y="1557"/>
                      <a:pt x="3072" y="1599"/>
                    </a:cubicBezTo>
                    <a:cubicBezTo>
                      <a:pt x="3071" y="1605"/>
                      <a:pt x="3070" y="1612"/>
                      <a:pt x="3069" y="1618"/>
                    </a:cubicBezTo>
                    <a:cubicBezTo>
                      <a:pt x="3065" y="1708"/>
                      <a:pt x="3053" y="1797"/>
                      <a:pt x="3032" y="1885"/>
                    </a:cubicBezTo>
                    <a:cubicBezTo>
                      <a:pt x="2927" y="2309"/>
                      <a:pt x="2688" y="2635"/>
                      <a:pt x="2314" y="2860"/>
                    </a:cubicBezTo>
                    <a:cubicBezTo>
                      <a:pt x="2114" y="2980"/>
                      <a:pt x="1896" y="3047"/>
                      <a:pt x="1663" y="3066"/>
                    </a:cubicBezTo>
                    <a:cubicBezTo>
                      <a:pt x="1642" y="3068"/>
                      <a:pt x="1620" y="3070"/>
                      <a:pt x="1599" y="3072"/>
                    </a:cubicBezTo>
                    <a:cubicBezTo>
                      <a:pt x="1557" y="3072"/>
                      <a:pt x="1515" y="3072"/>
                      <a:pt x="1473" y="3072"/>
                    </a:cubicBezTo>
                    <a:cubicBezTo>
                      <a:pt x="1467" y="3071"/>
                      <a:pt x="1460" y="3070"/>
                      <a:pt x="1454" y="3069"/>
                    </a:cubicBezTo>
                    <a:cubicBezTo>
                      <a:pt x="1314" y="3062"/>
                      <a:pt x="1178" y="3037"/>
                      <a:pt x="1046" y="2992"/>
                    </a:cubicBezTo>
                    <a:cubicBezTo>
                      <a:pt x="694" y="2870"/>
                      <a:pt x="419" y="2650"/>
                      <a:pt x="223" y="2333"/>
                    </a:cubicBezTo>
                    <a:cubicBezTo>
                      <a:pt x="103" y="2138"/>
                      <a:pt x="32" y="1924"/>
                      <a:pt x="9" y="1696"/>
                    </a:cubicBezTo>
                    <a:cubicBezTo>
                      <a:pt x="5" y="1663"/>
                      <a:pt x="3" y="1631"/>
                      <a:pt x="0" y="1599"/>
                    </a:cubicBezTo>
                    <a:cubicBezTo>
                      <a:pt x="0" y="1557"/>
                      <a:pt x="0" y="1515"/>
                      <a:pt x="0" y="1473"/>
                    </a:cubicBezTo>
                    <a:cubicBezTo>
                      <a:pt x="1" y="1467"/>
                      <a:pt x="2" y="1460"/>
                      <a:pt x="3" y="1454"/>
                    </a:cubicBezTo>
                    <a:cubicBezTo>
                      <a:pt x="7" y="1354"/>
                      <a:pt x="21" y="1256"/>
                      <a:pt x="47" y="1160"/>
                    </a:cubicBezTo>
                    <a:cubicBezTo>
                      <a:pt x="156" y="745"/>
                      <a:pt x="396" y="427"/>
                      <a:pt x="765" y="208"/>
                    </a:cubicBezTo>
                    <a:cubicBezTo>
                      <a:pt x="953" y="96"/>
                      <a:pt x="1158" y="31"/>
                      <a:pt x="1376" y="9"/>
                    </a:cubicBezTo>
                    <a:cubicBezTo>
                      <a:pt x="1408" y="5"/>
                      <a:pt x="1441" y="3"/>
                      <a:pt x="1473" y="0"/>
                    </a:cubicBezTo>
                    <a:close/>
                    <a:moveTo>
                      <a:pt x="192" y="1536"/>
                    </a:moveTo>
                    <a:cubicBezTo>
                      <a:pt x="192" y="2278"/>
                      <a:pt x="793" y="2880"/>
                      <a:pt x="1536" y="2880"/>
                    </a:cubicBezTo>
                    <a:cubicBezTo>
                      <a:pt x="2277" y="2881"/>
                      <a:pt x="2879" y="2279"/>
                      <a:pt x="2880" y="1537"/>
                    </a:cubicBezTo>
                    <a:cubicBezTo>
                      <a:pt x="2881" y="794"/>
                      <a:pt x="2278" y="192"/>
                      <a:pt x="1536" y="192"/>
                    </a:cubicBezTo>
                    <a:cubicBezTo>
                      <a:pt x="793" y="192"/>
                      <a:pt x="192" y="794"/>
                      <a:pt x="192" y="1536"/>
                    </a:cubicBezTo>
                    <a:close/>
                  </a:path>
                </a:pathLst>
              </a:custGeom>
              <a:solidFill>
                <a:srgbClr val="BBCEE3"/>
              </a:solidFill>
              <a:ln w="9525">
                <a:solidFill>
                  <a:srgbClr val="BBCEE3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8" name="Freeform 6"/>
              <p:cNvSpPr>
                <a:spLocks/>
              </p:cNvSpPr>
              <p:nvPr/>
            </p:nvSpPr>
            <p:spPr bwMode="auto">
              <a:xfrm>
                <a:off x="3128963" y="7800975"/>
                <a:ext cx="371475" cy="268288"/>
              </a:xfrm>
              <a:custGeom>
                <a:avLst/>
                <a:gdLst>
                  <a:gd name="T0" fmla="*/ 587 w 1740"/>
                  <a:gd name="T1" fmla="*/ 1016 h 1257"/>
                  <a:gd name="T2" fmla="*/ 625 w 1740"/>
                  <a:gd name="T3" fmla="*/ 974 h 1257"/>
                  <a:gd name="T4" fmla="*/ 1568 w 1740"/>
                  <a:gd name="T5" fmla="*/ 40 h 1257"/>
                  <a:gd name="T6" fmla="*/ 1672 w 1740"/>
                  <a:gd name="T7" fmla="*/ 13 h 1257"/>
                  <a:gd name="T8" fmla="*/ 1737 w 1740"/>
                  <a:gd name="T9" fmla="*/ 94 h 1257"/>
                  <a:gd name="T10" fmla="*/ 1704 w 1740"/>
                  <a:gd name="T11" fmla="*/ 176 h 1257"/>
                  <a:gd name="T12" fmla="*/ 1557 w 1740"/>
                  <a:gd name="T13" fmla="*/ 322 h 1257"/>
                  <a:gd name="T14" fmla="*/ 660 w 1740"/>
                  <a:gd name="T15" fmla="*/ 1211 h 1257"/>
                  <a:gd name="T16" fmla="*/ 510 w 1740"/>
                  <a:gd name="T17" fmla="*/ 1211 h 1257"/>
                  <a:gd name="T18" fmla="*/ 40 w 1740"/>
                  <a:gd name="T19" fmla="*/ 751 h 1257"/>
                  <a:gd name="T20" fmla="*/ 13 w 1740"/>
                  <a:gd name="T21" fmla="*/ 649 h 1257"/>
                  <a:gd name="T22" fmla="*/ 94 w 1740"/>
                  <a:gd name="T23" fmla="*/ 585 h 1257"/>
                  <a:gd name="T24" fmla="*/ 176 w 1740"/>
                  <a:gd name="T25" fmla="*/ 615 h 1257"/>
                  <a:gd name="T26" fmla="*/ 407 w 1740"/>
                  <a:gd name="T27" fmla="*/ 841 h 1257"/>
                  <a:gd name="T28" fmla="*/ 575 w 1740"/>
                  <a:gd name="T29" fmla="*/ 1006 h 1257"/>
                  <a:gd name="T30" fmla="*/ 587 w 1740"/>
                  <a:gd name="T31" fmla="*/ 1016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0" h="1257">
                    <a:moveTo>
                      <a:pt x="587" y="1016"/>
                    </a:moveTo>
                    <a:cubicBezTo>
                      <a:pt x="600" y="1002"/>
                      <a:pt x="612" y="988"/>
                      <a:pt x="625" y="974"/>
                    </a:cubicBezTo>
                    <a:cubicBezTo>
                      <a:pt x="939" y="663"/>
                      <a:pt x="1254" y="351"/>
                      <a:pt x="1568" y="40"/>
                    </a:cubicBezTo>
                    <a:cubicBezTo>
                      <a:pt x="1598" y="10"/>
                      <a:pt x="1632" y="0"/>
                      <a:pt x="1672" y="13"/>
                    </a:cubicBezTo>
                    <a:cubicBezTo>
                      <a:pt x="1710" y="27"/>
                      <a:pt x="1732" y="55"/>
                      <a:pt x="1737" y="94"/>
                    </a:cubicBezTo>
                    <a:cubicBezTo>
                      <a:pt x="1740" y="127"/>
                      <a:pt x="1727" y="154"/>
                      <a:pt x="1704" y="176"/>
                    </a:cubicBezTo>
                    <a:cubicBezTo>
                      <a:pt x="1655" y="225"/>
                      <a:pt x="1606" y="273"/>
                      <a:pt x="1557" y="322"/>
                    </a:cubicBezTo>
                    <a:cubicBezTo>
                      <a:pt x="1258" y="618"/>
                      <a:pt x="959" y="915"/>
                      <a:pt x="660" y="1211"/>
                    </a:cubicBezTo>
                    <a:cubicBezTo>
                      <a:pt x="614" y="1257"/>
                      <a:pt x="556" y="1257"/>
                      <a:pt x="510" y="1211"/>
                    </a:cubicBezTo>
                    <a:cubicBezTo>
                      <a:pt x="353" y="1058"/>
                      <a:pt x="196" y="904"/>
                      <a:pt x="40" y="751"/>
                    </a:cubicBezTo>
                    <a:cubicBezTo>
                      <a:pt x="11" y="722"/>
                      <a:pt x="0" y="688"/>
                      <a:pt x="13" y="649"/>
                    </a:cubicBezTo>
                    <a:cubicBezTo>
                      <a:pt x="26" y="611"/>
                      <a:pt x="54" y="590"/>
                      <a:pt x="94" y="585"/>
                    </a:cubicBezTo>
                    <a:cubicBezTo>
                      <a:pt x="126" y="580"/>
                      <a:pt x="153" y="592"/>
                      <a:pt x="176" y="615"/>
                    </a:cubicBezTo>
                    <a:cubicBezTo>
                      <a:pt x="253" y="690"/>
                      <a:pt x="330" y="766"/>
                      <a:pt x="407" y="841"/>
                    </a:cubicBezTo>
                    <a:cubicBezTo>
                      <a:pt x="463" y="896"/>
                      <a:pt x="519" y="951"/>
                      <a:pt x="575" y="1006"/>
                    </a:cubicBezTo>
                    <a:cubicBezTo>
                      <a:pt x="578" y="1008"/>
                      <a:pt x="581" y="1011"/>
                      <a:pt x="587" y="1016"/>
                    </a:cubicBezTo>
                    <a:close/>
                  </a:path>
                </a:pathLst>
              </a:custGeom>
              <a:solidFill>
                <a:srgbClr val="BBCEE3"/>
              </a:solidFill>
              <a:ln w="9525">
                <a:solidFill>
                  <a:srgbClr val="BBCEE3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3663140" y="4228536"/>
            <a:ext cx="6125002" cy="864743"/>
            <a:chOff x="1676768" y="4196488"/>
            <a:chExt cx="5099783" cy="720000"/>
          </a:xfrm>
        </p:grpSpPr>
        <p:sp>
          <p:nvSpPr>
            <p:cNvPr id="70" name="Овал 69"/>
            <p:cNvSpPr/>
            <p:nvPr/>
          </p:nvSpPr>
          <p:spPr>
            <a:xfrm>
              <a:off x="1676768" y="4196488"/>
              <a:ext cx="720000" cy="720000"/>
            </a:xfrm>
            <a:prstGeom prst="ellipse">
              <a:avLst/>
            </a:prstGeom>
            <a:solidFill>
              <a:srgbClr val="D1E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1823317" y="4269784"/>
              <a:ext cx="4953234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solidFill>
                <a:srgbClr val="DFE6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" rtlCol="0" anchor="ctr"/>
            <a:lstStyle/>
            <a:p>
              <a:pPr>
                <a:lnSpc>
                  <a:spcPts val="2000"/>
                </a:lnSpc>
              </a:pPr>
              <a:r>
                <a:rPr lang="ru-RU" sz="2133" dirty="0">
                  <a:solidFill>
                    <a:schemeClr val="accent3">
                      <a:lumMod val="50000"/>
                    </a:schemeClr>
                  </a:solidFill>
                </a:rPr>
                <a:t>Информационная кампания</a:t>
              </a:r>
              <a:endParaRPr lang="ru-RU" sz="2133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1931316" y="4350443"/>
              <a:ext cx="396000" cy="396000"/>
              <a:chOff x="2986088" y="7594600"/>
              <a:chExt cx="657225" cy="657225"/>
            </a:xfrm>
            <a:solidFill>
              <a:srgbClr val="D1E1A7"/>
            </a:solidFill>
          </p:grpSpPr>
          <p:sp>
            <p:nvSpPr>
              <p:cNvPr id="73" name="Freeform 5"/>
              <p:cNvSpPr>
                <a:spLocks noEditPoints="1"/>
              </p:cNvSpPr>
              <p:nvPr/>
            </p:nvSpPr>
            <p:spPr bwMode="auto">
              <a:xfrm>
                <a:off x="2986088" y="7594600"/>
                <a:ext cx="657225" cy="657225"/>
              </a:xfrm>
              <a:custGeom>
                <a:avLst/>
                <a:gdLst>
                  <a:gd name="T0" fmla="*/ 1473 w 3072"/>
                  <a:gd name="T1" fmla="*/ 0 h 3072"/>
                  <a:gd name="T2" fmla="*/ 1599 w 3072"/>
                  <a:gd name="T3" fmla="*/ 0 h 3072"/>
                  <a:gd name="T4" fmla="*/ 1620 w 3072"/>
                  <a:gd name="T5" fmla="*/ 3 h 3072"/>
                  <a:gd name="T6" fmla="*/ 1999 w 3072"/>
                  <a:gd name="T7" fmla="*/ 71 h 3072"/>
                  <a:gd name="T8" fmla="*/ 2900 w 3072"/>
                  <a:gd name="T9" fmla="*/ 830 h 3072"/>
                  <a:gd name="T10" fmla="*/ 3066 w 3072"/>
                  <a:gd name="T11" fmla="*/ 1409 h 3072"/>
                  <a:gd name="T12" fmla="*/ 3072 w 3072"/>
                  <a:gd name="T13" fmla="*/ 1473 h 3072"/>
                  <a:gd name="T14" fmla="*/ 3072 w 3072"/>
                  <a:gd name="T15" fmla="*/ 1599 h 3072"/>
                  <a:gd name="T16" fmla="*/ 3069 w 3072"/>
                  <a:gd name="T17" fmla="*/ 1618 h 3072"/>
                  <a:gd name="T18" fmla="*/ 3032 w 3072"/>
                  <a:gd name="T19" fmla="*/ 1885 h 3072"/>
                  <a:gd name="T20" fmla="*/ 2314 w 3072"/>
                  <a:gd name="T21" fmla="*/ 2860 h 3072"/>
                  <a:gd name="T22" fmla="*/ 1663 w 3072"/>
                  <a:gd name="T23" fmla="*/ 3066 h 3072"/>
                  <a:gd name="T24" fmla="*/ 1599 w 3072"/>
                  <a:gd name="T25" fmla="*/ 3072 h 3072"/>
                  <a:gd name="T26" fmla="*/ 1473 w 3072"/>
                  <a:gd name="T27" fmla="*/ 3072 h 3072"/>
                  <a:gd name="T28" fmla="*/ 1454 w 3072"/>
                  <a:gd name="T29" fmla="*/ 3069 h 3072"/>
                  <a:gd name="T30" fmla="*/ 1046 w 3072"/>
                  <a:gd name="T31" fmla="*/ 2992 h 3072"/>
                  <a:gd name="T32" fmla="*/ 223 w 3072"/>
                  <a:gd name="T33" fmla="*/ 2333 h 3072"/>
                  <a:gd name="T34" fmla="*/ 9 w 3072"/>
                  <a:gd name="T35" fmla="*/ 1696 h 3072"/>
                  <a:gd name="T36" fmla="*/ 0 w 3072"/>
                  <a:gd name="T37" fmla="*/ 1599 h 3072"/>
                  <a:gd name="T38" fmla="*/ 0 w 3072"/>
                  <a:gd name="T39" fmla="*/ 1473 h 3072"/>
                  <a:gd name="T40" fmla="*/ 3 w 3072"/>
                  <a:gd name="T41" fmla="*/ 1454 h 3072"/>
                  <a:gd name="T42" fmla="*/ 47 w 3072"/>
                  <a:gd name="T43" fmla="*/ 1160 h 3072"/>
                  <a:gd name="T44" fmla="*/ 765 w 3072"/>
                  <a:gd name="T45" fmla="*/ 208 h 3072"/>
                  <a:gd name="T46" fmla="*/ 1376 w 3072"/>
                  <a:gd name="T47" fmla="*/ 9 h 3072"/>
                  <a:gd name="T48" fmla="*/ 1473 w 3072"/>
                  <a:gd name="T49" fmla="*/ 0 h 3072"/>
                  <a:gd name="T50" fmla="*/ 192 w 3072"/>
                  <a:gd name="T51" fmla="*/ 1536 h 3072"/>
                  <a:gd name="T52" fmla="*/ 1536 w 3072"/>
                  <a:gd name="T53" fmla="*/ 2880 h 3072"/>
                  <a:gd name="T54" fmla="*/ 2880 w 3072"/>
                  <a:gd name="T55" fmla="*/ 1537 h 3072"/>
                  <a:gd name="T56" fmla="*/ 1536 w 3072"/>
                  <a:gd name="T57" fmla="*/ 192 h 3072"/>
                  <a:gd name="T58" fmla="*/ 192 w 3072"/>
                  <a:gd name="T59" fmla="*/ 1536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72" h="3072">
                    <a:moveTo>
                      <a:pt x="1473" y="0"/>
                    </a:moveTo>
                    <a:cubicBezTo>
                      <a:pt x="1515" y="0"/>
                      <a:pt x="1557" y="0"/>
                      <a:pt x="1599" y="0"/>
                    </a:cubicBezTo>
                    <a:cubicBezTo>
                      <a:pt x="1606" y="1"/>
                      <a:pt x="1613" y="2"/>
                      <a:pt x="1620" y="3"/>
                    </a:cubicBezTo>
                    <a:cubicBezTo>
                      <a:pt x="1749" y="9"/>
                      <a:pt x="1876" y="31"/>
                      <a:pt x="1999" y="71"/>
                    </a:cubicBezTo>
                    <a:cubicBezTo>
                      <a:pt x="2401" y="203"/>
                      <a:pt x="2702" y="457"/>
                      <a:pt x="2900" y="830"/>
                    </a:cubicBezTo>
                    <a:cubicBezTo>
                      <a:pt x="2996" y="1011"/>
                      <a:pt x="3050" y="1205"/>
                      <a:pt x="3066" y="1409"/>
                    </a:cubicBezTo>
                    <a:cubicBezTo>
                      <a:pt x="3068" y="1430"/>
                      <a:pt x="3070" y="1452"/>
                      <a:pt x="3072" y="1473"/>
                    </a:cubicBezTo>
                    <a:cubicBezTo>
                      <a:pt x="3072" y="1515"/>
                      <a:pt x="3072" y="1557"/>
                      <a:pt x="3072" y="1599"/>
                    </a:cubicBezTo>
                    <a:cubicBezTo>
                      <a:pt x="3071" y="1605"/>
                      <a:pt x="3070" y="1612"/>
                      <a:pt x="3069" y="1618"/>
                    </a:cubicBezTo>
                    <a:cubicBezTo>
                      <a:pt x="3065" y="1708"/>
                      <a:pt x="3053" y="1797"/>
                      <a:pt x="3032" y="1885"/>
                    </a:cubicBezTo>
                    <a:cubicBezTo>
                      <a:pt x="2927" y="2309"/>
                      <a:pt x="2688" y="2635"/>
                      <a:pt x="2314" y="2860"/>
                    </a:cubicBezTo>
                    <a:cubicBezTo>
                      <a:pt x="2114" y="2980"/>
                      <a:pt x="1896" y="3047"/>
                      <a:pt x="1663" y="3066"/>
                    </a:cubicBezTo>
                    <a:cubicBezTo>
                      <a:pt x="1642" y="3068"/>
                      <a:pt x="1620" y="3070"/>
                      <a:pt x="1599" y="3072"/>
                    </a:cubicBezTo>
                    <a:cubicBezTo>
                      <a:pt x="1557" y="3072"/>
                      <a:pt x="1515" y="3072"/>
                      <a:pt x="1473" y="3072"/>
                    </a:cubicBezTo>
                    <a:cubicBezTo>
                      <a:pt x="1467" y="3071"/>
                      <a:pt x="1460" y="3070"/>
                      <a:pt x="1454" y="3069"/>
                    </a:cubicBezTo>
                    <a:cubicBezTo>
                      <a:pt x="1314" y="3062"/>
                      <a:pt x="1178" y="3037"/>
                      <a:pt x="1046" y="2992"/>
                    </a:cubicBezTo>
                    <a:cubicBezTo>
                      <a:pt x="694" y="2870"/>
                      <a:pt x="419" y="2650"/>
                      <a:pt x="223" y="2333"/>
                    </a:cubicBezTo>
                    <a:cubicBezTo>
                      <a:pt x="103" y="2138"/>
                      <a:pt x="32" y="1924"/>
                      <a:pt x="9" y="1696"/>
                    </a:cubicBezTo>
                    <a:cubicBezTo>
                      <a:pt x="5" y="1663"/>
                      <a:pt x="3" y="1631"/>
                      <a:pt x="0" y="1599"/>
                    </a:cubicBezTo>
                    <a:cubicBezTo>
                      <a:pt x="0" y="1557"/>
                      <a:pt x="0" y="1515"/>
                      <a:pt x="0" y="1473"/>
                    </a:cubicBezTo>
                    <a:cubicBezTo>
                      <a:pt x="1" y="1467"/>
                      <a:pt x="2" y="1460"/>
                      <a:pt x="3" y="1454"/>
                    </a:cubicBezTo>
                    <a:cubicBezTo>
                      <a:pt x="7" y="1354"/>
                      <a:pt x="21" y="1256"/>
                      <a:pt x="47" y="1160"/>
                    </a:cubicBezTo>
                    <a:cubicBezTo>
                      <a:pt x="156" y="745"/>
                      <a:pt x="396" y="427"/>
                      <a:pt x="765" y="208"/>
                    </a:cubicBezTo>
                    <a:cubicBezTo>
                      <a:pt x="953" y="96"/>
                      <a:pt x="1158" y="31"/>
                      <a:pt x="1376" y="9"/>
                    </a:cubicBezTo>
                    <a:cubicBezTo>
                      <a:pt x="1408" y="5"/>
                      <a:pt x="1441" y="3"/>
                      <a:pt x="1473" y="0"/>
                    </a:cubicBezTo>
                    <a:close/>
                    <a:moveTo>
                      <a:pt x="192" y="1536"/>
                    </a:moveTo>
                    <a:cubicBezTo>
                      <a:pt x="192" y="2278"/>
                      <a:pt x="793" y="2880"/>
                      <a:pt x="1536" y="2880"/>
                    </a:cubicBezTo>
                    <a:cubicBezTo>
                      <a:pt x="2277" y="2881"/>
                      <a:pt x="2879" y="2279"/>
                      <a:pt x="2880" y="1537"/>
                    </a:cubicBezTo>
                    <a:cubicBezTo>
                      <a:pt x="2881" y="794"/>
                      <a:pt x="2278" y="192"/>
                      <a:pt x="1536" y="192"/>
                    </a:cubicBezTo>
                    <a:cubicBezTo>
                      <a:pt x="793" y="192"/>
                      <a:pt x="192" y="794"/>
                      <a:pt x="192" y="1536"/>
                    </a:cubicBezTo>
                    <a:close/>
                  </a:path>
                </a:pathLst>
              </a:custGeom>
              <a:grpFill/>
              <a:ln w="9525">
                <a:solidFill>
                  <a:srgbClr val="D1E1A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3128963" y="7800975"/>
                <a:ext cx="371475" cy="268288"/>
              </a:xfrm>
              <a:custGeom>
                <a:avLst/>
                <a:gdLst>
                  <a:gd name="T0" fmla="*/ 587 w 1740"/>
                  <a:gd name="T1" fmla="*/ 1016 h 1257"/>
                  <a:gd name="T2" fmla="*/ 625 w 1740"/>
                  <a:gd name="T3" fmla="*/ 974 h 1257"/>
                  <a:gd name="T4" fmla="*/ 1568 w 1740"/>
                  <a:gd name="T5" fmla="*/ 40 h 1257"/>
                  <a:gd name="T6" fmla="*/ 1672 w 1740"/>
                  <a:gd name="T7" fmla="*/ 13 h 1257"/>
                  <a:gd name="T8" fmla="*/ 1737 w 1740"/>
                  <a:gd name="T9" fmla="*/ 94 h 1257"/>
                  <a:gd name="T10" fmla="*/ 1704 w 1740"/>
                  <a:gd name="T11" fmla="*/ 176 h 1257"/>
                  <a:gd name="T12" fmla="*/ 1557 w 1740"/>
                  <a:gd name="T13" fmla="*/ 322 h 1257"/>
                  <a:gd name="T14" fmla="*/ 660 w 1740"/>
                  <a:gd name="T15" fmla="*/ 1211 h 1257"/>
                  <a:gd name="T16" fmla="*/ 510 w 1740"/>
                  <a:gd name="T17" fmla="*/ 1211 h 1257"/>
                  <a:gd name="T18" fmla="*/ 40 w 1740"/>
                  <a:gd name="T19" fmla="*/ 751 h 1257"/>
                  <a:gd name="T20" fmla="*/ 13 w 1740"/>
                  <a:gd name="T21" fmla="*/ 649 h 1257"/>
                  <a:gd name="T22" fmla="*/ 94 w 1740"/>
                  <a:gd name="T23" fmla="*/ 585 h 1257"/>
                  <a:gd name="T24" fmla="*/ 176 w 1740"/>
                  <a:gd name="T25" fmla="*/ 615 h 1257"/>
                  <a:gd name="T26" fmla="*/ 407 w 1740"/>
                  <a:gd name="T27" fmla="*/ 841 h 1257"/>
                  <a:gd name="T28" fmla="*/ 575 w 1740"/>
                  <a:gd name="T29" fmla="*/ 1006 h 1257"/>
                  <a:gd name="T30" fmla="*/ 587 w 1740"/>
                  <a:gd name="T31" fmla="*/ 1016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0" h="1257">
                    <a:moveTo>
                      <a:pt x="587" y="1016"/>
                    </a:moveTo>
                    <a:cubicBezTo>
                      <a:pt x="600" y="1002"/>
                      <a:pt x="612" y="988"/>
                      <a:pt x="625" y="974"/>
                    </a:cubicBezTo>
                    <a:cubicBezTo>
                      <a:pt x="939" y="663"/>
                      <a:pt x="1254" y="351"/>
                      <a:pt x="1568" y="40"/>
                    </a:cubicBezTo>
                    <a:cubicBezTo>
                      <a:pt x="1598" y="10"/>
                      <a:pt x="1632" y="0"/>
                      <a:pt x="1672" y="13"/>
                    </a:cubicBezTo>
                    <a:cubicBezTo>
                      <a:pt x="1710" y="27"/>
                      <a:pt x="1732" y="55"/>
                      <a:pt x="1737" y="94"/>
                    </a:cubicBezTo>
                    <a:cubicBezTo>
                      <a:pt x="1740" y="127"/>
                      <a:pt x="1727" y="154"/>
                      <a:pt x="1704" y="176"/>
                    </a:cubicBezTo>
                    <a:cubicBezTo>
                      <a:pt x="1655" y="225"/>
                      <a:pt x="1606" y="273"/>
                      <a:pt x="1557" y="322"/>
                    </a:cubicBezTo>
                    <a:cubicBezTo>
                      <a:pt x="1258" y="618"/>
                      <a:pt x="959" y="915"/>
                      <a:pt x="660" y="1211"/>
                    </a:cubicBezTo>
                    <a:cubicBezTo>
                      <a:pt x="614" y="1257"/>
                      <a:pt x="556" y="1257"/>
                      <a:pt x="510" y="1211"/>
                    </a:cubicBezTo>
                    <a:cubicBezTo>
                      <a:pt x="353" y="1058"/>
                      <a:pt x="196" y="904"/>
                      <a:pt x="40" y="751"/>
                    </a:cubicBezTo>
                    <a:cubicBezTo>
                      <a:pt x="11" y="722"/>
                      <a:pt x="0" y="688"/>
                      <a:pt x="13" y="649"/>
                    </a:cubicBezTo>
                    <a:cubicBezTo>
                      <a:pt x="26" y="611"/>
                      <a:pt x="54" y="590"/>
                      <a:pt x="94" y="585"/>
                    </a:cubicBezTo>
                    <a:cubicBezTo>
                      <a:pt x="126" y="580"/>
                      <a:pt x="153" y="592"/>
                      <a:pt x="176" y="615"/>
                    </a:cubicBezTo>
                    <a:cubicBezTo>
                      <a:pt x="253" y="690"/>
                      <a:pt x="330" y="766"/>
                      <a:pt x="407" y="841"/>
                    </a:cubicBezTo>
                    <a:cubicBezTo>
                      <a:pt x="463" y="896"/>
                      <a:pt x="519" y="951"/>
                      <a:pt x="575" y="1006"/>
                    </a:cubicBezTo>
                    <a:cubicBezTo>
                      <a:pt x="578" y="1008"/>
                      <a:pt x="581" y="1011"/>
                      <a:pt x="587" y="1016"/>
                    </a:cubicBezTo>
                    <a:close/>
                  </a:path>
                </a:pathLst>
              </a:custGeom>
              <a:grpFill/>
              <a:ln w="9525">
                <a:solidFill>
                  <a:srgbClr val="D1E1A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3663140" y="5073701"/>
            <a:ext cx="6125002" cy="864743"/>
            <a:chOff x="1676768" y="5009148"/>
            <a:chExt cx="5099783" cy="720000"/>
          </a:xfrm>
        </p:grpSpPr>
        <p:sp>
          <p:nvSpPr>
            <p:cNvPr id="82" name="Овал 81"/>
            <p:cNvSpPr/>
            <p:nvPr/>
          </p:nvSpPr>
          <p:spPr>
            <a:xfrm>
              <a:off x="1676768" y="5009148"/>
              <a:ext cx="720000" cy="720000"/>
            </a:xfrm>
            <a:prstGeom prst="ellipse">
              <a:avLst/>
            </a:prstGeom>
            <a:solidFill>
              <a:srgbClr val="BBC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3" name="Скругленный прямоугольник 82"/>
            <p:cNvSpPr/>
            <p:nvPr/>
          </p:nvSpPr>
          <p:spPr>
            <a:xfrm>
              <a:off x="1823317" y="5082444"/>
              <a:ext cx="4953234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solidFill>
                <a:srgbClr val="BBCEE3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" rtlCol="0" anchor="ctr"/>
            <a:lstStyle/>
            <a:p>
              <a:pPr>
                <a:lnSpc>
                  <a:spcPts val="2000"/>
                </a:lnSpc>
              </a:pPr>
              <a:r>
                <a:rPr lang="ru-RU" sz="2133" dirty="0">
                  <a:solidFill>
                    <a:schemeClr val="accent3">
                      <a:lumMod val="50000"/>
                    </a:schemeClr>
                  </a:solidFill>
                </a:rPr>
                <a:t>Контроль</a:t>
              </a: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931316" y="5163103"/>
              <a:ext cx="396000" cy="396000"/>
              <a:chOff x="2986088" y="7594600"/>
              <a:chExt cx="657225" cy="657225"/>
            </a:xfrm>
            <a:solidFill>
              <a:srgbClr val="D1E1A7"/>
            </a:solidFill>
          </p:grpSpPr>
          <p:sp>
            <p:nvSpPr>
              <p:cNvPr id="85" name="Freeform 5"/>
              <p:cNvSpPr>
                <a:spLocks noEditPoints="1"/>
              </p:cNvSpPr>
              <p:nvPr/>
            </p:nvSpPr>
            <p:spPr bwMode="auto">
              <a:xfrm>
                <a:off x="2986088" y="7594600"/>
                <a:ext cx="657225" cy="657225"/>
              </a:xfrm>
              <a:custGeom>
                <a:avLst/>
                <a:gdLst>
                  <a:gd name="T0" fmla="*/ 1473 w 3072"/>
                  <a:gd name="T1" fmla="*/ 0 h 3072"/>
                  <a:gd name="T2" fmla="*/ 1599 w 3072"/>
                  <a:gd name="T3" fmla="*/ 0 h 3072"/>
                  <a:gd name="T4" fmla="*/ 1620 w 3072"/>
                  <a:gd name="T5" fmla="*/ 3 h 3072"/>
                  <a:gd name="T6" fmla="*/ 1999 w 3072"/>
                  <a:gd name="T7" fmla="*/ 71 h 3072"/>
                  <a:gd name="T8" fmla="*/ 2900 w 3072"/>
                  <a:gd name="T9" fmla="*/ 830 h 3072"/>
                  <a:gd name="T10" fmla="*/ 3066 w 3072"/>
                  <a:gd name="T11" fmla="*/ 1409 h 3072"/>
                  <a:gd name="T12" fmla="*/ 3072 w 3072"/>
                  <a:gd name="T13" fmla="*/ 1473 h 3072"/>
                  <a:gd name="T14" fmla="*/ 3072 w 3072"/>
                  <a:gd name="T15" fmla="*/ 1599 h 3072"/>
                  <a:gd name="T16" fmla="*/ 3069 w 3072"/>
                  <a:gd name="T17" fmla="*/ 1618 h 3072"/>
                  <a:gd name="T18" fmla="*/ 3032 w 3072"/>
                  <a:gd name="T19" fmla="*/ 1885 h 3072"/>
                  <a:gd name="T20" fmla="*/ 2314 w 3072"/>
                  <a:gd name="T21" fmla="*/ 2860 h 3072"/>
                  <a:gd name="T22" fmla="*/ 1663 w 3072"/>
                  <a:gd name="T23" fmla="*/ 3066 h 3072"/>
                  <a:gd name="T24" fmla="*/ 1599 w 3072"/>
                  <a:gd name="T25" fmla="*/ 3072 h 3072"/>
                  <a:gd name="T26" fmla="*/ 1473 w 3072"/>
                  <a:gd name="T27" fmla="*/ 3072 h 3072"/>
                  <a:gd name="T28" fmla="*/ 1454 w 3072"/>
                  <a:gd name="T29" fmla="*/ 3069 h 3072"/>
                  <a:gd name="T30" fmla="*/ 1046 w 3072"/>
                  <a:gd name="T31" fmla="*/ 2992 h 3072"/>
                  <a:gd name="T32" fmla="*/ 223 w 3072"/>
                  <a:gd name="T33" fmla="*/ 2333 h 3072"/>
                  <a:gd name="T34" fmla="*/ 9 w 3072"/>
                  <a:gd name="T35" fmla="*/ 1696 h 3072"/>
                  <a:gd name="T36" fmla="*/ 0 w 3072"/>
                  <a:gd name="T37" fmla="*/ 1599 h 3072"/>
                  <a:gd name="T38" fmla="*/ 0 w 3072"/>
                  <a:gd name="T39" fmla="*/ 1473 h 3072"/>
                  <a:gd name="T40" fmla="*/ 3 w 3072"/>
                  <a:gd name="T41" fmla="*/ 1454 h 3072"/>
                  <a:gd name="T42" fmla="*/ 47 w 3072"/>
                  <a:gd name="T43" fmla="*/ 1160 h 3072"/>
                  <a:gd name="T44" fmla="*/ 765 w 3072"/>
                  <a:gd name="T45" fmla="*/ 208 h 3072"/>
                  <a:gd name="T46" fmla="*/ 1376 w 3072"/>
                  <a:gd name="T47" fmla="*/ 9 h 3072"/>
                  <a:gd name="T48" fmla="*/ 1473 w 3072"/>
                  <a:gd name="T49" fmla="*/ 0 h 3072"/>
                  <a:gd name="T50" fmla="*/ 192 w 3072"/>
                  <a:gd name="T51" fmla="*/ 1536 h 3072"/>
                  <a:gd name="T52" fmla="*/ 1536 w 3072"/>
                  <a:gd name="T53" fmla="*/ 2880 h 3072"/>
                  <a:gd name="T54" fmla="*/ 2880 w 3072"/>
                  <a:gd name="T55" fmla="*/ 1537 h 3072"/>
                  <a:gd name="T56" fmla="*/ 1536 w 3072"/>
                  <a:gd name="T57" fmla="*/ 192 h 3072"/>
                  <a:gd name="T58" fmla="*/ 192 w 3072"/>
                  <a:gd name="T59" fmla="*/ 1536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72" h="3072">
                    <a:moveTo>
                      <a:pt x="1473" y="0"/>
                    </a:moveTo>
                    <a:cubicBezTo>
                      <a:pt x="1515" y="0"/>
                      <a:pt x="1557" y="0"/>
                      <a:pt x="1599" y="0"/>
                    </a:cubicBezTo>
                    <a:cubicBezTo>
                      <a:pt x="1606" y="1"/>
                      <a:pt x="1613" y="2"/>
                      <a:pt x="1620" y="3"/>
                    </a:cubicBezTo>
                    <a:cubicBezTo>
                      <a:pt x="1749" y="9"/>
                      <a:pt x="1876" y="31"/>
                      <a:pt x="1999" y="71"/>
                    </a:cubicBezTo>
                    <a:cubicBezTo>
                      <a:pt x="2401" y="203"/>
                      <a:pt x="2702" y="457"/>
                      <a:pt x="2900" y="830"/>
                    </a:cubicBezTo>
                    <a:cubicBezTo>
                      <a:pt x="2996" y="1011"/>
                      <a:pt x="3050" y="1205"/>
                      <a:pt x="3066" y="1409"/>
                    </a:cubicBezTo>
                    <a:cubicBezTo>
                      <a:pt x="3068" y="1430"/>
                      <a:pt x="3070" y="1452"/>
                      <a:pt x="3072" y="1473"/>
                    </a:cubicBezTo>
                    <a:cubicBezTo>
                      <a:pt x="3072" y="1515"/>
                      <a:pt x="3072" y="1557"/>
                      <a:pt x="3072" y="1599"/>
                    </a:cubicBezTo>
                    <a:cubicBezTo>
                      <a:pt x="3071" y="1605"/>
                      <a:pt x="3070" y="1612"/>
                      <a:pt x="3069" y="1618"/>
                    </a:cubicBezTo>
                    <a:cubicBezTo>
                      <a:pt x="3065" y="1708"/>
                      <a:pt x="3053" y="1797"/>
                      <a:pt x="3032" y="1885"/>
                    </a:cubicBezTo>
                    <a:cubicBezTo>
                      <a:pt x="2927" y="2309"/>
                      <a:pt x="2688" y="2635"/>
                      <a:pt x="2314" y="2860"/>
                    </a:cubicBezTo>
                    <a:cubicBezTo>
                      <a:pt x="2114" y="2980"/>
                      <a:pt x="1896" y="3047"/>
                      <a:pt x="1663" y="3066"/>
                    </a:cubicBezTo>
                    <a:cubicBezTo>
                      <a:pt x="1642" y="3068"/>
                      <a:pt x="1620" y="3070"/>
                      <a:pt x="1599" y="3072"/>
                    </a:cubicBezTo>
                    <a:cubicBezTo>
                      <a:pt x="1557" y="3072"/>
                      <a:pt x="1515" y="3072"/>
                      <a:pt x="1473" y="3072"/>
                    </a:cubicBezTo>
                    <a:cubicBezTo>
                      <a:pt x="1467" y="3071"/>
                      <a:pt x="1460" y="3070"/>
                      <a:pt x="1454" y="3069"/>
                    </a:cubicBezTo>
                    <a:cubicBezTo>
                      <a:pt x="1314" y="3062"/>
                      <a:pt x="1178" y="3037"/>
                      <a:pt x="1046" y="2992"/>
                    </a:cubicBezTo>
                    <a:cubicBezTo>
                      <a:pt x="694" y="2870"/>
                      <a:pt x="419" y="2650"/>
                      <a:pt x="223" y="2333"/>
                    </a:cubicBezTo>
                    <a:cubicBezTo>
                      <a:pt x="103" y="2138"/>
                      <a:pt x="32" y="1924"/>
                      <a:pt x="9" y="1696"/>
                    </a:cubicBezTo>
                    <a:cubicBezTo>
                      <a:pt x="5" y="1663"/>
                      <a:pt x="3" y="1631"/>
                      <a:pt x="0" y="1599"/>
                    </a:cubicBezTo>
                    <a:cubicBezTo>
                      <a:pt x="0" y="1557"/>
                      <a:pt x="0" y="1515"/>
                      <a:pt x="0" y="1473"/>
                    </a:cubicBezTo>
                    <a:cubicBezTo>
                      <a:pt x="1" y="1467"/>
                      <a:pt x="2" y="1460"/>
                      <a:pt x="3" y="1454"/>
                    </a:cubicBezTo>
                    <a:cubicBezTo>
                      <a:pt x="7" y="1354"/>
                      <a:pt x="21" y="1256"/>
                      <a:pt x="47" y="1160"/>
                    </a:cubicBezTo>
                    <a:cubicBezTo>
                      <a:pt x="156" y="745"/>
                      <a:pt x="396" y="427"/>
                      <a:pt x="765" y="208"/>
                    </a:cubicBezTo>
                    <a:cubicBezTo>
                      <a:pt x="953" y="96"/>
                      <a:pt x="1158" y="31"/>
                      <a:pt x="1376" y="9"/>
                    </a:cubicBezTo>
                    <a:cubicBezTo>
                      <a:pt x="1408" y="5"/>
                      <a:pt x="1441" y="3"/>
                      <a:pt x="1473" y="0"/>
                    </a:cubicBezTo>
                    <a:close/>
                    <a:moveTo>
                      <a:pt x="192" y="1536"/>
                    </a:moveTo>
                    <a:cubicBezTo>
                      <a:pt x="192" y="2278"/>
                      <a:pt x="793" y="2880"/>
                      <a:pt x="1536" y="2880"/>
                    </a:cubicBezTo>
                    <a:cubicBezTo>
                      <a:pt x="2277" y="2881"/>
                      <a:pt x="2879" y="2279"/>
                      <a:pt x="2880" y="1537"/>
                    </a:cubicBezTo>
                    <a:cubicBezTo>
                      <a:pt x="2881" y="794"/>
                      <a:pt x="2278" y="192"/>
                      <a:pt x="1536" y="192"/>
                    </a:cubicBezTo>
                    <a:cubicBezTo>
                      <a:pt x="793" y="192"/>
                      <a:pt x="192" y="794"/>
                      <a:pt x="192" y="1536"/>
                    </a:cubicBezTo>
                    <a:close/>
                  </a:path>
                </a:pathLst>
              </a:custGeom>
              <a:solidFill>
                <a:srgbClr val="BBCEE3"/>
              </a:solidFill>
              <a:ln w="9525">
                <a:solidFill>
                  <a:srgbClr val="BBCEE3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" name="Freeform 6"/>
              <p:cNvSpPr>
                <a:spLocks/>
              </p:cNvSpPr>
              <p:nvPr/>
            </p:nvSpPr>
            <p:spPr bwMode="auto">
              <a:xfrm>
                <a:off x="3128963" y="7800975"/>
                <a:ext cx="371475" cy="268288"/>
              </a:xfrm>
              <a:custGeom>
                <a:avLst/>
                <a:gdLst>
                  <a:gd name="T0" fmla="*/ 587 w 1740"/>
                  <a:gd name="T1" fmla="*/ 1016 h 1257"/>
                  <a:gd name="T2" fmla="*/ 625 w 1740"/>
                  <a:gd name="T3" fmla="*/ 974 h 1257"/>
                  <a:gd name="T4" fmla="*/ 1568 w 1740"/>
                  <a:gd name="T5" fmla="*/ 40 h 1257"/>
                  <a:gd name="T6" fmla="*/ 1672 w 1740"/>
                  <a:gd name="T7" fmla="*/ 13 h 1257"/>
                  <a:gd name="T8" fmla="*/ 1737 w 1740"/>
                  <a:gd name="T9" fmla="*/ 94 h 1257"/>
                  <a:gd name="T10" fmla="*/ 1704 w 1740"/>
                  <a:gd name="T11" fmla="*/ 176 h 1257"/>
                  <a:gd name="T12" fmla="*/ 1557 w 1740"/>
                  <a:gd name="T13" fmla="*/ 322 h 1257"/>
                  <a:gd name="T14" fmla="*/ 660 w 1740"/>
                  <a:gd name="T15" fmla="*/ 1211 h 1257"/>
                  <a:gd name="T16" fmla="*/ 510 w 1740"/>
                  <a:gd name="T17" fmla="*/ 1211 h 1257"/>
                  <a:gd name="T18" fmla="*/ 40 w 1740"/>
                  <a:gd name="T19" fmla="*/ 751 h 1257"/>
                  <a:gd name="T20" fmla="*/ 13 w 1740"/>
                  <a:gd name="T21" fmla="*/ 649 h 1257"/>
                  <a:gd name="T22" fmla="*/ 94 w 1740"/>
                  <a:gd name="T23" fmla="*/ 585 h 1257"/>
                  <a:gd name="T24" fmla="*/ 176 w 1740"/>
                  <a:gd name="T25" fmla="*/ 615 h 1257"/>
                  <a:gd name="T26" fmla="*/ 407 w 1740"/>
                  <a:gd name="T27" fmla="*/ 841 h 1257"/>
                  <a:gd name="T28" fmla="*/ 575 w 1740"/>
                  <a:gd name="T29" fmla="*/ 1006 h 1257"/>
                  <a:gd name="T30" fmla="*/ 587 w 1740"/>
                  <a:gd name="T31" fmla="*/ 1016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0" h="1257">
                    <a:moveTo>
                      <a:pt x="587" y="1016"/>
                    </a:moveTo>
                    <a:cubicBezTo>
                      <a:pt x="600" y="1002"/>
                      <a:pt x="612" y="988"/>
                      <a:pt x="625" y="974"/>
                    </a:cubicBezTo>
                    <a:cubicBezTo>
                      <a:pt x="939" y="663"/>
                      <a:pt x="1254" y="351"/>
                      <a:pt x="1568" y="40"/>
                    </a:cubicBezTo>
                    <a:cubicBezTo>
                      <a:pt x="1598" y="10"/>
                      <a:pt x="1632" y="0"/>
                      <a:pt x="1672" y="13"/>
                    </a:cubicBezTo>
                    <a:cubicBezTo>
                      <a:pt x="1710" y="27"/>
                      <a:pt x="1732" y="55"/>
                      <a:pt x="1737" y="94"/>
                    </a:cubicBezTo>
                    <a:cubicBezTo>
                      <a:pt x="1740" y="127"/>
                      <a:pt x="1727" y="154"/>
                      <a:pt x="1704" y="176"/>
                    </a:cubicBezTo>
                    <a:cubicBezTo>
                      <a:pt x="1655" y="225"/>
                      <a:pt x="1606" y="273"/>
                      <a:pt x="1557" y="322"/>
                    </a:cubicBezTo>
                    <a:cubicBezTo>
                      <a:pt x="1258" y="618"/>
                      <a:pt x="959" y="915"/>
                      <a:pt x="660" y="1211"/>
                    </a:cubicBezTo>
                    <a:cubicBezTo>
                      <a:pt x="614" y="1257"/>
                      <a:pt x="556" y="1257"/>
                      <a:pt x="510" y="1211"/>
                    </a:cubicBezTo>
                    <a:cubicBezTo>
                      <a:pt x="353" y="1058"/>
                      <a:pt x="196" y="904"/>
                      <a:pt x="40" y="751"/>
                    </a:cubicBezTo>
                    <a:cubicBezTo>
                      <a:pt x="11" y="722"/>
                      <a:pt x="0" y="688"/>
                      <a:pt x="13" y="649"/>
                    </a:cubicBezTo>
                    <a:cubicBezTo>
                      <a:pt x="26" y="611"/>
                      <a:pt x="54" y="590"/>
                      <a:pt x="94" y="585"/>
                    </a:cubicBezTo>
                    <a:cubicBezTo>
                      <a:pt x="126" y="580"/>
                      <a:pt x="153" y="592"/>
                      <a:pt x="176" y="615"/>
                    </a:cubicBezTo>
                    <a:cubicBezTo>
                      <a:pt x="253" y="690"/>
                      <a:pt x="330" y="766"/>
                      <a:pt x="407" y="841"/>
                    </a:cubicBezTo>
                    <a:cubicBezTo>
                      <a:pt x="463" y="896"/>
                      <a:pt x="519" y="951"/>
                      <a:pt x="575" y="1006"/>
                    </a:cubicBezTo>
                    <a:cubicBezTo>
                      <a:pt x="578" y="1008"/>
                      <a:pt x="581" y="1011"/>
                      <a:pt x="587" y="1016"/>
                    </a:cubicBezTo>
                    <a:close/>
                  </a:path>
                </a:pathLst>
              </a:custGeom>
              <a:solidFill>
                <a:srgbClr val="BBCEE3"/>
              </a:solidFill>
              <a:ln w="9525">
                <a:solidFill>
                  <a:srgbClr val="BBCEE3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663140" y="5918867"/>
            <a:ext cx="6125002" cy="864743"/>
            <a:chOff x="1676768" y="5821807"/>
            <a:chExt cx="5099783" cy="720000"/>
          </a:xfrm>
        </p:grpSpPr>
        <p:sp>
          <p:nvSpPr>
            <p:cNvPr id="88" name="Овал 87"/>
            <p:cNvSpPr/>
            <p:nvPr/>
          </p:nvSpPr>
          <p:spPr>
            <a:xfrm>
              <a:off x="1676768" y="5821807"/>
              <a:ext cx="720000" cy="720000"/>
            </a:xfrm>
            <a:prstGeom prst="ellipse">
              <a:avLst/>
            </a:prstGeom>
            <a:solidFill>
              <a:srgbClr val="D1E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1823317" y="5895103"/>
              <a:ext cx="4953234" cy="57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4450">
              <a:solidFill>
                <a:srgbClr val="DFE6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0" rIns="72000" rtlCol="0" anchor="ctr"/>
            <a:lstStyle/>
            <a:p>
              <a:pPr>
                <a:lnSpc>
                  <a:spcPts val="2000"/>
                </a:lnSpc>
              </a:pPr>
              <a:r>
                <a:rPr lang="ru-RU" sz="2133" dirty="0">
                  <a:solidFill>
                    <a:schemeClr val="accent3">
                      <a:lumMod val="50000"/>
                    </a:schemeClr>
                  </a:solidFill>
                </a:rPr>
                <a:t>Проектный центр</a:t>
              </a: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1931316" y="5975762"/>
              <a:ext cx="396000" cy="396000"/>
              <a:chOff x="2986088" y="7594600"/>
              <a:chExt cx="657225" cy="657225"/>
            </a:xfrm>
            <a:solidFill>
              <a:srgbClr val="D1E1A7"/>
            </a:solidFill>
          </p:grpSpPr>
          <p:sp>
            <p:nvSpPr>
              <p:cNvPr id="91" name="Freeform 5"/>
              <p:cNvSpPr>
                <a:spLocks noEditPoints="1"/>
              </p:cNvSpPr>
              <p:nvPr/>
            </p:nvSpPr>
            <p:spPr bwMode="auto">
              <a:xfrm>
                <a:off x="2986088" y="7594600"/>
                <a:ext cx="657225" cy="657225"/>
              </a:xfrm>
              <a:custGeom>
                <a:avLst/>
                <a:gdLst>
                  <a:gd name="T0" fmla="*/ 1473 w 3072"/>
                  <a:gd name="T1" fmla="*/ 0 h 3072"/>
                  <a:gd name="T2" fmla="*/ 1599 w 3072"/>
                  <a:gd name="T3" fmla="*/ 0 h 3072"/>
                  <a:gd name="T4" fmla="*/ 1620 w 3072"/>
                  <a:gd name="T5" fmla="*/ 3 h 3072"/>
                  <a:gd name="T6" fmla="*/ 1999 w 3072"/>
                  <a:gd name="T7" fmla="*/ 71 h 3072"/>
                  <a:gd name="T8" fmla="*/ 2900 w 3072"/>
                  <a:gd name="T9" fmla="*/ 830 h 3072"/>
                  <a:gd name="T10" fmla="*/ 3066 w 3072"/>
                  <a:gd name="T11" fmla="*/ 1409 h 3072"/>
                  <a:gd name="T12" fmla="*/ 3072 w 3072"/>
                  <a:gd name="T13" fmla="*/ 1473 h 3072"/>
                  <a:gd name="T14" fmla="*/ 3072 w 3072"/>
                  <a:gd name="T15" fmla="*/ 1599 h 3072"/>
                  <a:gd name="T16" fmla="*/ 3069 w 3072"/>
                  <a:gd name="T17" fmla="*/ 1618 h 3072"/>
                  <a:gd name="T18" fmla="*/ 3032 w 3072"/>
                  <a:gd name="T19" fmla="*/ 1885 h 3072"/>
                  <a:gd name="T20" fmla="*/ 2314 w 3072"/>
                  <a:gd name="T21" fmla="*/ 2860 h 3072"/>
                  <a:gd name="T22" fmla="*/ 1663 w 3072"/>
                  <a:gd name="T23" fmla="*/ 3066 h 3072"/>
                  <a:gd name="T24" fmla="*/ 1599 w 3072"/>
                  <a:gd name="T25" fmla="*/ 3072 h 3072"/>
                  <a:gd name="T26" fmla="*/ 1473 w 3072"/>
                  <a:gd name="T27" fmla="*/ 3072 h 3072"/>
                  <a:gd name="T28" fmla="*/ 1454 w 3072"/>
                  <a:gd name="T29" fmla="*/ 3069 h 3072"/>
                  <a:gd name="T30" fmla="*/ 1046 w 3072"/>
                  <a:gd name="T31" fmla="*/ 2992 h 3072"/>
                  <a:gd name="T32" fmla="*/ 223 w 3072"/>
                  <a:gd name="T33" fmla="*/ 2333 h 3072"/>
                  <a:gd name="T34" fmla="*/ 9 w 3072"/>
                  <a:gd name="T35" fmla="*/ 1696 h 3072"/>
                  <a:gd name="T36" fmla="*/ 0 w 3072"/>
                  <a:gd name="T37" fmla="*/ 1599 h 3072"/>
                  <a:gd name="T38" fmla="*/ 0 w 3072"/>
                  <a:gd name="T39" fmla="*/ 1473 h 3072"/>
                  <a:gd name="T40" fmla="*/ 3 w 3072"/>
                  <a:gd name="T41" fmla="*/ 1454 h 3072"/>
                  <a:gd name="T42" fmla="*/ 47 w 3072"/>
                  <a:gd name="T43" fmla="*/ 1160 h 3072"/>
                  <a:gd name="T44" fmla="*/ 765 w 3072"/>
                  <a:gd name="T45" fmla="*/ 208 h 3072"/>
                  <a:gd name="T46" fmla="*/ 1376 w 3072"/>
                  <a:gd name="T47" fmla="*/ 9 h 3072"/>
                  <a:gd name="T48" fmla="*/ 1473 w 3072"/>
                  <a:gd name="T49" fmla="*/ 0 h 3072"/>
                  <a:gd name="T50" fmla="*/ 192 w 3072"/>
                  <a:gd name="T51" fmla="*/ 1536 h 3072"/>
                  <a:gd name="T52" fmla="*/ 1536 w 3072"/>
                  <a:gd name="T53" fmla="*/ 2880 h 3072"/>
                  <a:gd name="T54" fmla="*/ 2880 w 3072"/>
                  <a:gd name="T55" fmla="*/ 1537 h 3072"/>
                  <a:gd name="T56" fmla="*/ 1536 w 3072"/>
                  <a:gd name="T57" fmla="*/ 192 h 3072"/>
                  <a:gd name="T58" fmla="*/ 192 w 3072"/>
                  <a:gd name="T59" fmla="*/ 1536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72" h="3072">
                    <a:moveTo>
                      <a:pt x="1473" y="0"/>
                    </a:moveTo>
                    <a:cubicBezTo>
                      <a:pt x="1515" y="0"/>
                      <a:pt x="1557" y="0"/>
                      <a:pt x="1599" y="0"/>
                    </a:cubicBezTo>
                    <a:cubicBezTo>
                      <a:pt x="1606" y="1"/>
                      <a:pt x="1613" y="2"/>
                      <a:pt x="1620" y="3"/>
                    </a:cubicBezTo>
                    <a:cubicBezTo>
                      <a:pt x="1749" y="9"/>
                      <a:pt x="1876" y="31"/>
                      <a:pt x="1999" y="71"/>
                    </a:cubicBezTo>
                    <a:cubicBezTo>
                      <a:pt x="2401" y="203"/>
                      <a:pt x="2702" y="457"/>
                      <a:pt x="2900" y="830"/>
                    </a:cubicBezTo>
                    <a:cubicBezTo>
                      <a:pt x="2996" y="1011"/>
                      <a:pt x="3050" y="1205"/>
                      <a:pt x="3066" y="1409"/>
                    </a:cubicBezTo>
                    <a:cubicBezTo>
                      <a:pt x="3068" y="1430"/>
                      <a:pt x="3070" y="1452"/>
                      <a:pt x="3072" y="1473"/>
                    </a:cubicBezTo>
                    <a:cubicBezTo>
                      <a:pt x="3072" y="1515"/>
                      <a:pt x="3072" y="1557"/>
                      <a:pt x="3072" y="1599"/>
                    </a:cubicBezTo>
                    <a:cubicBezTo>
                      <a:pt x="3071" y="1605"/>
                      <a:pt x="3070" y="1612"/>
                      <a:pt x="3069" y="1618"/>
                    </a:cubicBezTo>
                    <a:cubicBezTo>
                      <a:pt x="3065" y="1708"/>
                      <a:pt x="3053" y="1797"/>
                      <a:pt x="3032" y="1885"/>
                    </a:cubicBezTo>
                    <a:cubicBezTo>
                      <a:pt x="2927" y="2309"/>
                      <a:pt x="2688" y="2635"/>
                      <a:pt x="2314" y="2860"/>
                    </a:cubicBezTo>
                    <a:cubicBezTo>
                      <a:pt x="2114" y="2980"/>
                      <a:pt x="1896" y="3047"/>
                      <a:pt x="1663" y="3066"/>
                    </a:cubicBezTo>
                    <a:cubicBezTo>
                      <a:pt x="1642" y="3068"/>
                      <a:pt x="1620" y="3070"/>
                      <a:pt x="1599" y="3072"/>
                    </a:cubicBezTo>
                    <a:cubicBezTo>
                      <a:pt x="1557" y="3072"/>
                      <a:pt x="1515" y="3072"/>
                      <a:pt x="1473" y="3072"/>
                    </a:cubicBezTo>
                    <a:cubicBezTo>
                      <a:pt x="1467" y="3071"/>
                      <a:pt x="1460" y="3070"/>
                      <a:pt x="1454" y="3069"/>
                    </a:cubicBezTo>
                    <a:cubicBezTo>
                      <a:pt x="1314" y="3062"/>
                      <a:pt x="1178" y="3037"/>
                      <a:pt x="1046" y="2992"/>
                    </a:cubicBezTo>
                    <a:cubicBezTo>
                      <a:pt x="694" y="2870"/>
                      <a:pt x="419" y="2650"/>
                      <a:pt x="223" y="2333"/>
                    </a:cubicBezTo>
                    <a:cubicBezTo>
                      <a:pt x="103" y="2138"/>
                      <a:pt x="32" y="1924"/>
                      <a:pt x="9" y="1696"/>
                    </a:cubicBezTo>
                    <a:cubicBezTo>
                      <a:pt x="5" y="1663"/>
                      <a:pt x="3" y="1631"/>
                      <a:pt x="0" y="1599"/>
                    </a:cubicBezTo>
                    <a:cubicBezTo>
                      <a:pt x="0" y="1557"/>
                      <a:pt x="0" y="1515"/>
                      <a:pt x="0" y="1473"/>
                    </a:cubicBezTo>
                    <a:cubicBezTo>
                      <a:pt x="1" y="1467"/>
                      <a:pt x="2" y="1460"/>
                      <a:pt x="3" y="1454"/>
                    </a:cubicBezTo>
                    <a:cubicBezTo>
                      <a:pt x="7" y="1354"/>
                      <a:pt x="21" y="1256"/>
                      <a:pt x="47" y="1160"/>
                    </a:cubicBezTo>
                    <a:cubicBezTo>
                      <a:pt x="156" y="745"/>
                      <a:pt x="396" y="427"/>
                      <a:pt x="765" y="208"/>
                    </a:cubicBezTo>
                    <a:cubicBezTo>
                      <a:pt x="953" y="96"/>
                      <a:pt x="1158" y="31"/>
                      <a:pt x="1376" y="9"/>
                    </a:cubicBezTo>
                    <a:cubicBezTo>
                      <a:pt x="1408" y="5"/>
                      <a:pt x="1441" y="3"/>
                      <a:pt x="1473" y="0"/>
                    </a:cubicBezTo>
                    <a:close/>
                    <a:moveTo>
                      <a:pt x="192" y="1536"/>
                    </a:moveTo>
                    <a:cubicBezTo>
                      <a:pt x="192" y="2278"/>
                      <a:pt x="793" y="2880"/>
                      <a:pt x="1536" y="2880"/>
                    </a:cubicBezTo>
                    <a:cubicBezTo>
                      <a:pt x="2277" y="2881"/>
                      <a:pt x="2879" y="2279"/>
                      <a:pt x="2880" y="1537"/>
                    </a:cubicBezTo>
                    <a:cubicBezTo>
                      <a:pt x="2881" y="794"/>
                      <a:pt x="2278" y="192"/>
                      <a:pt x="1536" y="192"/>
                    </a:cubicBezTo>
                    <a:cubicBezTo>
                      <a:pt x="793" y="192"/>
                      <a:pt x="192" y="794"/>
                      <a:pt x="192" y="1536"/>
                    </a:cubicBezTo>
                    <a:close/>
                  </a:path>
                </a:pathLst>
              </a:custGeom>
              <a:grpFill/>
              <a:ln w="9525">
                <a:solidFill>
                  <a:srgbClr val="D1E1A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" name="Freeform 6"/>
              <p:cNvSpPr>
                <a:spLocks/>
              </p:cNvSpPr>
              <p:nvPr/>
            </p:nvSpPr>
            <p:spPr bwMode="auto">
              <a:xfrm>
                <a:off x="3128963" y="7800975"/>
                <a:ext cx="371475" cy="268288"/>
              </a:xfrm>
              <a:custGeom>
                <a:avLst/>
                <a:gdLst>
                  <a:gd name="T0" fmla="*/ 587 w 1740"/>
                  <a:gd name="T1" fmla="*/ 1016 h 1257"/>
                  <a:gd name="T2" fmla="*/ 625 w 1740"/>
                  <a:gd name="T3" fmla="*/ 974 h 1257"/>
                  <a:gd name="T4" fmla="*/ 1568 w 1740"/>
                  <a:gd name="T5" fmla="*/ 40 h 1257"/>
                  <a:gd name="T6" fmla="*/ 1672 w 1740"/>
                  <a:gd name="T7" fmla="*/ 13 h 1257"/>
                  <a:gd name="T8" fmla="*/ 1737 w 1740"/>
                  <a:gd name="T9" fmla="*/ 94 h 1257"/>
                  <a:gd name="T10" fmla="*/ 1704 w 1740"/>
                  <a:gd name="T11" fmla="*/ 176 h 1257"/>
                  <a:gd name="T12" fmla="*/ 1557 w 1740"/>
                  <a:gd name="T13" fmla="*/ 322 h 1257"/>
                  <a:gd name="T14" fmla="*/ 660 w 1740"/>
                  <a:gd name="T15" fmla="*/ 1211 h 1257"/>
                  <a:gd name="T16" fmla="*/ 510 w 1740"/>
                  <a:gd name="T17" fmla="*/ 1211 h 1257"/>
                  <a:gd name="T18" fmla="*/ 40 w 1740"/>
                  <a:gd name="T19" fmla="*/ 751 h 1257"/>
                  <a:gd name="T20" fmla="*/ 13 w 1740"/>
                  <a:gd name="T21" fmla="*/ 649 h 1257"/>
                  <a:gd name="T22" fmla="*/ 94 w 1740"/>
                  <a:gd name="T23" fmla="*/ 585 h 1257"/>
                  <a:gd name="T24" fmla="*/ 176 w 1740"/>
                  <a:gd name="T25" fmla="*/ 615 h 1257"/>
                  <a:gd name="T26" fmla="*/ 407 w 1740"/>
                  <a:gd name="T27" fmla="*/ 841 h 1257"/>
                  <a:gd name="T28" fmla="*/ 575 w 1740"/>
                  <a:gd name="T29" fmla="*/ 1006 h 1257"/>
                  <a:gd name="T30" fmla="*/ 587 w 1740"/>
                  <a:gd name="T31" fmla="*/ 1016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0" h="1257">
                    <a:moveTo>
                      <a:pt x="587" y="1016"/>
                    </a:moveTo>
                    <a:cubicBezTo>
                      <a:pt x="600" y="1002"/>
                      <a:pt x="612" y="988"/>
                      <a:pt x="625" y="974"/>
                    </a:cubicBezTo>
                    <a:cubicBezTo>
                      <a:pt x="939" y="663"/>
                      <a:pt x="1254" y="351"/>
                      <a:pt x="1568" y="40"/>
                    </a:cubicBezTo>
                    <a:cubicBezTo>
                      <a:pt x="1598" y="10"/>
                      <a:pt x="1632" y="0"/>
                      <a:pt x="1672" y="13"/>
                    </a:cubicBezTo>
                    <a:cubicBezTo>
                      <a:pt x="1710" y="27"/>
                      <a:pt x="1732" y="55"/>
                      <a:pt x="1737" y="94"/>
                    </a:cubicBezTo>
                    <a:cubicBezTo>
                      <a:pt x="1740" y="127"/>
                      <a:pt x="1727" y="154"/>
                      <a:pt x="1704" y="176"/>
                    </a:cubicBezTo>
                    <a:cubicBezTo>
                      <a:pt x="1655" y="225"/>
                      <a:pt x="1606" y="273"/>
                      <a:pt x="1557" y="322"/>
                    </a:cubicBezTo>
                    <a:cubicBezTo>
                      <a:pt x="1258" y="618"/>
                      <a:pt x="959" y="915"/>
                      <a:pt x="660" y="1211"/>
                    </a:cubicBezTo>
                    <a:cubicBezTo>
                      <a:pt x="614" y="1257"/>
                      <a:pt x="556" y="1257"/>
                      <a:pt x="510" y="1211"/>
                    </a:cubicBezTo>
                    <a:cubicBezTo>
                      <a:pt x="353" y="1058"/>
                      <a:pt x="196" y="904"/>
                      <a:pt x="40" y="751"/>
                    </a:cubicBezTo>
                    <a:cubicBezTo>
                      <a:pt x="11" y="722"/>
                      <a:pt x="0" y="688"/>
                      <a:pt x="13" y="649"/>
                    </a:cubicBezTo>
                    <a:cubicBezTo>
                      <a:pt x="26" y="611"/>
                      <a:pt x="54" y="590"/>
                      <a:pt x="94" y="585"/>
                    </a:cubicBezTo>
                    <a:cubicBezTo>
                      <a:pt x="126" y="580"/>
                      <a:pt x="153" y="592"/>
                      <a:pt x="176" y="615"/>
                    </a:cubicBezTo>
                    <a:cubicBezTo>
                      <a:pt x="253" y="690"/>
                      <a:pt x="330" y="766"/>
                      <a:pt x="407" y="841"/>
                    </a:cubicBezTo>
                    <a:cubicBezTo>
                      <a:pt x="463" y="896"/>
                      <a:pt x="519" y="951"/>
                      <a:pt x="575" y="1006"/>
                    </a:cubicBezTo>
                    <a:cubicBezTo>
                      <a:pt x="578" y="1008"/>
                      <a:pt x="581" y="1011"/>
                      <a:pt x="587" y="1016"/>
                    </a:cubicBezTo>
                    <a:close/>
                  </a:path>
                </a:pathLst>
              </a:custGeom>
              <a:grpFill/>
              <a:ln w="9525">
                <a:solidFill>
                  <a:srgbClr val="D1E1A7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42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Users\krdoas\Desktop\ДЛЯ ПРЕЗЕНТАЦИЙ\15.03.2018 ППМИ\фон.png"/>
          <p:cNvPicPr>
            <a:picLocks noChangeAspect="1" noChangeArrowheads="1"/>
          </p:cNvPicPr>
          <p:nvPr/>
        </p:nvPicPr>
        <p:blipFill>
          <a:blip r:embed="rId2" cstate="print">
            <a:lum bright="69000" contrast="-86000"/>
          </a:blip>
          <a:srcRect/>
          <a:stretch>
            <a:fillRect/>
          </a:stretch>
        </p:blipFill>
        <p:spPr bwMode="auto">
          <a:xfrm>
            <a:off x="0" y="0"/>
            <a:ext cx="12234728" cy="6858000"/>
          </a:xfrm>
          <a:prstGeom prst="rect">
            <a:avLst/>
          </a:prstGeom>
          <a:noFill/>
        </p:spPr>
      </p:pic>
      <p:pic>
        <p:nvPicPr>
          <p:cNvPr id="57" name="Рисунок 5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17" y="4584076"/>
            <a:ext cx="2786516" cy="16120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Рисунок 5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10" y="4584076"/>
            <a:ext cx="2701564" cy="16120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802229" y="6492875"/>
            <a:ext cx="389771" cy="365125"/>
          </a:xfrm>
        </p:spPr>
        <p:txBody>
          <a:bodyPr/>
          <a:lstStyle/>
          <a:p>
            <a:r>
              <a:rPr lang="en-US" sz="2000" dirty="0"/>
              <a:t>5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7" y="2763888"/>
            <a:ext cx="5371751" cy="33412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16" y="795583"/>
            <a:ext cx="5635813" cy="31895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2195" y="6235482"/>
            <a:ext cx="5371752" cy="46789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lnSpc>
                <a:spcPts val="1467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г. Ставрополь, территория у Дома культуры «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Ставрополец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66416" y="4050664"/>
            <a:ext cx="5635813" cy="46789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lnSpc>
                <a:spcPts val="1467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г. Ставрополь, территория у природного родника </a:t>
            </a:r>
          </a:p>
          <a:p>
            <a:pPr algn="ctr" defTabSz="1219170">
              <a:lnSpc>
                <a:spcPts val="1467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по улице Пригородной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66415" y="6254438"/>
            <a:ext cx="2786516" cy="47687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lnSpc>
                <a:spcPts val="1467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с.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Казьминское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, ремонт здания Дома культуры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087899" y="6247809"/>
            <a:ext cx="2745261" cy="47687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lnSpc>
                <a:spcPts val="1467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г. Новоалександровск, </a:t>
            </a:r>
          </a:p>
          <a:p>
            <a:pPr algn="ctr" defTabSz="1219170">
              <a:lnSpc>
                <a:spcPts val="1467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детский игровой комплекс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442195" y="570818"/>
            <a:ext cx="1722883" cy="1622253"/>
            <a:chOff x="-1776413" y="3014663"/>
            <a:chExt cx="1576387" cy="1484313"/>
          </a:xfrm>
          <a:effectLst/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-1776413" y="3014663"/>
              <a:ext cx="858837" cy="968375"/>
            </a:xfrm>
            <a:custGeom>
              <a:avLst/>
              <a:gdLst>
                <a:gd name="T0" fmla="*/ 0 w 916"/>
                <a:gd name="T1" fmla="*/ 587 h 1032"/>
                <a:gd name="T2" fmla="*/ 8 w 916"/>
                <a:gd name="T3" fmla="*/ 568 h 1032"/>
                <a:gd name="T4" fmla="*/ 32 w 916"/>
                <a:gd name="T5" fmla="*/ 454 h 1032"/>
                <a:gd name="T6" fmla="*/ 118 w 916"/>
                <a:gd name="T7" fmla="*/ 297 h 1032"/>
                <a:gd name="T8" fmla="*/ 270 w 916"/>
                <a:gd name="T9" fmla="*/ 156 h 1032"/>
                <a:gd name="T10" fmla="*/ 439 w 916"/>
                <a:gd name="T11" fmla="*/ 56 h 1032"/>
                <a:gd name="T12" fmla="*/ 598 w 916"/>
                <a:gd name="T13" fmla="*/ 5 h 1032"/>
                <a:gd name="T14" fmla="*/ 699 w 916"/>
                <a:gd name="T15" fmla="*/ 0 h 1032"/>
                <a:gd name="T16" fmla="*/ 712 w 916"/>
                <a:gd name="T17" fmla="*/ 2 h 1032"/>
                <a:gd name="T18" fmla="*/ 729 w 916"/>
                <a:gd name="T19" fmla="*/ 13 h 1032"/>
                <a:gd name="T20" fmla="*/ 720 w 916"/>
                <a:gd name="T21" fmla="*/ 37 h 1032"/>
                <a:gd name="T22" fmla="*/ 680 w 916"/>
                <a:gd name="T23" fmla="*/ 61 h 1032"/>
                <a:gd name="T24" fmla="*/ 514 w 916"/>
                <a:gd name="T25" fmla="*/ 136 h 1032"/>
                <a:gd name="T26" fmla="*/ 418 w 916"/>
                <a:gd name="T27" fmla="*/ 198 h 1032"/>
                <a:gd name="T28" fmla="*/ 375 w 916"/>
                <a:gd name="T29" fmla="*/ 268 h 1032"/>
                <a:gd name="T30" fmla="*/ 383 w 916"/>
                <a:gd name="T31" fmla="*/ 313 h 1032"/>
                <a:gd name="T32" fmla="*/ 426 w 916"/>
                <a:gd name="T33" fmla="*/ 347 h 1032"/>
                <a:gd name="T34" fmla="*/ 526 w 916"/>
                <a:gd name="T35" fmla="*/ 354 h 1032"/>
                <a:gd name="T36" fmla="*/ 779 w 916"/>
                <a:gd name="T37" fmla="*/ 289 h 1032"/>
                <a:gd name="T38" fmla="*/ 874 w 916"/>
                <a:gd name="T39" fmla="*/ 264 h 1032"/>
                <a:gd name="T40" fmla="*/ 911 w 916"/>
                <a:gd name="T41" fmla="*/ 263 h 1032"/>
                <a:gd name="T42" fmla="*/ 900 w 916"/>
                <a:gd name="T43" fmla="*/ 287 h 1032"/>
                <a:gd name="T44" fmla="*/ 838 w 916"/>
                <a:gd name="T45" fmla="*/ 329 h 1032"/>
                <a:gd name="T46" fmla="*/ 711 w 916"/>
                <a:gd name="T47" fmla="*/ 397 h 1032"/>
                <a:gd name="T48" fmla="*/ 592 w 916"/>
                <a:gd name="T49" fmla="*/ 462 h 1032"/>
                <a:gd name="T50" fmla="*/ 452 w 916"/>
                <a:gd name="T51" fmla="*/ 621 h 1032"/>
                <a:gd name="T52" fmla="*/ 409 w 916"/>
                <a:gd name="T53" fmla="*/ 764 h 1032"/>
                <a:gd name="T54" fmla="*/ 392 w 916"/>
                <a:gd name="T55" fmla="*/ 868 h 1032"/>
                <a:gd name="T56" fmla="*/ 377 w 916"/>
                <a:gd name="T57" fmla="*/ 968 h 1032"/>
                <a:gd name="T58" fmla="*/ 364 w 916"/>
                <a:gd name="T59" fmla="*/ 1009 h 1032"/>
                <a:gd name="T60" fmla="*/ 323 w 916"/>
                <a:gd name="T61" fmla="*/ 1018 h 1032"/>
                <a:gd name="T62" fmla="*/ 303 w 916"/>
                <a:gd name="T63" fmla="*/ 988 h 1032"/>
                <a:gd name="T64" fmla="*/ 262 w 916"/>
                <a:gd name="T65" fmla="*/ 840 h 1032"/>
                <a:gd name="T66" fmla="*/ 213 w 916"/>
                <a:gd name="T67" fmla="*/ 672 h 1032"/>
                <a:gd name="T68" fmla="*/ 191 w 916"/>
                <a:gd name="T69" fmla="*/ 634 h 1032"/>
                <a:gd name="T70" fmla="*/ 167 w 916"/>
                <a:gd name="T71" fmla="*/ 636 h 1032"/>
                <a:gd name="T72" fmla="*/ 160 w 916"/>
                <a:gd name="T73" fmla="*/ 652 h 1032"/>
                <a:gd name="T74" fmla="*/ 147 w 916"/>
                <a:gd name="T75" fmla="*/ 748 h 1032"/>
                <a:gd name="T76" fmla="*/ 141 w 916"/>
                <a:gd name="T77" fmla="*/ 870 h 1032"/>
                <a:gd name="T78" fmla="*/ 133 w 916"/>
                <a:gd name="T79" fmla="*/ 946 h 1032"/>
                <a:gd name="T80" fmla="*/ 116 w 916"/>
                <a:gd name="T81" fmla="*/ 973 h 1032"/>
                <a:gd name="T82" fmla="*/ 72 w 916"/>
                <a:gd name="T83" fmla="*/ 929 h 1032"/>
                <a:gd name="T84" fmla="*/ 18 w 916"/>
                <a:gd name="T85" fmla="*/ 782 h 1032"/>
                <a:gd name="T86" fmla="*/ 8 w 916"/>
                <a:gd name="T87" fmla="*/ 705 h 1032"/>
                <a:gd name="T88" fmla="*/ 0 w 916"/>
                <a:gd name="T89" fmla="*/ 684 h 1032"/>
                <a:gd name="T90" fmla="*/ 0 w 916"/>
                <a:gd name="T91" fmla="*/ 587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6" h="1032">
                  <a:moveTo>
                    <a:pt x="0" y="587"/>
                  </a:moveTo>
                  <a:cubicBezTo>
                    <a:pt x="8" y="583"/>
                    <a:pt x="8" y="575"/>
                    <a:pt x="8" y="568"/>
                  </a:cubicBezTo>
                  <a:cubicBezTo>
                    <a:pt x="10" y="529"/>
                    <a:pt x="19" y="491"/>
                    <a:pt x="32" y="454"/>
                  </a:cubicBezTo>
                  <a:cubicBezTo>
                    <a:pt x="51" y="397"/>
                    <a:pt x="80" y="344"/>
                    <a:pt x="118" y="297"/>
                  </a:cubicBezTo>
                  <a:cubicBezTo>
                    <a:pt x="162" y="242"/>
                    <a:pt x="214" y="196"/>
                    <a:pt x="270" y="156"/>
                  </a:cubicBezTo>
                  <a:cubicBezTo>
                    <a:pt x="324" y="117"/>
                    <a:pt x="380" y="84"/>
                    <a:pt x="439" y="56"/>
                  </a:cubicBezTo>
                  <a:cubicBezTo>
                    <a:pt x="490" y="32"/>
                    <a:pt x="543" y="14"/>
                    <a:pt x="598" y="5"/>
                  </a:cubicBezTo>
                  <a:cubicBezTo>
                    <a:pt x="631" y="0"/>
                    <a:pt x="665" y="1"/>
                    <a:pt x="699" y="0"/>
                  </a:cubicBezTo>
                  <a:cubicBezTo>
                    <a:pt x="703" y="0"/>
                    <a:pt x="708" y="1"/>
                    <a:pt x="712" y="2"/>
                  </a:cubicBezTo>
                  <a:cubicBezTo>
                    <a:pt x="719" y="4"/>
                    <a:pt x="727" y="4"/>
                    <a:pt x="729" y="13"/>
                  </a:cubicBezTo>
                  <a:cubicBezTo>
                    <a:pt x="731" y="23"/>
                    <a:pt x="727" y="31"/>
                    <a:pt x="720" y="37"/>
                  </a:cubicBezTo>
                  <a:cubicBezTo>
                    <a:pt x="707" y="46"/>
                    <a:pt x="694" y="54"/>
                    <a:pt x="680" y="61"/>
                  </a:cubicBezTo>
                  <a:cubicBezTo>
                    <a:pt x="625" y="86"/>
                    <a:pt x="569" y="111"/>
                    <a:pt x="514" y="136"/>
                  </a:cubicBezTo>
                  <a:cubicBezTo>
                    <a:pt x="479" y="152"/>
                    <a:pt x="447" y="174"/>
                    <a:pt x="418" y="198"/>
                  </a:cubicBezTo>
                  <a:cubicBezTo>
                    <a:pt x="396" y="217"/>
                    <a:pt x="381" y="240"/>
                    <a:pt x="375" y="268"/>
                  </a:cubicBezTo>
                  <a:cubicBezTo>
                    <a:pt x="371" y="284"/>
                    <a:pt x="375" y="300"/>
                    <a:pt x="383" y="313"/>
                  </a:cubicBezTo>
                  <a:cubicBezTo>
                    <a:pt x="394" y="328"/>
                    <a:pt x="407" y="340"/>
                    <a:pt x="426" y="347"/>
                  </a:cubicBezTo>
                  <a:cubicBezTo>
                    <a:pt x="459" y="359"/>
                    <a:pt x="493" y="358"/>
                    <a:pt x="526" y="354"/>
                  </a:cubicBezTo>
                  <a:cubicBezTo>
                    <a:pt x="613" y="343"/>
                    <a:pt x="696" y="316"/>
                    <a:pt x="779" y="289"/>
                  </a:cubicBezTo>
                  <a:cubicBezTo>
                    <a:pt x="810" y="279"/>
                    <a:pt x="842" y="271"/>
                    <a:pt x="874" y="264"/>
                  </a:cubicBezTo>
                  <a:cubicBezTo>
                    <a:pt x="886" y="261"/>
                    <a:pt x="899" y="263"/>
                    <a:pt x="911" y="263"/>
                  </a:cubicBezTo>
                  <a:cubicBezTo>
                    <a:pt x="916" y="276"/>
                    <a:pt x="908" y="282"/>
                    <a:pt x="900" y="287"/>
                  </a:cubicBezTo>
                  <a:cubicBezTo>
                    <a:pt x="880" y="302"/>
                    <a:pt x="859" y="316"/>
                    <a:pt x="838" y="329"/>
                  </a:cubicBezTo>
                  <a:cubicBezTo>
                    <a:pt x="796" y="352"/>
                    <a:pt x="755" y="376"/>
                    <a:pt x="711" y="397"/>
                  </a:cubicBezTo>
                  <a:cubicBezTo>
                    <a:pt x="670" y="416"/>
                    <a:pt x="629" y="436"/>
                    <a:pt x="592" y="462"/>
                  </a:cubicBezTo>
                  <a:cubicBezTo>
                    <a:pt x="532" y="503"/>
                    <a:pt x="484" y="556"/>
                    <a:pt x="452" y="621"/>
                  </a:cubicBezTo>
                  <a:cubicBezTo>
                    <a:pt x="430" y="666"/>
                    <a:pt x="416" y="714"/>
                    <a:pt x="409" y="764"/>
                  </a:cubicBezTo>
                  <a:cubicBezTo>
                    <a:pt x="404" y="798"/>
                    <a:pt x="397" y="833"/>
                    <a:pt x="392" y="868"/>
                  </a:cubicBezTo>
                  <a:cubicBezTo>
                    <a:pt x="387" y="901"/>
                    <a:pt x="383" y="935"/>
                    <a:pt x="377" y="968"/>
                  </a:cubicBezTo>
                  <a:cubicBezTo>
                    <a:pt x="375" y="982"/>
                    <a:pt x="370" y="996"/>
                    <a:pt x="364" y="1009"/>
                  </a:cubicBezTo>
                  <a:cubicBezTo>
                    <a:pt x="354" y="1030"/>
                    <a:pt x="341" y="1032"/>
                    <a:pt x="323" y="1018"/>
                  </a:cubicBezTo>
                  <a:cubicBezTo>
                    <a:pt x="313" y="1010"/>
                    <a:pt x="307" y="1000"/>
                    <a:pt x="303" y="988"/>
                  </a:cubicBezTo>
                  <a:cubicBezTo>
                    <a:pt x="285" y="940"/>
                    <a:pt x="276" y="889"/>
                    <a:pt x="262" y="840"/>
                  </a:cubicBezTo>
                  <a:cubicBezTo>
                    <a:pt x="246" y="784"/>
                    <a:pt x="230" y="727"/>
                    <a:pt x="213" y="672"/>
                  </a:cubicBezTo>
                  <a:cubicBezTo>
                    <a:pt x="208" y="658"/>
                    <a:pt x="200" y="645"/>
                    <a:pt x="191" y="634"/>
                  </a:cubicBezTo>
                  <a:cubicBezTo>
                    <a:pt x="183" y="623"/>
                    <a:pt x="174" y="624"/>
                    <a:pt x="167" y="636"/>
                  </a:cubicBezTo>
                  <a:cubicBezTo>
                    <a:pt x="164" y="641"/>
                    <a:pt x="161" y="647"/>
                    <a:pt x="160" y="652"/>
                  </a:cubicBezTo>
                  <a:cubicBezTo>
                    <a:pt x="152" y="684"/>
                    <a:pt x="148" y="716"/>
                    <a:pt x="147" y="748"/>
                  </a:cubicBezTo>
                  <a:cubicBezTo>
                    <a:pt x="145" y="789"/>
                    <a:pt x="144" y="829"/>
                    <a:pt x="141" y="870"/>
                  </a:cubicBezTo>
                  <a:cubicBezTo>
                    <a:pt x="140" y="895"/>
                    <a:pt x="137" y="921"/>
                    <a:pt x="133" y="946"/>
                  </a:cubicBezTo>
                  <a:cubicBezTo>
                    <a:pt x="131" y="961"/>
                    <a:pt x="130" y="962"/>
                    <a:pt x="116" y="973"/>
                  </a:cubicBezTo>
                  <a:cubicBezTo>
                    <a:pt x="94" y="966"/>
                    <a:pt x="83" y="947"/>
                    <a:pt x="72" y="929"/>
                  </a:cubicBezTo>
                  <a:cubicBezTo>
                    <a:pt x="43" y="884"/>
                    <a:pt x="28" y="834"/>
                    <a:pt x="18" y="782"/>
                  </a:cubicBezTo>
                  <a:cubicBezTo>
                    <a:pt x="14" y="756"/>
                    <a:pt x="12" y="731"/>
                    <a:pt x="8" y="705"/>
                  </a:cubicBezTo>
                  <a:cubicBezTo>
                    <a:pt x="7" y="698"/>
                    <a:pt x="8" y="689"/>
                    <a:pt x="0" y="684"/>
                  </a:cubicBezTo>
                  <a:cubicBezTo>
                    <a:pt x="0" y="652"/>
                    <a:pt x="0" y="619"/>
                    <a:pt x="0" y="587"/>
                  </a:cubicBezTo>
                  <a:close/>
                </a:path>
              </a:pathLst>
            </a:custGeom>
            <a:solidFill>
              <a:srgbClr val="F9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-1384300" y="3624263"/>
              <a:ext cx="614362" cy="874713"/>
            </a:xfrm>
            <a:custGeom>
              <a:avLst/>
              <a:gdLst>
                <a:gd name="T0" fmla="*/ 432 w 655"/>
                <a:gd name="T1" fmla="*/ 933 h 933"/>
                <a:gd name="T2" fmla="*/ 423 w 655"/>
                <a:gd name="T3" fmla="*/ 925 h 933"/>
                <a:gd name="T4" fmla="*/ 277 w 655"/>
                <a:gd name="T5" fmla="*/ 855 h 933"/>
                <a:gd name="T6" fmla="*/ 137 w 655"/>
                <a:gd name="T7" fmla="*/ 737 h 933"/>
                <a:gd name="T8" fmla="*/ 21 w 655"/>
                <a:gd name="T9" fmla="*/ 542 h 933"/>
                <a:gd name="T10" fmla="*/ 4 w 655"/>
                <a:gd name="T11" fmla="*/ 450 h 933"/>
                <a:gd name="T12" fmla="*/ 1 w 655"/>
                <a:gd name="T13" fmla="*/ 410 h 933"/>
                <a:gd name="T14" fmla="*/ 15 w 655"/>
                <a:gd name="T15" fmla="*/ 299 h 933"/>
                <a:gd name="T16" fmla="*/ 49 w 655"/>
                <a:gd name="T17" fmla="*/ 184 h 933"/>
                <a:gd name="T18" fmla="*/ 146 w 655"/>
                <a:gd name="T19" fmla="*/ 38 h 933"/>
                <a:gd name="T20" fmla="*/ 185 w 655"/>
                <a:gd name="T21" fmla="*/ 9 h 933"/>
                <a:gd name="T22" fmla="*/ 187 w 655"/>
                <a:gd name="T23" fmla="*/ 8 h 933"/>
                <a:gd name="T24" fmla="*/ 216 w 655"/>
                <a:gd name="T25" fmla="*/ 5 h 933"/>
                <a:gd name="T26" fmla="*/ 222 w 655"/>
                <a:gd name="T27" fmla="*/ 33 h 933"/>
                <a:gd name="T28" fmla="*/ 204 w 655"/>
                <a:gd name="T29" fmla="*/ 80 h 933"/>
                <a:gd name="T30" fmla="*/ 160 w 655"/>
                <a:gd name="T31" fmla="*/ 179 h 933"/>
                <a:gd name="T32" fmla="*/ 137 w 655"/>
                <a:gd name="T33" fmla="*/ 290 h 933"/>
                <a:gd name="T34" fmla="*/ 180 w 655"/>
                <a:gd name="T35" fmla="*/ 362 h 933"/>
                <a:gd name="T36" fmla="*/ 256 w 655"/>
                <a:gd name="T37" fmla="*/ 362 h 933"/>
                <a:gd name="T38" fmla="*/ 296 w 655"/>
                <a:gd name="T39" fmla="*/ 336 h 933"/>
                <a:gd name="T40" fmla="*/ 401 w 655"/>
                <a:gd name="T41" fmla="*/ 206 h 933"/>
                <a:gd name="T42" fmla="*/ 468 w 655"/>
                <a:gd name="T43" fmla="*/ 105 h 933"/>
                <a:gd name="T44" fmla="*/ 503 w 655"/>
                <a:gd name="T45" fmla="*/ 75 h 933"/>
                <a:gd name="T46" fmla="*/ 510 w 655"/>
                <a:gd name="T47" fmla="*/ 101 h 933"/>
                <a:gd name="T48" fmla="*/ 472 w 655"/>
                <a:gd name="T49" fmla="*/ 231 h 933"/>
                <a:gd name="T50" fmla="*/ 428 w 655"/>
                <a:gd name="T51" fmla="*/ 393 h 933"/>
                <a:gd name="T52" fmla="*/ 436 w 655"/>
                <a:gd name="T53" fmla="*/ 521 h 933"/>
                <a:gd name="T54" fmla="*/ 481 w 655"/>
                <a:gd name="T55" fmla="*/ 602 h 933"/>
                <a:gd name="T56" fmla="*/ 630 w 655"/>
                <a:gd name="T57" fmla="*/ 796 h 933"/>
                <a:gd name="T58" fmla="*/ 648 w 655"/>
                <a:gd name="T59" fmla="*/ 829 h 933"/>
                <a:gd name="T60" fmla="*/ 632 w 655"/>
                <a:gd name="T61" fmla="*/ 853 h 933"/>
                <a:gd name="T62" fmla="*/ 570 w 655"/>
                <a:gd name="T63" fmla="*/ 832 h 933"/>
                <a:gd name="T64" fmla="*/ 402 w 655"/>
                <a:gd name="T65" fmla="*/ 728 h 933"/>
                <a:gd name="T66" fmla="*/ 301 w 655"/>
                <a:gd name="T67" fmla="*/ 674 h 933"/>
                <a:gd name="T68" fmla="*/ 266 w 655"/>
                <a:gd name="T69" fmla="*/ 670 h 933"/>
                <a:gd name="T70" fmla="*/ 270 w 655"/>
                <a:gd name="T71" fmla="*/ 686 h 933"/>
                <a:gd name="T72" fmla="*/ 305 w 655"/>
                <a:gd name="T73" fmla="*/ 737 h 933"/>
                <a:gd name="T74" fmla="*/ 377 w 655"/>
                <a:gd name="T75" fmla="*/ 815 h 933"/>
                <a:gd name="T76" fmla="*/ 447 w 655"/>
                <a:gd name="T77" fmla="*/ 889 h 933"/>
                <a:gd name="T78" fmla="*/ 457 w 655"/>
                <a:gd name="T79" fmla="*/ 903 h 933"/>
                <a:gd name="T80" fmla="*/ 454 w 655"/>
                <a:gd name="T81" fmla="*/ 933 h 933"/>
                <a:gd name="T82" fmla="*/ 432 w 655"/>
                <a:gd name="T8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5" h="933">
                  <a:moveTo>
                    <a:pt x="432" y="933"/>
                  </a:moveTo>
                  <a:cubicBezTo>
                    <a:pt x="429" y="930"/>
                    <a:pt x="426" y="925"/>
                    <a:pt x="423" y="925"/>
                  </a:cubicBezTo>
                  <a:cubicBezTo>
                    <a:pt x="369" y="913"/>
                    <a:pt x="322" y="886"/>
                    <a:pt x="277" y="855"/>
                  </a:cubicBezTo>
                  <a:cubicBezTo>
                    <a:pt x="227" y="820"/>
                    <a:pt x="178" y="783"/>
                    <a:pt x="137" y="737"/>
                  </a:cubicBezTo>
                  <a:cubicBezTo>
                    <a:pt x="84" y="681"/>
                    <a:pt x="42" y="617"/>
                    <a:pt x="21" y="542"/>
                  </a:cubicBezTo>
                  <a:cubicBezTo>
                    <a:pt x="12" y="512"/>
                    <a:pt x="4" y="482"/>
                    <a:pt x="4" y="450"/>
                  </a:cubicBezTo>
                  <a:cubicBezTo>
                    <a:pt x="4" y="437"/>
                    <a:pt x="0" y="423"/>
                    <a:pt x="1" y="410"/>
                  </a:cubicBezTo>
                  <a:cubicBezTo>
                    <a:pt x="5" y="373"/>
                    <a:pt x="8" y="336"/>
                    <a:pt x="15" y="299"/>
                  </a:cubicBezTo>
                  <a:cubicBezTo>
                    <a:pt x="22" y="260"/>
                    <a:pt x="33" y="221"/>
                    <a:pt x="49" y="184"/>
                  </a:cubicBezTo>
                  <a:cubicBezTo>
                    <a:pt x="72" y="129"/>
                    <a:pt x="102" y="79"/>
                    <a:pt x="146" y="38"/>
                  </a:cubicBezTo>
                  <a:cubicBezTo>
                    <a:pt x="158" y="27"/>
                    <a:pt x="172" y="19"/>
                    <a:pt x="185" y="9"/>
                  </a:cubicBezTo>
                  <a:cubicBezTo>
                    <a:pt x="185" y="8"/>
                    <a:pt x="186" y="8"/>
                    <a:pt x="187" y="8"/>
                  </a:cubicBezTo>
                  <a:cubicBezTo>
                    <a:pt x="196" y="2"/>
                    <a:pt x="207" y="0"/>
                    <a:pt x="216" y="5"/>
                  </a:cubicBezTo>
                  <a:cubicBezTo>
                    <a:pt x="227" y="11"/>
                    <a:pt x="224" y="24"/>
                    <a:pt x="222" y="33"/>
                  </a:cubicBezTo>
                  <a:cubicBezTo>
                    <a:pt x="218" y="50"/>
                    <a:pt x="210" y="65"/>
                    <a:pt x="204" y="80"/>
                  </a:cubicBezTo>
                  <a:cubicBezTo>
                    <a:pt x="189" y="113"/>
                    <a:pt x="173" y="146"/>
                    <a:pt x="160" y="179"/>
                  </a:cubicBezTo>
                  <a:cubicBezTo>
                    <a:pt x="146" y="214"/>
                    <a:pt x="135" y="251"/>
                    <a:pt x="137" y="290"/>
                  </a:cubicBezTo>
                  <a:cubicBezTo>
                    <a:pt x="139" y="322"/>
                    <a:pt x="152" y="347"/>
                    <a:pt x="180" y="362"/>
                  </a:cubicBezTo>
                  <a:cubicBezTo>
                    <a:pt x="204" y="376"/>
                    <a:pt x="231" y="374"/>
                    <a:pt x="256" y="362"/>
                  </a:cubicBezTo>
                  <a:cubicBezTo>
                    <a:pt x="270" y="356"/>
                    <a:pt x="284" y="347"/>
                    <a:pt x="296" y="336"/>
                  </a:cubicBezTo>
                  <a:cubicBezTo>
                    <a:pt x="339" y="299"/>
                    <a:pt x="371" y="253"/>
                    <a:pt x="401" y="206"/>
                  </a:cubicBezTo>
                  <a:cubicBezTo>
                    <a:pt x="423" y="172"/>
                    <a:pt x="445" y="138"/>
                    <a:pt x="468" y="105"/>
                  </a:cubicBezTo>
                  <a:cubicBezTo>
                    <a:pt x="477" y="92"/>
                    <a:pt x="487" y="80"/>
                    <a:pt x="503" y="75"/>
                  </a:cubicBezTo>
                  <a:cubicBezTo>
                    <a:pt x="511" y="82"/>
                    <a:pt x="512" y="91"/>
                    <a:pt x="510" y="101"/>
                  </a:cubicBezTo>
                  <a:cubicBezTo>
                    <a:pt x="500" y="145"/>
                    <a:pt x="487" y="188"/>
                    <a:pt x="472" y="231"/>
                  </a:cubicBezTo>
                  <a:cubicBezTo>
                    <a:pt x="454" y="284"/>
                    <a:pt x="438" y="338"/>
                    <a:pt x="428" y="393"/>
                  </a:cubicBezTo>
                  <a:cubicBezTo>
                    <a:pt x="420" y="437"/>
                    <a:pt x="421" y="480"/>
                    <a:pt x="436" y="521"/>
                  </a:cubicBezTo>
                  <a:cubicBezTo>
                    <a:pt x="447" y="550"/>
                    <a:pt x="462" y="577"/>
                    <a:pt x="481" y="602"/>
                  </a:cubicBezTo>
                  <a:cubicBezTo>
                    <a:pt x="530" y="667"/>
                    <a:pt x="580" y="731"/>
                    <a:pt x="630" y="796"/>
                  </a:cubicBezTo>
                  <a:cubicBezTo>
                    <a:pt x="637" y="806"/>
                    <a:pt x="643" y="817"/>
                    <a:pt x="648" y="829"/>
                  </a:cubicBezTo>
                  <a:cubicBezTo>
                    <a:pt x="655" y="844"/>
                    <a:pt x="648" y="851"/>
                    <a:pt x="632" y="853"/>
                  </a:cubicBezTo>
                  <a:cubicBezTo>
                    <a:pt x="607" y="856"/>
                    <a:pt x="589" y="844"/>
                    <a:pt x="570" y="832"/>
                  </a:cubicBezTo>
                  <a:cubicBezTo>
                    <a:pt x="514" y="798"/>
                    <a:pt x="458" y="762"/>
                    <a:pt x="402" y="728"/>
                  </a:cubicBezTo>
                  <a:cubicBezTo>
                    <a:pt x="369" y="709"/>
                    <a:pt x="334" y="692"/>
                    <a:pt x="301" y="674"/>
                  </a:cubicBezTo>
                  <a:cubicBezTo>
                    <a:pt x="290" y="668"/>
                    <a:pt x="280" y="671"/>
                    <a:pt x="266" y="670"/>
                  </a:cubicBezTo>
                  <a:cubicBezTo>
                    <a:pt x="268" y="677"/>
                    <a:pt x="268" y="682"/>
                    <a:pt x="270" y="686"/>
                  </a:cubicBezTo>
                  <a:cubicBezTo>
                    <a:pt x="281" y="703"/>
                    <a:pt x="292" y="721"/>
                    <a:pt x="305" y="737"/>
                  </a:cubicBezTo>
                  <a:cubicBezTo>
                    <a:pt x="328" y="764"/>
                    <a:pt x="353" y="789"/>
                    <a:pt x="377" y="815"/>
                  </a:cubicBezTo>
                  <a:cubicBezTo>
                    <a:pt x="401" y="839"/>
                    <a:pt x="424" y="864"/>
                    <a:pt x="447" y="889"/>
                  </a:cubicBezTo>
                  <a:cubicBezTo>
                    <a:pt x="451" y="893"/>
                    <a:pt x="454" y="898"/>
                    <a:pt x="457" y="903"/>
                  </a:cubicBezTo>
                  <a:cubicBezTo>
                    <a:pt x="466" y="916"/>
                    <a:pt x="465" y="921"/>
                    <a:pt x="454" y="933"/>
                  </a:cubicBezTo>
                  <a:cubicBezTo>
                    <a:pt x="446" y="933"/>
                    <a:pt x="439" y="933"/>
                    <a:pt x="432" y="933"/>
                  </a:cubicBezTo>
                  <a:close/>
                </a:path>
              </a:pathLst>
            </a:custGeom>
            <a:solidFill>
              <a:srgbClr val="39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-1042988" y="3098801"/>
              <a:ext cx="842962" cy="506413"/>
            </a:xfrm>
            <a:custGeom>
              <a:avLst/>
              <a:gdLst>
                <a:gd name="T0" fmla="*/ 37 w 897"/>
                <a:gd name="T1" fmla="*/ 327 h 541"/>
                <a:gd name="T2" fmla="*/ 67 w 897"/>
                <a:gd name="T3" fmla="*/ 307 h 541"/>
                <a:gd name="T4" fmla="*/ 184 w 897"/>
                <a:gd name="T5" fmla="*/ 271 h 541"/>
                <a:gd name="T6" fmla="*/ 332 w 897"/>
                <a:gd name="T7" fmla="*/ 209 h 541"/>
                <a:gd name="T8" fmla="*/ 366 w 897"/>
                <a:gd name="T9" fmla="*/ 173 h 541"/>
                <a:gd name="T10" fmla="*/ 353 w 897"/>
                <a:gd name="T11" fmla="*/ 115 h 541"/>
                <a:gd name="T12" fmla="*/ 314 w 897"/>
                <a:gd name="T13" fmla="*/ 95 h 541"/>
                <a:gd name="T14" fmla="*/ 207 w 897"/>
                <a:gd name="T15" fmla="*/ 91 h 541"/>
                <a:gd name="T16" fmla="*/ 159 w 897"/>
                <a:gd name="T17" fmla="*/ 97 h 541"/>
                <a:gd name="T18" fmla="*/ 49 w 897"/>
                <a:gd name="T19" fmla="*/ 117 h 541"/>
                <a:gd name="T20" fmla="*/ 15 w 897"/>
                <a:gd name="T21" fmla="*/ 115 h 541"/>
                <a:gd name="T22" fmla="*/ 9 w 897"/>
                <a:gd name="T23" fmla="*/ 92 h 541"/>
                <a:gd name="T24" fmla="*/ 33 w 897"/>
                <a:gd name="T25" fmla="*/ 72 h 541"/>
                <a:gd name="T26" fmla="*/ 129 w 897"/>
                <a:gd name="T27" fmla="*/ 31 h 541"/>
                <a:gd name="T28" fmla="*/ 232 w 897"/>
                <a:gd name="T29" fmla="*/ 9 h 541"/>
                <a:gd name="T30" fmla="*/ 236 w 897"/>
                <a:gd name="T31" fmla="*/ 9 h 541"/>
                <a:gd name="T32" fmla="*/ 378 w 897"/>
                <a:gd name="T33" fmla="*/ 5 h 541"/>
                <a:gd name="T34" fmla="*/ 471 w 897"/>
                <a:gd name="T35" fmla="*/ 16 h 541"/>
                <a:gd name="T36" fmla="*/ 642 w 897"/>
                <a:gd name="T37" fmla="*/ 76 h 541"/>
                <a:gd name="T38" fmla="*/ 794 w 897"/>
                <a:gd name="T39" fmla="*/ 203 h 541"/>
                <a:gd name="T40" fmla="*/ 855 w 897"/>
                <a:gd name="T41" fmla="*/ 286 h 541"/>
                <a:gd name="T42" fmla="*/ 896 w 897"/>
                <a:gd name="T43" fmla="*/ 396 h 541"/>
                <a:gd name="T44" fmla="*/ 897 w 897"/>
                <a:gd name="T45" fmla="*/ 402 h 541"/>
                <a:gd name="T46" fmla="*/ 892 w 897"/>
                <a:gd name="T47" fmla="*/ 412 h 541"/>
                <a:gd name="T48" fmla="*/ 867 w 897"/>
                <a:gd name="T49" fmla="*/ 407 h 541"/>
                <a:gd name="T50" fmla="*/ 853 w 897"/>
                <a:gd name="T51" fmla="*/ 396 h 541"/>
                <a:gd name="T52" fmla="*/ 766 w 897"/>
                <a:gd name="T53" fmla="*/ 314 h 541"/>
                <a:gd name="T54" fmla="*/ 696 w 897"/>
                <a:gd name="T55" fmla="*/ 253 h 541"/>
                <a:gd name="T56" fmla="*/ 658 w 897"/>
                <a:gd name="T57" fmla="*/ 241 h 541"/>
                <a:gd name="T58" fmla="*/ 662 w 897"/>
                <a:gd name="T59" fmla="*/ 264 h 541"/>
                <a:gd name="T60" fmla="*/ 710 w 897"/>
                <a:gd name="T61" fmla="*/ 360 h 541"/>
                <a:gd name="T62" fmla="*/ 777 w 897"/>
                <a:gd name="T63" fmla="*/ 469 h 541"/>
                <a:gd name="T64" fmla="*/ 795 w 897"/>
                <a:gd name="T65" fmla="*/ 514 h 541"/>
                <a:gd name="T66" fmla="*/ 783 w 897"/>
                <a:gd name="T67" fmla="*/ 541 h 541"/>
                <a:gd name="T68" fmla="*/ 718 w 897"/>
                <a:gd name="T69" fmla="*/ 502 h 541"/>
                <a:gd name="T70" fmla="*/ 560 w 897"/>
                <a:gd name="T71" fmla="*/ 379 h 541"/>
                <a:gd name="T72" fmla="*/ 411 w 897"/>
                <a:gd name="T73" fmla="*/ 319 h 541"/>
                <a:gd name="T74" fmla="*/ 308 w 897"/>
                <a:gd name="T75" fmla="*/ 311 h 541"/>
                <a:gd name="T76" fmla="*/ 225 w 897"/>
                <a:gd name="T77" fmla="*/ 322 h 541"/>
                <a:gd name="T78" fmla="*/ 177 w 897"/>
                <a:gd name="T79" fmla="*/ 328 h 541"/>
                <a:gd name="T80" fmla="*/ 83 w 897"/>
                <a:gd name="T81" fmla="*/ 337 h 541"/>
                <a:gd name="T82" fmla="*/ 37 w 897"/>
                <a:gd name="T83" fmla="*/ 3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97" h="541">
                  <a:moveTo>
                    <a:pt x="37" y="327"/>
                  </a:moveTo>
                  <a:cubicBezTo>
                    <a:pt x="43" y="315"/>
                    <a:pt x="56" y="311"/>
                    <a:pt x="67" y="307"/>
                  </a:cubicBezTo>
                  <a:cubicBezTo>
                    <a:pt x="106" y="294"/>
                    <a:pt x="145" y="283"/>
                    <a:pt x="184" y="271"/>
                  </a:cubicBezTo>
                  <a:cubicBezTo>
                    <a:pt x="235" y="254"/>
                    <a:pt x="286" y="238"/>
                    <a:pt x="332" y="209"/>
                  </a:cubicBezTo>
                  <a:cubicBezTo>
                    <a:pt x="346" y="200"/>
                    <a:pt x="358" y="188"/>
                    <a:pt x="366" y="173"/>
                  </a:cubicBezTo>
                  <a:cubicBezTo>
                    <a:pt x="376" y="156"/>
                    <a:pt x="370" y="127"/>
                    <a:pt x="353" y="115"/>
                  </a:cubicBezTo>
                  <a:cubicBezTo>
                    <a:pt x="341" y="107"/>
                    <a:pt x="328" y="98"/>
                    <a:pt x="314" y="95"/>
                  </a:cubicBezTo>
                  <a:cubicBezTo>
                    <a:pt x="279" y="85"/>
                    <a:pt x="243" y="86"/>
                    <a:pt x="207" y="91"/>
                  </a:cubicBezTo>
                  <a:cubicBezTo>
                    <a:pt x="191" y="94"/>
                    <a:pt x="175" y="94"/>
                    <a:pt x="159" y="97"/>
                  </a:cubicBezTo>
                  <a:cubicBezTo>
                    <a:pt x="122" y="103"/>
                    <a:pt x="86" y="110"/>
                    <a:pt x="49" y="117"/>
                  </a:cubicBezTo>
                  <a:cubicBezTo>
                    <a:pt x="37" y="120"/>
                    <a:pt x="26" y="119"/>
                    <a:pt x="15" y="115"/>
                  </a:cubicBezTo>
                  <a:cubicBezTo>
                    <a:pt x="2" y="111"/>
                    <a:pt x="0" y="101"/>
                    <a:pt x="9" y="92"/>
                  </a:cubicBezTo>
                  <a:cubicBezTo>
                    <a:pt x="16" y="84"/>
                    <a:pt x="24" y="77"/>
                    <a:pt x="33" y="72"/>
                  </a:cubicBezTo>
                  <a:cubicBezTo>
                    <a:pt x="63" y="55"/>
                    <a:pt x="94" y="38"/>
                    <a:pt x="129" y="31"/>
                  </a:cubicBezTo>
                  <a:cubicBezTo>
                    <a:pt x="163" y="23"/>
                    <a:pt x="197" y="16"/>
                    <a:pt x="232" y="9"/>
                  </a:cubicBezTo>
                  <a:cubicBezTo>
                    <a:pt x="233" y="9"/>
                    <a:pt x="235" y="9"/>
                    <a:pt x="236" y="9"/>
                  </a:cubicBezTo>
                  <a:cubicBezTo>
                    <a:pt x="283" y="6"/>
                    <a:pt x="331" y="0"/>
                    <a:pt x="378" y="5"/>
                  </a:cubicBezTo>
                  <a:cubicBezTo>
                    <a:pt x="409" y="8"/>
                    <a:pt x="440" y="10"/>
                    <a:pt x="471" y="16"/>
                  </a:cubicBezTo>
                  <a:cubicBezTo>
                    <a:pt x="532" y="27"/>
                    <a:pt x="589" y="46"/>
                    <a:pt x="642" y="76"/>
                  </a:cubicBezTo>
                  <a:cubicBezTo>
                    <a:pt x="701" y="108"/>
                    <a:pt x="751" y="151"/>
                    <a:pt x="794" y="203"/>
                  </a:cubicBezTo>
                  <a:cubicBezTo>
                    <a:pt x="815" y="230"/>
                    <a:pt x="836" y="257"/>
                    <a:pt x="855" y="286"/>
                  </a:cubicBezTo>
                  <a:cubicBezTo>
                    <a:pt x="877" y="320"/>
                    <a:pt x="890" y="357"/>
                    <a:pt x="896" y="396"/>
                  </a:cubicBezTo>
                  <a:cubicBezTo>
                    <a:pt x="897" y="398"/>
                    <a:pt x="897" y="400"/>
                    <a:pt x="897" y="402"/>
                  </a:cubicBezTo>
                  <a:cubicBezTo>
                    <a:pt x="895" y="406"/>
                    <a:pt x="893" y="409"/>
                    <a:pt x="892" y="412"/>
                  </a:cubicBezTo>
                  <a:cubicBezTo>
                    <a:pt x="882" y="415"/>
                    <a:pt x="874" y="414"/>
                    <a:pt x="867" y="407"/>
                  </a:cubicBezTo>
                  <a:cubicBezTo>
                    <a:pt x="863" y="403"/>
                    <a:pt x="857" y="400"/>
                    <a:pt x="853" y="396"/>
                  </a:cubicBezTo>
                  <a:cubicBezTo>
                    <a:pt x="824" y="369"/>
                    <a:pt x="796" y="341"/>
                    <a:pt x="766" y="314"/>
                  </a:cubicBezTo>
                  <a:cubicBezTo>
                    <a:pt x="743" y="293"/>
                    <a:pt x="720" y="273"/>
                    <a:pt x="696" y="253"/>
                  </a:cubicBezTo>
                  <a:cubicBezTo>
                    <a:pt x="686" y="245"/>
                    <a:pt x="675" y="236"/>
                    <a:pt x="658" y="241"/>
                  </a:cubicBezTo>
                  <a:cubicBezTo>
                    <a:pt x="659" y="249"/>
                    <a:pt x="659" y="257"/>
                    <a:pt x="662" y="264"/>
                  </a:cubicBezTo>
                  <a:cubicBezTo>
                    <a:pt x="677" y="296"/>
                    <a:pt x="693" y="329"/>
                    <a:pt x="710" y="360"/>
                  </a:cubicBezTo>
                  <a:cubicBezTo>
                    <a:pt x="731" y="397"/>
                    <a:pt x="755" y="432"/>
                    <a:pt x="777" y="469"/>
                  </a:cubicBezTo>
                  <a:cubicBezTo>
                    <a:pt x="785" y="483"/>
                    <a:pt x="790" y="498"/>
                    <a:pt x="795" y="514"/>
                  </a:cubicBezTo>
                  <a:cubicBezTo>
                    <a:pt x="798" y="525"/>
                    <a:pt x="797" y="536"/>
                    <a:pt x="783" y="541"/>
                  </a:cubicBezTo>
                  <a:cubicBezTo>
                    <a:pt x="759" y="534"/>
                    <a:pt x="738" y="518"/>
                    <a:pt x="718" y="502"/>
                  </a:cubicBezTo>
                  <a:cubicBezTo>
                    <a:pt x="666" y="461"/>
                    <a:pt x="617" y="415"/>
                    <a:pt x="560" y="379"/>
                  </a:cubicBezTo>
                  <a:cubicBezTo>
                    <a:pt x="514" y="349"/>
                    <a:pt x="465" y="329"/>
                    <a:pt x="411" y="319"/>
                  </a:cubicBezTo>
                  <a:cubicBezTo>
                    <a:pt x="377" y="313"/>
                    <a:pt x="342" y="309"/>
                    <a:pt x="308" y="311"/>
                  </a:cubicBezTo>
                  <a:cubicBezTo>
                    <a:pt x="280" y="313"/>
                    <a:pt x="253" y="319"/>
                    <a:pt x="225" y="322"/>
                  </a:cubicBezTo>
                  <a:cubicBezTo>
                    <a:pt x="209" y="325"/>
                    <a:pt x="193" y="327"/>
                    <a:pt x="177" y="328"/>
                  </a:cubicBezTo>
                  <a:cubicBezTo>
                    <a:pt x="146" y="331"/>
                    <a:pt x="114" y="334"/>
                    <a:pt x="83" y="337"/>
                  </a:cubicBezTo>
                  <a:cubicBezTo>
                    <a:pt x="68" y="338"/>
                    <a:pt x="50" y="335"/>
                    <a:pt x="37" y="327"/>
                  </a:cubicBezTo>
                  <a:close/>
                </a:path>
              </a:pathLst>
            </a:custGeom>
            <a:solidFill>
              <a:srgbClr val="A9C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-950913" y="3422651"/>
              <a:ext cx="552450" cy="730250"/>
            </a:xfrm>
            <a:custGeom>
              <a:avLst/>
              <a:gdLst>
                <a:gd name="T0" fmla="*/ 6 w 589"/>
                <a:gd name="T1" fmla="*/ 153 h 779"/>
                <a:gd name="T2" fmla="*/ 76 w 589"/>
                <a:gd name="T3" fmla="*/ 183 h 779"/>
                <a:gd name="T4" fmla="*/ 197 w 589"/>
                <a:gd name="T5" fmla="*/ 251 h 779"/>
                <a:gd name="T6" fmla="*/ 284 w 589"/>
                <a:gd name="T7" fmla="*/ 283 h 779"/>
                <a:gd name="T8" fmla="*/ 336 w 589"/>
                <a:gd name="T9" fmla="*/ 285 h 779"/>
                <a:gd name="T10" fmla="*/ 375 w 589"/>
                <a:gd name="T11" fmla="*/ 205 h 779"/>
                <a:gd name="T12" fmla="*/ 318 w 589"/>
                <a:gd name="T13" fmla="*/ 132 h 779"/>
                <a:gd name="T14" fmla="*/ 210 w 589"/>
                <a:gd name="T15" fmla="*/ 48 h 779"/>
                <a:gd name="T16" fmla="*/ 183 w 589"/>
                <a:gd name="T17" fmla="*/ 14 h 779"/>
                <a:gd name="T18" fmla="*/ 203 w 589"/>
                <a:gd name="T19" fmla="*/ 2 h 779"/>
                <a:gd name="T20" fmla="*/ 259 w 589"/>
                <a:gd name="T21" fmla="*/ 14 h 779"/>
                <a:gd name="T22" fmla="*/ 420 w 589"/>
                <a:gd name="T23" fmla="*/ 116 h 779"/>
                <a:gd name="T24" fmla="*/ 504 w 589"/>
                <a:gd name="T25" fmla="*/ 210 h 779"/>
                <a:gd name="T26" fmla="*/ 578 w 589"/>
                <a:gd name="T27" fmla="*/ 383 h 779"/>
                <a:gd name="T28" fmla="*/ 554 w 589"/>
                <a:gd name="T29" fmla="*/ 582 h 779"/>
                <a:gd name="T30" fmla="*/ 480 w 589"/>
                <a:gd name="T31" fmla="*/ 721 h 779"/>
                <a:gd name="T32" fmla="*/ 415 w 589"/>
                <a:gd name="T33" fmla="*/ 776 h 779"/>
                <a:gd name="T34" fmla="*/ 409 w 589"/>
                <a:gd name="T35" fmla="*/ 762 h 779"/>
                <a:gd name="T36" fmla="*/ 412 w 589"/>
                <a:gd name="T37" fmla="*/ 727 h 779"/>
                <a:gd name="T38" fmla="*/ 446 w 589"/>
                <a:gd name="T39" fmla="*/ 577 h 779"/>
                <a:gd name="T40" fmla="*/ 449 w 589"/>
                <a:gd name="T41" fmla="*/ 525 h 779"/>
                <a:gd name="T42" fmla="*/ 430 w 589"/>
                <a:gd name="T43" fmla="*/ 526 h 779"/>
                <a:gd name="T44" fmla="*/ 411 w 589"/>
                <a:gd name="T45" fmla="*/ 545 h 779"/>
                <a:gd name="T46" fmla="*/ 333 w 589"/>
                <a:gd name="T47" fmla="*/ 668 h 779"/>
                <a:gd name="T48" fmla="*/ 281 w 589"/>
                <a:gd name="T49" fmla="*/ 752 h 779"/>
                <a:gd name="T50" fmla="*/ 244 w 589"/>
                <a:gd name="T51" fmla="*/ 779 h 779"/>
                <a:gd name="T52" fmla="*/ 231 w 589"/>
                <a:gd name="T53" fmla="*/ 753 h 779"/>
                <a:gd name="T54" fmla="*/ 237 w 589"/>
                <a:gd name="T55" fmla="*/ 687 h 779"/>
                <a:gd name="T56" fmla="*/ 255 w 589"/>
                <a:gd name="T57" fmla="*/ 556 h 779"/>
                <a:gd name="T58" fmla="*/ 240 w 589"/>
                <a:gd name="T59" fmla="*/ 432 h 779"/>
                <a:gd name="T60" fmla="*/ 188 w 589"/>
                <a:gd name="T61" fmla="*/ 343 h 779"/>
                <a:gd name="T62" fmla="*/ 115 w 589"/>
                <a:gd name="T63" fmla="*/ 276 h 779"/>
                <a:gd name="T64" fmla="*/ 18 w 589"/>
                <a:gd name="T65" fmla="*/ 185 h 779"/>
                <a:gd name="T66" fmla="*/ 6 w 589"/>
                <a:gd name="T67" fmla="*/ 15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9" h="779">
                  <a:moveTo>
                    <a:pt x="6" y="153"/>
                  </a:moveTo>
                  <a:cubicBezTo>
                    <a:pt x="33" y="158"/>
                    <a:pt x="54" y="171"/>
                    <a:pt x="76" y="183"/>
                  </a:cubicBezTo>
                  <a:cubicBezTo>
                    <a:pt x="117" y="206"/>
                    <a:pt x="156" y="229"/>
                    <a:pt x="197" y="251"/>
                  </a:cubicBezTo>
                  <a:cubicBezTo>
                    <a:pt x="225" y="265"/>
                    <a:pt x="253" y="278"/>
                    <a:pt x="284" y="283"/>
                  </a:cubicBezTo>
                  <a:cubicBezTo>
                    <a:pt x="301" y="286"/>
                    <a:pt x="320" y="289"/>
                    <a:pt x="336" y="285"/>
                  </a:cubicBezTo>
                  <a:cubicBezTo>
                    <a:pt x="372" y="278"/>
                    <a:pt x="391" y="245"/>
                    <a:pt x="375" y="205"/>
                  </a:cubicBezTo>
                  <a:cubicBezTo>
                    <a:pt x="363" y="175"/>
                    <a:pt x="342" y="152"/>
                    <a:pt x="318" y="132"/>
                  </a:cubicBezTo>
                  <a:cubicBezTo>
                    <a:pt x="283" y="103"/>
                    <a:pt x="246" y="76"/>
                    <a:pt x="210" y="48"/>
                  </a:cubicBezTo>
                  <a:cubicBezTo>
                    <a:pt x="199" y="39"/>
                    <a:pt x="187" y="29"/>
                    <a:pt x="183" y="14"/>
                  </a:cubicBezTo>
                  <a:cubicBezTo>
                    <a:pt x="186" y="4"/>
                    <a:pt x="194" y="0"/>
                    <a:pt x="203" y="2"/>
                  </a:cubicBezTo>
                  <a:cubicBezTo>
                    <a:pt x="222" y="5"/>
                    <a:pt x="241" y="8"/>
                    <a:pt x="259" y="14"/>
                  </a:cubicBezTo>
                  <a:cubicBezTo>
                    <a:pt x="321" y="35"/>
                    <a:pt x="373" y="71"/>
                    <a:pt x="420" y="116"/>
                  </a:cubicBezTo>
                  <a:cubicBezTo>
                    <a:pt x="450" y="146"/>
                    <a:pt x="480" y="176"/>
                    <a:pt x="504" y="210"/>
                  </a:cubicBezTo>
                  <a:cubicBezTo>
                    <a:pt x="541" y="263"/>
                    <a:pt x="568" y="319"/>
                    <a:pt x="578" y="383"/>
                  </a:cubicBezTo>
                  <a:cubicBezTo>
                    <a:pt x="589" y="452"/>
                    <a:pt x="577" y="517"/>
                    <a:pt x="554" y="582"/>
                  </a:cubicBezTo>
                  <a:cubicBezTo>
                    <a:pt x="536" y="632"/>
                    <a:pt x="513" y="680"/>
                    <a:pt x="480" y="721"/>
                  </a:cubicBezTo>
                  <a:cubicBezTo>
                    <a:pt x="463" y="743"/>
                    <a:pt x="444" y="764"/>
                    <a:pt x="415" y="776"/>
                  </a:cubicBezTo>
                  <a:cubicBezTo>
                    <a:pt x="412" y="771"/>
                    <a:pt x="409" y="766"/>
                    <a:pt x="409" y="762"/>
                  </a:cubicBezTo>
                  <a:cubicBezTo>
                    <a:pt x="409" y="750"/>
                    <a:pt x="409" y="738"/>
                    <a:pt x="412" y="727"/>
                  </a:cubicBezTo>
                  <a:cubicBezTo>
                    <a:pt x="423" y="677"/>
                    <a:pt x="434" y="627"/>
                    <a:pt x="446" y="577"/>
                  </a:cubicBezTo>
                  <a:cubicBezTo>
                    <a:pt x="451" y="559"/>
                    <a:pt x="449" y="542"/>
                    <a:pt x="449" y="525"/>
                  </a:cubicBezTo>
                  <a:cubicBezTo>
                    <a:pt x="441" y="520"/>
                    <a:pt x="435" y="520"/>
                    <a:pt x="430" y="526"/>
                  </a:cubicBezTo>
                  <a:cubicBezTo>
                    <a:pt x="423" y="532"/>
                    <a:pt x="416" y="538"/>
                    <a:pt x="411" y="545"/>
                  </a:cubicBezTo>
                  <a:cubicBezTo>
                    <a:pt x="385" y="586"/>
                    <a:pt x="359" y="627"/>
                    <a:pt x="333" y="668"/>
                  </a:cubicBezTo>
                  <a:cubicBezTo>
                    <a:pt x="316" y="696"/>
                    <a:pt x="302" y="726"/>
                    <a:pt x="281" y="752"/>
                  </a:cubicBezTo>
                  <a:cubicBezTo>
                    <a:pt x="270" y="764"/>
                    <a:pt x="259" y="774"/>
                    <a:pt x="244" y="779"/>
                  </a:cubicBezTo>
                  <a:cubicBezTo>
                    <a:pt x="234" y="773"/>
                    <a:pt x="231" y="763"/>
                    <a:pt x="231" y="753"/>
                  </a:cubicBezTo>
                  <a:cubicBezTo>
                    <a:pt x="232" y="731"/>
                    <a:pt x="233" y="708"/>
                    <a:pt x="237" y="687"/>
                  </a:cubicBezTo>
                  <a:cubicBezTo>
                    <a:pt x="244" y="643"/>
                    <a:pt x="251" y="600"/>
                    <a:pt x="255" y="556"/>
                  </a:cubicBezTo>
                  <a:cubicBezTo>
                    <a:pt x="259" y="513"/>
                    <a:pt x="253" y="472"/>
                    <a:pt x="240" y="432"/>
                  </a:cubicBezTo>
                  <a:cubicBezTo>
                    <a:pt x="229" y="399"/>
                    <a:pt x="211" y="370"/>
                    <a:pt x="188" y="343"/>
                  </a:cubicBezTo>
                  <a:cubicBezTo>
                    <a:pt x="166" y="318"/>
                    <a:pt x="140" y="297"/>
                    <a:pt x="115" y="276"/>
                  </a:cubicBezTo>
                  <a:cubicBezTo>
                    <a:pt x="81" y="248"/>
                    <a:pt x="49" y="216"/>
                    <a:pt x="18" y="185"/>
                  </a:cubicBezTo>
                  <a:cubicBezTo>
                    <a:pt x="11" y="178"/>
                    <a:pt x="0" y="169"/>
                    <a:pt x="6" y="153"/>
                  </a:cubicBezTo>
                  <a:close/>
                </a:path>
              </a:pathLst>
            </a:custGeom>
            <a:solidFill>
              <a:srgbClr val="E35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-1393825" y="3168651"/>
              <a:ext cx="230187" cy="160338"/>
            </a:xfrm>
            <a:custGeom>
              <a:avLst/>
              <a:gdLst>
                <a:gd name="T0" fmla="*/ 85 w 245"/>
                <a:gd name="T1" fmla="*/ 171 h 171"/>
                <a:gd name="T2" fmla="*/ 41 w 245"/>
                <a:gd name="T3" fmla="*/ 160 h 171"/>
                <a:gd name="T4" fmla="*/ 13 w 245"/>
                <a:gd name="T5" fmla="*/ 87 h 171"/>
                <a:gd name="T6" fmla="*/ 68 w 245"/>
                <a:gd name="T7" fmla="*/ 28 h 171"/>
                <a:gd name="T8" fmla="*/ 164 w 245"/>
                <a:gd name="T9" fmla="*/ 1 h 171"/>
                <a:gd name="T10" fmla="*/ 208 w 245"/>
                <a:gd name="T11" fmla="*/ 12 h 171"/>
                <a:gd name="T12" fmla="*/ 232 w 245"/>
                <a:gd name="T13" fmla="*/ 83 h 171"/>
                <a:gd name="T14" fmla="*/ 172 w 245"/>
                <a:gd name="T15" fmla="*/ 146 h 171"/>
                <a:gd name="T16" fmla="*/ 85 w 245"/>
                <a:gd name="T1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171">
                  <a:moveTo>
                    <a:pt x="85" y="171"/>
                  </a:moveTo>
                  <a:cubicBezTo>
                    <a:pt x="70" y="167"/>
                    <a:pt x="55" y="165"/>
                    <a:pt x="41" y="160"/>
                  </a:cubicBezTo>
                  <a:cubicBezTo>
                    <a:pt x="10" y="146"/>
                    <a:pt x="0" y="118"/>
                    <a:pt x="13" y="87"/>
                  </a:cubicBezTo>
                  <a:cubicBezTo>
                    <a:pt x="25" y="61"/>
                    <a:pt x="44" y="43"/>
                    <a:pt x="68" y="28"/>
                  </a:cubicBezTo>
                  <a:cubicBezTo>
                    <a:pt x="98" y="10"/>
                    <a:pt x="129" y="1"/>
                    <a:pt x="164" y="1"/>
                  </a:cubicBezTo>
                  <a:cubicBezTo>
                    <a:pt x="179" y="0"/>
                    <a:pt x="194" y="5"/>
                    <a:pt x="208" y="12"/>
                  </a:cubicBezTo>
                  <a:cubicBezTo>
                    <a:pt x="235" y="27"/>
                    <a:pt x="245" y="50"/>
                    <a:pt x="232" y="83"/>
                  </a:cubicBezTo>
                  <a:cubicBezTo>
                    <a:pt x="221" y="113"/>
                    <a:pt x="198" y="130"/>
                    <a:pt x="172" y="146"/>
                  </a:cubicBezTo>
                  <a:cubicBezTo>
                    <a:pt x="154" y="157"/>
                    <a:pt x="109" y="171"/>
                    <a:pt x="85" y="171"/>
                  </a:cubicBezTo>
                  <a:close/>
                </a:path>
              </a:pathLst>
            </a:custGeom>
            <a:solidFill>
              <a:srgbClr val="F9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-1228725" y="3756026"/>
              <a:ext cx="153987" cy="173038"/>
            </a:xfrm>
            <a:custGeom>
              <a:avLst/>
              <a:gdLst>
                <a:gd name="T0" fmla="*/ 66 w 165"/>
                <a:gd name="T1" fmla="*/ 183 h 183"/>
                <a:gd name="T2" fmla="*/ 13 w 165"/>
                <a:gd name="T3" fmla="*/ 150 h 183"/>
                <a:gd name="T4" fmla="*/ 8 w 165"/>
                <a:gd name="T5" fmla="*/ 81 h 183"/>
                <a:gd name="T6" fmla="*/ 88 w 165"/>
                <a:gd name="T7" fmla="*/ 4 h 183"/>
                <a:gd name="T8" fmla="*/ 149 w 165"/>
                <a:gd name="T9" fmla="*/ 31 h 183"/>
                <a:gd name="T10" fmla="*/ 157 w 165"/>
                <a:gd name="T11" fmla="*/ 105 h 183"/>
                <a:gd name="T12" fmla="*/ 108 w 165"/>
                <a:gd name="T13" fmla="*/ 170 h 183"/>
                <a:gd name="T14" fmla="*/ 66 w 165"/>
                <a:gd name="T1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83">
                  <a:moveTo>
                    <a:pt x="66" y="183"/>
                  </a:moveTo>
                  <a:cubicBezTo>
                    <a:pt x="42" y="182"/>
                    <a:pt x="24" y="171"/>
                    <a:pt x="13" y="150"/>
                  </a:cubicBezTo>
                  <a:cubicBezTo>
                    <a:pt x="2" y="127"/>
                    <a:pt x="0" y="104"/>
                    <a:pt x="8" y="81"/>
                  </a:cubicBezTo>
                  <a:cubicBezTo>
                    <a:pt x="22" y="43"/>
                    <a:pt x="44" y="13"/>
                    <a:pt x="88" y="4"/>
                  </a:cubicBezTo>
                  <a:cubicBezTo>
                    <a:pt x="112" y="0"/>
                    <a:pt x="137" y="9"/>
                    <a:pt x="149" y="31"/>
                  </a:cubicBezTo>
                  <a:cubicBezTo>
                    <a:pt x="163" y="55"/>
                    <a:pt x="165" y="80"/>
                    <a:pt x="157" y="105"/>
                  </a:cubicBezTo>
                  <a:cubicBezTo>
                    <a:pt x="148" y="132"/>
                    <a:pt x="132" y="155"/>
                    <a:pt x="108" y="170"/>
                  </a:cubicBezTo>
                  <a:cubicBezTo>
                    <a:pt x="95" y="179"/>
                    <a:pt x="81" y="183"/>
                    <a:pt x="66" y="183"/>
                  </a:cubicBezTo>
                  <a:close/>
                </a:path>
              </a:pathLst>
            </a:custGeom>
            <a:solidFill>
              <a:srgbClr val="39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-787400" y="3538538"/>
              <a:ext cx="161925" cy="127000"/>
            </a:xfrm>
            <a:custGeom>
              <a:avLst/>
              <a:gdLst>
                <a:gd name="T0" fmla="*/ 114 w 173"/>
                <a:gd name="T1" fmla="*/ 134 h 135"/>
                <a:gd name="T2" fmla="*/ 19 w 173"/>
                <a:gd name="T3" fmla="*/ 71 h 135"/>
                <a:gd name="T4" fmla="*/ 65 w 173"/>
                <a:gd name="T5" fmla="*/ 2 h 135"/>
                <a:gd name="T6" fmla="*/ 165 w 173"/>
                <a:gd name="T7" fmla="*/ 80 h 135"/>
                <a:gd name="T8" fmla="*/ 130 w 173"/>
                <a:gd name="T9" fmla="*/ 134 h 135"/>
                <a:gd name="T10" fmla="*/ 114 w 173"/>
                <a:gd name="T11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35">
                  <a:moveTo>
                    <a:pt x="114" y="134"/>
                  </a:moveTo>
                  <a:cubicBezTo>
                    <a:pt x="70" y="132"/>
                    <a:pt x="36" y="110"/>
                    <a:pt x="19" y="71"/>
                  </a:cubicBezTo>
                  <a:cubicBezTo>
                    <a:pt x="0" y="28"/>
                    <a:pt x="25" y="0"/>
                    <a:pt x="65" y="2"/>
                  </a:cubicBezTo>
                  <a:cubicBezTo>
                    <a:pt x="104" y="4"/>
                    <a:pt x="151" y="32"/>
                    <a:pt x="165" y="80"/>
                  </a:cubicBezTo>
                  <a:cubicBezTo>
                    <a:pt x="173" y="106"/>
                    <a:pt x="155" y="130"/>
                    <a:pt x="130" y="134"/>
                  </a:cubicBezTo>
                  <a:cubicBezTo>
                    <a:pt x="125" y="135"/>
                    <a:pt x="119" y="134"/>
                    <a:pt x="114" y="134"/>
                  </a:cubicBezTo>
                  <a:close/>
                </a:path>
              </a:pathLst>
            </a:custGeom>
            <a:solidFill>
              <a:srgbClr val="E35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-903288" y="3206751"/>
              <a:ext cx="166687" cy="98425"/>
            </a:xfrm>
            <a:custGeom>
              <a:avLst/>
              <a:gdLst>
                <a:gd name="T0" fmla="*/ 99 w 177"/>
                <a:gd name="T1" fmla="*/ 3 h 104"/>
                <a:gd name="T2" fmla="*/ 151 w 177"/>
                <a:gd name="T3" fmla="*/ 12 h 104"/>
                <a:gd name="T4" fmla="*/ 176 w 177"/>
                <a:gd name="T5" fmla="*/ 51 h 104"/>
                <a:gd name="T6" fmla="*/ 159 w 177"/>
                <a:gd name="T7" fmla="*/ 79 h 104"/>
                <a:gd name="T8" fmla="*/ 101 w 177"/>
                <a:gd name="T9" fmla="*/ 101 h 104"/>
                <a:gd name="T10" fmla="*/ 45 w 177"/>
                <a:gd name="T11" fmla="*/ 97 h 104"/>
                <a:gd name="T12" fmla="*/ 24 w 177"/>
                <a:gd name="T13" fmla="*/ 85 h 104"/>
                <a:gd name="T14" fmla="*/ 24 w 177"/>
                <a:gd name="T15" fmla="*/ 27 h 104"/>
                <a:gd name="T16" fmla="*/ 99 w 177"/>
                <a:gd name="T17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04">
                  <a:moveTo>
                    <a:pt x="99" y="3"/>
                  </a:moveTo>
                  <a:cubicBezTo>
                    <a:pt x="118" y="3"/>
                    <a:pt x="135" y="3"/>
                    <a:pt x="151" y="12"/>
                  </a:cubicBezTo>
                  <a:cubicBezTo>
                    <a:pt x="170" y="22"/>
                    <a:pt x="177" y="33"/>
                    <a:pt x="176" y="51"/>
                  </a:cubicBezTo>
                  <a:cubicBezTo>
                    <a:pt x="175" y="63"/>
                    <a:pt x="168" y="72"/>
                    <a:pt x="159" y="79"/>
                  </a:cubicBezTo>
                  <a:cubicBezTo>
                    <a:pt x="142" y="92"/>
                    <a:pt x="123" y="101"/>
                    <a:pt x="101" y="101"/>
                  </a:cubicBezTo>
                  <a:cubicBezTo>
                    <a:pt x="82" y="102"/>
                    <a:pt x="63" y="104"/>
                    <a:pt x="45" y="97"/>
                  </a:cubicBezTo>
                  <a:cubicBezTo>
                    <a:pt x="37" y="94"/>
                    <a:pt x="30" y="90"/>
                    <a:pt x="24" y="85"/>
                  </a:cubicBezTo>
                  <a:cubicBezTo>
                    <a:pt x="0" y="66"/>
                    <a:pt x="2" y="45"/>
                    <a:pt x="24" y="27"/>
                  </a:cubicBezTo>
                  <a:cubicBezTo>
                    <a:pt x="45" y="8"/>
                    <a:pt x="72" y="0"/>
                    <a:pt x="99" y="3"/>
                  </a:cubicBezTo>
                  <a:close/>
                </a:path>
              </a:pathLst>
            </a:custGeom>
            <a:solidFill>
              <a:srgbClr val="A9C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88" y="1271006"/>
            <a:ext cx="3202268" cy="8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Users\krdoas\Desktop\ДЛЯ ПРЕЗЕНТАЦИЙ\15.03.2018 ППМИ\фон.png"/>
          <p:cNvPicPr>
            <a:picLocks noChangeAspect="1" noChangeArrowheads="1"/>
          </p:cNvPicPr>
          <p:nvPr/>
        </p:nvPicPr>
        <p:blipFill>
          <a:blip r:embed="rId3" cstate="print">
            <a:lum bright="69000" contrast="-86000"/>
          </a:blip>
          <a:srcRect/>
          <a:stretch>
            <a:fillRect/>
          </a:stretch>
        </p:blipFill>
        <p:spPr bwMode="auto">
          <a:xfrm>
            <a:off x="0" y="0"/>
            <a:ext cx="12234728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802229" y="6492875"/>
            <a:ext cx="389771" cy="365125"/>
          </a:xfrm>
        </p:spPr>
        <p:txBody>
          <a:bodyPr/>
          <a:lstStyle/>
          <a:p>
            <a:r>
              <a:rPr lang="en-US" sz="2000" dirty="0"/>
              <a:t>5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2195" y="6005015"/>
            <a:ext cx="5371752" cy="69836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lnSpc>
                <a:spcPts val="1333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Создание центра «Молодежное пространство «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Лофт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» на базе МАУК «Ставропольский Дворец культуры и спорта» </a:t>
            </a:r>
          </a:p>
          <a:p>
            <a:pPr algn="ctr" defTabSz="1219170">
              <a:lnSpc>
                <a:spcPts val="1333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города Ставрополь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66416" y="3077117"/>
            <a:ext cx="5666745" cy="46789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lnSpc>
                <a:spcPts val="1467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с. Грачёвка, благоустройство сквера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Иверский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66416" y="4654414"/>
            <a:ext cx="2728505" cy="47687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lnSpc>
                <a:spcPts val="1467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с. Спицевка, замена </a:t>
            </a:r>
          </a:p>
          <a:p>
            <a:pPr algn="ctr" defTabSz="1219170">
              <a:lnSpc>
                <a:spcPts val="1467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окон в ДК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087899" y="4655566"/>
            <a:ext cx="2745261" cy="47687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lnSpc>
                <a:spcPts val="1467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х.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Мищенский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, благоустройство парка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95" y="2804655"/>
            <a:ext cx="5371752" cy="30820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7213"/>
          <a:stretch/>
        </p:blipFill>
        <p:spPr>
          <a:xfrm>
            <a:off x="6166417" y="354440"/>
            <a:ext cx="5666744" cy="2650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6137409" y="6238412"/>
            <a:ext cx="2786516" cy="5490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lnSpc>
                <a:spcPts val="1333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с. </a:t>
            </a:r>
            <a:r>
              <a:rPr lang="ru-RU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Тугулук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, благоустройство территории прилегающей </a:t>
            </a:r>
          </a:p>
          <a:p>
            <a:pPr algn="ctr" defTabSz="1219170">
              <a:lnSpc>
                <a:spcPts val="1333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к ДК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87902" y="6259958"/>
            <a:ext cx="2745261" cy="52752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lnSpc>
                <a:spcPts val="1333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г. Невинномысск обустройство спортивной площадки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t="20711" b="9975"/>
          <a:stretch/>
        </p:blipFill>
        <p:spPr bwMode="auto">
          <a:xfrm>
            <a:off x="9081545" y="5201267"/>
            <a:ext cx="2786483" cy="9913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32" y="3609319"/>
            <a:ext cx="2728489" cy="9913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32" y="5201269"/>
            <a:ext cx="2728488" cy="9913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03" y="3609319"/>
            <a:ext cx="2788181" cy="9913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Группа 25"/>
          <p:cNvGrpSpPr/>
          <p:nvPr/>
        </p:nvGrpSpPr>
        <p:grpSpPr>
          <a:xfrm>
            <a:off x="442195" y="570818"/>
            <a:ext cx="1722883" cy="1622253"/>
            <a:chOff x="-1776413" y="3014663"/>
            <a:chExt cx="1576387" cy="1484313"/>
          </a:xfrm>
          <a:effectLst/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-1776413" y="3014663"/>
              <a:ext cx="858837" cy="968375"/>
            </a:xfrm>
            <a:custGeom>
              <a:avLst/>
              <a:gdLst>
                <a:gd name="T0" fmla="*/ 0 w 916"/>
                <a:gd name="T1" fmla="*/ 587 h 1032"/>
                <a:gd name="T2" fmla="*/ 8 w 916"/>
                <a:gd name="T3" fmla="*/ 568 h 1032"/>
                <a:gd name="T4" fmla="*/ 32 w 916"/>
                <a:gd name="T5" fmla="*/ 454 h 1032"/>
                <a:gd name="T6" fmla="*/ 118 w 916"/>
                <a:gd name="T7" fmla="*/ 297 h 1032"/>
                <a:gd name="T8" fmla="*/ 270 w 916"/>
                <a:gd name="T9" fmla="*/ 156 h 1032"/>
                <a:gd name="T10" fmla="*/ 439 w 916"/>
                <a:gd name="T11" fmla="*/ 56 h 1032"/>
                <a:gd name="T12" fmla="*/ 598 w 916"/>
                <a:gd name="T13" fmla="*/ 5 h 1032"/>
                <a:gd name="T14" fmla="*/ 699 w 916"/>
                <a:gd name="T15" fmla="*/ 0 h 1032"/>
                <a:gd name="T16" fmla="*/ 712 w 916"/>
                <a:gd name="T17" fmla="*/ 2 h 1032"/>
                <a:gd name="T18" fmla="*/ 729 w 916"/>
                <a:gd name="T19" fmla="*/ 13 h 1032"/>
                <a:gd name="T20" fmla="*/ 720 w 916"/>
                <a:gd name="T21" fmla="*/ 37 h 1032"/>
                <a:gd name="T22" fmla="*/ 680 w 916"/>
                <a:gd name="T23" fmla="*/ 61 h 1032"/>
                <a:gd name="T24" fmla="*/ 514 w 916"/>
                <a:gd name="T25" fmla="*/ 136 h 1032"/>
                <a:gd name="T26" fmla="*/ 418 w 916"/>
                <a:gd name="T27" fmla="*/ 198 h 1032"/>
                <a:gd name="T28" fmla="*/ 375 w 916"/>
                <a:gd name="T29" fmla="*/ 268 h 1032"/>
                <a:gd name="T30" fmla="*/ 383 w 916"/>
                <a:gd name="T31" fmla="*/ 313 h 1032"/>
                <a:gd name="T32" fmla="*/ 426 w 916"/>
                <a:gd name="T33" fmla="*/ 347 h 1032"/>
                <a:gd name="T34" fmla="*/ 526 w 916"/>
                <a:gd name="T35" fmla="*/ 354 h 1032"/>
                <a:gd name="T36" fmla="*/ 779 w 916"/>
                <a:gd name="T37" fmla="*/ 289 h 1032"/>
                <a:gd name="T38" fmla="*/ 874 w 916"/>
                <a:gd name="T39" fmla="*/ 264 h 1032"/>
                <a:gd name="T40" fmla="*/ 911 w 916"/>
                <a:gd name="T41" fmla="*/ 263 h 1032"/>
                <a:gd name="T42" fmla="*/ 900 w 916"/>
                <a:gd name="T43" fmla="*/ 287 h 1032"/>
                <a:gd name="T44" fmla="*/ 838 w 916"/>
                <a:gd name="T45" fmla="*/ 329 h 1032"/>
                <a:gd name="T46" fmla="*/ 711 w 916"/>
                <a:gd name="T47" fmla="*/ 397 h 1032"/>
                <a:gd name="T48" fmla="*/ 592 w 916"/>
                <a:gd name="T49" fmla="*/ 462 h 1032"/>
                <a:gd name="T50" fmla="*/ 452 w 916"/>
                <a:gd name="T51" fmla="*/ 621 h 1032"/>
                <a:gd name="T52" fmla="*/ 409 w 916"/>
                <a:gd name="T53" fmla="*/ 764 h 1032"/>
                <a:gd name="T54" fmla="*/ 392 w 916"/>
                <a:gd name="T55" fmla="*/ 868 h 1032"/>
                <a:gd name="T56" fmla="*/ 377 w 916"/>
                <a:gd name="T57" fmla="*/ 968 h 1032"/>
                <a:gd name="T58" fmla="*/ 364 w 916"/>
                <a:gd name="T59" fmla="*/ 1009 h 1032"/>
                <a:gd name="T60" fmla="*/ 323 w 916"/>
                <a:gd name="T61" fmla="*/ 1018 h 1032"/>
                <a:gd name="T62" fmla="*/ 303 w 916"/>
                <a:gd name="T63" fmla="*/ 988 h 1032"/>
                <a:gd name="T64" fmla="*/ 262 w 916"/>
                <a:gd name="T65" fmla="*/ 840 h 1032"/>
                <a:gd name="T66" fmla="*/ 213 w 916"/>
                <a:gd name="T67" fmla="*/ 672 h 1032"/>
                <a:gd name="T68" fmla="*/ 191 w 916"/>
                <a:gd name="T69" fmla="*/ 634 h 1032"/>
                <a:gd name="T70" fmla="*/ 167 w 916"/>
                <a:gd name="T71" fmla="*/ 636 h 1032"/>
                <a:gd name="T72" fmla="*/ 160 w 916"/>
                <a:gd name="T73" fmla="*/ 652 h 1032"/>
                <a:gd name="T74" fmla="*/ 147 w 916"/>
                <a:gd name="T75" fmla="*/ 748 h 1032"/>
                <a:gd name="T76" fmla="*/ 141 w 916"/>
                <a:gd name="T77" fmla="*/ 870 h 1032"/>
                <a:gd name="T78" fmla="*/ 133 w 916"/>
                <a:gd name="T79" fmla="*/ 946 h 1032"/>
                <a:gd name="T80" fmla="*/ 116 w 916"/>
                <a:gd name="T81" fmla="*/ 973 h 1032"/>
                <a:gd name="T82" fmla="*/ 72 w 916"/>
                <a:gd name="T83" fmla="*/ 929 h 1032"/>
                <a:gd name="T84" fmla="*/ 18 w 916"/>
                <a:gd name="T85" fmla="*/ 782 h 1032"/>
                <a:gd name="T86" fmla="*/ 8 w 916"/>
                <a:gd name="T87" fmla="*/ 705 h 1032"/>
                <a:gd name="T88" fmla="*/ 0 w 916"/>
                <a:gd name="T89" fmla="*/ 684 h 1032"/>
                <a:gd name="T90" fmla="*/ 0 w 916"/>
                <a:gd name="T91" fmla="*/ 587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6" h="1032">
                  <a:moveTo>
                    <a:pt x="0" y="587"/>
                  </a:moveTo>
                  <a:cubicBezTo>
                    <a:pt x="8" y="583"/>
                    <a:pt x="8" y="575"/>
                    <a:pt x="8" y="568"/>
                  </a:cubicBezTo>
                  <a:cubicBezTo>
                    <a:pt x="10" y="529"/>
                    <a:pt x="19" y="491"/>
                    <a:pt x="32" y="454"/>
                  </a:cubicBezTo>
                  <a:cubicBezTo>
                    <a:pt x="51" y="397"/>
                    <a:pt x="80" y="344"/>
                    <a:pt x="118" y="297"/>
                  </a:cubicBezTo>
                  <a:cubicBezTo>
                    <a:pt x="162" y="242"/>
                    <a:pt x="214" y="196"/>
                    <a:pt x="270" y="156"/>
                  </a:cubicBezTo>
                  <a:cubicBezTo>
                    <a:pt x="324" y="117"/>
                    <a:pt x="380" y="84"/>
                    <a:pt x="439" y="56"/>
                  </a:cubicBezTo>
                  <a:cubicBezTo>
                    <a:pt x="490" y="32"/>
                    <a:pt x="543" y="14"/>
                    <a:pt x="598" y="5"/>
                  </a:cubicBezTo>
                  <a:cubicBezTo>
                    <a:pt x="631" y="0"/>
                    <a:pt x="665" y="1"/>
                    <a:pt x="699" y="0"/>
                  </a:cubicBezTo>
                  <a:cubicBezTo>
                    <a:pt x="703" y="0"/>
                    <a:pt x="708" y="1"/>
                    <a:pt x="712" y="2"/>
                  </a:cubicBezTo>
                  <a:cubicBezTo>
                    <a:pt x="719" y="4"/>
                    <a:pt x="727" y="4"/>
                    <a:pt x="729" y="13"/>
                  </a:cubicBezTo>
                  <a:cubicBezTo>
                    <a:pt x="731" y="23"/>
                    <a:pt x="727" y="31"/>
                    <a:pt x="720" y="37"/>
                  </a:cubicBezTo>
                  <a:cubicBezTo>
                    <a:pt x="707" y="46"/>
                    <a:pt x="694" y="54"/>
                    <a:pt x="680" y="61"/>
                  </a:cubicBezTo>
                  <a:cubicBezTo>
                    <a:pt x="625" y="86"/>
                    <a:pt x="569" y="111"/>
                    <a:pt x="514" y="136"/>
                  </a:cubicBezTo>
                  <a:cubicBezTo>
                    <a:pt x="479" y="152"/>
                    <a:pt x="447" y="174"/>
                    <a:pt x="418" y="198"/>
                  </a:cubicBezTo>
                  <a:cubicBezTo>
                    <a:pt x="396" y="217"/>
                    <a:pt x="381" y="240"/>
                    <a:pt x="375" y="268"/>
                  </a:cubicBezTo>
                  <a:cubicBezTo>
                    <a:pt x="371" y="284"/>
                    <a:pt x="375" y="300"/>
                    <a:pt x="383" y="313"/>
                  </a:cubicBezTo>
                  <a:cubicBezTo>
                    <a:pt x="394" y="328"/>
                    <a:pt x="407" y="340"/>
                    <a:pt x="426" y="347"/>
                  </a:cubicBezTo>
                  <a:cubicBezTo>
                    <a:pt x="459" y="359"/>
                    <a:pt x="493" y="358"/>
                    <a:pt x="526" y="354"/>
                  </a:cubicBezTo>
                  <a:cubicBezTo>
                    <a:pt x="613" y="343"/>
                    <a:pt x="696" y="316"/>
                    <a:pt x="779" y="289"/>
                  </a:cubicBezTo>
                  <a:cubicBezTo>
                    <a:pt x="810" y="279"/>
                    <a:pt x="842" y="271"/>
                    <a:pt x="874" y="264"/>
                  </a:cubicBezTo>
                  <a:cubicBezTo>
                    <a:pt x="886" y="261"/>
                    <a:pt x="899" y="263"/>
                    <a:pt x="911" y="263"/>
                  </a:cubicBezTo>
                  <a:cubicBezTo>
                    <a:pt x="916" y="276"/>
                    <a:pt x="908" y="282"/>
                    <a:pt x="900" y="287"/>
                  </a:cubicBezTo>
                  <a:cubicBezTo>
                    <a:pt x="880" y="302"/>
                    <a:pt x="859" y="316"/>
                    <a:pt x="838" y="329"/>
                  </a:cubicBezTo>
                  <a:cubicBezTo>
                    <a:pt x="796" y="352"/>
                    <a:pt x="755" y="376"/>
                    <a:pt x="711" y="397"/>
                  </a:cubicBezTo>
                  <a:cubicBezTo>
                    <a:pt x="670" y="416"/>
                    <a:pt x="629" y="436"/>
                    <a:pt x="592" y="462"/>
                  </a:cubicBezTo>
                  <a:cubicBezTo>
                    <a:pt x="532" y="503"/>
                    <a:pt x="484" y="556"/>
                    <a:pt x="452" y="621"/>
                  </a:cubicBezTo>
                  <a:cubicBezTo>
                    <a:pt x="430" y="666"/>
                    <a:pt x="416" y="714"/>
                    <a:pt x="409" y="764"/>
                  </a:cubicBezTo>
                  <a:cubicBezTo>
                    <a:pt x="404" y="798"/>
                    <a:pt x="397" y="833"/>
                    <a:pt x="392" y="868"/>
                  </a:cubicBezTo>
                  <a:cubicBezTo>
                    <a:pt x="387" y="901"/>
                    <a:pt x="383" y="935"/>
                    <a:pt x="377" y="968"/>
                  </a:cubicBezTo>
                  <a:cubicBezTo>
                    <a:pt x="375" y="982"/>
                    <a:pt x="370" y="996"/>
                    <a:pt x="364" y="1009"/>
                  </a:cubicBezTo>
                  <a:cubicBezTo>
                    <a:pt x="354" y="1030"/>
                    <a:pt x="341" y="1032"/>
                    <a:pt x="323" y="1018"/>
                  </a:cubicBezTo>
                  <a:cubicBezTo>
                    <a:pt x="313" y="1010"/>
                    <a:pt x="307" y="1000"/>
                    <a:pt x="303" y="988"/>
                  </a:cubicBezTo>
                  <a:cubicBezTo>
                    <a:pt x="285" y="940"/>
                    <a:pt x="276" y="889"/>
                    <a:pt x="262" y="840"/>
                  </a:cubicBezTo>
                  <a:cubicBezTo>
                    <a:pt x="246" y="784"/>
                    <a:pt x="230" y="727"/>
                    <a:pt x="213" y="672"/>
                  </a:cubicBezTo>
                  <a:cubicBezTo>
                    <a:pt x="208" y="658"/>
                    <a:pt x="200" y="645"/>
                    <a:pt x="191" y="634"/>
                  </a:cubicBezTo>
                  <a:cubicBezTo>
                    <a:pt x="183" y="623"/>
                    <a:pt x="174" y="624"/>
                    <a:pt x="167" y="636"/>
                  </a:cubicBezTo>
                  <a:cubicBezTo>
                    <a:pt x="164" y="641"/>
                    <a:pt x="161" y="647"/>
                    <a:pt x="160" y="652"/>
                  </a:cubicBezTo>
                  <a:cubicBezTo>
                    <a:pt x="152" y="684"/>
                    <a:pt x="148" y="716"/>
                    <a:pt x="147" y="748"/>
                  </a:cubicBezTo>
                  <a:cubicBezTo>
                    <a:pt x="145" y="789"/>
                    <a:pt x="144" y="829"/>
                    <a:pt x="141" y="870"/>
                  </a:cubicBezTo>
                  <a:cubicBezTo>
                    <a:pt x="140" y="895"/>
                    <a:pt x="137" y="921"/>
                    <a:pt x="133" y="946"/>
                  </a:cubicBezTo>
                  <a:cubicBezTo>
                    <a:pt x="131" y="961"/>
                    <a:pt x="130" y="962"/>
                    <a:pt x="116" y="973"/>
                  </a:cubicBezTo>
                  <a:cubicBezTo>
                    <a:pt x="94" y="966"/>
                    <a:pt x="83" y="947"/>
                    <a:pt x="72" y="929"/>
                  </a:cubicBezTo>
                  <a:cubicBezTo>
                    <a:pt x="43" y="884"/>
                    <a:pt x="28" y="834"/>
                    <a:pt x="18" y="782"/>
                  </a:cubicBezTo>
                  <a:cubicBezTo>
                    <a:pt x="14" y="756"/>
                    <a:pt x="12" y="731"/>
                    <a:pt x="8" y="705"/>
                  </a:cubicBezTo>
                  <a:cubicBezTo>
                    <a:pt x="7" y="698"/>
                    <a:pt x="8" y="689"/>
                    <a:pt x="0" y="684"/>
                  </a:cubicBezTo>
                  <a:cubicBezTo>
                    <a:pt x="0" y="652"/>
                    <a:pt x="0" y="619"/>
                    <a:pt x="0" y="587"/>
                  </a:cubicBezTo>
                  <a:close/>
                </a:path>
              </a:pathLst>
            </a:custGeom>
            <a:solidFill>
              <a:srgbClr val="F9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-1384300" y="3624263"/>
              <a:ext cx="614362" cy="874713"/>
            </a:xfrm>
            <a:custGeom>
              <a:avLst/>
              <a:gdLst>
                <a:gd name="T0" fmla="*/ 432 w 655"/>
                <a:gd name="T1" fmla="*/ 933 h 933"/>
                <a:gd name="T2" fmla="*/ 423 w 655"/>
                <a:gd name="T3" fmla="*/ 925 h 933"/>
                <a:gd name="T4" fmla="*/ 277 w 655"/>
                <a:gd name="T5" fmla="*/ 855 h 933"/>
                <a:gd name="T6" fmla="*/ 137 w 655"/>
                <a:gd name="T7" fmla="*/ 737 h 933"/>
                <a:gd name="T8" fmla="*/ 21 w 655"/>
                <a:gd name="T9" fmla="*/ 542 h 933"/>
                <a:gd name="T10" fmla="*/ 4 w 655"/>
                <a:gd name="T11" fmla="*/ 450 h 933"/>
                <a:gd name="T12" fmla="*/ 1 w 655"/>
                <a:gd name="T13" fmla="*/ 410 h 933"/>
                <a:gd name="T14" fmla="*/ 15 w 655"/>
                <a:gd name="T15" fmla="*/ 299 h 933"/>
                <a:gd name="T16" fmla="*/ 49 w 655"/>
                <a:gd name="T17" fmla="*/ 184 h 933"/>
                <a:gd name="T18" fmla="*/ 146 w 655"/>
                <a:gd name="T19" fmla="*/ 38 h 933"/>
                <a:gd name="T20" fmla="*/ 185 w 655"/>
                <a:gd name="T21" fmla="*/ 9 h 933"/>
                <a:gd name="T22" fmla="*/ 187 w 655"/>
                <a:gd name="T23" fmla="*/ 8 h 933"/>
                <a:gd name="T24" fmla="*/ 216 w 655"/>
                <a:gd name="T25" fmla="*/ 5 h 933"/>
                <a:gd name="T26" fmla="*/ 222 w 655"/>
                <a:gd name="T27" fmla="*/ 33 h 933"/>
                <a:gd name="T28" fmla="*/ 204 w 655"/>
                <a:gd name="T29" fmla="*/ 80 h 933"/>
                <a:gd name="T30" fmla="*/ 160 w 655"/>
                <a:gd name="T31" fmla="*/ 179 h 933"/>
                <a:gd name="T32" fmla="*/ 137 w 655"/>
                <a:gd name="T33" fmla="*/ 290 h 933"/>
                <a:gd name="T34" fmla="*/ 180 w 655"/>
                <a:gd name="T35" fmla="*/ 362 h 933"/>
                <a:gd name="T36" fmla="*/ 256 w 655"/>
                <a:gd name="T37" fmla="*/ 362 h 933"/>
                <a:gd name="T38" fmla="*/ 296 w 655"/>
                <a:gd name="T39" fmla="*/ 336 h 933"/>
                <a:gd name="T40" fmla="*/ 401 w 655"/>
                <a:gd name="T41" fmla="*/ 206 h 933"/>
                <a:gd name="T42" fmla="*/ 468 w 655"/>
                <a:gd name="T43" fmla="*/ 105 h 933"/>
                <a:gd name="T44" fmla="*/ 503 w 655"/>
                <a:gd name="T45" fmla="*/ 75 h 933"/>
                <a:gd name="T46" fmla="*/ 510 w 655"/>
                <a:gd name="T47" fmla="*/ 101 h 933"/>
                <a:gd name="T48" fmla="*/ 472 w 655"/>
                <a:gd name="T49" fmla="*/ 231 h 933"/>
                <a:gd name="T50" fmla="*/ 428 w 655"/>
                <a:gd name="T51" fmla="*/ 393 h 933"/>
                <a:gd name="T52" fmla="*/ 436 w 655"/>
                <a:gd name="T53" fmla="*/ 521 h 933"/>
                <a:gd name="T54" fmla="*/ 481 w 655"/>
                <a:gd name="T55" fmla="*/ 602 h 933"/>
                <a:gd name="T56" fmla="*/ 630 w 655"/>
                <a:gd name="T57" fmla="*/ 796 h 933"/>
                <a:gd name="T58" fmla="*/ 648 w 655"/>
                <a:gd name="T59" fmla="*/ 829 h 933"/>
                <a:gd name="T60" fmla="*/ 632 w 655"/>
                <a:gd name="T61" fmla="*/ 853 h 933"/>
                <a:gd name="T62" fmla="*/ 570 w 655"/>
                <a:gd name="T63" fmla="*/ 832 h 933"/>
                <a:gd name="T64" fmla="*/ 402 w 655"/>
                <a:gd name="T65" fmla="*/ 728 h 933"/>
                <a:gd name="T66" fmla="*/ 301 w 655"/>
                <a:gd name="T67" fmla="*/ 674 h 933"/>
                <a:gd name="T68" fmla="*/ 266 w 655"/>
                <a:gd name="T69" fmla="*/ 670 h 933"/>
                <a:gd name="T70" fmla="*/ 270 w 655"/>
                <a:gd name="T71" fmla="*/ 686 h 933"/>
                <a:gd name="T72" fmla="*/ 305 w 655"/>
                <a:gd name="T73" fmla="*/ 737 h 933"/>
                <a:gd name="T74" fmla="*/ 377 w 655"/>
                <a:gd name="T75" fmla="*/ 815 h 933"/>
                <a:gd name="T76" fmla="*/ 447 w 655"/>
                <a:gd name="T77" fmla="*/ 889 h 933"/>
                <a:gd name="T78" fmla="*/ 457 w 655"/>
                <a:gd name="T79" fmla="*/ 903 h 933"/>
                <a:gd name="T80" fmla="*/ 454 w 655"/>
                <a:gd name="T81" fmla="*/ 933 h 933"/>
                <a:gd name="T82" fmla="*/ 432 w 655"/>
                <a:gd name="T83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5" h="933">
                  <a:moveTo>
                    <a:pt x="432" y="933"/>
                  </a:moveTo>
                  <a:cubicBezTo>
                    <a:pt x="429" y="930"/>
                    <a:pt x="426" y="925"/>
                    <a:pt x="423" y="925"/>
                  </a:cubicBezTo>
                  <a:cubicBezTo>
                    <a:pt x="369" y="913"/>
                    <a:pt x="322" y="886"/>
                    <a:pt x="277" y="855"/>
                  </a:cubicBezTo>
                  <a:cubicBezTo>
                    <a:pt x="227" y="820"/>
                    <a:pt x="178" y="783"/>
                    <a:pt x="137" y="737"/>
                  </a:cubicBezTo>
                  <a:cubicBezTo>
                    <a:pt x="84" y="681"/>
                    <a:pt x="42" y="617"/>
                    <a:pt x="21" y="542"/>
                  </a:cubicBezTo>
                  <a:cubicBezTo>
                    <a:pt x="12" y="512"/>
                    <a:pt x="4" y="482"/>
                    <a:pt x="4" y="450"/>
                  </a:cubicBezTo>
                  <a:cubicBezTo>
                    <a:pt x="4" y="437"/>
                    <a:pt x="0" y="423"/>
                    <a:pt x="1" y="410"/>
                  </a:cubicBezTo>
                  <a:cubicBezTo>
                    <a:pt x="5" y="373"/>
                    <a:pt x="8" y="336"/>
                    <a:pt x="15" y="299"/>
                  </a:cubicBezTo>
                  <a:cubicBezTo>
                    <a:pt x="22" y="260"/>
                    <a:pt x="33" y="221"/>
                    <a:pt x="49" y="184"/>
                  </a:cubicBezTo>
                  <a:cubicBezTo>
                    <a:pt x="72" y="129"/>
                    <a:pt x="102" y="79"/>
                    <a:pt x="146" y="38"/>
                  </a:cubicBezTo>
                  <a:cubicBezTo>
                    <a:pt x="158" y="27"/>
                    <a:pt x="172" y="19"/>
                    <a:pt x="185" y="9"/>
                  </a:cubicBezTo>
                  <a:cubicBezTo>
                    <a:pt x="185" y="8"/>
                    <a:pt x="186" y="8"/>
                    <a:pt x="187" y="8"/>
                  </a:cubicBezTo>
                  <a:cubicBezTo>
                    <a:pt x="196" y="2"/>
                    <a:pt x="207" y="0"/>
                    <a:pt x="216" y="5"/>
                  </a:cubicBezTo>
                  <a:cubicBezTo>
                    <a:pt x="227" y="11"/>
                    <a:pt x="224" y="24"/>
                    <a:pt x="222" y="33"/>
                  </a:cubicBezTo>
                  <a:cubicBezTo>
                    <a:pt x="218" y="50"/>
                    <a:pt x="210" y="65"/>
                    <a:pt x="204" y="80"/>
                  </a:cubicBezTo>
                  <a:cubicBezTo>
                    <a:pt x="189" y="113"/>
                    <a:pt x="173" y="146"/>
                    <a:pt x="160" y="179"/>
                  </a:cubicBezTo>
                  <a:cubicBezTo>
                    <a:pt x="146" y="214"/>
                    <a:pt x="135" y="251"/>
                    <a:pt x="137" y="290"/>
                  </a:cubicBezTo>
                  <a:cubicBezTo>
                    <a:pt x="139" y="322"/>
                    <a:pt x="152" y="347"/>
                    <a:pt x="180" y="362"/>
                  </a:cubicBezTo>
                  <a:cubicBezTo>
                    <a:pt x="204" y="376"/>
                    <a:pt x="231" y="374"/>
                    <a:pt x="256" y="362"/>
                  </a:cubicBezTo>
                  <a:cubicBezTo>
                    <a:pt x="270" y="356"/>
                    <a:pt x="284" y="347"/>
                    <a:pt x="296" y="336"/>
                  </a:cubicBezTo>
                  <a:cubicBezTo>
                    <a:pt x="339" y="299"/>
                    <a:pt x="371" y="253"/>
                    <a:pt x="401" y="206"/>
                  </a:cubicBezTo>
                  <a:cubicBezTo>
                    <a:pt x="423" y="172"/>
                    <a:pt x="445" y="138"/>
                    <a:pt x="468" y="105"/>
                  </a:cubicBezTo>
                  <a:cubicBezTo>
                    <a:pt x="477" y="92"/>
                    <a:pt x="487" y="80"/>
                    <a:pt x="503" y="75"/>
                  </a:cubicBezTo>
                  <a:cubicBezTo>
                    <a:pt x="511" y="82"/>
                    <a:pt x="512" y="91"/>
                    <a:pt x="510" y="101"/>
                  </a:cubicBezTo>
                  <a:cubicBezTo>
                    <a:pt x="500" y="145"/>
                    <a:pt x="487" y="188"/>
                    <a:pt x="472" y="231"/>
                  </a:cubicBezTo>
                  <a:cubicBezTo>
                    <a:pt x="454" y="284"/>
                    <a:pt x="438" y="338"/>
                    <a:pt x="428" y="393"/>
                  </a:cubicBezTo>
                  <a:cubicBezTo>
                    <a:pt x="420" y="437"/>
                    <a:pt x="421" y="480"/>
                    <a:pt x="436" y="521"/>
                  </a:cubicBezTo>
                  <a:cubicBezTo>
                    <a:pt x="447" y="550"/>
                    <a:pt x="462" y="577"/>
                    <a:pt x="481" y="602"/>
                  </a:cubicBezTo>
                  <a:cubicBezTo>
                    <a:pt x="530" y="667"/>
                    <a:pt x="580" y="731"/>
                    <a:pt x="630" y="796"/>
                  </a:cubicBezTo>
                  <a:cubicBezTo>
                    <a:pt x="637" y="806"/>
                    <a:pt x="643" y="817"/>
                    <a:pt x="648" y="829"/>
                  </a:cubicBezTo>
                  <a:cubicBezTo>
                    <a:pt x="655" y="844"/>
                    <a:pt x="648" y="851"/>
                    <a:pt x="632" y="853"/>
                  </a:cubicBezTo>
                  <a:cubicBezTo>
                    <a:pt x="607" y="856"/>
                    <a:pt x="589" y="844"/>
                    <a:pt x="570" y="832"/>
                  </a:cubicBezTo>
                  <a:cubicBezTo>
                    <a:pt x="514" y="798"/>
                    <a:pt x="458" y="762"/>
                    <a:pt x="402" y="728"/>
                  </a:cubicBezTo>
                  <a:cubicBezTo>
                    <a:pt x="369" y="709"/>
                    <a:pt x="334" y="692"/>
                    <a:pt x="301" y="674"/>
                  </a:cubicBezTo>
                  <a:cubicBezTo>
                    <a:pt x="290" y="668"/>
                    <a:pt x="280" y="671"/>
                    <a:pt x="266" y="670"/>
                  </a:cubicBezTo>
                  <a:cubicBezTo>
                    <a:pt x="268" y="677"/>
                    <a:pt x="268" y="682"/>
                    <a:pt x="270" y="686"/>
                  </a:cubicBezTo>
                  <a:cubicBezTo>
                    <a:pt x="281" y="703"/>
                    <a:pt x="292" y="721"/>
                    <a:pt x="305" y="737"/>
                  </a:cubicBezTo>
                  <a:cubicBezTo>
                    <a:pt x="328" y="764"/>
                    <a:pt x="353" y="789"/>
                    <a:pt x="377" y="815"/>
                  </a:cubicBezTo>
                  <a:cubicBezTo>
                    <a:pt x="401" y="839"/>
                    <a:pt x="424" y="864"/>
                    <a:pt x="447" y="889"/>
                  </a:cubicBezTo>
                  <a:cubicBezTo>
                    <a:pt x="451" y="893"/>
                    <a:pt x="454" y="898"/>
                    <a:pt x="457" y="903"/>
                  </a:cubicBezTo>
                  <a:cubicBezTo>
                    <a:pt x="466" y="916"/>
                    <a:pt x="465" y="921"/>
                    <a:pt x="454" y="933"/>
                  </a:cubicBezTo>
                  <a:cubicBezTo>
                    <a:pt x="446" y="933"/>
                    <a:pt x="439" y="933"/>
                    <a:pt x="432" y="933"/>
                  </a:cubicBezTo>
                  <a:close/>
                </a:path>
              </a:pathLst>
            </a:custGeom>
            <a:solidFill>
              <a:srgbClr val="39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-1042988" y="3098801"/>
              <a:ext cx="842962" cy="506413"/>
            </a:xfrm>
            <a:custGeom>
              <a:avLst/>
              <a:gdLst>
                <a:gd name="T0" fmla="*/ 37 w 897"/>
                <a:gd name="T1" fmla="*/ 327 h 541"/>
                <a:gd name="T2" fmla="*/ 67 w 897"/>
                <a:gd name="T3" fmla="*/ 307 h 541"/>
                <a:gd name="T4" fmla="*/ 184 w 897"/>
                <a:gd name="T5" fmla="*/ 271 h 541"/>
                <a:gd name="T6" fmla="*/ 332 w 897"/>
                <a:gd name="T7" fmla="*/ 209 h 541"/>
                <a:gd name="T8" fmla="*/ 366 w 897"/>
                <a:gd name="T9" fmla="*/ 173 h 541"/>
                <a:gd name="T10" fmla="*/ 353 w 897"/>
                <a:gd name="T11" fmla="*/ 115 h 541"/>
                <a:gd name="T12" fmla="*/ 314 w 897"/>
                <a:gd name="T13" fmla="*/ 95 h 541"/>
                <a:gd name="T14" fmla="*/ 207 w 897"/>
                <a:gd name="T15" fmla="*/ 91 h 541"/>
                <a:gd name="T16" fmla="*/ 159 w 897"/>
                <a:gd name="T17" fmla="*/ 97 h 541"/>
                <a:gd name="T18" fmla="*/ 49 w 897"/>
                <a:gd name="T19" fmla="*/ 117 h 541"/>
                <a:gd name="T20" fmla="*/ 15 w 897"/>
                <a:gd name="T21" fmla="*/ 115 h 541"/>
                <a:gd name="T22" fmla="*/ 9 w 897"/>
                <a:gd name="T23" fmla="*/ 92 h 541"/>
                <a:gd name="T24" fmla="*/ 33 w 897"/>
                <a:gd name="T25" fmla="*/ 72 h 541"/>
                <a:gd name="T26" fmla="*/ 129 w 897"/>
                <a:gd name="T27" fmla="*/ 31 h 541"/>
                <a:gd name="T28" fmla="*/ 232 w 897"/>
                <a:gd name="T29" fmla="*/ 9 h 541"/>
                <a:gd name="T30" fmla="*/ 236 w 897"/>
                <a:gd name="T31" fmla="*/ 9 h 541"/>
                <a:gd name="T32" fmla="*/ 378 w 897"/>
                <a:gd name="T33" fmla="*/ 5 h 541"/>
                <a:gd name="T34" fmla="*/ 471 w 897"/>
                <a:gd name="T35" fmla="*/ 16 h 541"/>
                <a:gd name="T36" fmla="*/ 642 w 897"/>
                <a:gd name="T37" fmla="*/ 76 h 541"/>
                <a:gd name="T38" fmla="*/ 794 w 897"/>
                <a:gd name="T39" fmla="*/ 203 h 541"/>
                <a:gd name="T40" fmla="*/ 855 w 897"/>
                <a:gd name="T41" fmla="*/ 286 h 541"/>
                <a:gd name="T42" fmla="*/ 896 w 897"/>
                <a:gd name="T43" fmla="*/ 396 h 541"/>
                <a:gd name="T44" fmla="*/ 897 w 897"/>
                <a:gd name="T45" fmla="*/ 402 h 541"/>
                <a:gd name="T46" fmla="*/ 892 w 897"/>
                <a:gd name="T47" fmla="*/ 412 h 541"/>
                <a:gd name="T48" fmla="*/ 867 w 897"/>
                <a:gd name="T49" fmla="*/ 407 h 541"/>
                <a:gd name="T50" fmla="*/ 853 w 897"/>
                <a:gd name="T51" fmla="*/ 396 h 541"/>
                <a:gd name="T52" fmla="*/ 766 w 897"/>
                <a:gd name="T53" fmla="*/ 314 h 541"/>
                <a:gd name="T54" fmla="*/ 696 w 897"/>
                <a:gd name="T55" fmla="*/ 253 h 541"/>
                <a:gd name="T56" fmla="*/ 658 w 897"/>
                <a:gd name="T57" fmla="*/ 241 h 541"/>
                <a:gd name="T58" fmla="*/ 662 w 897"/>
                <a:gd name="T59" fmla="*/ 264 h 541"/>
                <a:gd name="T60" fmla="*/ 710 w 897"/>
                <a:gd name="T61" fmla="*/ 360 h 541"/>
                <a:gd name="T62" fmla="*/ 777 w 897"/>
                <a:gd name="T63" fmla="*/ 469 h 541"/>
                <a:gd name="T64" fmla="*/ 795 w 897"/>
                <a:gd name="T65" fmla="*/ 514 h 541"/>
                <a:gd name="T66" fmla="*/ 783 w 897"/>
                <a:gd name="T67" fmla="*/ 541 h 541"/>
                <a:gd name="T68" fmla="*/ 718 w 897"/>
                <a:gd name="T69" fmla="*/ 502 h 541"/>
                <a:gd name="T70" fmla="*/ 560 w 897"/>
                <a:gd name="T71" fmla="*/ 379 h 541"/>
                <a:gd name="T72" fmla="*/ 411 w 897"/>
                <a:gd name="T73" fmla="*/ 319 h 541"/>
                <a:gd name="T74" fmla="*/ 308 w 897"/>
                <a:gd name="T75" fmla="*/ 311 h 541"/>
                <a:gd name="T76" fmla="*/ 225 w 897"/>
                <a:gd name="T77" fmla="*/ 322 h 541"/>
                <a:gd name="T78" fmla="*/ 177 w 897"/>
                <a:gd name="T79" fmla="*/ 328 h 541"/>
                <a:gd name="T80" fmla="*/ 83 w 897"/>
                <a:gd name="T81" fmla="*/ 337 h 541"/>
                <a:gd name="T82" fmla="*/ 37 w 897"/>
                <a:gd name="T83" fmla="*/ 32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97" h="541">
                  <a:moveTo>
                    <a:pt x="37" y="327"/>
                  </a:moveTo>
                  <a:cubicBezTo>
                    <a:pt x="43" y="315"/>
                    <a:pt x="56" y="311"/>
                    <a:pt x="67" y="307"/>
                  </a:cubicBezTo>
                  <a:cubicBezTo>
                    <a:pt x="106" y="294"/>
                    <a:pt x="145" y="283"/>
                    <a:pt x="184" y="271"/>
                  </a:cubicBezTo>
                  <a:cubicBezTo>
                    <a:pt x="235" y="254"/>
                    <a:pt x="286" y="238"/>
                    <a:pt x="332" y="209"/>
                  </a:cubicBezTo>
                  <a:cubicBezTo>
                    <a:pt x="346" y="200"/>
                    <a:pt x="358" y="188"/>
                    <a:pt x="366" y="173"/>
                  </a:cubicBezTo>
                  <a:cubicBezTo>
                    <a:pt x="376" y="156"/>
                    <a:pt x="370" y="127"/>
                    <a:pt x="353" y="115"/>
                  </a:cubicBezTo>
                  <a:cubicBezTo>
                    <a:pt x="341" y="107"/>
                    <a:pt x="328" y="98"/>
                    <a:pt x="314" y="95"/>
                  </a:cubicBezTo>
                  <a:cubicBezTo>
                    <a:pt x="279" y="85"/>
                    <a:pt x="243" y="86"/>
                    <a:pt x="207" y="91"/>
                  </a:cubicBezTo>
                  <a:cubicBezTo>
                    <a:pt x="191" y="94"/>
                    <a:pt x="175" y="94"/>
                    <a:pt x="159" y="97"/>
                  </a:cubicBezTo>
                  <a:cubicBezTo>
                    <a:pt x="122" y="103"/>
                    <a:pt x="86" y="110"/>
                    <a:pt x="49" y="117"/>
                  </a:cubicBezTo>
                  <a:cubicBezTo>
                    <a:pt x="37" y="120"/>
                    <a:pt x="26" y="119"/>
                    <a:pt x="15" y="115"/>
                  </a:cubicBezTo>
                  <a:cubicBezTo>
                    <a:pt x="2" y="111"/>
                    <a:pt x="0" y="101"/>
                    <a:pt x="9" y="92"/>
                  </a:cubicBezTo>
                  <a:cubicBezTo>
                    <a:pt x="16" y="84"/>
                    <a:pt x="24" y="77"/>
                    <a:pt x="33" y="72"/>
                  </a:cubicBezTo>
                  <a:cubicBezTo>
                    <a:pt x="63" y="55"/>
                    <a:pt x="94" y="38"/>
                    <a:pt x="129" y="31"/>
                  </a:cubicBezTo>
                  <a:cubicBezTo>
                    <a:pt x="163" y="23"/>
                    <a:pt x="197" y="16"/>
                    <a:pt x="232" y="9"/>
                  </a:cubicBezTo>
                  <a:cubicBezTo>
                    <a:pt x="233" y="9"/>
                    <a:pt x="235" y="9"/>
                    <a:pt x="236" y="9"/>
                  </a:cubicBezTo>
                  <a:cubicBezTo>
                    <a:pt x="283" y="6"/>
                    <a:pt x="331" y="0"/>
                    <a:pt x="378" y="5"/>
                  </a:cubicBezTo>
                  <a:cubicBezTo>
                    <a:pt x="409" y="8"/>
                    <a:pt x="440" y="10"/>
                    <a:pt x="471" y="16"/>
                  </a:cubicBezTo>
                  <a:cubicBezTo>
                    <a:pt x="532" y="27"/>
                    <a:pt x="589" y="46"/>
                    <a:pt x="642" y="76"/>
                  </a:cubicBezTo>
                  <a:cubicBezTo>
                    <a:pt x="701" y="108"/>
                    <a:pt x="751" y="151"/>
                    <a:pt x="794" y="203"/>
                  </a:cubicBezTo>
                  <a:cubicBezTo>
                    <a:pt x="815" y="230"/>
                    <a:pt x="836" y="257"/>
                    <a:pt x="855" y="286"/>
                  </a:cubicBezTo>
                  <a:cubicBezTo>
                    <a:pt x="877" y="320"/>
                    <a:pt x="890" y="357"/>
                    <a:pt x="896" y="396"/>
                  </a:cubicBezTo>
                  <a:cubicBezTo>
                    <a:pt x="897" y="398"/>
                    <a:pt x="897" y="400"/>
                    <a:pt x="897" y="402"/>
                  </a:cubicBezTo>
                  <a:cubicBezTo>
                    <a:pt x="895" y="406"/>
                    <a:pt x="893" y="409"/>
                    <a:pt x="892" y="412"/>
                  </a:cubicBezTo>
                  <a:cubicBezTo>
                    <a:pt x="882" y="415"/>
                    <a:pt x="874" y="414"/>
                    <a:pt x="867" y="407"/>
                  </a:cubicBezTo>
                  <a:cubicBezTo>
                    <a:pt x="863" y="403"/>
                    <a:pt x="857" y="400"/>
                    <a:pt x="853" y="396"/>
                  </a:cubicBezTo>
                  <a:cubicBezTo>
                    <a:pt x="824" y="369"/>
                    <a:pt x="796" y="341"/>
                    <a:pt x="766" y="314"/>
                  </a:cubicBezTo>
                  <a:cubicBezTo>
                    <a:pt x="743" y="293"/>
                    <a:pt x="720" y="273"/>
                    <a:pt x="696" y="253"/>
                  </a:cubicBezTo>
                  <a:cubicBezTo>
                    <a:pt x="686" y="245"/>
                    <a:pt x="675" y="236"/>
                    <a:pt x="658" y="241"/>
                  </a:cubicBezTo>
                  <a:cubicBezTo>
                    <a:pt x="659" y="249"/>
                    <a:pt x="659" y="257"/>
                    <a:pt x="662" y="264"/>
                  </a:cubicBezTo>
                  <a:cubicBezTo>
                    <a:pt x="677" y="296"/>
                    <a:pt x="693" y="329"/>
                    <a:pt x="710" y="360"/>
                  </a:cubicBezTo>
                  <a:cubicBezTo>
                    <a:pt x="731" y="397"/>
                    <a:pt x="755" y="432"/>
                    <a:pt x="777" y="469"/>
                  </a:cubicBezTo>
                  <a:cubicBezTo>
                    <a:pt x="785" y="483"/>
                    <a:pt x="790" y="498"/>
                    <a:pt x="795" y="514"/>
                  </a:cubicBezTo>
                  <a:cubicBezTo>
                    <a:pt x="798" y="525"/>
                    <a:pt x="797" y="536"/>
                    <a:pt x="783" y="541"/>
                  </a:cubicBezTo>
                  <a:cubicBezTo>
                    <a:pt x="759" y="534"/>
                    <a:pt x="738" y="518"/>
                    <a:pt x="718" y="502"/>
                  </a:cubicBezTo>
                  <a:cubicBezTo>
                    <a:pt x="666" y="461"/>
                    <a:pt x="617" y="415"/>
                    <a:pt x="560" y="379"/>
                  </a:cubicBezTo>
                  <a:cubicBezTo>
                    <a:pt x="514" y="349"/>
                    <a:pt x="465" y="329"/>
                    <a:pt x="411" y="319"/>
                  </a:cubicBezTo>
                  <a:cubicBezTo>
                    <a:pt x="377" y="313"/>
                    <a:pt x="342" y="309"/>
                    <a:pt x="308" y="311"/>
                  </a:cubicBezTo>
                  <a:cubicBezTo>
                    <a:pt x="280" y="313"/>
                    <a:pt x="253" y="319"/>
                    <a:pt x="225" y="322"/>
                  </a:cubicBezTo>
                  <a:cubicBezTo>
                    <a:pt x="209" y="325"/>
                    <a:pt x="193" y="327"/>
                    <a:pt x="177" y="328"/>
                  </a:cubicBezTo>
                  <a:cubicBezTo>
                    <a:pt x="146" y="331"/>
                    <a:pt x="114" y="334"/>
                    <a:pt x="83" y="337"/>
                  </a:cubicBezTo>
                  <a:cubicBezTo>
                    <a:pt x="68" y="338"/>
                    <a:pt x="50" y="335"/>
                    <a:pt x="37" y="327"/>
                  </a:cubicBezTo>
                  <a:close/>
                </a:path>
              </a:pathLst>
            </a:custGeom>
            <a:solidFill>
              <a:srgbClr val="A9C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-950913" y="3422651"/>
              <a:ext cx="552450" cy="730250"/>
            </a:xfrm>
            <a:custGeom>
              <a:avLst/>
              <a:gdLst>
                <a:gd name="T0" fmla="*/ 6 w 589"/>
                <a:gd name="T1" fmla="*/ 153 h 779"/>
                <a:gd name="T2" fmla="*/ 76 w 589"/>
                <a:gd name="T3" fmla="*/ 183 h 779"/>
                <a:gd name="T4" fmla="*/ 197 w 589"/>
                <a:gd name="T5" fmla="*/ 251 h 779"/>
                <a:gd name="T6" fmla="*/ 284 w 589"/>
                <a:gd name="T7" fmla="*/ 283 h 779"/>
                <a:gd name="T8" fmla="*/ 336 w 589"/>
                <a:gd name="T9" fmla="*/ 285 h 779"/>
                <a:gd name="T10" fmla="*/ 375 w 589"/>
                <a:gd name="T11" fmla="*/ 205 h 779"/>
                <a:gd name="T12" fmla="*/ 318 w 589"/>
                <a:gd name="T13" fmla="*/ 132 h 779"/>
                <a:gd name="T14" fmla="*/ 210 w 589"/>
                <a:gd name="T15" fmla="*/ 48 h 779"/>
                <a:gd name="T16" fmla="*/ 183 w 589"/>
                <a:gd name="T17" fmla="*/ 14 h 779"/>
                <a:gd name="T18" fmla="*/ 203 w 589"/>
                <a:gd name="T19" fmla="*/ 2 h 779"/>
                <a:gd name="T20" fmla="*/ 259 w 589"/>
                <a:gd name="T21" fmla="*/ 14 h 779"/>
                <a:gd name="T22" fmla="*/ 420 w 589"/>
                <a:gd name="T23" fmla="*/ 116 h 779"/>
                <a:gd name="T24" fmla="*/ 504 w 589"/>
                <a:gd name="T25" fmla="*/ 210 h 779"/>
                <a:gd name="T26" fmla="*/ 578 w 589"/>
                <a:gd name="T27" fmla="*/ 383 h 779"/>
                <a:gd name="T28" fmla="*/ 554 w 589"/>
                <a:gd name="T29" fmla="*/ 582 h 779"/>
                <a:gd name="T30" fmla="*/ 480 w 589"/>
                <a:gd name="T31" fmla="*/ 721 h 779"/>
                <a:gd name="T32" fmla="*/ 415 w 589"/>
                <a:gd name="T33" fmla="*/ 776 h 779"/>
                <a:gd name="T34" fmla="*/ 409 w 589"/>
                <a:gd name="T35" fmla="*/ 762 h 779"/>
                <a:gd name="T36" fmla="*/ 412 w 589"/>
                <a:gd name="T37" fmla="*/ 727 h 779"/>
                <a:gd name="T38" fmla="*/ 446 w 589"/>
                <a:gd name="T39" fmla="*/ 577 h 779"/>
                <a:gd name="T40" fmla="*/ 449 w 589"/>
                <a:gd name="T41" fmla="*/ 525 h 779"/>
                <a:gd name="T42" fmla="*/ 430 w 589"/>
                <a:gd name="T43" fmla="*/ 526 h 779"/>
                <a:gd name="T44" fmla="*/ 411 w 589"/>
                <a:gd name="T45" fmla="*/ 545 h 779"/>
                <a:gd name="T46" fmla="*/ 333 w 589"/>
                <a:gd name="T47" fmla="*/ 668 h 779"/>
                <a:gd name="T48" fmla="*/ 281 w 589"/>
                <a:gd name="T49" fmla="*/ 752 h 779"/>
                <a:gd name="T50" fmla="*/ 244 w 589"/>
                <a:gd name="T51" fmla="*/ 779 h 779"/>
                <a:gd name="T52" fmla="*/ 231 w 589"/>
                <a:gd name="T53" fmla="*/ 753 h 779"/>
                <a:gd name="T54" fmla="*/ 237 w 589"/>
                <a:gd name="T55" fmla="*/ 687 h 779"/>
                <a:gd name="T56" fmla="*/ 255 w 589"/>
                <a:gd name="T57" fmla="*/ 556 h 779"/>
                <a:gd name="T58" fmla="*/ 240 w 589"/>
                <a:gd name="T59" fmla="*/ 432 h 779"/>
                <a:gd name="T60" fmla="*/ 188 w 589"/>
                <a:gd name="T61" fmla="*/ 343 h 779"/>
                <a:gd name="T62" fmla="*/ 115 w 589"/>
                <a:gd name="T63" fmla="*/ 276 h 779"/>
                <a:gd name="T64" fmla="*/ 18 w 589"/>
                <a:gd name="T65" fmla="*/ 185 h 779"/>
                <a:gd name="T66" fmla="*/ 6 w 589"/>
                <a:gd name="T67" fmla="*/ 15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9" h="779">
                  <a:moveTo>
                    <a:pt x="6" y="153"/>
                  </a:moveTo>
                  <a:cubicBezTo>
                    <a:pt x="33" y="158"/>
                    <a:pt x="54" y="171"/>
                    <a:pt x="76" y="183"/>
                  </a:cubicBezTo>
                  <a:cubicBezTo>
                    <a:pt x="117" y="206"/>
                    <a:pt x="156" y="229"/>
                    <a:pt x="197" y="251"/>
                  </a:cubicBezTo>
                  <a:cubicBezTo>
                    <a:pt x="225" y="265"/>
                    <a:pt x="253" y="278"/>
                    <a:pt x="284" y="283"/>
                  </a:cubicBezTo>
                  <a:cubicBezTo>
                    <a:pt x="301" y="286"/>
                    <a:pt x="320" y="289"/>
                    <a:pt x="336" y="285"/>
                  </a:cubicBezTo>
                  <a:cubicBezTo>
                    <a:pt x="372" y="278"/>
                    <a:pt x="391" y="245"/>
                    <a:pt x="375" y="205"/>
                  </a:cubicBezTo>
                  <a:cubicBezTo>
                    <a:pt x="363" y="175"/>
                    <a:pt x="342" y="152"/>
                    <a:pt x="318" y="132"/>
                  </a:cubicBezTo>
                  <a:cubicBezTo>
                    <a:pt x="283" y="103"/>
                    <a:pt x="246" y="76"/>
                    <a:pt x="210" y="48"/>
                  </a:cubicBezTo>
                  <a:cubicBezTo>
                    <a:pt x="199" y="39"/>
                    <a:pt x="187" y="29"/>
                    <a:pt x="183" y="14"/>
                  </a:cubicBezTo>
                  <a:cubicBezTo>
                    <a:pt x="186" y="4"/>
                    <a:pt x="194" y="0"/>
                    <a:pt x="203" y="2"/>
                  </a:cubicBezTo>
                  <a:cubicBezTo>
                    <a:pt x="222" y="5"/>
                    <a:pt x="241" y="8"/>
                    <a:pt x="259" y="14"/>
                  </a:cubicBezTo>
                  <a:cubicBezTo>
                    <a:pt x="321" y="35"/>
                    <a:pt x="373" y="71"/>
                    <a:pt x="420" y="116"/>
                  </a:cubicBezTo>
                  <a:cubicBezTo>
                    <a:pt x="450" y="146"/>
                    <a:pt x="480" y="176"/>
                    <a:pt x="504" y="210"/>
                  </a:cubicBezTo>
                  <a:cubicBezTo>
                    <a:pt x="541" y="263"/>
                    <a:pt x="568" y="319"/>
                    <a:pt x="578" y="383"/>
                  </a:cubicBezTo>
                  <a:cubicBezTo>
                    <a:pt x="589" y="452"/>
                    <a:pt x="577" y="517"/>
                    <a:pt x="554" y="582"/>
                  </a:cubicBezTo>
                  <a:cubicBezTo>
                    <a:pt x="536" y="632"/>
                    <a:pt x="513" y="680"/>
                    <a:pt x="480" y="721"/>
                  </a:cubicBezTo>
                  <a:cubicBezTo>
                    <a:pt x="463" y="743"/>
                    <a:pt x="444" y="764"/>
                    <a:pt x="415" y="776"/>
                  </a:cubicBezTo>
                  <a:cubicBezTo>
                    <a:pt x="412" y="771"/>
                    <a:pt x="409" y="766"/>
                    <a:pt x="409" y="762"/>
                  </a:cubicBezTo>
                  <a:cubicBezTo>
                    <a:pt x="409" y="750"/>
                    <a:pt x="409" y="738"/>
                    <a:pt x="412" y="727"/>
                  </a:cubicBezTo>
                  <a:cubicBezTo>
                    <a:pt x="423" y="677"/>
                    <a:pt x="434" y="627"/>
                    <a:pt x="446" y="577"/>
                  </a:cubicBezTo>
                  <a:cubicBezTo>
                    <a:pt x="451" y="559"/>
                    <a:pt x="449" y="542"/>
                    <a:pt x="449" y="525"/>
                  </a:cubicBezTo>
                  <a:cubicBezTo>
                    <a:pt x="441" y="520"/>
                    <a:pt x="435" y="520"/>
                    <a:pt x="430" y="526"/>
                  </a:cubicBezTo>
                  <a:cubicBezTo>
                    <a:pt x="423" y="532"/>
                    <a:pt x="416" y="538"/>
                    <a:pt x="411" y="545"/>
                  </a:cubicBezTo>
                  <a:cubicBezTo>
                    <a:pt x="385" y="586"/>
                    <a:pt x="359" y="627"/>
                    <a:pt x="333" y="668"/>
                  </a:cubicBezTo>
                  <a:cubicBezTo>
                    <a:pt x="316" y="696"/>
                    <a:pt x="302" y="726"/>
                    <a:pt x="281" y="752"/>
                  </a:cubicBezTo>
                  <a:cubicBezTo>
                    <a:pt x="270" y="764"/>
                    <a:pt x="259" y="774"/>
                    <a:pt x="244" y="779"/>
                  </a:cubicBezTo>
                  <a:cubicBezTo>
                    <a:pt x="234" y="773"/>
                    <a:pt x="231" y="763"/>
                    <a:pt x="231" y="753"/>
                  </a:cubicBezTo>
                  <a:cubicBezTo>
                    <a:pt x="232" y="731"/>
                    <a:pt x="233" y="708"/>
                    <a:pt x="237" y="687"/>
                  </a:cubicBezTo>
                  <a:cubicBezTo>
                    <a:pt x="244" y="643"/>
                    <a:pt x="251" y="600"/>
                    <a:pt x="255" y="556"/>
                  </a:cubicBezTo>
                  <a:cubicBezTo>
                    <a:pt x="259" y="513"/>
                    <a:pt x="253" y="472"/>
                    <a:pt x="240" y="432"/>
                  </a:cubicBezTo>
                  <a:cubicBezTo>
                    <a:pt x="229" y="399"/>
                    <a:pt x="211" y="370"/>
                    <a:pt x="188" y="343"/>
                  </a:cubicBezTo>
                  <a:cubicBezTo>
                    <a:pt x="166" y="318"/>
                    <a:pt x="140" y="297"/>
                    <a:pt x="115" y="276"/>
                  </a:cubicBezTo>
                  <a:cubicBezTo>
                    <a:pt x="81" y="248"/>
                    <a:pt x="49" y="216"/>
                    <a:pt x="18" y="185"/>
                  </a:cubicBezTo>
                  <a:cubicBezTo>
                    <a:pt x="11" y="178"/>
                    <a:pt x="0" y="169"/>
                    <a:pt x="6" y="153"/>
                  </a:cubicBezTo>
                  <a:close/>
                </a:path>
              </a:pathLst>
            </a:custGeom>
            <a:solidFill>
              <a:srgbClr val="E35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-1393825" y="3168651"/>
              <a:ext cx="230187" cy="160338"/>
            </a:xfrm>
            <a:custGeom>
              <a:avLst/>
              <a:gdLst>
                <a:gd name="T0" fmla="*/ 85 w 245"/>
                <a:gd name="T1" fmla="*/ 171 h 171"/>
                <a:gd name="T2" fmla="*/ 41 w 245"/>
                <a:gd name="T3" fmla="*/ 160 h 171"/>
                <a:gd name="T4" fmla="*/ 13 w 245"/>
                <a:gd name="T5" fmla="*/ 87 h 171"/>
                <a:gd name="T6" fmla="*/ 68 w 245"/>
                <a:gd name="T7" fmla="*/ 28 h 171"/>
                <a:gd name="T8" fmla="*/ 164 w 245"/>
                <a:gd name="T9" fmla="*/ 1 h 171"/>
                <a:gd name="T10" fmla="*/ 208 w 245"/>
                <a:gd name="T11" fmla="*/ 12 h 171"/>
                <a:gd name="T12" fmla="*/ 232 w 245"/>
                <a:gd name="T13" fmla="*/ 83 h 171"/>
                <a:gd name="T14" fmla="*/ 172 w 245"/>
                <a:gd name="T15" fmla="*/ 146 h 171"/>
                <a:gd name="T16" fmla="*/ 85 w 245"/>
                <a:gd name="T17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171">
                  <a:moveTo>
                    <a:pt x="85" y="171"/>
                  </a:moveTo>
                  <a:cubicBezTo>
                    <a:pt x="70" y="167"/>
                    <a:pt x="55" y="165"/>
                    <a:pt x="41" y="160"/>
                  </a:cubicBezTo>
                  <a:cubicBezTo>
                    <a:pt x="10" y="146"/>
                    <a:pt x="0" y="118"/>
                    <a:pt x="13" y="87"/>
                  </a:cubicBezTo>
                  <a:cubicBezTo>
                    <a:pt x="25" y="61"/>
                    <a:pt x="44" y="43"/>
                    <a:pt x="68" y="28"/>
                  </a:cubicBezTo>
                  <a:cubicBezTo>
                    <a:pt x="98" y="10"/>
                    <a:pt x="129" y="1"/>
                    <a:pt x="164" y="1"/>
                  </a:cubicBezTo>
                  <a:cubicBezTo>
                    <a:pt x="179" y="0"/>
                    <a:pt x="194" y="5"/>
                    <a:pt x="208" y="12"/>
                  </a:cubicBezTo>
                  <a:cubicBezTo>
                    <a:pt x="235" y="27"/>
                    <a:pt x="245" y="50"/>
                    <a:pt x="232" y="83"/>
                  </a:cubicBezTo>
                  <a:cubicBezTo>
                    <a:pt x="221" y="113"/>
                    <a:pt x="198" y="130"/>
                    <a:pt x="172" y="146"/>
                  </a:cubicBezTo>
                  <a:cubicBezTo>
                    <a:pt x="154" y="157"/>
                    <a:pt x="109" y="171"/>
                    <a:pt x="85" y="171"/>
                  </a:cubicBezTo>
                  <a:close/>
                </a:path>
              </a:pathLst>
            </a:custGeom>
            <a:solidFill>
              <a:srgbClr val="F9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-1228725" y="3756026"/>
              <a:ext cx="153987" cy="173038"/>
            </a:xfrm>
            <a:custGeom>
              <a:avLst/>
              <a:gdLst>
                <a:gd name="T0" fmla="*/ 66 w 165"/>
                <a:gd name="T1" fmla="*/ 183 h 183"/>
                <a:gd name="T2" fmla="*/ 13 w 165"/>
                <a:gd name="T3" fmla="*/ 150 h 183"/>
                <a:gd name="T4" fmla="*/ 8 w 165"/>
                <a:gd name="T5" fmla="*/ 81 h 183"/>
                <a:gd name="T6" fmla="*/ 88 w 165"/>
                <a:gd name="T7" fmla="*/ 4 h 183"/>
                <a:gd name="T8" fmla="*/ 149 w 165"/>
                <a:gd name="T9" fmla="*/ 31 h 183"/>
                <a:gd name="T10" fmla="*/ 157 w 165"/>
                <a:gd name="T11" fmla="*/ 105 h 183"/>
                <a:gd name="T12" fmla="*/ 108 w 165"/>
                <a:gd name="T13" fmla="*/ 170 h 183"/>
                <a:gd name="T14" fmla="*/ 66 w 165"/>
                <a:gd name="T15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83">
                  <a:moveTo>
                    <a:pt x="66" y="183"/>
                  </a:moveTo>
                  <a:cubicBezTo>
                    <a:pt x="42" y="182"/>
                    <a:pt x="24" y="171"/>
                    <a:pt x="13" y="150"/>
                  </a:cubicBezTo>
                  <a:cubicBezTo>
                    <a:pt x="2" y="127"/>
                    <a:pt x="0" y="104"/>
                    <a:pt x="8" y="81"/>
                  </a:cubicBezTo>
                  <a:cubicBezTo>
                    <a:pt x="22" y="43"/>
                    <a:pt x="44" y="13"/>
                    <a:pt x="88" y="4"/>
                  </a:cubicBezTo>
                  <a:cubicBezTo>
                    <a:pt x="112" y="0"/>
                    <a:pt x="137" y="9"/>
                    <a:pt x="149" y="31"/>
                  </a:cubicBezTo>
                  <a:cubicBezTo>
                    <a:pt x="163" y="55"/>
                    <a:pt x="165" y="80"/>
                    <a:pt x="157" y="105"/>
                  </a:cubicBezTo>
                  <a:cubicBezTo>
                    <a:pt x="148" y="132"/>
                    <a:pt x="132" y="155"/>
                    <a:pt x="108" y="170"/>
                  </a:cubicBezTo>
                  <a:cubicBezTo>
                    <a:pt x="95" y="179"/>
                    <a:pt x="81" y="183"/>
                    <a:pt x="66" y="183"/>
                  </a:cubicBezTo>
                  <a:close/>
                </a:path>
              </a:pathLst>
            </a:custGeom>
            <a:solidFill>
              <a:srgbClr val="39A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-787400" y="3538538"/>
              <a:ext cx="161925" cy="127000"/>
            </a:xfrm>
            <a:custGeom>
              <a:avLst/>
              <a:gdLst>
                <a:gd name="T0" fmla="*/ 114 w 173"/>
                <a:gd name="T1" fmla="*/ 134 h 135"/>
                <a:gd name="T2" fmla="*/ 19 w 173"/>
                <a:gd name="T3" fmla="*/ 71 h 135"/>
                <a:gd name="T4" fmla="*/ 65 w 173"/>
                <a:gd name="T5" fmla="*/ 2 h 135"/>
                <a:gd name="T6" fmla="*/ 165 w 173"/>
                <a:gd name="T7" fmla="*/ 80 h 135"/>
                <a:gd name="T8" fmla="*/ 130 w 173"/>
                <a:gd name="T9" fmla="*/ 134 h 135"/>
                <a:gd name="T10" fmla="*/ 114 w 173"/>
                <a:gd name="T11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35">
                  <a:moveTo>
                    <a:pt x="114" y="134"/>
                  </a:moveTo>
                  <a:cubicBezTo>
                    <a:pt x="70" y="132"/>
                    <a:pt x="36" y="110"/>
                    <a:pt x="19" y="71"/>
                  </a:cubicBezTo>
                  <a:cubicBezTo>
                    <a:pt x="0" y="28"/>
                    <a:pt x="25" y="0"/>
                    <a:pt x="65" y="2"/>
                  </a:cubicBezTo>
                  <a:cubicBezTo>
                    <a:pt x="104" y="4"/>
                    <a:pt x="151" y="32"/>
                    <a:pt x="165" y="80"/>
                  </a:cubicBezTo>
                  <a:cubicBezTo>
                    <a:pt x="173" y="106"/>
                    <a:pt x="155" y="130"/>
                    <a:pt x="130" y="134"/>
                  </a:cubicBezTo>
                  <a:cubicBezTo>
                    <a:pt x="125" y="135"/>
                    <a:pt x="119" y="134"/>
                    <a:pt x="114" y="134"/>
                  </a:cubicBezTo>
                  <a:close/>
                </a:path>
              </a:pathLst>
            </a:custGeom>
            <a:solidFill>
              <a:srgbClr val="E35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-903288" y="3206751"/>
              <a:ext cx="166687" cy="98425"/>
            </a:xfrm>
            <a:custGeom>
              <a:avLst/>
              <a:gdLst>
                <a:gd name="T0" fmla="*/ 99 w 177"/>
                <a:gd name="T1" fmla="*/ 3 h 104"/>
                <a:gd name="T2" fmla="*/ 151 w 177"/>
                <a:gd name="T3" fmla="*/ 12 h 104"/>
                <a:gd name="T4" fmla="*/ 176 w 177"/>
                <a:gd name="T5" fmla="*/ 51 h 104"/>
                <a:gd name="T6" fmla="*/ 159 w 177"/>
                <a:gd name="T7" fmla="*/ 79 h 104"/>
                <a:gd name="T8" fmla="*/ 101 w 177"/>
                <a:gd name="T9" fmla="*/ 101 h 104"/>
                <a:gd name="T10" fmla="*/ 45 w 177"/>
                <a:gd name="T11" fmla="*/ 97 h 104"/>
                <a:gd name="T12" fmla="*/ 24 w 177"/>
                <a:gd name="T13" fmla="*/ 85 h 104"/>
                <a:gd name="T14" fmla="*/ 24 w 177"/>
                <a:gd name="T15" fmla="*/ 27 h 104"/>
                <a:gd name="T16" fmla="*/ 99 w 177"/>
                <a:gd name="T17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04">
                  <a:moveTo>
                    <a:pt x="99" y="3"/>
                  </a:moveTo>
                  <a:cubicBezTo>
                    <a:pt x="118" y="3"/>
                    <a:pt x="135" y="3"/>
                    <a:pt x="151" y="12"/>
                  </a:cubicBezTo>
                  <a:cubicBezTo>
                    <a:pt x="170" y="22"/>
                    <a:pt x="177" y="33"/>
                    <a:pt x="176" y="51"/>
                  </a:cubicBezTo>
                  <a:cubicBezTo>
                    <a:pt x="175" y="63"/>
                    <a:pt x="168" y="72"/>
                    <a:pt x="159" y="79"/>
                  </a:cubicBezTo>
                  <a:cubicBezTo>
                    <a:pt x="142" y="92"/>
                    <a:pt x="123" y="101"/>
                    <a:pt x="101" y="101"/>
                  </a:cubicBezTo>
                  <a:cubicBezTo>
                    <a:pt x="82" y="102"/>
                    <a:pt x="63" y="104"/>
                    <a:pt x="45" y="97"/>
                  </a:cubicBezTo>
                  <a:cubicBezTo>
                    <a:pt x="37" y="94"/>
                    <a:pt x="30" y="90"/>
                    <a:pt x="24" y="85"/>
                  </a:cubicBezTo>
                  <a:cubicBezTo>
                    <a:pt x="0" y="66"/>
                    <a:pt x="2" y="45"/>
                    <a:pt x="24" y="27"/>
                  </a:cubicBezTo>
                  <a:cubicBezTo>
                    <a:pt x="45" y="8"/>
                    <a:pt x="72" y="0"/>
                    <a:pt x="99" y="3"/>
                  </a:cubicBezTo>
                  <a:close/>
                </a:path>
              </a:pathLst>
            </a:custGeom>
            <a:solidFill>
              <a:srgbClr val="A9C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88" y="1271006"/>
            <a:ext cx="3202268" cy="8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368051" y="1520196"/>
            <a:ext cx="9711111" cy="5568463"/>
          </a:xfrm>
          <a:prstGeom prst="roundRect">
            <a:avLst>
              <a:gd name="adj" fmla="val 30053"/>
            </a:avLst>
          </a:prstGeom>
          <a:solidFill>
            <a:srgbClr val="FAFBFC">
              <a:alpha val="74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Объект 2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76" name="Picture 4" descr="https://avatars.mds.yandex.net/get-pdb/1356811/d525d878-0e39-422e-8afa-b2373845c03f/s1200?webp=fals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CECBD2"/>
              </a:clrFrom>
              <a:clrTo>
                <a:srgbClr val="CECB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720865"/>
            <a:ext cx="9144000" cy="5367794"/>
          </a:xfrm>
          <a:prstGeom prst="round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11490325" y="6350000"/>
            <a:ext cx="701675" cy="365125"/>
          </a:xfrm>
        </p:spPr>
        <p:txBody>
          <a:bodyPr/>
          <a:lstStyle/>
          <a:p>
            <a:pPr>
              <a:defRPr/>
            </a:pPr>
            <a:fld id="{C62456F9-3366-4DBD-A6CF-2E86278298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2" name="Заголовок 31"/>
          <p:cNvSpPr>
            <a:spLocks noGrp="1"/>
          </p:cNvSpPr>
          <p:nvPr>
            <p:ph type="title" idx="4294967295"/>
          </p:nvPr>
        </p:nvSpPr>
        <p:spPr>
          <a:xfrm>
            <a:off x="1057048" y="11199"/>
            <a:ext cx="10987314" cy="129449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B89BB"/>
                </a:solidFill>
                <a:latin typeface="+mn-lt"/>
                <a:ea typeface="+mn-ea"/>
                <a:cs typeface="+mn-cs"/>
              </a:rPr>
              <a:t>Некоторые люди никогда не проявляют свою инициативу – </a:t>
            </a:r>
            <a:br>
              <a:rPr lang="ru-RU" sz="3200" b="1" dirty="0">
                <a:solidFill>
                  <a:srgbClr val="1B89BB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>
                <a:solidFill>
                  <a:srgbClr val="1B89BB"/>
                </a:solidFill>
                <a:latin typeface="+mn-lt"/>
                <a:ea typeface="+mn-ea"/>
                <a:cs typeface="+mn-cs"/>
              </a:rPr>
              <a:t>до тех пор, пока кто-то не попросит их об этом.</a:t>
            </a:r>
          </a:p>
        </p:txBody>
      </p:sp>
      <p:sp>
        <p:nvSpPr>
          <p:cNvPr id="33" name="Заголовок 31"/>
          <p:cNvSpPr txBox="1">
            <a:spLocks/>
          </p:cNvSpPr>
          <p:nvPr/>
        </p:nvSpPr>
        <p:spPr bwMode="auto">
          <a:xfrm>
            <a:off x="6908799" y="1149909"/>
            <a:ext cx="4326312" cy="543299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B89B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>
                <a:latin typeface="+mn-lt"/>
                <a:ea typeface="+mn-ea"/>
                <a:cs typeface="+mn-cs"/>
              </a:rPr>
              <a:t>Роберт </a:t>
            </a:r>
            <a:r>
              <a:rPr lang="ru-RU" dirty="0" err="1">
                <a:latin typeface="+mn-lt"/>
                <a:ea typeface="+mn-ea"/>
                <a:cs typeface="+mn-cs"/>
              </a:rPr>
              <a:t>Бенкс</a:t>
            </a:r>
            <a:r>
              <a:rPr lang="ru-RU" dirty="0">
                <a:latin typeface="+mn-lt"/>
                <a:ea typeface="+mn-ea"/>
                <a:cs typeface="+mn-cs"/>
              </a:rPr>
              <a:t> (</a:t>
            </a:r>
            <a:r>
              <a:rPr lang="ru-RU" dirty="0" err="1">
                <a:latin typeface="+mn-lt"/>
                <a:ea typeface="+mn-ea"/>
                <a:cs typeface="+mn-cs"/>
              </a:rPr>
              <a:t>Бэнкси</a:t>
            </a:r>
            <a:r>
              <a:rPr lang="ru-RU" dirty="0"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3" name="Овал 2"/>
          <p:cNvSpPr/>
          <p:nvPr/>
        </p:nvSpPr>
        <p:spPr>
          <a:xfrm>
            <a:off x="203200" y="202222"/>
            <a:ext cx="853848" cy="853848"/>
          </a:xfrm>
          <a:prstGeom prst="ellipse">
            <a:avLst/>
          </a:prstGeom>
          <a:solidFill>
            <a:srgbClr val="EA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06309" y="312610"/>
            <a:ext cx="11928566" cy="5964365"/>
          </a:xfrm>
          <a:prstGeom prst="ellipse">
            <a:avLst/>
          </a:prstGeom>
          <a:solidFill>
            <a:srgbClr val="F5F8F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63552" y="2492896"/>
            <a:ext cx="7920880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>
                <a:solidFill>
                  <a:srgbClr val="1B89BB"/>
                </a:solidFill>
                <a:latin typeface="Gabriola" pitchFamily="82" charset="0"/>
              </a:rPr>
              <a:t>Ж Е Л А Й</a:t>
            </a:r>
          </a:p>
        </p:txBody>
      </p:sp>
      <p:pic>
        <p:nvPicPr>
          <p:cNvPr id="120836" name="Picture 4" descr="https://avatanplus.com/files/resources/original/59032f6a1d07b15bb47136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2996952"/>
            <a:ext cx="1624064" cy="16240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43472" y="980728"/>
            <a:ext cx="453650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b="1" dirty="0">
                <a:solidFill>
                  <a:srgbClr val="FF0000"/>
                </a:solidFill>
                <a:latin typeface="Gabriola" pitchFamily="82" charset="0"/>
              </a:rPr>
              <a:t>Д</a:t>
            </a:r>
          </a:p>
        </p:txBody>
      </p:sp>
    </p:spTree>
    <p:extLst>
      <p:ext uri="{BB962C8B-B14F-4D97-AF65-F5344CB8AC3E}">
        <p14:creationId xmlns:p14="http://schemas.microsoft.com/office/powerpoint/2010/main" val="15400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Овал 61"/>
          <p:cNvSpPr/>
          <p:nvPr/>
        </p:nvSpPr>
        <p:spPr>
          <a:xfrm>
            <a:off x="1889925" y="5477766"/>
            <a:ext cx="7631446" cy="1845582"/>
          </a:xfrm>
          <a:prstGeom prst="ellipse">
            <a:avLst/>
          </a:prstGeom>
          <a:solidFill>
            <a:srgbClr val="F5F8F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50108" y="3749809"/>
            <a:ext cx="6521423" cy="2908939"/>
          </a:xfrm>
          <a:prstGeom prst="ellipse">
            <a:avLst/>
          </a:prstGeom>
          <a:solidFill>
            <a:srgbClr val="FAFBFC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368834" y="2234490"/>
            <a:ext cx="5688041" cy="2908939"/>
          </a:xfrm>
          <a:prstGeom prst="ellipse">
            <a:avLst/>
          </a:prstGeom>
          <a:solidFill>
            <a:srgbClr val="F5F8F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325850" y="1213797"/>
            <a:ext cx="4513943" cy="1594248"/>
          </a:xfrm>
          <a:prstGeom prst="ellipse">
            <a:avLst/>
          </a:prstGeom>
          <a:solidFill>
            <a:srgbClr val="F5F8F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 rot="19264757">
            <a:off x="6753985" y="343972"/>
            <a:ext cx="3054906" cy="1787605"/>
            <a:chOff x="5236775" y="1387660"/>
            <a:chExt cx="1985722" cy="1161963"/>
          </a:xfrm>
        </p:grpSpPr>
        <p:sp>
          <p:nvSpPr>
            <p:cNvPr id="42" name="Стрелка вправо 41"/>
            <p:cNvSpPr/>
            <p:nvPr/>
          </p:nvSpPr>
          <p:spPr>
            <a:xfrm>
              <a:off x="5761123" y="1387660"/>
              <a:ext cx="1461374" cy="1161963"/>
            </a:xfrm>
            <a:prstGeom prst="rightArrow">
              <a:avLst>
                <a:gd name="adj1" fmla="val 39763"/>
                <a:gd name="adj2" fmla="val 63499"/>
              </a:avLst>
            </a:prstGeom>
            <a:solidFill>
              <a:schemeClr val="tx1">
                <a:alpha val="37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5236775" y="1396083"/>
              <a:ext cx="1667776" cy="698528"/>
              <a:chOff x="992704" y="119099"/>
              <a:chExt cx="2734746" cy="863194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992704" y="523874"/>
                <a:ext cx="1452045" cy="428625"/>
              </a:xfrm>
              <a:prstGeom prst="rect">
                <a:avLst/>
              </a:prstGeom>
              <a:gradFill>
                <a:gsLst>
                  <a:gs pos="0">
                    <a:srgbClr val="DAE4EF"/>
                  </a:gs>
                  <a:gs pos="100000">
                    <a:srgbClr val="B4C7E7"/>
                  </a:gs>
                </a:gsLst>
                <a:lin ang="10800000" scaled="1"/>
              </a:gra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7" name="Группа 46"/>
              <p:cNvGrpSpPr/>
              <p:nvPr/>
            </p:nvGrpSpPr>
            <p:grpSpPr>
              <a:xfrm>
                <a:off x="2142871" y="119099"/>
                <a:ext cx="1584579" cy="863194"/>
                <a:chOff x="3882771" y="1609593"/>
                <a:chExt cx="1584579" cy="863194"/>
              </a:xfrm>
            </p:grpSpPr>
            <p:sp>
              <p:nvSpPr>
                <p:cNvPr id="48" name="Параллелограмм 47"/>
                <p:cNvSpPr/>
                <p:nvPr/>
              </p:nvSpPr>
              <p:spPr>
                <a:xfrm rot="5400000">
                  <a:off x="3731268" y="1981053"/>
                  <a:ext cx="609771" cy="300165"/>
                </a:xfrm>
                <a:prstGeom prst="parallelogram">
                  <a:avLst>
                    <a:gd name="adj" fmla="val 74107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Стрелка вправо 48"/>
                <p:cNvSpPr/>
                <p:nvPr/>
              </p:nvSpPr>
              <p:spPr>
                <a:xfrm>
                  <a:off x="3882771" y="1609593"/>
                  <a:ext cx="1584579" cy="863194"/>
                </a:xfrm>
                <a:prstGeom prst="rightArrow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27" name="Прямоугольник 26"/>
          <p:cNvSpPr/>
          <p:nvPr/>
        </p:nvSpPr>
        <p:spPr>
          <a:xfrm rot="19255174" flipV="1">
            <a:off x="-317717" y="4364466"/>
            <a:ext cx="8546326" cy="50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TextBox 10"/>
          <p:cNvSpPr txBox="1"/>
          <p:nvPr/>
        </p:nvSpPr>
        <p:spPr>
          <a:xfrm>
            <a:off x="952614" y="227364"/>
            <a:ext cx="6888165" cy="835036"/>
          </a:xfrm>
          <a:prstGeom prst="rect">
            <a:avLst/>
          </a:prstGeom>
          <a:noFill/>
        </p:spPr>
        <p:txBody>
          <a:bodyPr wrap="none" lIns="95439" tIns="47720" rIns="95439" bIns="47720" rtlCol="0">
            <a:spAutoFit/>
          </a:bodyPr>
          <a:lstStyle/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ИНИЦИАТИВНОГО БЮДЖЕТИРОВАНИЯ </a:t>
            </a:r>
          </a:p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СТАВРОПОЛЬСКОМ КРАЕ</a:t>
            </a:r>
            <a:endParaRPr lang="ru-RU" sz="2400" b="1" dirty="0">
              <a:solidFill>
                <a:srgbClr val="1A86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33547" y="4999862"/>
            <a:ext cx="5852423" cy="404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67" dirty="0">
                <a:solidFill>
                  <a:srgbClr val="12509A"/>
                </a:solidFill>
              </a:rPr>
              <a:t>Расширение практики: вовлечены все муниципальные образования </a:t>
            </a:r>
            <a:r>
              <a:rPr lang="ru-RU" sz="1467" dirty="0" smtClean="0">
                <a:solidFill>
                  <a:srgbClr val="12509A"/>
                </a:solidFill>
              </a:rPr>
              <a:t>края </a:t>
            </a:r>
            <a:r>
              <a:rPr lang="ru-RU" sz="1467" b="1" dirty="0" smtClean="0">
                <a:solidFill>
                  <a:srgbClr val="12509A"/>
                </a:solidFill>
              </a:rPr>
              <a:t>поселенческого </a:t>
            </a:r>
            <a:r>
              <a:rPr lang="ru-RU" sz="1467" b="1" dirty="0">
                <a:solidFill>
                  <a:srgbClr val="12509A"/>
                </a:solidFill>
              </a:rPr>
              <a:t>уровня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79151" y="4988793"/>
            <a:ext cx="1739180" cy="39541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 2016 г.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80437" y="5582715"/>
            <a:ext cx="1739180" cy="54284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2007-2015 гг.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43794" y="5676467"/>
            <a:ext cx="8113773" cy="35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67" dirty="0">
                <a:solidFill>
                  <a:srgbClr val="12509A"/>
                </a:solidFill>
              </a:rPr>
              <a:t>В реализацию практики вовлечены </a:t>
            </a:r>
            <a:r>
              <a:rPr lang="ru-RU" sz="1467" b="1" dirty="0">
                <a:solidFill>
                  <a:srgbClr val="12509A"/>
                </a:solidFill>
              </a:rPr>
              <a:t>восточные районы </a:t>
            </a:r>
            <a:r>
              <a:rPr lang="ru-RU" sz="1467" dirty="0">
                <a:solidFill>
                  <a:srgbClr val="12509A"/>
                </a:solidFill>
              </a:rPr>
              <a:t>края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8959" y="6373753"/>
            <a:ext cx="1739180" cy="39541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2007 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31973" y="6399646"/>
            <a:ext cx="7420159" cy="35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467" dirty="0">
                <a:solidFill>
                  <a:srgbClr val="12509A"/>
                </a:solidFill>
              </a:rPr>
              <a:t>практика инициативного бюджетирования в 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93356" y="6325240"/>
            <a:ext cx="58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960000"/>
                </a:solidFill>
              </a:rPr>
              <a:t>1-я</a:t>
            </a:r>
            <a:endParaRPr lang="ru-RU" sz="2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19617" y="4343681"/>
            <a:ext cx="1739180" cy="39541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ru-RU" sz="1867" b="1" dirty="0">
                <a:solidFill>
                  <a:srgbClr val="C00000"/>
                </a:solidFill>
                <a:cs typeface="+mn-ea"/>
              </a:rPr>
              <a:t>2017 г.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782971" y="4368181"/>
            <a:ext cx="5361581" cy="32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333" b="1" dirty="0">
                <a:solidFill>
                  <a:srgbClr val="12509A"/>
                </a:solidFill>
              </a:rPr>
              <a:t>ГОД МЕСТНЫХ ИНИЦИАТИВ В СТАВРОПОЛЬСКОМ КРАЕ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690185" y="3698069"/>
            <a:ext cx="5215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67" dirty="0">
                <a:solidFill>
                  <a:srgbClr val="12509A"/>
                </a:solidFill>
              </a:rPr>
              <a:t>В конкурсном отборе впервые приняли участие </a:t>
            </a:r>
            <a:r>
              <a:rPr lang="ru-RU" sz="1467" b="1" dirty="0">
                <a:solidFill>
                  <a:srgbClr val="12509A"/>
                </a:solidFill>
              </a:rPr>
              <a:t>административные центры городских округов края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24233" y="3698569"/>
            <a:ext cx="1739180" cy="39541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 2018 г.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44626" y="3022164"/>
            <a:ext cx="5357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67" dirty="0">
                <a:solidFill>
                  <a:srgbClr val="12509A"/>
                </a:solidFill>
              </a:rPr>
              <a:t>Принят </a:t>
            </a:r>
            <a:r>
              <a:rPr lang="ru-RU" sz="1467" b="1" dirty="0">
                <a:solidFill>
                  <a:srgbClr val="12509A"/>
                </a:solidFill>
              </a:rPr>
              <a:t>Закон</a:t>
            </a:r>
            <a:r>
              <a:rPr lang="ru-RU" sz="1467" dirty="0">
                <a:solidFill>
                  <a:srgbClr val="12509A"/>
                </a:solidFill>
              </a:rPr>
              <a:t> «О развитии инициативного </a:t>
            </a:r>
            <a:r>
              <a:rPr lang="ru-RU" sz="1467" dirty="0" smtClean="0">
                <a:solidFill>
                  <a:srgbClr val="12509A"/>
                </a:solidFill>
              </a:rPr>
              <a:t>бюджетирования</a:t>
            </a:r>
            <a:endParaRPr lang="en-US" sz="1467" dirty="0" smtClean="0">
              <a:solidFill>
                <a:srgbClr val="12509A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467" dirty="0" smtClean="0">
                <a:solidFill>
                  <a:srgbClr val="12509A"/>
                </a:solidFill>
              </a:rPr>
              <a:t>в </a:t>
            </a:r>
            <a:r>
              <a:rPr lang="ru-RU" sz="1467" dirty="0">
                <a:solidFill>
                  <a:srgbClr val="12509A"/>
                </a:solidFill>
              </a:rPr>
              <a:t>Ставропольском крае»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81266" y="3020056"/>
            <a:ext cx="1739180" cy="39541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2021 г.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288671" y="2323131"/>
            <a:ext cx="43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67" dirty="0">
                <a:solidFill>
                  <a:srgbClr val="12509A"/>
                </a:solidFill>
              </a:rPr>
              <a:t>Распространение </a:t>
            </a:r>
            <a:r>
              <a:rPr lang="ru-RU" sz="1467" b="1" dirty="0">
                <a:solidFill>
                  <a:srgbClr val="12509A"/>
                </a:solidFill>
              </a:rPr>
              <a:t>муниципальных практик </a:t>
            </a:r>
            <a:r>
              <a:rPr lang="ru-RU" sz="1467" dirty="0">
                <a:solidFill>
                  <a:srgbClr val="12509A"/>
                </a:solidFill>
              </a:rPr>
              <a:t>инициативного бюджетирования на весь край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34278" y="2338956"/>
            <a:ext cx="1739180" cy="39541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 2021 г.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431491" y="1662673"/>
            <a:ext cx="3165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67" dirty="0">
                <a:solidFill>
                  <a:srgbClr val="12509A"/>
                </a:solidFill>
              </a:rPr>
              <a:t>Поощрение ОМСУ за реализацию</a:t>
            </a:r>
          </a:p>
          <a:p>
            <a:pPr>
              <a:lnSpc>
                <a:spcPts val="1200"/>
              </a:lnSpc>
            </a:pPr>
            <a:r>
              <a:rPr lang="ru-RU" sz="1467" b="1" dirty="0">
                <a:solidFill>
                  <a:srgbClr val="12509A"/>
                </a:solidFill>
              </a:rPr>
              <a:t>лучших</a:t>
            </a:r>
            <a:r>
              <a:rPr lang="ru-RU" sz="1467" dirty="0">
                <a:solidFill>
                  <a:srgbClr val="12509A"/>
                </a:solidFill>
              </a:rPr>
              <a:t> </a:t>
            </a:r>
            <a:r>
              <a:rPr lang="ru-RU" sz="1467" b="1" dirty="0">
                <a:solidFill>
                  <a:srgbClr val="12509A"/>
                </a:solidFill>
              </a:rPr>
              <a:t>муниципальных практик</a:t>
            </a:r>
            <a:endParaRPr lang="ru-RU" sz="1467" dirty="0">
              <a:solidFill>
                <a:srgbClr val="12509A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318515" y="1696431"/>
            <a:ext cx="1933895" cy="39541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r>
              <a:rPr lang="ru-RU" sz="1867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 2023 г.</a:t>
            </a:r>
          </a:p>
        </p:txBody>
      </p:sp>
    </p:spTree>
    <p:extLst>
      <p:ext uri="{BB962C8B-B14F-4D97-AF65-F5344CB8AC3E}">
        <p14:creationId xmlns:p14="http://schemas.microsoft.com/office/powerpoint/2010/main" val="18831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6245986" y="1034453"/>
            <a:ext cx="5778841" cy="5461596"/>
          </a:xfrm>
          <a:prstGeom prst="roundRect">
            <a:avLst>
              <a:gd name="adj" fmla="val 5830"/>
            </a:avLst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57373130"/>
              </p:ext>
            </p:extLst>
          </p:nvPr>
        </p:nvGraphicFramePr>
        <p:xfrm>
          <a:off x="6538840" y="663376"/>
          <a:ext cx="5175309" cy="506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" name="Скругленный прямоугольник 57"/>
          <p:cNvSpPr/>
          <p:nvPr/>
        </p:nvSpPr>
        <p:spPr>
          <a:xfrm>
            <a:off x="231987" y="4022741"/>
            <a:ext cx="6104972" cy="2908939"/>
          </a:xfrm>
          <a:prstGeom prst="roundRect">
            <a:avLst/>
          </a:prstGeom>
          <a:solidFill>
            <a:srgbClr val="FAFBFC">
              <a:alpha val="51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39066" y="627674"/>
            <a:ext cx="5011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b="1" dirty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ПРОЕКТЫ, РЕАЛИЗОВАННЫЕ В </a:t>
            </a:r>
            <a:r>
              <a:rPr lang="ru-RU" altLang="ru-RU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2007-2023 </a:t>
            </a:r>
            <a:r>
              <a:rPr lang="ru-RU" altLang="ru-RU" b="1" dirty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ГОДАХ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t="15224" r="2351" b="11277"/>
          <a:stretch/>
        </p:blipFill>
        <p:spPr>
          <a:xfrm>
            <a:off x="316948" y="1034453"/>
            <a:ext cx="5813884" cy="348843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3346507" y="4759033"/>
            <a:ext cx="2520279" cy="1744900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61"/>
          <p:cNvSpPr txBox="1">
            <a:spLocks/>
          </p:cNvSpPr>
          <p:nvPr/>
        </p:nvSpPr>
        <p:spPr>
          <a:xfrm>
            <a:off x="3448106" y="4900643"/>
            <a:ext cx="1235345" cy="481847"/>
          </a:xfrm>
          <a:prstGeom prst="rect">
            <a:avLst/>
          </a:prstGeom>
        </p:spPr>
        <p:txBody>
          <a:bodyPr vert="horz" lIns="89200" tIns="44600" rIns="89200" bIns="44600" rtlCol="0" anchor="ctr">
            <a:noAutofit/>
          </a:bodyPr>
          <a:lstStyle/>
          <a:p>
            <a:pPr algn="ctr">
              <a:lnSpc>
                <a:spcPts val="1463"/>
              </a:lnSpc>
              <a:defRPr/>
            </a:pPr>
            <a:r>
              <a:rPr lang="ru-RU" sz="1300" b="1" dirty="0" smtClean="0">
                <a:solidFill>
                  <a:srgbClr val="1A86B6"/>
                </a:solidFill>
                <a:cs typeface="Times New Roman" pitchFamily="18" charset="0"/>
              </a:rPr>
              <a:t>КОЛИЧЕСТВО</a:t>
            </a:r>
          </a:p>
          <a:p>
            <a:pPr algn="ctr">
              <a:lnSpc>
                <a:spcPts val="1463"/>
              </a:lnSpc>
              <a:defRPr/>
            </a:pPr>
            <a:r>
              <a:rPr lang="ru-RU" sz="1300" b="1" dirty="0" smtClean="0">
                <a:solidFill>
                  <a:srgbClr val="1A86B6"/>
                </a:solidFill>
                <a:cs typeface="Times New Roman" pitchFamily="18" charset="0"/>
              </a:rPr>
              <a:t>ПРОЕКТОВ </a:t>
            </a:r>
            <a:endParaRPr lang="ru-RU" sz="1300" b="1" dirty="0">
              <a:solidFill>
                <a:srgbClr val="1A86B6"/>
              </a:solidFill>
              <a:cs typeface="Times New Roman" pitchFamily="18" charset="0"/>
            </a:endParaRPr>
          </a:p>
        </p:txBody>
      </p:sp>
      <p:sp>
        <p:nvSpPr>
          <p:cNvPr id="51" name="Заголовок 61"/>
          <p:cNvSpPr txBox="1">
            <a:spLocks/>
          </p:cNvSpPr>
          <p:nvPr/>
        </p:nvSpPr>
        <p:spPr>
          <a:xfrm>
            <a:off x="4851119" y="5010320"/>
            <a:ext cx="716897" cy="269373"/>
          </a:xfrm>
          <a:prstGeom prst="rect">
            <a:avLst/>
          </a:prstGeom>
        </p:spPr>
        <p:txBody>
          <a:bodyPr vert="horz" lIns="89200" tIns="44600" rIns="89200" bIns="44600" rtlCol="0" anchor="ctr">
            <a:noAutofit/>
          </a:bodyPr>
          <a:lstStyle/>
          <a:p>
            <a:pPr algn="ctr">
              <a:defRPr/>
            </a:pPr>
            <a:r>
              <a:rPr lang="ru-RU" sz="1796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2023</a:t>
            </a:r>
            <a:endParaRPr lang="ru-RU" sz="1796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4" name="Заголовок 61"/>
          <p:cNvSpPr txBox="1">
            <a:spLocks/>
          </p:cNvSpPr>
          <p:nvPr/>
        </p:nvSpPr>
        <p:spPr>
          <a:xfrm>
            <a:off x="3698990" y="5534106"/>
            <a:ext cx="648072" cy="249642"/>
          </a:xfrm>
          <a:prstGeom prst="rect">
            <a:avLst/>
          </a:prstGeom>
        </p:spPr>
        <p:txBody>
          <a:bodyPr vert="horz" lIns="89200" tIns="44600" rIns="89200" bIns="44600" rtlCol="0" anchor="ctr">
            <a:noAutofit/>
          </a:bodyPr>
          <a:lstStyle/>
          <a:p>
            <a:pPr algn="ctr">
              <a:defRPr/>
            </a:pPr>
            <a:r>
              <a:rPr lang="ru-RU" sz="1796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2015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838846" y="5279693"/>
            <a:ext cx="792088" cy="381275"/>
          </a:xfrm>
          <a:prstGeom prst="roundRect">
            <a:avLst>
              <a:gd name="adj" fmla="val 50000"/>
            </a:avLst>
          </a:prstGeom>
          <a:solidFill>
            <a:srgbClr val="FCBE6C"/>
          </a:solidFill>
          <a:ln>
            <a:noFill/>
          </a:ln>
          <a:effectLst>
            <a:innerShdw dist="152400" dir="27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>
                <a:effectLst>
                  <a:outerShdw blurRad="215900" dist="38100" dir="2700000" algn="tl" rotWithShape="0">
                    <a:prstClr val="black">
                      <a:alpha val="72000"/>
                    </a:prstClr>
                  </a:outerShdw>
                </a:effectLst>
                <a:latin typeface="Impact" panose="020B0806030902050204" pitchFamily="34" charset="0"/>
              </a:rPr>
              <a:t>281</a:t>
            </a:r>
            <a:endParaRPr lang="ru-RU" sz="1600" dirty="0">
              <a:effectLst>
                <a:outerShdw blurRad="215900" dist="38100" dir="2700000" algn="tl" rotWithShape="0">
                  <a:prstClr val="black">
                    <a:alpha val="72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3" name="Круговая стрелка 52"/>
          <p:cNvSpPr/>
          <p:nvPr/>
        </p:nvSpPr>
        <p:spPr>
          <a:xfrm rot="21071187" flipV="1">
            <a:off x="3741937" y="5108205"/>
            <a:ext cx="1552349" cy="120979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775779"/>
              <a:gd name="adj5" fmla="val 12500"/>
            </a:avLst>
          </a:prstGeom>
          <a:solidFill>
            <a:srgbClr val="FCBE6C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00" tIns="44600" rIns="89200" bIns="44600" rtlCol="0" anchor="ctr"/>
          <a:lstStyle/>
          <a:p>
            <a:pPr algn="ctr"/>
            <a:endParaRPr lang="ru-RU" sz="1197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612643" y="5796574"/>
            <a:ext cx="792088" cy="381275"/>
          </a:xfrm>
          <a:prstGeom prst="roundRect">
            <a:avLst>
              <a:gd name="adj" fmla="val 50000"/>
            </a:avLst>
          </a:prstGeom>
          <a:solidFill>
            <a:srgbClr val="FCBE6C"/>
          </a:solidFill>
          <a:ln>
            <a:noFill/>
          </a:ln>
          <a:effectLst>
            <a:innerShdw dist="152400" dir="27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>
                <a:effectLst>
                  <a:outerShdw blurRad="215900" dist="38100" dir="2700000" algn="tl" rotWithShape="0">
                    <a:prstClr val="black">
                      <a:alpha val="72000"/>
                    </a:prstClr>
                  </a:outerShdw>
                </a:effectLst>
                <a:latin typeface="Impact" panose="020B0806030902050204" pitchFamily="34" charset="0"/>
              </a:rPr>
              <a:t>23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32809" y="4758928"/>
            <a:ext cx="2520279" cy="1744900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Заголовок 61"/>
          <p:cNvSpPr txBox="1">
            <a:spLocks/>
          </p:cNvSpPr>
          <p:nvPr/>
        </p:nvSpPr>
        <p:spPr>
          <a:xfrm>
            <a:off x="549269" y="4899775"/>
            <a:ext cx="1680175" cy="481847"/>
          </a:xfrm>
          <a:prstGeom prst="rect">
            <a:avLst/>
          </a:prstGeom>
        </p:spPr>
        <p:txBody>
          <a:bodyPr vert="horz" lIns="89200" tIns="44600" rIns="89200" bIns="44600" rtlCol="0" anchor="ctr">
            <a:noAutofit/>
          </a:bodyPr>
          <a:lstStyle/>
          <a:p>
            <a:pPr algn="ctr">
              <a:lnSpc>
                <a:spcPts val="1463"/>
              </a:lnSpc>
              <a:defRPr/>
            </a:pPr>
            <a:r>
              <a:rPr lang="ru-RU" sz="1300" b="1" dirty="0" smtClean="0">
                <a:solidFill>
                  <a:srgbClr val="1A86B6"/>
                </a:solidFill>
                <a:cs typeface="Times New Roman" pitchFamily="18" charset="0"/>
              </a:rPr>
              <a:t>ЧИСЛО ПОТЕНЦИАЛЬНЫХ УЧАСТНИКОВ</a:t>
            </a:r>
            <a:endParaRPr lang="ru-RU" sz="1300" b="1" dirty="0">
              <a:solidFill>
                <a:srgbClr val="1A86B6"/>
              </a:solidFill>
              <a:cs typeface="Times New Roman" pitchFamily="18" charset="0"/>
            </a:endParaRPr>
          </a:p>
        </p:txBody>
      </p:sp>
      <p:sp>
        <p:nvSpPr>
          <p:cNvPr id="61" name="Заголовок 61"/>
          <p:cNvSpPr txBox="1">
            <a:spLocks/>
          </p:cNvSpPr>
          <p:nvPr/>
        </p:nvSpPr>
        <p:spPr>
          <a:xfrm>
            <a:off x="2149772" y="5040137"/>
            <a:ext cx="716897" cy="269373"/>
          </a:xfrm>
          <a:prstGeom prst="rect">
            <a:avLst/>
          </a:prstGeom>
        </p:spPr>
        <p:txBody>
          <a:bodyPr vert="horz" lIns="89200" tIns="44600" rIns="89200" bIns="44600" rtlCol="0" anchor="ctr">
            <a:noAutofit/>
          </a:bodyPr>
          <a:lstStyle/>
          <a:p>
            <a:pPr algn="ctr">
              <a:defRPr/>
            </a:pPr>
            <a:r>
              <a:rPr lang="ru-RU" sz="1796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2023</a:t>
            </a:r>
            <a:endParaRPr lang="ru-RU" sz="1796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2" name="Заголовок 61"/>
          <p:cNvSpPr txBox="1">
            <a:spLocks/>
          </p:cNvSpPr>
          <p:nvPr/>
        </p:nvSpPr>
        <p:spPr>
          <a:xfrm>
            <a:off x="997643" y="5563923"/>
            <a:ext cx="648072" cy="249642"/>
          </a:xfrm>
          <a:prstGeom prst="rect">
            <a:avLst/>
          </a:prstGeom>
        </p:spPr>
        <p:txBody>
          <a:bodyPr vert="horz" lIns="89200" tIns="44600" rIns="89200" bIns="44600" rtlCol="0" anchor="ctr">
            <a:noAutofit/>
          </a:bodyPr>
          <a:lstStyle/>
          <a:p>
            <a:pPr algn="ctr">
              <a:defRPr/>
            </a:pPr>
            <a:r>
              <a:rPr lang="ru-RU" sz="1796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2015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37499" y="5309510"/>
            <a:ext cx="792088" cy="381275"/>
          </a:xfrm>
          <a:prstGeom prst="roundRect">
            <a:avLst>
              <a:gd name="adj" fmla="val 50000"/>
            </a:avLst>
          </a:prstGeom>
          <a:solidFill>
            <a:srgbClr val="3BA0BB"/>
          </a:solidFill>
          <a:ln>
            <a:noFill/>
          </a:ln>
          <a:effectLst>
            <a:innerShdw dist="152400" dir="27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 smtClean="0">
                <a:effectLst>
                  <a:outerShdw blurRad="215900" dist="38100" dir="2700000" algn="tl" rotWithShape="0">
                    <a:prstClr val="black">
                      <a:alpha val="72000"/>
                    </a:prstClr>
                  </a:outerShdw>
                </a:effectLst>
                <a:latin typeface="Impact" panose="020B0806030902050204" pitchFamily="34" charset="0"/>
              </a:rPr>
              <a:t>470</a:t>
            </a:r>
            <a:endParaRPr lang="ru-RU" sz="1600" dirty="0">
              <a:effectLst>
                <a:outerShdw blurRad="215900" dist="38100" dir="2700000" algn="tl" rotWithShape="0">
                  <a:prstClr val="black">
                    <a:alpha val="72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4" name="Круговая стрелка 63"/>
          <p:cNvSpPr/>
          <p:nvPr/>
        </p:nvSpPr>
        <p:spPr>
          <a:xfrm rot="21071187" flipV="1">
            <a:off x="1040590" y="5138022"/>
            <a:ext cx="1552349" cy="120979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775779"/>
              <a:gd name="adj5" fmla="val 12500"/>
            </a:avLst>
          </a:prstGeom>
          <a:solidFill>
            <a:srgbClr val="3BA0BB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00" tIns="44600" rIns="89200" bIns="44600" rtlCol="0" anchor="ctr"/>
          <a:lstStyle/>
          <a:p>
            <a:pPr algn="ctr"/>
            <a:endParaRPr lang="ru-RU" sz="1197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911296" y="5826391"/>
            <a:ext cx="792088" cy="381275"/>
          </a:xfrm>
          <a:prstGeom prst="roundRect">
            <a:avLst>
              <a:gd name="adj" fmla="val 50000"/>
            </a:avLst>
          </a:prstGeom>
          <a:solidFill>
            <a:srgbClr val="3BA0BB"/>
          </a:solidFill>
          <a:ln>
            <a:noFill/>
          </a:ln>
          <a:effectLst>
            <a:innerShdw dist="152400" dir="27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dirty="0">
                <a:effectLst>
                  <a:outerShdw blurRad="215900" dist="38100" dir="2700000" algn="tl" rotWithShape="0">
                    <a:prstClr val="black">
                      <a:alpha val="72000"/>
                    </a:prstClr>
                  </a:outerShdw>
                </a:effectLst>
                <a:latin typeface="Impact" panose="020B0806030902050204" pitchFamily="34" charset="0"/>
              </a:rPr>
              <a:t>72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52614" y="227364"/>
            <a:ext cx="7068264" cy="835036"/>
          </a:xfrm>
          <a:prstGeom prst="rect">
            <a:avLst/>
          </a:prstGeom>
          <a:noFill/>
        </p:spPr>
        <p:txBody>
          <a:bodyPr wrap="square" lIns="95439" tIns="47720" rIns="95439" bIns="47720" rtlCol="0">
            <a:spAutoFit/>
          </a:bodyPr>
          <a:lstStyle/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ПРОГРАММЫ ПОДДЕРЖКИ</a:t>
            </a:r>
          </a:p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МЕСТНЫХ ИНИЦИАТИВ</a:t>
            </a:r>
            <a:endParaRPr lang="ru-RU" sz="2400" b="1" dirty="0">
              <a:solidFill>
                <a:srgbClr val="1A86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49664" y="3331267"/>
            <a:ext cx="449548" cy="449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rgbClr val="244254"/>
                </a:solidFill>
                <a:latin typeface="Impact" panose="020B0806030902050204" pitchFamily="34" charset="0"/>
              </a:rPr>
              <a:t>59</a:t>
            </a:r>
            <a:r>
              <a:rPr lang="ru-RU" sz="1000" dirty="0" smtClean="0">
                <a:solidFill>
                  <a:srgbClr val="244254"/>
                </a:solidFill>
                <a:latin typeface="Impact" panose="020B0806030902050204" pitchFamily="34" charset="0"/>
              </a:rPr>
              <a:t>,8%</a:t>
            </a:r>
            <a:endParaRPr lang="ru-RU" sz="1000" dirty="0">
              <a:solidFill>
                <a:srgbClr val="244254"/>
              </a:solidFill>
              <a:latin typeface="Impact" panose="020B0806030902050204" pitchFamily="34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275490" y="4268858"/>
            <a:ext cx="449548" cy="449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dirty="0" smtClean="0">
                <a:solidFill>
                  <a:srgbClr val="244254"/>
                </a:solidFill>
                <a:latin typeface="Impact" panose="020B0806030902050204" pitchFamily="34" charset="0"/>
              </a:rPr>
              <a:t>23,0%</a:t>
            </a:r>
            <a:endParaRPr lang="ru-RU" sz="1000" dirty="0">
              <a:solidFill>
                <a:srgbClr val="244254"/>
              </a:solidFill>
              <a:latin typeface="Impact" panose="020B0806030902050204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9501316" y="4530589"/>
            <a:ext cx="449548" cy="4495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dirty="0" smtClean="0">
                <a:solidFill>
                  <a:srgbClr val="244254"/>
                </a:solidFill>
                <a:latin typeface="Impact" panose="020B0806030902050204" pitchFamily="34" charset="0"/>
              </a:rPr>
              <a:t>13,8%</a:t>
            </a:r>
            <a:endParaRPr lang="ru-RU" sz="1000" dirty="0">
              <a:solidFill>
                <a:srgbClr val="244254"/>
              </a:solidFill>
              <a:latin typeface="Impact" panose="020B080603090205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10762402" y="4880886"/>
            <a:ext cx="349543" cy="249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dirty="0" smtClean="0">
                <a:solidFill>
                  <a:srgbClr val="244254"/>
                </a:solidFill>
                <a:latin typeface="Impact" panose="020B0806030902050204" pitchFamily="34" charset="0"/>
              </a:rPr>
              <a:t>3,4%</a:t>
            </a:r>
            <a:endParaRPr lang="ru-RU" sz="1000" dirty="0">
              <a:solidFill>
                <a:srgbClr val="244254"/>
              </a:solidFill>
              <a:latin typeface="Impact" panose="020B0806030902050204" pitchFamily="34" charset="0"/>
            </a:endParaRP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16200000">
            <a:off x="8941466" y="3344349"/>
            <a:ext cx="435566" cy="4795502"/>
          </a:xfrm>
          <a:custGeom>
            <a:avLst/>
            <a:gdLst>
              <a:gd name="T0" fmla="*/ 269 w 269"/>
              <a:gd name="T1" fmla="*/ 1011 h 1012"/>
              <a:gd name="T2" fmla="*/ 165 w 269"/>
              <a:gd name="T3" fmla="*/ 994 h 1012"/>
              <a:gd name="T4" fmla="*/ 100 w 269"/>
              <a:gd name="T5" fmla="*/ 896 h 1012"/>
              <a:gd name="T6" fmla="*/ 97 w 269"/>
              <a:gd name="T7" fmla="*/ 840 h 1012"/>
              <a:gd name="T8" fmla="*/ 97 w 269"/>
              <a:gd name="T9" fmla="*/ 640 h 1012"/>
              <a:gd name="T10" fmla="*/ 96 w 269"/>
              <a:gd name="T11" fmla="*/ 612 h 1012"/>
              <a:gd name="T12" fmla="*/ 13 w 269"/>
              <a:gd name="T13" fmla="*/ 512 h 1012"/>
              <a:gd name="T14" fmla="*/ 0 w 269"/>
              <a:gd name="T15" fmla="*/ 507 h 1012"/>
              <a:gd name="T16" fmla="*/ 34 w 269"/>
              <a:gd name="T17" fmla="*/ 495 h 1012"/>
              <a:gd name="T18" fmla="*/ 94 w 269"/>
              <a:gd name="T19" fmla="*/ 415 h 1012"/>
              <a:gd name="T20" fmla="*/ 97 w 269"/>
              <a:gd name="T21" fmla="*/ 304 h 1012"/>
              <a:gd name="T22" fmla="*/ 100 w 269"/>
              <a:gd name="T23" fmla="*/ 125 h 1012"/>
              <a:gd name="T24" fmla="*/ 109 w 269"/>
              <a:gd name="T25" fmla="*/ 82 h 1012"/>
              <a:gd name="T26" fmla="*/ 174 w 269"/>
              <a:gd name="T27" fmla="*/ 18 h 1012"/>
              <a:gd name="T28" fmla="*/ 265 w 269"/>
              <a:gd name="T29" fmla="*/ 0 h 1012"/>
              <a:gd name="T30" fmla="*/ 267 w 269"/>
              <a:gd name="T31" fmla="*/ 6 h 1012"/>
              <a:gd name="T32" fmla="*/ 256 w 269"/>
              <a:gd name="T33" fmla="*/ 8 h 1012"/>
              <a:gd name="T34" fmla="*/ 157 w 269"/>
              <a:gd name="T35" fmla="*/ 111 h 1012"/>
              <a:gd name="T36" fmla="*/ 154 w 269"/>
              <a:gd name="T37" fmla="*/ 162 h 1012"/>
              <a:gd name="T38" fmla="*/ 154 w 269"/>
              <a:gd name="T39" fmla="*/ 369 h 1012"/>
              <a:gd name="T40" fmla="*/ 149 w 269"/>
              <a:gd name="T41" fmla="*/ 415 h 1012"/>
              <a:gd name="T42" fmla="*/ 79 w 269"/>
              <a:gd name="T43" fmla="*/ 497 h 1012"/>
              <a:gd name="T44" fmla="*/ 51 w 269"/>
              <a:gd name="T45" fmla="*/ 507 h 1012"/>
              <a:gd name="T46" fmla="*/ 81 w 269"/>
              <a:gd name="T47" fmla="*/ 517 h 1012"/>
              <a:gd name="T48" fmla="*/ 151 w 269"/>
              <a:gd name="T49" fmla="*/ 605 h 1012"/>
              <a:gd name="T50" fmla="*/ 154 w 269"/>
              <a:gd name="T51" fmla="*/ 661 h 1012"/>
              <a:gd name="T52" fmla="*/ 154 w 269"/>
              <a:gd name="T53" fmla="*/ 853 h 1012"/>
              <a:gd name="T54" fmla="*/ 157 w 269"/>
              <a:gd name="T55" fmla="*/ 901 h 1012"/>
              <a:gd name="T56" fmla="*/ 252 w 269"/>
              <a:gd name="T57" fmla="*/ 1007 h 1012"/>
              <a:gd name="T58" fmla="*/ 269 w 269"/>
              <a:gd name="T59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9" h="1012">
                <a:moveTo>
                  <a:pt x="269" y="1011"/>
                </a:moveTo>
                <a:cubicBezTo>
                  <a:pt x="233" y="1012"/>
                  <a:pt x="198" y="1009"/>
                  <a:pt x="165" y="994"/>
                </a:cubicBezTo>
                <a:cubicBezTo>
                  <a:pt x="123" y="976"/>
                  <a:pt x="106" y="939"/>
                  <a:pt x="100" y="896"/>
                </a:cubicBezTo>
                <a:cubicBezTo>
                  <a:pt x="98" y="878"/>
                  <a:pt x="97" y="859"/>
                  <a:pt x="97" y="840"/>
                </a:cubicBezTo>
                <a:cubicBezTo>
                  <a:pt x="96" y="773"/>
                  <a:pt x="97" y="707"/>
                  <a:pt x="97" y="640"/>
                </a:cubicBezTo>
                <a:cubicBezTo>
                  <a:pt x="97" y="631"/>
                  <a:pt x="96" y="621"/>
                  <a:pt x="96" y="612"/>
                </a:cubicBezTo>
                <a:cubicBezTo>
                  <a:pt x="90" y="553"/>
                  <a:pt x="70" y="529"/>
                  <a:pt x="13" y="512"/>
                </a:cubicBezTo>
                <a:cubicBezTo>
                  <a:pt x="9" y="511"/>
                  <a:pt x="6" y="509"/>
                  <a:pt x="0" y="507"/>
                </a:cubicBezTo>
                <a:cubicBezTo>
                  <a:pt x="13" y="502"/>
                  <a:pt x="23" y="499"/>
                  <a:pt x="34" y="495"/>
                </a:cubicBezTo>
                <a:cubicBezTo>
                  <a:pt x="71" y="481"/>
                  <a:pt x="92" y="454"/>
                  <a:pt x="94" y="415"/>
                </a:cubicBezTo>
                <a:cubicBezTo>
                  <a:pt x="96" y="378"/>
                  <a:pt x="96" y="341"/>
                  <a:pt x="97" y="304"/>
                </a:cubicBezTo>
                <a:cubicBezTo>
                  <a:pt x="98" y="244"/>
                  <a:pt x="98" y="185"/>
                  <a:pt x="100" y="125"/>
                </a:cubicBezTo>
                <a:cubicBezTo>
                  <a:pt x="101" y="111"/>
                  <a:pt x="105" y="96"/>
                  <a:pt x="109" y="82"/>
                </a:cubicBezTo>
                <a:cubicBezTo>
                  <a:pt x="120" y="50"/>
                  <a:pt x="141" y="26"/>
                  <a:pt x="174" y="18"/>
                </a:cubicBezTo>
                <a:cubicBezTo>
                  <a:pt x="204" y="9"/>
                  <a:pt x="235" y="6"/>
                  <a:pt x="265" y="0"/>
                </a:cubicBezTo>
                <a:cubicBezTo>
                  <a:pt x="266" y="2"/>
                  <a:pt x="266" y="4"/>
                  <a:pt x="267" y="6"/>
                </a:cubicBezTo>
                <a:cubicBezTo>
                  <a:pt x="263" y="6"/>
                  <a:pt x="260" y="7"/>
                  <a:pt x="256" y="8"/>
                </a:cubicBezTo>
                <a:cubicBezTo>
                  <a:pt x="199" y="18"/>
                  <a:pt x="165" y="53"/>
                  <a:pt x="157" y="111"/>
                </a:cubicBezTo>
                <a:cubicBezTo>
                  <a:pt x="155" y="128"/>
                  <a:pt x="154" y="145"/>
                  <a:pt x="154" y="162"/>
                </a:cubicBezTo>
                <a:cubicBezTo>
                  <a:pt x="154" y="231"/>
                  <a:pt x="154" y="300"/>
                  <a:pt x="154" y="369"/>
                </a:cubicBezTo>
                <a:cubicBezTo>
                  <a:pt x="153" y="384"/>
                  <a:pt x="152" y="400"/>
                  <a:pt x="149" y="415"/>
                </a:cubicBezTo>
                <a:cubicBezTo>
                  <a:pt x="143" y="456"/>
                  <a:pt x="118" y="483"/>
                  <a:pt x="79" y="497"/>
                </a:cubicBezTo>
                <a:cubicBezTo>
                  <a:pt x="71" y="500"/>
                  <a:pt x="63" y="503"/>
                  <a:pt x="51" y="507"/>
                </a:cubicBezTo>
                <a:cubicBezTo>
                  <a:pt x="63" y="511"/>
                  <a:pt x="72" y="514"/>
                  <a:pt x="81" y="517"/>
                </a:cubicBezTo>
                <a:cubicBezTo>
                  <a:pt x="123" y="531"/>
                  <a:pt x="146" y="561"/>
                  <a:pt x="151" y="605"/>
                </a:cubicBezTo>
                <a:cubicBezTo>
                  <a:pt x="153" y="624"/>
                  <a:pt x="154" y="642"/>
                  <a:pt x="154" y="661"/>
                </a:cubicBezTo>
                <a:cubicBezTo>
                  <a:pt x="154" y="725"/>
                  <a:pt x="154" y="789"/>
                  <a:pt x="154" y="853"/>
                </a:cubicBezTo>
                <a:cubicBezTo>
                  <a:pt x="154" y="869"/>
                  <a:pt x="155" y="885"/>
                  <a:pt x="157" y="901"/>
                </a:cubicBezTo>
                <a:cubicBezTo>
                  <a:pt x="164" y="961"/>
                  <a:pt x="193" y="993"/>
                  <a:pt x="252" y="1007"/>
                </a:cubicBezTo>
                <a:cubicBezTo>
                  <a:pt x="258" y="1008"/>
                  <a:pt x="263" y="1009"/>
                  <a:pt x="269" y="101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574078" y="5953456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4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863,3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23458" y="1082017"/>
            <a:ext cx="1227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1A86B6"/>
                </a:solidFill>
              </a:rPr>
              <a:t>млн рублей</a:t>
            </a:r>
            <a:endParaRPr lang="ru-RU" sz="1600" b="1" i="1" dirty="0">
              <a:solidFill>
                <a:srgbClr val="1A86B6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50864" y="1855496"/>
            <a:ext cx="1473200" cy="1803400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58949" y="2895442"/>
            <a:ext cx="925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zh-CN" sz="1600" dirty="0" smtClean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1 </a:t>
            </a:r>
            <a:r>
              <a:rPr lang="ru-RU" altLang="zh-CN" sz="1600" dirty="0" smtClean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845</a:t>
            </a:r>
            <a:endParaRPr lang="ru-RU" altLang="zh-CN" sz="1200" dirty="0">
              <a:ln w="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  <a:p>
            <a:pPr lvl="0" algn="ctr">
              <a:defRPr/>
            </a:pPr>
            <a:r>
              <a:rPr lang="ru-RU" altLang="zh-CN" sz="1600" dirty="0" smtClean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проекта</a:t>
            </a:r>
            <a:endParaRPr lang="zh-CN" altLang="en-US" sz="1600" dirty="0">
              <a:ln w="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0265531" y="2124837"/>
            <a:ext cx="907819" cy="685131"/>
            <a:chOff x="7697788" y="-30163"/>
            <a:chExt cx="1773237" cy="1338263"/>
          </a:xfrm>
          <a:solidFill>
            <a:srgbClr val="404040"/>
          </a:solidFill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7697788" y="-30163"/>
              <a:ext cx="1773237" cy="1338263"/>
            </a:xfrm>
            <a:custGeom>
              <a:avLst/>
              <a:gdLst>
                <a:gd name="T0" fmla="*/ 790 w 992"/>
                <a:gd name="T1" fmla="*/ 33 h 749"/>
                <a:gd name="T2" fmla="*/ 824 w 992"/>
                <a:gd name="T3" fmla="*/ 64 h 749"/>
                <a:gd name="T4" fmla="*/ 862 w 992"/>
                <a:gd name="T5" fmla="*/ 101 h 749"/>
                <a:gd name="T6" fmla="*/ 898 w 992"/>
                <a:gd name="T7" fmla="*/ 138 h 749"/>
                <a:gd name="T8" fmla="*/ 931 w 992"/>
                <a:gd name="T9" fmla="*/ 171 h 749"/>
                <a:gd name="T10" fmla="*/ 961 w 992"/>
                <a:gd name="T11" fmla="*/ 202 h 749"/>
                <a:gd name="T12" fmla="*/ 977 w 992"/>
                <a:gd name="T13" fmla="*/ 292 h 749"/>
                <a:gd name="T14" fmla="*/ 977 w 992"/>
                <a:gd name="T15" fmla="*/ 738 h 749"/>
                <a:gd name="T16" fmla="*/ 966 w 992"/>
                <a:gd name="T17" fmla="*/ 748 h 749"/>
                <a:gd name="T18" fmla="*/ 13 w 992"/>
                <a:gd name="T19" fmla="*/ 748 h 749"/>
                <a:gd name="T20" fmla="*/ 1 w 992"/>
                <a:gd name="T21" fmla="*/ 736 h 749"/>
                <a:gd name="T22" fmla="*/ 1 w 992"/>
                <a:gd name="T23" fmla="*/ 11 h 749"/>
                <a:gd name="T24" fmla="*/ 12 w 992"/>
                <a:gd name="T25" fmla="*/ 0 h 749"/>
                <a:gd name="T26" fmla="*/ 756 w 992"/>
                <a:gd name="T27" fmla="*/ 0 h 749"/>
                <a:gd name="T28" fmla="*/ 760 w 992"/>
                <a:gd name="T29" fmla="*/ 1 h 749"/>
                <a:gd name="T30" fmla="*/ 760 w 992"/>
                <a:gd name="T31" fmla="*/ 1 h 749"/>
                <a:gd name="T32" fmla="*/ 764 w 992"/>
                <a:gd name="T33" fmla="*/ 4 h 749"/>
                <a:gd name="T34" fmla="*/ 764 w 992"/>
                <a:gd name="T35" fmla="*/ 6 h 749"/>
                <a:gd name="T36" fmla="*/ 764 w 992"/>
                <a:gd name="T37" fmla="*/ 4 h 749"/>
                <a:gd name="T38" fmla="*/ 790 w 992"/>
                <a:gd name="T39" fmla="*/ 33 h 749"/>
                <a:gd name="T40" fmla="*/ 763 w 992"/>
                <a:gd name="T41" fmla="*/ 61 h 749"/>
                <a:gd name="T42" fmla="*/ 763 w 992"/>
                <a:gd name="T43" fmla="*/ 61 h 749"/>
                <a:gd name="T44" fmla="*/ 763 w 992"/>
                <a:gd name="T45" fmla="*/ 196 h 749"/>
                <a:gd name="T46" fmla="*/ 771 w 992"/>
                <a:gd name="T47" fmla="*/ 214 h 749"/>
                <a:gd name="T48" fmla="*/ 934 w 992"/>
                <a:gd name="T49" fmla="*/ 214 h 749"/>
                <a:gd name="T50" fmla="*/ 938 w 992"/>
                <a:gd name="T51" fmla="*/ 207 h 749"/>
                <a:gd name="T52" fmla="*/ 897 w 992"/>
                <a:gd name="T53" fmla="*/ 166 h 749"/>
                <a:gd name="T54" fmla="*/ 859 w 992"/>
                <a:gd name="T55" fmla="*/ 129 h 749"/>
                <a:gd name="T56" fmla="*/ 818 w 992"/>
                <a:gd name="T57" fmla="*/ 87 h 749"/>
                <a:gd name="T58" fmla="*/ 776 w 992"/>
                <a:gd name="T59" fmla="*/ 45 h 749"/>
                <a:gd name="T60" fmla="*/ 771 w 992"/>
                <a:gd name="T61" fmla="*/ 41 h 749"/>
                <a:gd name="T62" fmla="*/ 763 w 992"/>
                <a:gd name="T63" fmla="*/ 41 h 749"/>
                <a:gd name="T64" fmla="*/ 763 w 992"/>
                <a:gd name="T65" fmla="*/ 61 h 749"/>
                <a:gd name="T66" fmla="*/ 489 w 992"/>
                <a:gd name="T67" fmla="*/ 728 h 749"/>
                <a:gd name="T68" fmla="*/ 952 w 992"/>
                <a:gd name="T69" fmla="*/ 727 h 749"/>
                <a:gd name="T70" fmla="*/ 960 w 992"/>
                <a:gd name="T71" fmla="*/ 720 h 749"/>
                <a:gd name="T72" fmla="*/ 960 w 992"/>
                <a:gd name="T73" fmla="*/ 240 h 749"/>
                <a:gd name="T74" fmla="*/ 951 w 992"/>
                <a:gd name="T75" fmla="*/ 232 h 749"/>
                <a:gd name="T76" fmla="*/ 755 w 992"/>
                <a:gd name="T77" fmla="*/ 231 h 749"/>
                <a:gd name="T78" fmla="*/ 746 w 992"/>
                <a:gd name="T79" fmla="*/ 222 h 749"/>
                <a:gd name="T80" fmla="*/ 745 w 992"/>
                <a:gd name="T81" fmla="*/ 28 h 749"/>
                <a:gd name="T82" fmla="*/ 739 w 992"/>
                <a:gd name="T83" fmla="*/ 21 h 749"/>
                <a:gd name="T84" fmla="*/ 28 w 992"/>
                <a:gd name="T85" fmla="*/ 21 h 749"/>
                <a:gd name="T86" fmla="*/ 22 w 992"/>
                <a:gd name="T87" fmla="*/ 27 h 749"/>
                <a:gd name="T88" fmla="*/ 22 w 992"/>
                <a:gd name="T89" fmla="*/ 722 h 749"/>
                <a:gd name="T90" fmla="*/ 28 w 992"/>
                <a:gd name="T91" fmla="*/ 727 h 749"/>
                <a:gd name="T92" fmla="*/ 489 w 992"/>
                <a:gd name="T93" fmla="*/ 728 h 749"/>
                <a:gd name="T94" fmla="*/ 19 w 992"/>
                <a:gd name="T95" fmla="*/ 38 h 749"/>
                <a:gd name="T96" fmla="*/ 18 w 992"/>
                <a:gd name="T97" fmla="*/ 36 h 749"/>
                <a:gd name="T98" fmla="*/ 18 w 992"/>
                <a:gd name="T99" fmla="*/ 38 h 749"/>
                <a:gd name="T100" fmla="*/ 18 w 992"/>
                <a:gd name="T101" fmla="*/ 40 h 749"/>
                <a:gd name="T102" fmla="*/ 19 w 992"/>
                <a:gd name="T103" fmla="*/ 38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2" h="749">
                  <a:moveTo>
                    <a:pt x="790" y="33"/>
                  </a:moveTo>
                  <a:cubicBezTo>
                    <a:pt x="802" y="44"/>
                    <a:pt x="813" y="54"/>
                    <a:pt x="824" y="64"/>
                  </a:cubicBezTo>
                  <a:cubicBezTo>
                    <a:pt x="837" y="76"/>
                    <a:pt x="849" y="88"/>
                    <a:pt x="862" y="101"/>
                  </a:cubicBezTo>
                  <a:cubicBezTo>
                    <a:pt x="874" y="113"/>
                    <a:pt x="886" y="126"/>
                    <a:pt x="898" y="138"/>
                  </a:cubicBezTo>
                  <a:cubicBezTo>
                    <a:pt x="909" y="149"/>
                    <a:pt x="920" y="160"/>
                    <a:pt x="931" y="171"/>
                  </a:cubicBezTo>
                  <a:cubicBezTo>
                    <a:pt x="941" y="181"/>
                    <a:pt x="950" y="193"/>
                    <a:pt x="961" y="202"/>
                  </a:cubicBezTo>
                  <a:cubicBezTo>
                    <a:pt x="992" y="228"/>
                    <a:pt x="976" y="262"/>
                    <a:pt x="977" y="292"/>
                  </a:cubicBezTo>
                  <a:cubicBezTo>
                    <a:pt x="978" y="440"/>
                    <a:pt x="977" y="589"/>
                    <a:pt x="977" y="738"/>
                  </a:cubicBezTo>
                  <a:cubicBezTo>
                    <a:pt x="977" y="741"/>
                    <a:pt x="970" y="748"/>
                    <a:pt x="966" y="748"/>
                  </a:cubicBezTo>
                  <a:cubicBezTo>
                    <a:pt x="648" y="749"/>
                    <a:pt x="330" y="749"/>
                    <a:pt x="13" y="748"/>
                  </a:cubicBezTo>
                  <a:cubicBezTo>
                    <a:pt x="8" y="748"/>
                    <a:pt x="1" y="740"/>
                    <a:pt x="1" y="736"/>
                  </a:cubicBezTo>
                  <a:cubicBezTo>
                    <a:pt x="0" y="494"/>
                    <a:pt x="0" y="253"/>
                    <a:pt x="1" y="11"/>
                  </a:cubicBezTo>
                  <a:cubicBezTo>
                    <a:pt x="1" y="7"/>
                    <a:pt x="8" y="0"/>
                    <a:pt x="12" y="0"/>
                  </a:cubicBezTo>
                  <a:cubicBezTo>
                    <a:pt x="260" y="0"/>
                    <a:pt x="508" y="0"/>
                    <a:pt x="756" y="0"/>
                  </a:cubicBezTo>
                  <a:cubicBezTo>
                    <a:pt x="757" y="0"/>
                    <a:pt x="758" y="0"/>
                    <a:pt x="760" y="1"/>
                  </a:cubicBezTo>
                  <a:cubicBezTo>
                    <a:pt x="760" y="1"/>
                    <a:pt x="760" y="1"/>
                    <a:pt x="760" y="1"/>
                  </a:cubicBezTo>
                  <a:cubicBezTo>
                    <a:pt x="761" y="2"/>
                    <a:pt x="763" y="3"/>
                    <a:pt x="764" y="4"/>
                  </a:cubicBezTo>
                  <a:cubicBezTo>
                    <a:pt x="764" y="5"/>
                    <a:pt x="764" y="5"/>
                    <a:pt x="764" y="6"/>
                  </a:cubicBezTo>
                  <a:cubicBezTo>
                    <a:pt x="764" y="5"/>
                    <a:pt x="764" y="5"/>
                    <a:pt x="764" y="4"/>
                  </a:cubicBezTo>
                  <a:cubicBezTo>
                    <a:pt x="773" y="14"/>
                    <a:pt x="782" y="24"/>
                    <a:pt x="790" y="33"/>
                  </a:cubicBezTo>
                  <a:close/>
                  <a:moveTo>
                    <a:pt x="763" y="61"/>
                  </a:moveTo>
                  <a:cubicBezTo>
                    <a:pt x="763" y="61"/>
                    <a:pt x="763" y="61"/>
                    <a:pt x="763" y="61"/>
                  </a:cubicBezTo>
                  <a:cubicBezTo>
                    <a:pt x="763" y="106"/>
                    <a:pt x="763" y="151"/>
                    <a:pt x="763" y="196"/>
                  </a:cubicBezTo>
                  <a:cubicBezTo>
                    <a:pt x="764" y="202"/>
                    <a:pt x="768" y="214"/>
                    <a:pt x="771" y="214"/>
                  </a:cubicBezTo>
                  <a:cubicBezTo>
                    <a:pt x="825" y="215"/>
                    <a:pt x="879" y="215"/>
                    <a:pt x="934" y="214"/>
                  </a:cubicBezTo>
                  <a:cubicBezTo>
                    <a:pt x="935" y="214"/>
                    <a:pt x="938" y="208"/>
                    <a:pt x="938" y="207"/>
                  </a:cubicBezTo>
                  <a:cubicBezTo>
                    <a:pt x="924" y="193"/>
                    <a:pt x="911" y="180"/>
                    <a:pt x="897" y="166"/>
                  </a:cubicBezTo>
                  <a:cubicBezTo>
                    <a:pt x="885" y="154"/>
                    <a:pt x="872" y="142"/>
                    <a:pt x="859" y="129"/>
                  </a:cubicBezTo>
                  <a:cubicBezTo>
                    <a:pt x="846" y="116"/>
                    <a:pt x="832" y="101"/>
                    <a:pt x="818" y="87"/>
                  </a:cubicBezTo>
                  <a:cubicBezTo>
                    <a:pt x="804" y="73"/>
                    <a:pt x="790" y="59"/>
                    <a:pt x="776" y="45"/>
                  </a:cubicBezTo>
                  <a:cubicBezTo>
                    <a:pt x="774" y="43"/>
                    <a:pt x="773" y="42"/>
                    <a:pt x="771" y="41"/>
                  </a:cubicBezTo>
                  <a:cubicBezTo>
                    <a:pt x="769" y="41"/>
                    <a:pt x="766" y="41"/>
                    <a:pt x="763" y="41"/>
                  </a:cubicBezTo>
                  <a:cubicBezTo>
                    <a:pt x="763" y="48"/>
                    <a:pt x="763" y="54"/>
                    <a:pt x="763" y="61"/>
                  </a:cubicBezTo>
                  <a:close/>
                  <a:moveTo>
                    <a:pt x="489" y="728"/>
                  </a:moveTo>
                  <a:cubicBezTo>
                    <a:pt x="644" y="728"/>
                    <a:pt x="798" y="728"/>
                    <a:pt x="952" y="727"/>
                  </a:cubicBezTo>
                  <a:cubicBezTo>
                    <a:pt x="955" y="727"/>
                    <a:pt x="960" y="723"/>
                    <a:pt x="960" y="720"/>
                  </a:cubicBezTo>
                  <a:cubicBezTo>
                    <a:pt x="960" y="560"/>
                    <a:pt x="960" y="400"/>
                    <a:pt x="960" y="240"/>
                  </a:cubicBezTo>
                  <a:cubicBezTo>
                    <a:pt x="960" y="237"/>
                    <a:pt x="954" y="232"/>
                    <a:pt x="951" y="232"/>
                  </a:cubicBezTo>
                  <a:cubicBezTo>
                    <a:pt x="886" y="232"/>
                    <a:pt x="820" y="232"/>
                    <a:pt x="755" y="231"/>
                  </a:cubicBezTo>
                  <a:cubicBezTo>
                    <a:pt x="752" y="231"/>
                    <a:pt x="746" y="225"/>
                    <a:pt x="746" y="222"/>
                  </a:cubicBezTo>
                  <a:cubicBezTo>
                    <a:pt x="745" y="157"/>
                    <a:pt x="745" y="92"/>
                    <a:pt x="745" y="28"/>
                  </a:cubicBezTo>
                  <a:cubicBezTo>
                    <a:pt x="745" y="25"/>
                    <a:pt x="741" y="21"/>
                    <a:pt x="739" y="21"/>
                  </a:cubicBezTo>
                  <a:cubicBezTo>
                    <a:pt x="502" y="21"/>
                    <a:pt x="265" y="21"/>
                    <a:pt x="28" y="21"/>
                  </a:cubicBezTo>
                  <a:cubicBezTo>
                    <a:pt x="26" y="21"/>
                    <a:pt x="22" y="25"/>
                    <a:pt x="22" y="27"/>
                  </a:cubicBezTo>
                  <a:cubicBezTo>
                    <a:pt x="22" y="258"/>
                    <a:pt x="22" y="490"/>
                    <a:pt x="22" y="722"/>
                  </a:cubicBezTo>
                  <a:cubicBezTo>
                    <a:pt x="22" y="724"/>
                    <a:pt x="26" y="727"/>
                    <a:pt x="28" y="727"/>
                  </a:cubicBezTo>
                  <a:cubicBezTo>
                    <a:pt x="182" y="727"/>
                    <a:pt x="335" y="727"/>
                    <a:pt x="489" y="728"/>
                  </a:cubicBezTo>
                  <a:close/>
                  <a:moveTo>
                    <a:pt x="19" y="38"/>
                  </a:moveTo>
                  <a:cubicBezTo>
                    <a:pt x="18" y="37"/>
                    <a:pt x="18" y="37"/>
                    <a:pt x="18" y="36"/>
                  </a:cubicBezTo>
                  <a:cubicBezTo>
                    <a:pt x="18" y="37"/>
                    <a:pt x="18" y="37"/>
                    <a:pt x="18" y="38"/>
                  </a:cubicBezTo>
                  <a:cubicBezTo>
                    <a:pt x="18" y="39"/>
                    <a:pt x="18" y="39"/>
                    <a:pt x="18" y="40"/>
                  </a:cubicBezTo>
                  <a:cubicBezTo>
                    <a:pt x="18" y="39"/>
                    <a:pt x="18" y="39"/>
                    <a:pt x="1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9113838" y="269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9110663" y="285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9056688" y="-285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9"/>
            <p:cNvSpPr>
              <a:spLocks noEditPoints="1"/>
            </p:cNvSpPr>
            <p:nvPr/>
          </p:nvSpPr>
          <p:spPr bwMode="auto">
            <a:xfrm>
              <a:off x="7950200" y="265113"/>
              <a:ext cx="1244600" cy="768350"/>
            </a:xfrm>
            <a:custGeom>
              <a:avLst/>
              <a:gdLst>
                <a:gd name="T0" fmla="*/ 683 w 696"/>
                <a:gd name="T1" fmla="*/ 430 h 430"/>
                <a:gd name="T2" fmla="*/ 0 w 696"/>
                <a:gd name="T3" fmla="*/ 420 h 430"/>
                <a:gd name="T4" fmla="*/ 146 w 696"/>
                <a:gd name="T5" fmla="*/ 409 h 430"/>
                <a:gd name="T6" fmla="*/ 154 w 696"/>
                <a:gd name="T7" fmla="*/ 201 h 430"/>
                <a:gd name="T8" fmla="*/ 215 w 696"/>
                <a:gd name="T9" fmla="*/ 126 h 430"/>
                <a:gd name="T10" fmla="*/ 285 w 696"/>
                <a:gd name="T11" fmla="*/ 56 h 430"/>
                <a:gd name="T12" fmla="*/ 341 w 696"/>
                <a:gd name="T13" fmla="*/ 2 h 430"/>
                <a:gd name="T14" fmla="*/ 396 w 696"/>
                <a:gd name="T15" fmla="*/ 41 h 430"/>
                <a:gd name="T16" fmla="*/ 462 w 696"/>
                <a:gd name="T17" fmla="*/ 107 h 430"/>
                <a:gd name="T18" fmla="*/ 528 w 696"/>
                <a:gd name="T19" fmla="*/ 173 h 430"/>
                <a:gd name="T20" fmla="*/ 543 w 696"/>
                <a:gd name="T21" fmla="*/ 399 h 430"/>
                <a:gd name="T22" fmla="*/ 682 w 696"/>
                <a:gd name="T23" fmla="*/ 409 h 430"/>
                <a:gd name="T24" fmla="*/ 690 w 696"/>
                <a:gd name="T25" fmla="*/ 430 h 430"/>
                <a:gd name="T26" fmla="*/ 690 w 696"/>
                <a:gd name="T27" fmla="*/ 430 h 430"/>
                <a:gd name="T28" fmla="*/ 525 w 696"/>
                <a:gd name="T29" fmla="*/ 213 h 430"/>
                <a:gd name="T30" fmla="*/ 479 w 696"/>
                <a:gd name="T31" fmla="*/ 151 h 430"/>
                <a:gd name="T32" fmla="*/ 409 w 696"/>
                <a:gd name="T33" fmla="*/ 80 h 430"/>
                <a:gd name="T34" fmla="*/ 343 w 696"/>
                <a:gd name="T35" fmla="*/ 25 h 430"/>
                <a:gd name="T36" fmla="*/ 282 w 696"/>
                <a:gd name="T37" fmla="*/ 88 h 430"/>
                <a:gd name="T38" fmla="*/ 190 w 696"/>
                <a:gd name="T39" fmla="*/ 178 h 430"/>
                <a:gd name="T40" fmla="*/ 170 w 696"/>
                <a:gd name="T41" fmla="*/ 402 h 430"/>
                <a:gd name="T42" fmla="*/ 277 w 696"/>
                <a:gd name="T43" fmla="*/ 409 h 430"/>
                <a:gd name="T44" fmla="*/ 285 w 696"/>
                <a:gd name="T45" fmla="*/ 241 h 430"/>
                <a:gd name="T46" fmla="*/ 403 w 696"/>
                <a:gd name="T47" fmla="*/ 234 h 430"/>
                <a:gd name="T48" fmla="*/ 412 w 696"/>
                <a:gd name="T49" fmla="*/ 402 h 430"/>
                <a:gd name="T50" fmla="*/ 520 w 696"/>
                <a:gd name="T51" fmla="*/ 409 h 430"/>
                <a:gd name="T52" fmla="*/ 525 w 696"/>
                <a:gd name="T53" fmla="*/ 303 h 430"/>
                <a:gd name="T54" fmla="*/ 302 w 696"/>
                <a:gd name="T55" fmla="*/ 404 h 430"/>
                <a:gd name="T56" fmla="*/ 390 w 696"/>
                <a:gd name="T57" fmla="*/ 409 h 430"/>
                <a:gd name="T58" fmla="*/ 394 w 696"/>
                <a:gd name="T59" fmla="*/ 257 h 430"/>
                <a:gd name="T60" fmla="*/ 307 w 696"/>
                <a:gd name="T61" fmla="*/ 251 h 430"/>
                <a:gd name="T62" fmla="*/ 302 w 696"/>
                <a:gd name="T63" fmla="*/ 3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6" h="430">
                  <a:moveTo>
                    <a:pt x="690" y="430"/>
                  </a:moveTo>
                  <a:cubicBezTo>
                    <a:pt x="687" y="430"/>
                    <a:pt x="685" y="430"/>
                    <a:pt x="683" y="430"/>
                  </a:cubicBezTo>
                  <a:cubicBezTo>
                    <a:pt x="460" y="430"/>
                    <a:pt x="237" y="430"/>
                    <a:pt x="14" y="430"/>
                  </a:cubicBezTo>
                  <a:cubicBezTo>
                    <a:pt x="9" y="430"/>
                    <a:pt x="4" y="423"/>
                    <a:pt x="0" y="420"/>
                  </a:cubicBezTo>
                  <a:cubicBezTo>
                    <a:pt x="5" y="416"/>
                    <a:pt x="9" y="410"/>
                    <a:pt x="15" y="409"/>
                  </a:cubicBezTo>
                  <a:cubicBezTo>
                    <a:pt x="58" y="409"/>
                    <a:pt x="102" y="409"/>
                    <a:pt x="146" y="409"/>
                  </a:cubicBezTo>
                  <a:cubicBezTo>
                    <a:pt x="148" y="409"/>
                    <a:pt x="153" y="405"/>
                    <a:pt x="153" y="402"/>
                  </a:cubicBezTo>
                  <a:cubicBezTo>
                    <a:pt x="153" y="335"/>
                    <a:pt x="152" y="268"/>
                    <a:pt x="154" y="201"/>
                  </a:cubicBezTo>
                  <a:cubicBezTo>
                    <a:pt x="154" y="188"/>
                    <a:pt x="168" y="175"/>
                    <a:pt x="178" y="164"/>
                  </a:cubicBezTo>
                  <a:cubicBezTo>
                    <a:pt x="189" y="151"/>
                    <a:pt x="202" y="139"/>
                    <a:pt x="215" y="126"/>
                  </a:cubicBezTo>
                  <a:cubicBezTo>
                    <a:pt x="227" y="114"/>
                    <a:pt x="240" y="102"/>
                    <a:pt x="252" y="89"/>
                  </a:cubicBezTo>
                  <a:cubicBezTo>
                    <a:pt x="263" y="78"/>
                    <a:pt x="274" y="67"/>
                    <a:pt x="285" y="56"/>
                  </a:cubicBezTo>
                  <a:cubicBezTo>
                    <a:pt x="297" y="44"/>
                    <a:pt x="310" y="31"/>
                    <a:pt x="323" y="19"/>
                  </a:cubicBezTo>
                  <a:cubicBezTo>
                    <a:pt x="329" y="13"/>
                    <a:pt x="334" y="4"/>
                    <a:pt x="341" y="2"/>
                  </a:cubicBezTo>
                  <a:cubicBezTo>
                    <a:pt x="347" y="0"/>
                    <a:pt x="357" y="3"/>
                    <a:pt x="362" y="8"/>
                  </a:cubicBezTo>
                  <a:cubicBezTo>
                    <a:pt x="375" y="18"/>
                    <a:pt x="385" y="30"/>
                    <a:pt x="396" y="41"/>
                  </a:cubicBezTo>
                  <a:cubicBezTo>
                    <a:pt x="407" y="52"/>
                    <a:pt x="418" y="63"/>
                    <a:pt x="429" y="74"/>
                  </a:cubicBezTo>
                  <a:cubicBezTo>
                    <a:pt x="440" y="85"/>
                    <a:pt x="451" y="96"/>
                    <a:pt x="462" y="107"/>
                  </a:cubicBezTo>
                  <a:cubicBezTo>
                    <a:pt x="471" y="116"/>
                    <a:pt x="481" y="126"/>
                    <a:pt x="490" y="135"/>
                  </a:cubicBezTo>
                  <a:cubicBezTo>
                    <a:pt x="503" y="147"/>
                    <a:pt x="516" y="159"/>
                    <a:pt x="528" y="173"/>
                  </a:cubicBezTo>
                  <a:cubicBezTo>
                    <a:pt x="534" y="180"/>
                    <a:pt x="542" y="190"/>
                    <a:pt x="542" y="198"/>
                  </a:cubicBezTo>
                  <a:cubicBezTo>
                    <a:pt x="544" y="265"/>
                    <a:pt x="543" y="332"/>
                    <a:pt x="543" y="399"/>
                  </a:cubicBezTo>
                  <a:cubicBezTo>
                    <a:pt x="543" y="403"/>
                    <a:pt x="549" y="409"/>
                    <a:pt x="553" y="409"/>
                  </a:cubicBezTo>
                  <a:cubicBezTo>
                    <a:pt x="596" y="409"/>
                    <a:pt x="639" y="409"/>
                    <a:pt x="682" y="409"/>
                  </a:cubicBezTo>
                  <a:cubicBezTo>
                    <a:pt x="687" y="409"/>
                    <a:pt x="691" y="413"/>
                    <a:pt x="696" y="415"/>
                  </a:cubicBezTo>
                  <a:cubicBezTo>
                    <a:pt x="694" y="420"/>
                    <a:pt x="692" y="425"/>
                    <a:pt x="690" y="430"/>
                  </a:cubicBezTo>
                  <a:cubicBezTo>
                    <a:pt x="690" y="430"/>
                    <a:pt x="689" y="430"/>
                    <a:pt x="689" y="430"/>
                  </a:cubicBezTo>
                  <a:lnTo>
                    <a:pt x="690" y="430"/>
                  </a:lnTo>
                  <a:close/>
                  <a:moveTo>
                    <a:pt x="525" y="303"/>
                  </a:moveTo>
                  <a:cubicBezTo>
                    <a:pt x="525" y="273"/>
                    <a:pt x="526" y="243"/>
                    <a:pt x="525" y="213"/>
                  </a:cubicBezTo>
                  <a:cubicBezTo>
                    <a:pt x="525" y="207"/>
                    <a:pt x="525" y="200"/>
                    <a:pt x="521" y="197"/>
                  </a:cubicBezTo>
                  <a:cubicBezTo>
                    <a:pt x="508" y="181"/>
                    <a:pt x="494" y="165"/>
                    <a:pt x="479" y="151"/>
                  </a:cubicBezTo>
                  <a:cubicBezTo>
                    <a:pt x="470" y="142"/>
                    <a:pt x="460" y="134"/>
                    <a:pt x="451" y="125"/>
                  </a:cubicBezTo>
                  <a:cubicBezTo>
                    <a:pt x="437" y="111"/>
                    <a:pt x="423" y="95"/>
                    <a:pt x="409" y="80"/>
                  </a:cubicBezTo>
                  <a:cubicBezTo>
                    <a:pt x="395" y="66"/>
                    <a:pt x="382" y="52"/>
                    <a:pt x="367" y="39"/>
                  </a:cubicBezTo>
                  <a:cubicBezTo>
                    <a:pt x="360" y="32"/>
                    <a:pt x="348" y="23"/>
                    <a:pt x="343" y="25"/>
                  </a:cubicBezTo>
                  <a:cubicBezTo>
                    <a:pt x="334" y="30"/>
                    <a:pt x="327" y="42"/>
                    <a:pt x="319" y="50"/>
                  </a:cubicBezTo>
                  <a:cubicBezTo>
                    <a:pt x="307" y="63"/>
                    <a:pt x="295" y="76"/>
                    <a:pt x="282" y="88"/>
                  </a:cubicBezTo>
                  <a:cubicBezTo>
                    <a:pt x="266" y="104"/>
                    <a:pt x="249" y="120"/>
                    <a:pt x="232" y="135"/>
                  </a:cubicBezTo>
                  <a:cubicBezTo>
                    <a:pt x="218" y="149"/>
                    <a:pt x="203" y="162"/>
                    <a:pt x="190" y="178"/>
                  </a:cubicBezTo>
                  <a:cubicBezTo>
                    <a:pt x="181" y="188"/>
                    <a:pt x="172" y="202"/>
                    <a:pt x="171" y="215"/>
                  </a:cubicBezTo>
                  <a:cubicBezTo>
                    <a:pt x="169" y="278"/>
                    <a:pt x="170" y="340"/>
                    <a:pt x="170" y="402"/>
                  </a:cubicBezTo>
                  <a:cubicBezTo>
                    <a:pt x="170" y="405"/>
                    <a:pt x="175" y="409"/>
                    <a:pt x="177" y="409"/>
                  </a:cubicBezTo>
                  <a:cubicBezTo>
                    <a:pt x="210" y="409"/>
                    <a:pt x="244" y="409"/>
                    <a:pt x="277" y="409"/>
                  </a:cubicBezTo>
                  <a:cubicBezTo>
                    <a:pt x="280" y="409"/>
                    <a:pt x="284" y="405"/>
                    <a:pt x="284" y="402"/>
                  </a:cubicBezTo>
                  <a:cubicBezTo>
                    <a:pt x="284" y="349"/>
                    <a:pt x="284" y="295"/>
                    <a:pt x="285" y="241"/>
                  </a:cubicBezTo>
                  <a:cubicBezTo>
                    <a:pt x="285" y="239"/>
                    <a:pt x="290" y="234"/>
                    <a:pt x="293" y="234"/>
                  </a:cubicBezTo>
                  <a:cubicBezTo>
                    <a:pt x="329" y="233"/>
                    <a:pt x="366" y="233"/>
                    <a:pt x="403" y="234"/>
                  </a:cubicBezTo>
                  <a:cubicBezTo>
                    <a:pt x="406" y="234"/>
                    <a:pt x="411" y="239"/>
                    <a:pt x="411" y="242"/>
                  </a:cubicBezTo>
                  <a:cubicBezTo>
                    <a:pt x="412" y="295"/>
                    <a:pt x="411" y="349"/>
                    <a:pt x="412" y="402"/>
                  </a:cubicBezTo>
                  <a:cubicBezTo>
                    <a:pt x="412" y="404"/>
                    <a:pt x="416" y="409"/>
                    <a:pt x="418" y="409"/>
                  </a:cubicBezTo>
                  <a:cubicBezTo>
                    <a:pt x="452" y="409"/>
                    <a:pt x="486" y="409"/>
                    <a:pt x="520" y="409"/>
                  </a:cubicBezTo>
                  <a:cubicBezTo>
                    <a:pt x="522" y="409"/>
                    <a:pt x="525" y="405"/>
                    <a:pt x="525" y="403"/>
                  </a:cubicBezTo>
                  <a:cubicBezTo>
                    <a:pt x="526" y="370"/>
                    <a:pt x="526" y="337"/>
                    <a:pt x="525" y="303"/>
                  </a:cubicBezTo>
                  <a:close/>
                  <a:moveTo>
                    <a:pt x="302" y="330"/>
                  </a:moveTo>
                  <a:cubicBezTo>
                    <a:pt x="302" y="354"/>
                    <a:pt x="302" y="379"/>
                    <a:pt x="302" y="404"/>
                  </a:cubicBezTo>
                  <a:cubicBezTo>
                    <a:pt x="302" y="405"/>
                    <a:pt x="305" y="409"/>
                    <a:pt x="307" y="409"/>
                  </a:cubicBezTo>
                  <a:cubicBezTo>
                    <a:pt x="335" y="409"/>
                    <a:pt x="362" y="409"/>
                    <a:pt x="390" y="409"/>
                  </a:cubicBezTo>
                  <a:cubicBezTo>
                    <a:pt x="391" y="409"/>
                    <a:pt x="394" y="406"/>
                    <a:pt x="394" y="405"/>
                  </a:cubicBezTo>
                  <a:cubicBezTo>
                    <a:pt x="394" y="356"/>
                    <a:pt x="394" y="306"/>
                    <a:pt x="394" y="257"/>
                  </a:cubicBezTo>
                  <a:cubicBezTo>
                    <a:pt x="394" y="255"/>
                    <a:pt x="390" y="251"/>
                    <a:pt x="388" y="251"/>
                  </a:cubicBezTo>
                  <a:cubicBezTo>
                    <a:pt x="361" y="251"/>
                    <a:pt x="334" y="251"/>
                    <a:pt x="307" y="251"/>
                  </a:cubicBezTo>
                  <a:cubicBezTo>
                    <a:pt x="305" y="251"/>
                    <a:pt x="302" y="254"/>
                    <a:pt x="302" y="256"/>
                  </a:cubicBezTo>
                  <a:cubicBezTo>
                    <a:pt x="302" y="281"/>
                    <a:pt x="302" y="305"/>
                    <a:pt x="302" y="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10"/>
            <p:cNvSpPr>
              <a:spLocks noEditPoints="1"/>
            </p:cNvSpPr>
            <p:nvPr/>
          </p:nvSpPr>
          <p:spPr bwMode="auto">
            <a:xfrm>
              <a:off x="8091488" y="141288"/>
              <a:ext cx="963612" cy="509588"/>
            </a:xfrm>
            <a:custGeom>
              <a:avLst/>
              <a:gdLst>
                <a:gd name="T0" fmla="*/ 482 w 539"/>
                <a:gd name="T1" fmla="*/ 243 h 285"/>
                <a:gd name="T2" fmla="*/ 412 w 539"/>
                <a:gd name="T3" fmla="*/ 173 h 285"/>
                <a:gd name="T4" fmla="*/ 328 w 539"/>
                <a:gd name="T5" fmla="*/ 89 h 285"/>
                <a:gd name="T6" fmla="*/ 271 w 539"/>
                <a:gd name="T7" fmla="*/ 34 h 285"/>
                <a:gd name="T8" fmla="*/ 221 w 539"/>
                <a:gd name="T9" fmla="*/ 79 h 285"/>
                <a:gd name="T10" fmla="*/ 155 w 539"/>
                <a:gd name="T11" fmla="*/ 144 h 285"/>
                <a:gd name="T12" fmla="*/ 89 w 539"/>
                <a:gd name="T13" fmla="*/ 210 h 285"/>
                <a:gd name="T14" fmla="*/ 14 w 539"/>
                <a:gd name="T15" fmla="*/ 284 h 285"/>
                <a:gd name="T16" fmla="*/ 10 w 539"/>
                <a:gd name="T17" fmla="*/ 263 h 285"/>
                <a:gd name="T18" fmla="*/ 85 w 539"/>
                <a:gd name="T19" fmla="*/ 188 h 285"/>
                <a:gd name="T20" fmla="*/ 150 w 539"/>
                <a:gd name="T21" fmla="*/ 123 h 285"/>
                <a:gd name="T22" fmla="*/ 221 w 539"/>
                <a:gd name="T23" fmla="*/ 52 h 285"/>
                <a:gd name="T24" fmla="*/ 288 w 539"/>
                <a:gd name="T25" fmla="*/ 23 h 285"/>
                <a:gd name="T26" fmla="*/ 359 w 539"/>
                <a:gd name="T27" fmla="*/ 94 h 285"/>
                <a:gd name="T28" fmla="*/ 367 w 539"/>
                <a:gd name="T29" fmla="*/ 93 h 285"/>
                <a:gd name="T30" fmla="*/ 394 w 539"/>
                <a:gd name="T31" fmla="*/ 9 h 285"/>
                <a:gd name="T32" fmla="*/ 455 w 539"/>
                <a:gd name="T33" fmla="*/ 16 h 285"/>
                <a:gd name="T34" fmla="*/ 492 w 539"/>
                <a:gd name="T35" fmla="*/ 227 h 285"/>
                <a:gd name="T36" fmla="*/ 538 w 539"/>
                <a:gd name="T37" fmla="*/ 279 h 285"/>
                <a:gd name="T38" fmla="*/ 519 w 539"/>
                <a:gd name="T39" fmla="*/ 277 h 285"/>
                <a:gd name="T40" fmla="*/ 435 w 539"/>
                <a:gd name="T41" fmla="*/ 42 h 285"/>
                <a:gd name="T42" fmla="*/ 434 w 539"/>
                <a:gd name="T43" fmla="*/ 27 h 285"/>
                <a:gd name="T44" fmla="*/ 386 w 539"/>
                <a:gd name="T45" fmla="*/ 29 h 285"/>
                <a:gd name="T46" fmla="*/ 393 w 539"/>
                <a:gd name="T47" fmla="*/ 43 h 285"/>
                <a:gd name="T48" fmla="*/ 435 w 539"/>
                <a:gd name="T49" fmla="*/ 42 h 285"/>
                <a:gd name="T50" fmla="*/ 438 w 539"/>
                <a:gd name="T51" fmla="*/ 79 h 285"/>
                <a:gd name="T52" fmla="*/ 385 w 539"/>
                <a:gd name="T53" fmla="*/ 97 h 285"/>
                <a:gd name="T54" fmla="*/ 421 w 539"/>
                <a:gd name="T55" fmla="*/ 156 h 285"/>
                <a:gd name="T56" fmla="*/ 438 w 539"/>
                <a:gd name="T57" fmla="*/ 150 h 285"/>
                <a:gd name="T58" fmla="*/ 458 w 539"/>
                <a:gd name="T59" fmla="*/ 173 h 285"/>
                <a:gd name="T60" fmla="*/ 458 w 539"/>
                <a:gd name="T61" fmla="*/ 172 h 285"/>
                <a:gd name="T62" fmla="*/ 458 w 539"/>
                <a:gd name="T63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9" h="285">
                  <a:moveTo>
                    <a:pt x="519" y="277"/>
                  </a:moveTo>
                  <a:cubicBezTo>
                    <a:pt x="506" y="266"/>
                    <a:pt x="494" y="255"/>
                    <a:pt x="482" y="243"/>
                  </a:cubicBezTo>
                  <a:cubicBezTo>
                    <a:pt x="469" y="231"/>
                    <a:pt x="456" y="218"/>
                    <a:pt x="444" y="206"/>
                  </a:cubicBezTo>
                  <a:cubicBezTo>
                    <a:pt x="433" y="195"/>
                    <a:pt x="422" y="184"/>
                    <a:pt x="412" y="173"/>
                  </a:cubicBezTo>
                  <a:cubicBezTo>
                    <a:pt x="399" y="160"/>
                    <a:pt x="386" y="148"/>
                    <a:pt x="373" y="135"/>
                  </a:cubicBezTo>
                  <a:cubicBezTo>
                    <a:pt x="358" y="120"/>
                    <a:pt x="343" y="105"/>
                    <a:pt x="328" y="89"/>
                  </a:cubicBezTo>
                  <a:cubicBezTo>
                    <a:pt x="318" y="78"/>
                    <a:pt x="307" y="68"/>
                    <a:pt x="296" y="57"/>
                  </a:cubicBezTo>
                  <a:cubicBezTo>
                    <a:pt x="288" y="49"/>
                    <a:pt x="280" y="41"/>
                    <a:pt x="271" y="34"/>
                  </a:cubicBezTo>
                  <a:cubicBezTo>
                    <a:pt x="269" y="33"/>
                    <a:pt x="262" y="38"/>
                    <a:pt x="258" y="41"/>
                  </a:cubicBezTo>
                  <a:cubicBezTo>
                    <a:pt x="245" y="54"/>
                    <a:pt x="233" y="66"/>
                    <a:pt x="221" y="79"/>
                  </a:cubicBezTo>
                  <a:cubicBezTo>
                    <a:pt x="210" y="90"/>
                    <a:pt x="199" y="101"/>
                    <a:pt x="188" y="112"/>
                  </a:cubicBezTo>
                  <a:cubicBezTo>
                    <a:pt x="177" y="122"/>
                    <a:pt x="166" y="134"/>
                    <a:pt x="155" y="144"/>
                  </a:cubicBezTo>
                  <a:cubicBezTo>
                    <a:pt x="144" y="156"/>
                    <a:pt x="133" y="167"/>
                    <a:pt x="122" y="178"/>
                  </a:cubicBezTo>
                  <a:cubicBezTo>
                    <a:pt x="111" y="189"/>
                    <a:pt x="100" y="199"/>
                    <a:pt x="89" y="210"/>
                  </a:cubicBezTo>
                  <a:cubicBezTo>
                    <a:pt x="75" y="224"/>
                    <a:pt x="61" y="239"/>
                    <a:pt x="47" y="253"/>
                  </a:cubicBezTo>
                  <a:cubicBezTo>
                    <a:pt x="36" y="263"/>
                    <a:pt x="26" y="274"/>
                    <a:pt x="14" y="284"/>
                  </a:cubicBezTo>
                  <a:cubicBezTo>
                    <a:pt x="12" y="285"/>
                    <a:pt x="5" y="280"/>
                    <a:pt x="0" y="278"/>
                  </a:cubicBezTo>
                  <a:cubicBezTo>
                    <a:pt x="3" y="273"/>
                    <a:pt x="6" y="267"/>
                    <a:pt x="10" y="263"/>
                  </a:cubicBezTo>
                  <a:cubicBezTo>
                    <a:pt x="22" y="250"/>
                    <a:pt x="35" y="238"/>
                    <a:pt x="48" y="225"/>
                  </a:cubicBezTo>
                  <a:cubicBezTo>
                    <a:pt x="60" y="213"/>
                    <a:pt x="72" y="201"/>
                    <a:pt x="85" y="188"/>
                  </a:cubicBezTo>
                  <a:cubicBezTo>
                    <a:pt x="96" y="177"/>
                    <a:pt x="107" y="166"/>
                    <a:pt x="118" y="155"/>
                  </a:cubicBezTo>
                  <a:cubicBezTo>
                    <a:pt x="129" y="144"/>
                    <a:pt x="140" y="134"/>
                    <a:pt x="150" y="123"/>
                  </a:cubicBezTo>
                  <a:cubicBezTo>
                    <a:pt x="161" y="112"/>
                    <a:pt x="172" y="101"/>
                    <a:pt x="183" y="90"/>
                  </a:cubicBezTo>
                  <a:cubicBezTo>
                    <a:pt x="196" y="77"/>
                    <a:pt x="208" y="65"/>
                    <a:pt x="221" y="52"/>
                  </a:cubicBezTo>
                  <a:cubicBezTo>
                    <a:pt x="232" y="42"/>
                    <a:pt x="244" y="33"/>
                    <a:pt x="253" y="21"/>
                  </a:cubicBezTo>
                  <a:cubicBezTo>
                    <a:pt x="267" y="0"/>
                    <a:pt x="277" y="12"/>
                    <a:pt x="288" y="23"/>
                  </a:cubicBezTo>
                  <a:cubicBezTo>
                    <a:pt x="307" y="42"/>
                    <a:pt x="325" y="60"/>
                    <a:pt x="343" y="79"/>
                  </a:cubicBezTo>
                  <a:cubicBezTo>
                    <a:pt x="349" y="84"/>
                    <a:pt x="354" y="89"/>
                    <a:pt x="359" y="94"/>
                  </a:cubicBezTo>
                  <a:cubicBezTo>
                    <a:pt x="360" y="96"/>
                    <a:pt x="363" y="96"/>
                    <a:pt x="365" y="96"/>
                  </a:cubicBezTo>
                  <a:cubicBezTo>
                    <a:pt x="366" y="96"/>
                    <a:pt x="367" y="94"/>
                    <a:pt x="367" y="93"/>
                  </a:cubicBezTo>
                  <a:cubicBezTo>
                    <a:pt x="367" y="78"/>
                    <a:pt x="367" y="62"/>
                    <a:pt x="364" y="47"/>
                  </a:cubicBezTo>
                  <a:cubicBezTo>
                    <a:pt x="360" y="23"/>
                    <a:pt x="371" y="9"/>
                    <a:pt x="394" y="9"/>
                  </a:cubicBezTo>
                  <a:cubicBezTo>
                    <a:pt x="412" y="9"/>
                    <a:pt x="430" y="8"/>
                    <a:pt x="448" y="9"/>
                  </a:cubicBezTo>
                  <a:cubicBezTo>
                    <a:pt x="450" y="9"/>
                    <a:pt x="455" y="14"/>
                    <a:pt x="455" y="16"/>
                  </a:cubicBezTo>
                  <a:cubicBezTo>
                    <a:pt x="457" y="63"/>
                    <a:pt x="461" y="111"/>
                    <a:pt x="458" y="158"/>
                  </a:cubicBezTo>
                  <a:cubicBezTo>
                    <a:pt x="456" y="190"/>
                    <a:pt x="471" y="208"/>
                    <a:pt x="492" y="227"/>
                  </a:cubicBezTo>
                  <a:cubicBezTo>
                    <a:pt x="508" y="242"/>
                    <a:pt x="523" y="257"/>
                    <a:pt x="538" y="272"/>
                  </a:cubicBezTo>
                  <a:cubicBezTo>
                    <a:pt x="539" y="274"/>
                    <a:pt x="538" y="279"/>
                    <a:pt x="538" y="279"/>
                  </a:cubicBezTo>
                  <a:cubicBezTo>
                    <a:pt x="533" y="281"/>
                    <a:pt x="528" y="283"/>
                    <a:pt x="523" y="284"/>
                  </a:cubicBezTo>
                  <a:cubicBezTo>
                    <a:pt x="522" y="284"/>
                    <a:pt x="520" y="280"/>
                    <a:pt x="519" y="277"/>
                  </a:cubicBezTo>
                  <a:cubicBezTo>
                    <a:pt x="519" y="277"/>
                    <a:pt x="519" y="277"/>
                    <a:pt x="519" y="277"/>
                  </a:cubicBezTo>
                  <a:close/>
                  <a:moveTo>
                    <a:pt x="435" y="42"/>
                  </a:moveTo>
                  <a:cubicBezTo>
                    <a:pt x="436" y="42"/>
                    <a:pt x="436" y="42"/>
                    <a:pt x="437" y="42"/>
                  </a:cubicBezTo>
                  <a:cubicBezTo>
                    <a:pt x="436" y="37"/>
                    <a:pt x="435" y="27"/>
                    <a:pt x="434" y="27"/>
                  </a:cubicBezTo>
                  <a:cubicBezTo>
                    <a:pt x="419" y="26"/>
                    <a:pt x="404" y="26"/>
                    <a:pt x="390" y="26"/>
                  </a:cubicBezTo>
                  <a:cubicBezTo>
                    <a:pt x="388" y="26"/>
                    <a:pt x="385" y="28"/>
                    <a:pt x="386" y="29"/>
                  </a:cubicBezTo>
                  <a:cubicBezTo>
                    <a:pt x="387" y="33"/>
                    <a:pt x="388" y="37"/>
                    <a:pt x="390" y="41"/>
                  </a:cubicBezTo>
                  <a:cubicBezTo>
                    <a:pt x="390" y="42"/>
                    <a:pt x="392" y="43"/>
                    <a:pt x="393" y="43"/>
                  </a:cubicBezTo>
                  <a:cubicBezTo>
                    <a:pt x="407" y="42"/>
                    <a:pt x="421" y="41"/>
                    <a:pt x="435" y="40"/>
                  </a:cubicBezTo>
                  <a:cubicBezTo>
                    <a:pt x="435" y="41"/>
                    <a:pt x="435" y="41"/>
                    <a:pt x="435" y="42"/>
                  </a:cubicBezTo>
                  <a:close/>
                  <a:moveTo>
                    <a:pt x="438" y="115"/>
                  </a:moveTo>
                  <a:cubicBezTo>
                    <a:pt x="438" y="103"/>
                    <a:pt x="437" y="90"/>
                    <a:pt x="438" y="79"/>
                  </a:cubicBezTo>
                  <a:cubicBezTo>
                    <a:pt x="440" y="63"/>
                    <a:pt x="434" y="62"/>
                    <a:pt x="420" y="60"/>
                  </a:cubicBezTo>
                  <a:cubicBezTo>
                    <a:pt x="390" y="56"/>
                    <a:pt x="379" y="67"/>
                    <a:pt x="385" y="97"/>
                  </a:cubicBezTo>
                  <a:cubicBezTo>
                    <a:pt x="386" y="105"/>
                    <a:pt x="384" y="116"/>
                    <a:pt x="389" y="122"/>
                  </a:cubicBezTo>
                  <a:cubicBezTo>
                    <a:pt x="397" y="135"/>
                    <a:pt x="410" y="145"/>
                    <a:pt x="421" y="156"/>
                  </a:cubicBezTo>
                  <a:cubicBezTo>
                    <a:pt x="425" y="160"/>
                    <a:pt x="431" y="163"/>
                    <a:pt x="436" y="167"/>
                  </a:cubicBezTo>
                  <a:cubicBezTo>
                    <a:pt x="437" y="161"/>
                    <a:pt x="438" y="156"/>
                    <a:pt x="438" y="150"/>
                  </a:cubicBezTo>
                  <a:cubicBezTo>
                    <a:pt x="438" y="138"/>
                    <a:pt x="438" y="126"/>
                    <a:pt x="438" y="115"/>
                  </a:cubicBezTo>
                  <a:close/>
                  <a:moveTo>
                    <a:pt x="458" y="173"/>
                  </a:moveTo>
                  <a:cubicBezTo>
                    <a:pt x="458" y="173"/>
                    <a:pt x="458" y="173"/>
                    <a:pt x="458" y="173"/>
                  </a:cubicBezTo>
                  <a:cubicBezTo>
                    <a:pt x="458" y="173"/>
                    <a:pt x="458" y="172"/>
                    <a:pt x="458" y="172"/>
                  </a:cubicBezTo>
                  <a:cubicBezTo>
                    <a:pt x="458" y="172"/>
                    <a:pt x="457" y="173"/>
                    <a:pt x="457" y="173"/>
                  </a:cubicBezTo>
                  <a:cubicBezTo>
                    <a:pt x="457" y="173"/>
                    <a:pt x="458" y="173"/>
                    <a:pt x="458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9026525" y="596900"/>
              <a:ext cx="1587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8926513" y="4953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8926513" y="4953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9061450" y="77788"/>
              <a:ext cx="4762" cy="1588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2 w 2"/>
                <a:gd name="T5" fmla="*/ 1 h 1"/>
                <a:gd name="T6" fmla="*/ 0 w 2"/>
                <a:gd name="T7" fmla="*/ 1 h 1"/>
                <a:gd name="T8" fmla="*/ 0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8599488" y="815975"/>
              <a:ext cx="42862" cy="77788"/>
            </a:xfrm>
            <a:custGeom>
              <a:avLst/>
              <a:gdLst>
                <a:gd name="T0" fmla="*/ 24 w 24"/>
                <a:gd name="T1" fmla="*/ 22 h 44"/>
                <a:gd name="T2" fmla="*/ 7 w 24"/>
                <a:gd name="T3" fmla="*/ 44 h 44"/>
                <a:gd name="T4" fmla="*/ 0 w 24"/>
                <a:gd name="T5" fmla="*/ 31 h 44"/>
                <a:gd name="T6" fmla="*/ 8 w 24"/>
                <a:gd name="T7" fmla="*/ 0 h 44"/>
                <a:gd name="T8" fmla="*/ 24 w 24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22"/>
                  </a:moveTo>
                  <a:cubicBezTo>
                    <a:pt x="17" y="32"/>
                    <a:pt x="12" y="38"/>
                    <a:pt x="7" y="44"/>
                  </a:cubicBezTo>
                  <a:cubicBezTo>
                    <a:pt x="5" y="40"/>
                    <a:pt x="0" y="35"/>
                    <a:pt x="0" y="31"/>
                  </a:cubicBezTo>
                  <a:cubicBezTo>
                    <a:pt x="2" y="21"/>
                    <a:pt x="5" y="10"/>
                    <a:pt x="8" y="0"/>
                  </a:cubicBezTo>
                  <a:cubicBezTo>
                    <a:pt x="12" y="6"/>
                    <a:pt x="17" y="13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8869363" y="21272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979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4636913" y="4627680"/>
            <a:ext cx="6938048" cy="2085179"/>
          </a:xfrm>
          <a:prstGeom prst="roundRect">
            <a:avLst>
              <a:gd name="adj" fmla="val 8697"/>
            </a:avLst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24425" y="3431332"/>
            <a:ext cx="6938048" cy="821840"/>
          </a:xfrm>
          <a:prstGeom prst="roundRect">
            <a:avLst>
              <a:gd name="adj" fmla="val 18442"/>
            </a:avLst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56258" y="3428576"/>
            <a:ext cx="4070599" cy="1948307"/>
            <a:chOff x="356258" y="3602745"/>
            <a:chExt cx="4070599" cy="1948307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56258" y="3602745"/>
              <a:ext cx="4070599" cy="1948307"/>
            </a:xfrm>
            <a:prstGeom prst="roundRect">
              <a:avLst>
                <a:gd name="adj" fmla="val 7048"/>
              </a:avLst>
            </a:prstGeom>
            <a:solidFill>
              <a:schemeClr val="bg1"/>
            </a:solidFill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23208" y="4064237"/>
              <a:ext cx="376007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Постановление Правительства </a:t>
              </a:r>
              <a:r>
                <a:rPr lang="ru-RU" sz="1600" b="1" dirty="0" err="1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Ставро</a:t>
              </a: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-польского края от 26.12.2018 г. № 598-п «Об утверждении государственной программы </a:t>
              </a:r>
              <a:r>
                <a:rPr lang="ru-RU" sz="1600" b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</a:rPr>
                <a:t>Ставропольского края «Управление финансами»</a:t>
              </a:r>
              <a:endParaRPr lang="ru-RU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91215" y="3710066"/>
              <a:ext cx="38240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</a:rPr>
                <a:t>Поддержка местных инициатив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693304" y="3890223"/>
            <a:ext cx="6879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НПА Муниципальных образований Ставропольского края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7742418" y="4072740"/>
            <a:ext cx="702062" cy="730707"/>
          </a:xfrm>
          <a:prstGeom prst="mathPlus">
            <a:avLst/>
          </a:prstGeom>
          <a:solidFill>
            <a:srgbClr val="9DB6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36915" y="4652866"/>
            <a:ext cx="6879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Мотивации ОМСУ края к организации работы по вовлечению жителей края в процессы ИБ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15659" y="5261408"/>
            <a:ext cx="658055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Постановление Правительства Ставропольского края от 30.05.2023 г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.     №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332-п «Об утверждении Порядка распределения и предоставления иных межбюджетных трансфертов (грантов) из бюджета Ставропольского края бюджетам муниципальных образований Ставропольского края на поощрение муниципальных округов и городских округов Ставропольского края, реализовавших лучшие практики инициативного бюджетирования»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2614" y="227364"/>
            <a:ext cx="7068264" cy="835036"/>
          </a:xfrm>
          <a:prstGeom prst="rect">
            <a:avLst/>
          </a:prstGeom>
          <a:noFill/>
        </p:spPr>
        <p:txBody>
          <a:bodyPr wrap="square" lIns="95439" tIns="47720" rIns="95439" bIns="47720" rtlCol="0">
            <a:spAutoFit/>
          </a:bodyPr>
          <a:lstStyle/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ПРАВОВЫЕ ОСНОВЫ ИНИЦИАТИВНОГО БЮДЖЕТИРОВАНИЯ В СТАВРОПОЛЬСКОМ КРАЕ </a:t>
            </a:r>
            <a:endParaRPr lang="ru-RU" sz="2400" b="1" dirty="0">
              <a:solidFill>
                <a:srgbClr val="1A86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26429" y="3531940"/>
            <a:ext cx="4010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Муниципальные практики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32225" y="2274817"/>
            <a:ext cx="6938048" cy="1236952"/>
            <a:chOff x="2632225" y="2274817"/>
            <a:chExt cx="6938048" cy="1236952"/>
          </a:xfrm>
        </p:grpSpPr>
        <p:sp>
          <p:nvSpPr>
            <p:cNvPr id="32" name="Стрелка вправо 31"/>
            <p:cNvSpPr/>
            <p:nvPr/>
          </p:nvSpPr>
          <p:spPr>
            <a:xfrm rot="5400000">
              <a:off x="3698991" y="2812931"/>
              <a:ext cx="451217" cy="946459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B4C7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право 32"/>
            <p:cNvSpPr/>
            <p:nvPr/>
          </p:nvSpPr>
          <p:spPr>
            <a:xfrm rot="5400000">
              <a:off x="8164173" y="2812931"/>
              <a:ext cx="451217" cy="946459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B4C7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632225" y="2274817"/>
              <a:ext cx="6938048" cy="805599"/>
              <a:chOff x="2632225" y="2347388"/>
              <a:chExt cx="6938048" cy="805599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2632225" y="2347388"/>
                <a:ext cx="6938048" cy="805599"/>
              </a:xfrm>
              <a:prstGeom prst="roundRect">
                <a:avLst>
                  <a:gd name="adj" fmla="val 18442"/>
                </a:avLst>
              </a:prstGeom>
              <a:solidFill>
                <a:schemeClr val="bg1"/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2642072" y="2417763"/>
                <a:ext cx="691835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Закон Ставропольского края от </a:t>
                </a:r>
                <a:r>
                  <a:rPr lang="ru-RU" b="1" dirty="0" smtClean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29 января 2021 года </a:t>
                </a:r>
                <a:r>
                  <a:rPr lang="ru-RU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№ </a:t>
                </a:r>
                <a:r>
                  <a:rPr lang="ru-RU" b="1" dirty="0" smtClean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1-кз</a:t>
                </a:r>
              </a:p>
              <a:p>
                <a:pPr algn="ctr"/>
                <a:r>
                  <a:rPr lang="ru-RU" b="1" dirty="0" smtClean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«Об </a:t>
                </a:r>
                <a:r>
                  <a:rPr lang="ru-RU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инициативном </a:t>
                </a:r>
                <a:r>
                  <a:rPr lang="ru-RU" b="1" dirty="0" smtClean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бюджетировании в </a:t>
                </a:r>
                <a:r>
                  <a:rPr lang="ru-RU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Ставропольском крае»</a:t>
                </a:r>
                <a:endParaRPr lang="ru-RU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1" name="Группа 10"/>
          <p:cNvGrpSpPr/>
          <p:nvPr/>
        </p:nvGrpSpPr>
        <p:grpSpPr>
          <a:xfrm>
            <a:off x="2612787" y="1080190"/>
            <a:ext cx="6938048" cy="1284721"/>
            <a:chOff x="2612787" y="1080190"/>
            <a:chExt cx="6938048" cy="1284721"/>
          </a:xfrm>
        </p:grpSpPr>
        <p:sp>
          <p:nvSpPr>
            <p:cNvPr id="6" name="Стрелка вправо 5"/>
            <p:cNvSpPr/>
            <p:nvPr/>
          </p:nvSpPr>
          <p:spPr>
            <a:xfrm rot="5400000">
              <a:off x="5856203" y="1666073"/>
              <a:ext cx="451217" cy="946459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B4C7E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612787" y="1080190"/>
              <a:ext cx="6938048" cy="832990"/>
              <a:chOff x="2612787" y="1080190"/>
              <a:chExt cx="6938048" cy="832990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2612787" y="1107581"/>
                <a:ext cx="6938048" cy="805599"/>
              </a:xfrm>
              <a:prstGeom prst="roundRect">
                <a:avLst>
                  <a:gd name="adj" fmla="val 18442"/>
                </a:avLst>
              </a:prstGeom>
              <a:solidFill>
                <a:schemeClr val="bg1"/>
              </a:solidFill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2622634" y="1080190"/>
                <a:ext cx="6918354" cy="830997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1A86B6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ИНИЦИАТИВНЫЕ ПРОЕКТЫ</a:t>
                </a:r>
                <a:r>
                  <a:rPr lang="ru-RU" sz="1500" b="1" dirty="0" smtClean="0">
                    <a:solidFill>
                      <a:srgbClr val="1A86B6"/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</a:p>
              <a:p>
                <a:pPr algn="ctr"/>
                <a:r>
                  <a:rPr lang="ru-RU" sz="1500" b="1" dirty="0" smtClean="0">
                    <a:solidFill>
                      <a:schemeClr val="accent3">
                        <a:lumMod val="50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(ст. 26</a:t>
                </a:r>
                <a:r>
                  <a:rPr lang="ru-RU" sz="1500" b="1" baseline="30000" dirty="0" smtClean="0">
                    <a:solidFill>
                      <a:schemeClr val="accent3">
                        <a:lumMod val="50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1</a:t>
                </a:r>
                <a:r>
                  <a:rPr lang="ru-RU" sz="1500" b="1" dirty="0">
                    <a:solidFill>
                      <a:schemeClr val="accent3">
                        <a:lumMod val="50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ru-RU" sz="1500" b="1" dirty="0" smtClean="0">
                    <a:solidFill>
                      <a:schemeClr val="accent3">
                        <a:lumMod val="50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Федерального закона </a:t>
                </a:r>
                <a:r>
                  <a:rPr lang="ru-RU" sz="1500" b="1" dirty="0">
                    <a:solidFill>
                      <a:schemeClr val="accent3">
                        <a:lumMod val="50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от 6 октября 2003 года N 131-ФЗ </a:t>
                </a:r>
                <a:r>
                  <a:rPr lang="ru-RU" sz="1500" b="1" dirty="0" smtClean="0">
                    <a:solidFill>
                      <a:schemeClr val="accent3">
                        <a:lumMod val="50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«Об </a:t>
                </a:r>
                <a:r>
                  <a:rPr lang="ru-RU" sz="1500" b="1" dirty="0">
                    <a:solidFill>
                      <a:schemeClr val="accent3">
                        <a:lumMod val="50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общих принципах организации местного самоуправления в Российской </a:t>
                </a:r>
                <a:r>
                  <a:rPr lang="ru-RU" sz="1500" b="1" dirty="0" smtClean="0">
                    <a:solidFill>
                      <a:schemeClr val="accent3">
                        <a:lumMod val="50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Федерации»)</a:t>
                </a:r>
                <a:endParaRPr lang="ru-RU" sz="1500" b="1" baseline="30000" dirty="0">
                  <a:solidFill>
                    <a:schemeClr val="accent3">
                      <a:lumMod val="50000"/>
                    </a:schemeClr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8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249246" y="1295400"/>
            <a:ext cx="12822246" cy="5054600"/>
          </a:xfrm>
          <a:prstGeom prst="roundRect">
            <a:avLst/>
          </a:prstGeom>
          <a:solidFill>
            <a:srgbClr val="FAFBFC">
              <a:alpha val="72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86015" y="3862072"/>
            <a:ext cx="10296000" cy="0"/>
          </a:xfrm>
          <a:prstGeom prst="line">
            <a:avLst/>
          </a:prstGeom>
          <a:noFill/>
          <a:ln w="38100" cap="rnd">
            <a:solidFill>
              <a:schemeClr val="accent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1634065" y="3773730"/>
            <a:ext cx="180000" cy="180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3655138" y="3773730"/>
            <a:ext cx="180000" cy="180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188806" y="3773730"/>
            <a:ext cx="180000" cy="180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6957521" y="3773730"/>
            <a:ext cx="180000" cy="180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8440578" y="3773730"/>
            <a:ext cx="180000" cy="180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32" name="TextBox 35"/>
          <p:cNvSpPr>
            <a:spLocks noChangeArrowheads="1"/>
          </p:cNvSpPr>
          <p:nvPr/>
        </p:nvSpPr>
        <p:spPr bwMode="auto">
          <a:xfrm>
            <a:off x="969735" y="3309017"/>
            <a:ext cx="1546793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dirty="0" smtClean="0">
                <a:solidFill>
                  <a:srgbClr val="1A86B6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500</a:t>
            </a:r>
            <a:endParaRPr lang="zh-CN" altLang="en-US" sz="1574" dirty="0">
              <a:solidFill>
                <a:srgbClr val="1A86B6"/>
              </a:solidFill>
              <a:latin typeface="Impact" panose="020B0806030902050204" pitchFamily="34" charset="0"/>
            </a:endParaRPr>
          </a:p>
        </p:txBody>
      </p:sp>
      <p:sp>
        <p:nvSpPr>
          <p:cNvPr id="33" name="TextBox 36"/>
          <p:cNvSpPr>
            <a:spLocks noChangeArrowheads="1"/>
          </p:cNvSpPr>
          <p:nvPr/>
        </p:nvSpPr>
        <p:spPr bwMode="auto">
          <a:xfrm>
            <a:off x="2990810" y="3309017"/>
            <a:ext cx="1545139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dirty="0" smtClean="0">
                <a:solidFill>
                  <a:srgbClr val="1A86B6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12 000</a:t>
            </a:r>
            <a:endParaRPr lang="zh-CN" altLang="en-US" sz="1574" dirty="0">
              <a:solidFill>
                <a:srgbClr val="1A86B6"/>
              </a:solidFill>
              <a:latin typeface="Impact" panose="020B0806030902050204" pitchFamily="34" charset="0"/>
            </a:endParaRPr>
          </a:p>
        </p:txBody>
      </p:sp>
      <p:sp>
        <p:nvSpPr>
          <p:cNvPr id="34" name="TextBox 37"/>
          <p:cNvSpPr>
            <a:spLocks noChangeArrowheads="1"/>
          </p:cNvSpPr>
          <p:nvPr/>
        </p:nvSpPr>
        <p:spPr bwMode="auto">
          <a:xfrm>
            <a:off x="4527783" y="3312653"/>
            <a:ext cx="1545139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dirty="0" smtClean="0">
                <a:solidFill>
                  <a:srgbClr val="1A86B6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30 000</a:t>
            </a:r>
            <a:endParaRPr lang="zh-CN" altLang="en-US" sz="1574" dirty="0">
              <a:solidFill>
                <a:srgbClr val="1A86B6"/>
              </a:solidFill>
              <a:latin typeface="Impact" panose="020B0806030902050204" pitchFamily="34" charset="0"/>
            </a:endParaRPr>
          </a:p>
        </p:txBody>
      </p:sp>
      <p:sp>
        <p:nvSpPr>
          <p:cNvPr id="35" name="TextBox 38"/>
          <p:cNvSpPr>
            <a:spLocks noChangeArrowheads="1"/>
          </p:cNvSpPr>
          <p:nvPr/>
        </p:nvSpPr>
        <p:spPr bwMode="auto">
          <a:xfrm>
            <a:off x="6262621" y="3309017"/>
            <a:ext cx="1545141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dirty="0" smtClean="0">
                <a:solidFill>
                  <a:srgbClr val="1A86B6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40 000</a:t>
            </a:r>
            <a:endParaRPr lang="zh-CN" altLang="en-US" sz="1799" dirty="0">
              <a:solidFill>
                <a:srgbClr val="1A86B6"/>
              </a:solidFill>
              <a:latin typeface="Impact" panose="020B080603090205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39"/>
          <p:cNvSpPr>
            <a:spLocks noChangeArrowheads="1"/>
          </p:cNvSpPr>
          <p:nvPr/>
        </p:nvSpPr>
        <p:spPr bwMode="auto">
          <a:xfrm>
            <a:off x="7744849" y="3309017"/>
            <a:ext cx="1545139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dirty="0" smtClean="0">
                <a:solidFill>
                  <a:srgbClr val="1A86B6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100 000</a:t>
            </a:r>
          </a:p>
        </p:txBody>
      </p:sp>
      <p:sp>
        <p:nvSpPr>
          <p:cNvPr id="42" name="Прямоугольник 6"/>
          <p:cNvSpPr/>
          <p:nvPr/>
        </p:nvSpPr>
        <p:spPr>
          <a:xfrm>
            <a:off x="3290" y="3275928"/>
            <a:ext cx="1472027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600" b="1" dirty="0" smtClean="0">
                <a:solidFill>
                  <a:srgbClr val="1A86B6"/>
                </a:solidFill>
              </a:rPr>
              <a:t>Численность населения в населенном пункте, человек</a:t>
            </a:r>
            <a:endParaRPr lang="en-US" sz="1600" b="1" dirty="0" smtClean="0">
              <a:solidFill>
                <a:srgbClr val="1A86B6"/>
              </a:solidFill>
            </a:endParaRPr>
          </a:p>
        </p:txBody>
      </p: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10243396" y="3773730"/>
            <a:ext cx="180000" cy="180000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45" name="TextBox 39"/>
          <p:cNvSpPr>
            <a:spLocks noChangeArrowheads="1"/>
          </p:cNvSpPr>
          <p:nvPr/>
        </p:nvSpPr>
        <p:spPr bwMode="auto">
          <a:xfrm>
            <a:off x="9547667" y="3302749"/>
            <a:ext cx="1545139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799" dirty="0" smtClean="0">
                <a:solidFill>
                  <a:srgbClr val="1A86B6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150 000</a:t>
            </a:r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 rot="16200000">
            <a:off x="4109750" y="1864218"/>
            <a:ext cx="461623" cy="5276216"/>
          </a:xfrm>
          <a:custGeom>
            <a:avLst/>
            <a:gdLst>
              <a:gd name="T0" fmla="*/ 269 w 269"/>
              <a:gd name="T1" fmla="*/ 1011 h 1012"/>
              <a:gd name="T2" fmla="*/ 165 w 269"/>
              <a:gd name="T3" fmla="*/ 994 h 1012"/>
              <a:gd name="T4" fmla="*/ 100 w 269"/>
              <a:gd name="T5" fmla="*/ 896 h 1012"/>
              <a:gd name="T6" fmla="*/ 97 w 269"/>
              <a:gd name="T7" fmla="*/ 840 h 1012"/>
              <a:gd name="T8" fmla="*/ 97 w 269"/>
              <a:gd name="T9" fmla="*/ 640 h 1012"/>
              <a:gd name="T10" fmla="*/ 96 w 269"/>
              <a:gd name="T11" fmla="*/ 612 h 1012"/>
              <a:gd name="T12" fmla="*/ 13 w 269"/>
              <a:gd name="T13" fmla="*/ 512 h 1012"/>
              <a:gd name="T14" fmla="*/ 0 w 269"/>
              <a:gd name="T15" fmla="*/ 507 h 1012"/>
              <a:gd name="T16" fmla="*/ 34 w 269"/>
              <a:gd name="T17" fmla="*/ 495 h 1012"/>
              <a:gd name="T18" fmla="*/ 94 w 269"/>
              <a:gd name="T19" fmla="*/ 415 h 1012"/>
              <a:gd name="T20" fmla="*/ 97 w 269"/>
              <a:gd name="T21" fmla="*/ 304 h 1012"/>
              <a:gd name="T22" fmla="*/ 100 w 269"/>
              <a:gd name="T23" fmla="*/ 125 h 1012"/>
              <a:gd name="T24" fmla="*/ 109 w 269"/>
              <a:gd name="T25" fmla="*/ 82 h 1012"/>
              <a:gd name="T26" fmla="*/ 174 w 269"/>
              <a:gd name="T27" fmla="*/ 18 h 1012"/>
              <a:gd name="T28" fmla="*/ 265 w 269"/>
              <a:gd name="T29" fmla="*/ 0 h 1012"/>
              <a:gd name="T30" fmla="*/ 267 w 269"/>
              <a:gd name="T31" fmla="*/ 6 h 1012"/>
              <a:gd name="T32" fmla="*/ 256 w 269"/>
              <a:gd name="T33" fmla="*/ 8 h 1012"/>
              <a:gd name="T34" fmla="*/ 157 w 269"/>
              <a:gd name="T35" fmla="*/ 111 h 1012"/>
              <a:gd name="T36" fmla="*/ 154 w 269"/>
              <a:gd name="T37" fmla="*/ 162 h 1012"/>
              <a:gd name="T38" fmla="*/ 154 w 269"/>
              <a:gd name="T39" fmla="*/ 369 h 1012"/>
              <a:gd name="T40" fmla="*/ 149 w 269"/>
              <a:gd name="T41" fmla="*/ 415 h 1012"/>
              <a:gd name="T42" fmla="*/ 79 w 269"/>
              <a:gd name="T43" fmla="*/ 497 h 1012"/>
              <a:gd name="T44" fmla="*/ 51 w 269"/>
              <a:gd name="T45" fmla="*/ 507 h 1012"/>
              <a:gd name="T46" fmla="*/ 81 w 269"/>
              <a:gd name="T47" fmla="*/ 517 h 1012"/>
              <a:gd name="T48" fmla="*/ 151 w 269"/>
              <a:gd name="T49" fmla="*/ 605 h 1012"/>
              <a:gd name="T50" fmla="*/ 154 w 269"/>
              <a:gd name="T51" fmla="*/ 661 h 1012"/>
              <a:gd name="T52" fmla="*/ 154 w 269"/>
              <a:gd name="T53" fmla="*/ 853 h 1012"/>
              <a:gd name="T54" fmla="*/ 157 w 269"/>
              <a:gd name="T55" fmla="*/ 901 h 1012"/>
              <a:gd name="T56" fmla="*/ 252 w 269"/>
              <a:gd name="T57" fmla="*/ 1007 h 1012"/>
              <a:gd name="T58" fmla="*/ 269 w 269"/>
              <a:gd name="T59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9" h="1012">
                <a:moveTo>
                  <a:pt x="269" y="1011"/>
                </a:moveTo>
                <a:cubicBezTo>
                  <a:pt x="233" y="1012"/>
                  <a:pt x="198" y="1009"/>
                  <a:pt x="165" y="994"/>
                </a:cubicBezTo>
                <a:cubicBezTo>
                  <a:pt x="123" y="976"/>
                  <a:pt x="106" y="939"/>
                  <a:pt x="100" y="896"/>
                </a:cubicBezTo>
                <a:cubicBezTo>
                  <a:pt x="98" y="878"/>
                  <a:pt x="97" y="859"/>
                  <a:pt x="97" y="840"/>
                </a:cubicBezTo>
                <a:cubicBezTo>
                  <a:pt x="96" y="773"/>
                  <a:pt x="97" y="707"/>
                  <a:pt x="97" y="640"/>
                </a:cubicBezTo>
                <a:cubicBezTo>
                  <a:pt x="97" y="631"/>
                  <a:pt x="96" y="621"/>
                  <a:pt x="96" y="612"/>
                </a:cubicBezTo>
                <a:cubicBezTo>
                  <a:pt x="90" y="553"/>
                  <a:pt x="70" y="529"/>
                  <a:pt x="13" y="512"/>
                </a:cubicBezTo>
                <a:cubicBezTo>
                  <a:pt x="9" y="511"/>
                  <a:pt x="6" y="509"/>
                  <a:pt x="0" y="507"/>
                </a:cubicBezTo>
                <a:cubicBezTo>
                  <a:pt x="13" y="502"/>
                  <a:pt x="23" y="499"/>
                  <a:pt x="34" y="495"/>
                </a:cubicBezTo>
                <a:cubicBezTo>
                  <a:pt x="71" y="481"/>
                  <a:pt x="92" y="454"/>
                  <a:pt x="94" y="415"/>
                </a:cubicBezTo>
                <a:cubicBezTo>
                  <a:pt x="96" y="378"/>
                  <a:pt x="96" y="341"/>
                  <a:pt x="97" y="304"/>
                </a:cubicBezTo>
                <a:cubicBezTo>
                  <a:pt x="98" y="244"/>
                  <a:pt x="98" y="185"/>
                  <a:pt x="100" y="125"/>
                </a:cubicBezTo>
                <a:cubicBezTo>
                  <a:pt x="101" y="111"/>
                  <a:pt x="105" y="96"/>
                  <a:pt x="109" y="82"/>
                </a:cubicBezTo>
                <a:cubicBezTo>
                  <a:pt x="120" y="50"/>
                  <a:pt x="141" y="26"/>
                  <a:pt x="174" y="18"/>
                </a:cubicBezTo>
                <a:cubicBezTo>
                  <a:pt x="204" y="9"/>
                  <a:pt x="235" y="6"/>
                  <a:pt x="265" y="0"/>
                </a:cubicBezTo>
                <a:cubicBezTo>
                  <a:pt x="266" y="2"/>
                  <a:pt x="266" y="4"/>
                  <a:pt x="267" y="6"/>
                </a:cubicBezTo>
                <a:cubicBezTo>
                  <a:pt x="263" y="6"/>
                  <a:pt x="260" y="7"/>
                  <a:pt x="256" y="8"/>
                </a:cubicBezTo>
                <a:cubicBezTo>
                  <a:pt x="199" y="18"/>
                  <a:pt x="165" y="53"/>
                  <a:pt x="157" y="111"/>
                </a:cubicBezTo>
                <a:cubicBezTo>
                  <a:pt x="155" y="128"/>
                  <a:pt x="154" y="145"/>
                  <a:pt x="154" y="162"/>
                </a:cubicBezTo>
                <a:cubicBezTo>
                  <a:pt x="154" y="231"/>
                  <a:pt x="154" y="300"/>
                  <a:pt x="154" y="369"/>
                </a:cubicBezTo>
                <a:cubicBezTo>
                  <a:pt x="153" y="384"/>
                  <a:pt x="152" y="400"/>
                  <a:pt x="149" y="415"/>
                </a:cubicBezTo>
                <a:cubicBezTo>
                  <a:pt x="143" y="456"/>
                  <a:pt x="118" y="483"/>
                  <a:pt x="79" y="497"/>
                </a:cubicBezTo>
                <a:cubicBezTo>
                  <a:pt x="71" y="500"/>
                  <a:pt x="63" y="503"/>
                  <a:pt x="51" y="507"/>
                </a:cubicBezTo>
                <a:cubicBezTo>
                  <a:pt x="63" y="511"/>
                  <a:pt x="72" y="514"/>
                  <a:pt x="81" y="517"/>
                </a:cubicBezTo>
                <a:cubicBezTo>
                  <a:pt x="123" y="531"/>
                  <a:pt x="146" y="561"/>
                  <a:pt x="151" y="605"/>
                </a:cubicBezTo>
                <a:cubicBezTo>
                  <a:pt x="153" y="624"/>
                  <a:pt x="154" y="642"/>
                  <a:pt x="154" y="661"/>
                </a:cubicBezTo>
                <a:cubicBezTo>
                  <a:pt x="154" y="725"/>
                  <a:pt x="154" y="789"/>
                  <a:pt x="154" y="853"/>
                </a:cubicBezTo>
                <a:cubicBezTo>
                  <a:pt x="154" y="869"/>
                  <a:pt x="155" y="885"/>
                  <a:pt x="157" y="901"/>
                </a:cubicBezTo>
                <a:cubicBezTo>
                  <a:pt x="164" y="961"/>
                  <a:pt x="193" y="993"/>
                  <a:pt x="252" y="1007"/>
                </a:cubicBezTo>
                <a:cubicBezTo>
                  <a:pt x="258" y="1008"/>
                  <a:pt x="263" y="1009"/>
                  <a:pt x="269" y="10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952613" y="227364"/>
            <a:ext cx="8628563" cy="835036"/>
          </a:xfrm>
          <a:prstGeom prst="rect">
            <a:avLst/>
          </a:prstGeom>
          <a:noFill/>
        </p:spPr>
        <p:txBody>
          <a:bodyPr wrap="square" lIns="95439" tIns="47720" rIns="95439" bIns="47720" rtlCol="0">
            <a:spAutoFit/>
          </a:bodyPr>
          <a:lstStyle/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ДИФФЕРЕНЦИАЦИЯ КОЛИЧЕСТВА ПРОЕКТОВ И ИХ СТОИМОСТИ</a:t>
            </a:r>
          </a:p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ЗАВИСИМОСТИ ОТ ЧИСЛЕННОСТИ НАСЕЛЕНИЯ</a:t>
            </a:r>
            <a:endParaRPr lang="ru-RU" sz="2400" b="1" dirty="0">
              <a:solidFill>
                <a:srgbClr val="1A86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231095" y="5299422"/>
            <a:ext cx="845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рублей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auto">
          <a:xfrm rot="16200000">
            <a:off x="7610442" y="3736245"/>
            <a:ext cx="461623" cy="1532163"/>
          </a:xfrm>
          <a:custGeom>
            <a:avLst/>
            <a:gdLst>
              <a:gd name="T0" fmla="*/ 269 w 269"/>
              <a:gd name="T1" fmla="*/ 1011 h 1012"/>
              <a:gd name="T2" fmla="*/ 165 w 269"/>
              <a:gd name="T3" fmla="*/ 994 h 1012"/>
              <a:gd name="T4" fmla="*/ 100 w 269"/>
              <a:gd name="T5" fmla="*/ 896 h 1012"/>
              <a:gd name="T6" fmla="*/ 97 w 269"/>
              <a:gd name="T7" fmla="*/ 840 h 1012"/>
              <a:gd name="T8" fmla="*/ 97 w 269"/>
              <a:gd name="T9" fmla="*/ 640 h 1012"/>
              <a:gd name="T10" fmla="*/ 96 w 269"/>
              <a:gd name="T11" fmla="*/ 612 h 1012"/>
              <a:gd name="T12" fmla="*/ 13 w 269"/>
              <a:gd name="T13" fmla="*/ 512 h 1012"/>
              <a:gd name="T14" fmla="*/ 0 w 269"/>
              <a:gd name="T15" fmla="*/ 507 h 1012"/>
              <a:gd name="T16" fmla="*/ 34 w 269"/>
              <a:gd name="T17" fmla="*/ 495 h 1012"/>
              <a:gd name="T18" fmla="*/ 94 w 269"/>
              <a:gd name="T19" fmla="*/ 415 h 1012"/>
              <a:gd name="T20" fmla="*/ 97 w 269"/>
              <a:gd name="T21" fmla="*/ 304 h 1012"/>
              <a:gd name="T22" fmla="*/ 100 w 269"/>
              <a:gd name="T23" fmla="*/ 125 h 1012"/>
              <a:gd name="T24" fmla="*/ 109 w 269"/>
              <a:gd name="T25" fmla="*/ 82 h 1012"/>
              <a:gd name="T26" fmla="*/ 174 w 269"/>
              <a:gd name="T27" fmla="*/ 18 h 1012"/>
              <a:gd name="T28" fmla="*/ 265 w 269"/>
              <a:gd name="T29" fmla="*/ 0 h 1012"/>
              <a:gd name="T30" fmla="*/ 267 w 269"/>
              <a:gd name="T31" fmla="*/ 6 h 1012"/>
              <a:gd name="T32" fmla="*/ 256 w 269"/>
              <a:gd name="T33" fmla="*/ 8 h 1012"/>
              <a:gd name="T34" fmla="*/ 157 w 269"/>
              <a:gd name="T35" fmla="*/ 111 h 1012"/>
              <a:gd name="T36" fmla="*/ 154 w 269"/>
              <a:gd name="T37" fmla="*/ 162 h 1012"/>
              <a:gd name="T38" fmla="*/ 154 w 269"/>
              <a:gd name="T39" fmla="*/ 369 h 1012"/>
              <a:gd name="T40" fmla="*/ 149 w 269"/>
              <a:gd name="T41" fmla="*/ 415 h 1012"/>
              <a:gd name="T42" fmla="*/ 79 w 269"/>
              <a:gd name="T43" fmla="*/ 497 h 1012"/>
              <a:gd name="T44" fmla="*/ 51 w 269"/>
              <a:gd name="T45" fmla="*/ 507 h 1012"/>
              <a:gd name="T46" fmla="*/ 81 w 269"/>
              <a:gd name="T47" fmla="*/ 517 h 1012"/>
              <a:gd name="T48" fmla="*/ 151 w 269"/>
              <a:gd name="T49" fmla="*/ 605 h 1012"/>
              <a:gd name="T50" fmla="*/ 154 w 269"/>
              <a:gd name="T51" fmla="*/ 661 h 1012"/>
              <a:gd name="T52" fmla="*/ 154 w 269"/>
              <a:gd name="T53" fmla="*/ 853 h 1012"/>
              <a:gd name="T54" fmla="*/ 157 w 269"/>
              <a:gd name="T55" fmla="*/ 901 h 1012"/>
              <a:gd name="T56" fmla="*/ 252 w 269"/>
              <a:gd name="T57" fmla="*/ 1007 h 1012"/>
              <a:gd name="T58" fmla="*/ 269 w 269"/>
              <a:gd name="T59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9" h="1012">
                <a:moveTo>
                  <a:pt x="269" y="1011"/>
                </a:moveTo>
                <a:cubicBezTo>
                  <a:pt x="233" y="1012"/>
                  <a:pt x="198" y="1009"/>
                  <a:pt x="165" y="994"/>
                </a:cubicBezTo>
                <a:cubicBezTo>
                  <a:pt x="123" y="976"/>
                  <a:pt x="106" y="939"/>
                  <a:pt x="100" y="896"/>
                </a:cubicBezTo>
                <a:cubicBezTo>
                  <a:pt x="98" y="878"/>
                  <a:pt x="97" y="859"/>
                  <a:pt x="97" y="840"/>
                </a:cubicBezTo>
                <a:cubicBezTo>
                  <a:pt x="96" y="773"/>
                  <a:pt x="97" y="707"/>
                  <a:pt x="97" y="640"/>
                </a:cubicBezTo>
                <a:cubicBezTo>
                  <a:pt x="97" y="631"/>
                  <a:pt x="96" y="621"/>
                  <a:pt x="96" y="612"/>
                </a:cubicBezTo>
                <a:cubicBezTo>
                  <a:pt x="90" y="553"/>
                  <a:pt x="70" y="529"/>
                  <a:pt x="13" y="512"/>
                </a:cubicBezTo>
                <a:cubicBezTo>
                  <a:pt x="9" y="511"/>
                  <a:pt x="6" y="509"/>
                  <a:pt x="0" y="507"/>
                </a:cubicBezTo>
                <a:cubicBezTo>
                  <a:pt x="13" y="502"/>
                  <a:pt x="23" y="499"/>
                  <a:pt x="34" y="495"/>
                </a:cubicBezTo>
                <a:cubicBezTo>
                  <a:pt x="71" y="481"/>
                  <a:pt x="92" y="454"/>
                  <a:pt x="94" y="415"/>
                </a:cubicBezTo>
                <a:cubicBezTo>
                  <a:pt x="96" y="378"/>
                  <a:pt x="96" y="341"/>
                  <a:pt x="97" y="304"/>
                </a:cubicBezTo>
                <a:cubicBezTo>
                  <a:pt x="98" y="244"/>
                  <a:pt x="98" y="185"/>
                  <a:pt x="100" y="125"/>
                </a:cubicBezTo>
                <a:cubicBezTo>
                  <a:pt x="101" y="111"/>
                  <a:pt x="105" y="96"/>
                  <a:pt x="109" y="82"/>
                </a:cubicBezTo>
                <a:cubicBezTo>
                  <a:pt x="120" y="50"/>
                  <a:pt x="141" y="26"/>
                  <a:pt x="174" y="18"/>
                </a:cubicBezTo>
                <a:cubicBezTo>
                  <a:pt x="204" y="9"/>
                  <a:pt x="235" y="6"/>
                  <a:pt x="265" y="0"/>
                </a:cubicBezTo>
                <a:cubicBezTo>
                  <a:pt x="266" y="2"/>
                  <a:pt x="266" y="4"/>
                  <a:pt x="267" y="6"/>
                </a:cubicBezTo>
                <a:cubicBezTo>
                  <a:pt x="263" y="6"/>
                  <a:pt x="260" y="7"/>
                  <a:pt x="256" y="8"/>
                </a:cubicBezTo>
                <a:cubicBezTo>
                  <a:pt x="199" y="18"/>
                  <a:pt x="165" y="53"/>
                  <a:pt x="157" y="111"/>
                </a:cubicBezTo>
                <a:cubicBezTo>
                  <a:pt x="155" y="128"/>
                  <a:pt x="154" y="145"/>
                  <a:pt x="154" y="162"/>
                </a:cubicBezTo>
                <a:cubicBezTo>
                  <a:pt x="154" y="231"/>
                  <a:pt x="154" y="300"/>
                  <a:pt x="154" y="369"/>
                </a:cubicBezTo>
                <a:cubicBezTo>
                  <a:pt x="153" y="384"/>
                  <a:pt x="152" y="400"/>
                  <a:pt x="149" y="415"/>
                </a:cubicBezTo>
                <a:cubicBezTo>
                  <a:pt x="143" y="456"/>
                  <a:pt x="118" y="483"/>
                  <a:pt x="79" y="497"/>
                </a:cubicBezTo>
                <a:cubicBezTo>
                  <a:pt x="71" y="500"/>
                  <a:pt x="63" y="503"/>
                  <a:pt x="51" y="507"/>
                </a:cubicBezTo>
                <a:cubicBezTo>
                  <a:pt x="63" y="511"/>
                  <a:pt x="72" y="514"/>
                  <a:pt x="81" y="517"/>
                </a:cubicBezTo>
                <a:cubicBezTo>
                  <a:pt x="123" y="531"/>
                  <a:pt x="146" y="561"/>
                  <a:pt x="151" y="605"/>
                </a:cubicBezTo>
                <a:cubicBezTo>
                  <a:pt x="153" y="624"/>
                  <a:pt x="154" y="642"/>
                  <a:pt x="154" y="661"/>
                </a:cubicBezTo>
                <a:cubicBezTo>
                  <a:pt x="154" y="725"/>
                  <a:pt x="154" y="789"/>
                  <a:pt x="154" y="853"/>
                </a:cubicBezTo>
                <a:cubicBezTo>
                  <a:pt x="154" y="869"/>
                  <a:pt x="155" y="885"/>
                  <a:pt x="157" y="901"/>
                </a:cubicBezTo>
                <a:cubicBezTo>
                  <a:pt x="164" y="961"/>
                  <a:pt x="193" y="993"/>
                  <a:pt x="252" y="1007"/>
                </a:cubicBezTo>
                <a:cubicBezTo>
                  <a:pt x="258" y="1008"/>
                  <a:pt x="263" y="1009"/>
                  <a:pt x="269" y="10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Freeform 5"/>
          <p:cNvSpPr>
            <a:spLocks/>
          </p:cNvSpPr>
          <p:nvPr/>
        </p:nvSpPr>
        <p:spPr bwMode="auto">
          <a:xfrm rot="16200000">
            <a:off x="9248144" y="3736245"/>
            <a:ext cx="461623" cy="1532163"/>
          </a:xfrm>
          <a:custGeom>
            <a:avLst/>
            <a:gdLst>
              <a:gd name="T0" fmla="*/ 269 w 269"/>
              <a:gd name="T1" fmla="*/ 1011 h 1012"/>
              <a:gd name="T2" fmla="*/ 165 w 269"/>
              <a:gd name="T3" fmla="*/ 994 h 1012"/>
              <a:gd name="T4" fmla="*/ 100 w 269"/>
              <a:gd name="T5" fmla="*/ 896 h 1012"/>
              <a:gd name="T6" fmla="*/ 97 w 269"/>
              <a:gd name="T7" fmla="*/ 840 h 1012"/>
              <a:gd name="T8" fmla="*/ 97 w 269"/>
              <a:gd name="T9" fmla="*/ 640 h 1012"/>
              <a:gd name="T10" fmla="*/ 96 w 269"/>
              <a:gd name="T11" fmla="*/ 612 h 1012"/>
              <a:gd name="T12" fmla="*/ 13 w 269"/>
              <a:gd name="T13" fmla="*/ 512 h 1012"/>
              <a:gd name="T14" fmla="*/ 0 w 269"/>
              <a:gd name="T15" fmla="*/ 507 h 1012"/>
              <a:gd name="T16" fmla="*/ 34 w 269"/>
              <a:gd name="T17" fmla="*/ 495 h 1012"/>
              <a:gd name="T18" fmla="*/ 94 w 269"/>
              <a:gd name="T19" fmla="*/ 415 h 1012"/>
              <a:gd name="T20" fmla="*/ 97 w 269"/>
              <a:gd name="T21" fmla="*/ 304 h 1012"/>
              <a:gd name="T22" fmla="*/ 100 w 269"/>
              <a:gd name="T23" fmla="*/ 125 h 1012"/>
              <a:gd name="T24" fmla="*/ 109 w 269"/>
              <a:gd name="T25" fmla="*/ 82 h 1012"/>
              <a:gd name="T26" fmla="*/ 174 w 269"/>
              <a:gd name="T27" fmla="*/ 18 h 1012"/>
              <a:gd name="T28" fmla="*/ 265 w 269"/>
              <a:gd name="T29" fmla="*/ 0 h 1012"/>
              <a:gd name="T30" fmla="*/ 267 w 269"/>
              <a:gd name="T31" fmla="*/ 6 h 1012"/>
              <a:gd name="T32" fmla="*/ 256 w 269"/>
              <a:gd name="T33" fmla="*/ 8 h 1012"/>
              <a:gd name="T34" fmla="*/ 157 w 269"/>
              <a:gd name="T35" fmla="*/ 111 h 1012"/>
              <a:gd name="T36" fmla="*/ 154 w 269"/>
              <a:gd name="T37" fmla="*/ 162 h 1012"/>
              <a:gd name="T38" fmla="*/ 154 w 269"/>
              <a:gd name="T39" fmla="*/ 369 h 1012"/>
              <a:gd name="T40" fmla="*/ 149 w 269"/>
              <a:gd name="T41" fmla="*/ 415 h 1012"/>
              <a:gd name="T42" fmla="*/ 79 w 269"/>
              <a:gd name="T43" fmla="*/ 497 h 1012"/>
              <a:gd name="T44" fmla="*/ 51 w 269"/>
              <a:gd name="T45" fmla="*/ 507 h 1012"/>
              <a:gd name="T46" fmla="*/ 81 w 269"/>
              <a:gd name="T47" fmla="*/ 517 h 1012"/>
              <a:gd name="T48" fmla="*/ 151 w 269"/>
              <a:gd name="T49" fmla="*/ 605 h 1012"/>
              <a:gd name="T50" fmla="*/ 154 w 269"/>
              <a:gd name="T51" fmla="*/ 661 h 1012"/>
              <a:gd name="T52" fmla="*/ 154 w 269"/>
              <a:gd name="T53" fmla="*/ 853 h 1012"/>
              <a:gd name="T54" fmla="*/ 157 w 269"/>
              <a:gd name="T55" fmla="*/ 901 h 1012"/>
              <a:gd name="T56" fmla="*/ 252 w 269"/>
              <a:gd name="T57" fmla="*/ 1007 h 1012"/>
              <a:gd name="T58" fmla="*/ 269 w 269"/>
              <a:gd name="T59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9" h="1012">
                <a:moveTo>
                  <a:pt x="269" y="1011"/>
                </a:moveTo>
                <a:cubicBezTo>
                  <a:pt x="233" y="1012"/>
                  <a:pt x="198" y="1009"/>
                  <a:pt x="165" y="994"/>
                </a:cubicBezTo>
                <a:cubicBezTo>
                  <a:pt x="123" y="976"/>
                  <a:pt x="106" y="939"/>
                  <a:pt x="100" y="896"/>
                </a:cubicBezTo>
                <a:cubicBezTo>
                  <a:pt x="98" y="878"/>
                  <a:pt x="97" y="859"/>
                  <a:pt x="97" y="840"/>
                </a:cubicBezTo>
                <a:cubicBezTo>
                  <a:pt x="96" y="773"/>
                  <a:pt x="97" y="707"/>
                  <a:pt x="97" y="640"/>
                </a:cubicBezTo>
                <a:cubicBezTo>
                  <a:pt x="97" y="631"/>
                  <a:pt x="96" y="621"/>
                  <a:pt x="96" y="612"/>
                </a:cubicBezTo>
                <a:cubicBezTo>
                  <a:pt x="90" y="553"/>
                  <a:pt x="70" y="529"/>
                  <a:pt x="13" y="512"/>
                </a:cubicBezTo>
                <a:cubicBezTo>
                  <a:pt x="9" y="511"/>
                  <a:pt x="6" y="509"/>
                  <a:pt x="0" y="507"/>
                </a:cubicBezTo>
                <a:cubicBezTo>
                  <a:pt x="13" y="502"/>
                  <a:pt x="23" y="499"/>
                  <a:pt x="34" y="495"/>
                </a:cubicBezTo>
                <a:cubicBezTo>
                  <a:pt x="71" y="481"/>
                  <a:pt x="92" y="454"/>
                  <a:pt x="94" y="415"/>
                </a:cubicBezTo>
                <a:cubicBezTo>
                  <a:pt x="96" y="378"/>
                  <a:pt x="96" y="341"/>
                  <a:pt x="97" y="304"/>
                </a:cubicBezTo>
                <a:cubicBezTo>
                  <a:pt x="98" y="244"/>
                  <a:pt x="98" y="185"/>
                  <a:pt x="100" y="125"/>
                </a:cubicBezTo>
                <a:cubicBezTo>
                  <a:pt x="101" y="111"/>
                  <a:pt x="105" y="96"/>
                  <a:pt x="109" y="82"/>
                </a:cubicBezTo>
                <a:cubicBezTo>
                  <a:pt x="120" y="50"/>
                  <a:pt x="141" y="26"/>
                  <a:pt x="174" y="18"/>
                </a:cubicBezTo>
                <a:cubicBezTo>
                  <a:pt x="204" y="9"/>
                  <a:pt x="235" y="6"/>
                  <a:pt x="265" y="0"/>
                </a:cubicBezTo>
                <a:cubicBezTo>
                  <a:pt x="266" y="2"/>
                  <a:pt x="266" y="4"/>
                  <a:pt x="267" y="6"/>
                </a:cubicBezTo>
                <a:cubicBezTo>
                  <a:pt x="263" y="6"/>
                  <a:pt x="260" y="7"/>
                  <a:pt x="256" y="8"/>
                </a:cubicBezTo>
                <a:cubicBezTo>
                  <a:pt x="199" y="18"/>
                  <a:pt x="165" y="53"/>
                  <a:pt x="157" y="111"/>
                </a:cubicBezTo>
                <a:cubicBezTo>
                  <a:pt x="155" y="128"/>
                  <a:pt x="154" y="145"/>
                  <a:pt x="154" y="162"/>
                </a:cubicBezTo>
                <a:cubicBezTo>
                  <a:pt x="154" y="231"/>
                  <a:pt x="154" y="300"/>
                  <a:pt x="154" y="369"/>
                </a:cubicBezTo>
                <a:cubicBezTo>
                  <a:pt x="153" y="384"/>
                  <a:pt x="152" y="400"/>
                  <a:pt x="149" y="415"/>
                </a:cubicBezTo>
                <a:cubicBezTo>
                  <a:pt x="143" y="456"/>
                  <a:pt x="118" y="483"/>
                  <a:pt x="79" y="497"/>
                </a:cubicBezTo>
                <a:cubicBezTo>
                  <a:pt x="71" y="500"/>
                  <a:pt x="63" y="503"/>
                  <a:pt x="51" y="507"/>
                </a:cubicBezTo>
                <a:cubicBezTo>
                  <a:pt x="63" y="511"/>
                  <a:pt x="72" y="514"/>
                  <a:pt x="81" y="517"/>
                </a:cubicBezTo>
                <a:cubicBezTo>
                  <a:pt x="123" y="531"/>
                  <a:pt x="146" y="561"/>
                  <a:pt x="151" y="605"/>
                </a:cubicBezTo>
                <a:cubicBezTo>
                  <a:pt x="153" y="624"/>
                  <a:pt x="154" y="642"/>
                  <a:pt x="154" y="661"/>
                </a:cubicBezTo>
                <a:cubicBezTo>
                  <a:pt x="154" y="725"/>
                  <a:pt x="154" y="789"/>
                  <a:pt x="154" y="853"/>
                </a:cubicBezTo>
                <a:cubicBezTo>
                  <a:pt x="154" y="869"/>
                  <a:pt x="155" y="885"/>
                  <a:pt x="157" y="901"/>
                </a:cubicBezTo>
                <a:cubicBezTo>
                  <a:pt x="164" y="961"/>
                  <a:pt x="193" y="993"/>
                  <a:pt x="252" y="1007"/>
                </a:cubicBezTo>
                <a:cubicBezTo>
                  <a:pt x="258" y="1008"/>
                  <a:pt x="263" y="1009"/>
                  <a:pt x="269" y="10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Freeform 5"/>
          <p:cNvSpPr>
            <a:spLocks/>
          </p:cNvSpPr>
          <p:nvPr/>
        </p:nvSpPr>
        <p:spPr bwMode="auto">
          <a:xfrm rot="16200000">
            <a:off x="10994087" y="3736245"/>
            <a:ext cx="461623" cy="1532163"/>
          </a:xfrm>
          <a:custGeom>
            <a:avLst/>
            <a:gdLst>
              <a:gd name="T0" fmla="*/ 269 w 269"/>
              <a:gd name="T1" fmla="*/ 1011 h 1012"/>
              <a:gd name="T2" fmla="*/ 165 w 269"/>
              <a:gd name="T3" fmla="*/ 994 h 1012"/>
              <a:gd name="T4" fmla="*/ 100 w 269"/>
              <a:gd name="T5" fmla="*/ 896 h 1012"/>
              <a:gd name="T6" fmla="*/ 97 w 269"/>
              <a:gd name="T7" fmla="*/ 840 h 1012"/>
              <a:gd name="T8" fmla="*/ 97 w 269"/>
              <a:gd name="T9" fmla="*/ 640 h 1012"/>
              <a:gd name="T10" fmla="*/ 96 w 269"/>
              <a:gd name="T11" fmla="*/ 612 h 1012"/>
              <a:gd name="T12" fmla="*/ 13 w 269"/>
              <a:gd name="T13" fmla="*/ 512 h 1012"/>
              <a:gd name="T14" fmla="*/ 0 w 269"/>
              <a:gd name="T15" fmla="*/ 507 h 1012"/>
              <a:gd name="T16" fmla="*/ 34 w 269"/>
              <a:gd name="T17" fmla="*/ 495 h 1012"/>
              <a:gd name="T18" fmla="*/ 94 w 269"/>
              <a:gd name="T19" fmla="*/ 415 h 1012"/>
              <a:gd name="T20" fmla="*/ 97 w 269"/>
              <a:gd name="T21" fmla="*/ 304 h 1012"/>
              <a:gd name="T22" fmla="*/ 100 w 269"/>
              <a:gd name="T23" fmla="*/ 125 h 1012"/>
              <a:gd name="T24" fmla="*/ 109 w 269"/>
              <a:gd name="T25" fmla="*/ 82 h 1012"/>
              <a:gd name="T26" fmla="*/ 174 w 269"/>
              <a:gd name="T27" fmla="*/ 18 h 1012"/>
              <a:gd name="T28" fmla="*/ 265 w 269"/>
              <a:gd name="T29" fmla="*/ 0 h 1012"/>
              <a:gd name="T30" fmla="*/ 267 w 269"/>
              <a:gd name="T31" fmla="*/ 6 h 1012"/>
              <a:gd name="T32" fmla="*/ 256 w 269"/>
              <a:gd name="T33" fmla="*/ 8 h 1012"/>
              <a:gd name="T34" fmla="*/ 157 w 269"/>
              <a:gd name="T35" fmla="*/ 111 h 1012"/>
              <a:gd name="T36" fmla="*/ 154 w 269"/>
              <a:gd name="T37" fmla="*/ 162 h 1012"/>
              <a:gd name="T38" fmla="*/ 154 w 269"/>
              <a:gd name="T39" fmla="*/ 369 h 1012"/>
              <a:gd name="T40" fmla="*/ 149 w 269"/>
              <a:gd name="T41" fmla="*/ 415 h 1012"/>
              <a:gd name="T42" fmla="*/ 79 w 269"/>
              <a:gd name="T43" fmla="*/ 497 h 1012"/>
              <a:gd name="T44" fmla="*/ 51 w 269"/>
              <a:gd name="T45" fmla="*/ 507 h 1012"/>
              <a:gd name="T46" fmla="*/ 81 w 269"/>
              <a:gd name="T47" fmla="*/ 517 h 1012"/>
              <a:gd name="T48" fmla="*/ 151 w 269"/>
              <a:gd name="T49" fmla="*/ 605 h 1012"/>
              <a:gd name="T50" fmla="*/ 154 w 269"/>
              <a:gd name="T51" fmla="*/ 661 h 1012"/>
              <a:gd name="T52" fmla="*/ 154 w 269"/>
              <a:gd name="T53" fmla="*/ 853 h 1012"/>
              <a:gd name="T54" fmla="*/ 157 w 269"/>
              <a:gd name="T55" fmla="*/ 901 h 1012"/>
              <a:gd name="T56" fmla="*/ 252 w 269"/>
              <a:gd name="T57" fmla="*/ 1007 h 1012"/>
              <a:gd name="T58" fmla="*/ 269 w 269"/>
              <a:gd name="T59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9" h="1012">
                <a:moveTo>
                  <a:pt x="269" y="1011"/>
                </a:moveTo>
                <a:cubicBezTo>
                  <a:pt x="233" y="1012"/>
                  <a:pt x="198" y="1009"/>
                  <a:pt x="165" y="994"/>
                </a:cubicBezTo>
                <a:cubicBezTo>
                  <a:pt x="123" y="976"/>
                  <a:pt x="106" y="939"/>
                  <a:pt x="100" y="896"/>
                </a:cubicBezTo>
                <a:cubicBezTo>
                  <a:pt x="98" y="878"/>
                  <a:pt x="97" y="859"/>
                  <a:pt x="97" y="840"/>
                </a:cubicBezTo>
                <a:cubicBezTo>
                  <a:pt x="96" y="773"/>
                  <a:pt x="97" y="707"/>
                  <a:pt x="97" y="640"/>
                </a:cubicBezTo>
                <a:cubicBezTo>
                  <a:pt x="97" y="631"/>
                  <a:pt x="96" y="621"/>
                  <a:pt x="96" y="612"/>
                </a:cubicBezTo>
                <a:cubicBezTo>
                  <a:pt x="90" y="553"/>
                  <a:pt x="70" y="529"/>
                  <a:pt x="13" y="512"/>
                </a:cubicBezTo>
                <a:cubicBezTo>
                  <a:pt x="9" y="511"/>
                  <a:pt x="6" y="509"/>
                  <a:pt x="0" y="507"/>
                </a:cubicBezTo>
                <a:cubicBezTo>
                  <a:pt x="13" y="502"/>
                  <a:pt x="23" y="499"/>
                  <a:pt x="34" y="495"/>
                </a:cubicBezTo>
                <a:cubicBezTo>
                  <a:pt x="71" y="481"/>
                  <a:pt x="92" y="454"/>
                  <a:pt x="94" y="415"/>
                </a:cubicBezTo>
                <a:cubicBezTo>
                  <a:pt x="96" y="378"/>
                  <a:pt x="96" y="341"/>
                  <a:pt x="97" y="304"/>
                </a:cubicBezTo>
                <a:cubicBezTo>
                  <a:pt x="98" y="244"/>
                  <a:pt x="98" y="185"/>
                  <a:pt x="100" y="125"/>
                </a:cubicBezTo>
                <a:cubicBezTo>
                  <a:pt x="101" y="111"/>
                  <a:pt x="105" y="96"/>
                  <a:pt x="109" y="82"/>
                </a:cubicBezTo>
                <a:cubicBezTo>
                  <a:pt x="120" y="50"/>
                  <a:pt x="141" y="26"/>
                  <a:pt x="174" y="18"/>
                </a:cubicBezTo>
                <a:cubicBezTo>
                  <a:pt x="204" y="9"/>
                  <a:pt x="235" y="6"/>
                  <a:pt x="265" y="0"/>
                </a:cubicBezTo>
                <a:cubicBezTo>
                  <a:pt x="266" y="2"/>
                  <a:pt x="266" y="4"/>
                  <a:pt x="267" y="6"/>
                </a:cubicBezTo>
                <a:cubicBezTo>
                  <a:pt x="263" y="6"/>
                  <a:pt x="260" y="7"/>
                  <a:pt x="256" y="8"/>
                </a:cubicBezTo>
                <a:cubicBezTo>
                  <a:pt x="199" y="18"/>
                  <a:pt x="165" y="53"/>
                  <a:pt x="157" y="111"/>
                </a:cubicBezTo>
                <a:cubicBezTo>
                  <a:pt x="155" y="128"/>
                  <a:pt x="154" y="145"/>
                  <a:pt x="154" y="162"/>
                </a:cubicBezTo>
                <a:cubicBezTo>
                  <a:pt x="154" y="231"/>
                  <a:pt x="154" y="300"/>
                  <a:pt x="154" y="369"/>
                </a:cubicBezTo>
                <a:cubicBezTo>
                  <a:pt x="153" y="384"/>
                  <a:pt x="152" y="400"/>
                  <a:pt x="149" y="415"/>
                </a:cubicBezTo>
                <a:cubicBezTo>
                  <a:pt x="143" y="456"/>
                  <a:pt x="118" y="483"/>
                  <a:pt x="79" y="497"/>
                </a:cubicBezTo>
                <a:cubicBezTo>
                  <a:pt x="71" y="500"/>
                  <a:pt x="63" y="503"/>
                  <a:pt x="51" y="507"/>
                </a:cubicBezTo>
                <a:cubicBezTo>
                  <a:pt x="63" y="511"/>
                  <a:pt x="72" y="514"/>
                  <a:pt x="81" y="517"/>
                </a:cubicBezTo>
                <a:cubicBezTo>
                  <a:pt x="123" y="531"/>
                  <a:pt x="146" y="561"/>
                  <a:pt x="151" y="605"/>
                </a:cubicBezTo>
                <a:cubicBezTo>
                  <a:pt x="153" y="624"/>
                  <a:pt x="154" y="642"/>
                  <a:pt x="154" y="661"/>
                </a:cubicBezTo>
                <a:cubicBezTo>
                  <a:pt x="154" y="725"/>
                  <a:pt x="154" y="789"/>
                  <a:pt x="154" y="853"/>
                </a:cubicBezTo>
                <a:cubicBezTo>
                  <a:pt x="154" y="869"/>
                  <a:pt x="155" y="885"/>
                  <a:pt x="157" y="901"/>
                </a:cubicBezTo>
                <a:cubicBezTo>
                  <a:pt x="164" y="961"/>
                  <a:pt x="193" y="993"/>
                  <a:pt x="252" y="1007"/>
                </a:cubicBezTo>
                <a:cubicBezTo>
                  <a:pt x="258" y="1008"/>
                  <a:pt x="263" y="1009"/>
                  <a:pt x="269" y="10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Freeform 5"/>
          <p:cNvSpPr>
            <a:spLocks/>
          </p:cNvSpPr>
          <p:nvPr/>
        </p:nvSpPr>
        <p:spPr bwMode="auto">
          <a:xfrm rot="5400000" flipV="1">
            <a:off x="7614989" y="461641"/>
            <a:ext cx="461623" cy="4941840"/>
          </a:xfrm>
          <a:custGeom>
            <a:avLst/>
            <a:gdLst>
              <a:gd name="T0" fmla="*/ 269 w 269"/>
              <a:gd name="T1" fmla="*/ 1011 h 1012"/>
              <a:gd name="T2" fmla="*/ 165 w 269"/>
              <a:gd name="T3" fmla="*/ 994 h 1012"/>
              <a:gd name="T4" fmla="*/ 100 w 269"/>
              <a:gd name="T5" fmla="*/ 896 h 1012"/>
              <a:gd name="T6" fmla="*/ 97 w 269"/>
              <a:gd name="T7" fmla="*/ 840 h 1012"/>
              <a:gd name="T8" fmla="*/ 97 w 269"/>
              <a:gd name="T9" fmla="*/ 640 h 1012"/>
              <a:gd name="T10" fmla="*/ 96 w 269"/>
              <a:gd name="T11" fmla="*/ 612 h 1012"/>
              <a:gd name="T12" fmla="*/ 13 w 269"/>
              <a:gd name="T13" fmla="*/ 512 h 1012"/>
              <a:gd name="T14" fmla="*/ 0 w 269"/>
              <a:gd name="T15" fmla="*/ 507 h 1012"/>
              <a:gd name="T16" fmla="*/ 34 w 269"/>
              <a:gd name="T17" fmla="*/ 495 h 1012"/>
              <a:gd name="T18" fmla="*/ 94 w 269"/>
              <a:gd name="T19" fmla="*/ 415 h 1012"/>
              <a:gd name="T20" fmla="*/ 97 w 269"/>
              <a:gd name="T21" fmla="*/ 304 h 1012"/>
              <a:gd name="T22" fmla="*/ 100 w 269"/>
              <a:gd name="T23" fmla="*/ 125 h 1012"/>
              <a:gd name="T24" fmla="*/ 109 w 269"/>
              <a:gd name="T25" fmla="*/ 82 h 1012"/>
              <a:gd name="T26" fmla="*/ 174 w 269"/>
              <a:gd name="T27" fmla="*/ 18 h 1012"/>
              <a:gd name="T28" fmla="*/ 265 w 269"/>
              <a:gd name="T29" fmla="*/ 0 h 1012"/>
              <a:gd name="T30" fmla="*/ 267 w 269"/>
              <a:gd name="T31" fmla="*/ 6 h 1012"/>
              <a:gd name="T32" fmla="*/ 256 w 269"/>
              <a:gd name="T33" fmla="*/ 8 h 1012"/>
              <a:gd name="T34" fmla="*/ 157 w 269"/>
              <a:gd name="T35" fmla="*/ 111 h 1012"/>
              <a:gd name="T36" fmla="*/ 154 w 269"/>
              <a:gd name="T37" fmla="*/ 162 h 1012"/>
              <a:gd name="T38" fmla="*/ 154 w 269"/>
              <a:gd name="T39" fmla="*/ 369 h 1012"/>
              <a:gd name="T40" fmla="*/ 149 w 269"/>
              <a:gd name="T41" fmla="*/ 415 h 1012"/>
              <a:gd name="T42" fmla="*/ 79 w 269"/>
              <a:gd name="T43" fmla="*/ 497 h 1012"/>
              <a:gd name="T44" fmla="*/ 51 w 269"/>
              <a:gd name="T45" fmla="*/ 507 h 1012"/>
              <a:gd name="T46" fmla="*/ 81 w 269"/>
              <a:gd name="T47" fmla="*/ 517 h 1012"/>
              <a:gd name="T48" fmla="*/ 151 w 269"/>
              <a:gd name="T49" fmla="*/ 605 h 1012"/>
              <a:gd name="T50" fmla="*/ 154 w 269"/>
              <a:gd name="T51" fmla="*/ 661 h 1012"/>
              <a:gd name="T52" fmla="*/ 154 w 269"/>
              <a:gd name="T53" fmla="*/ 853 h 1012"/>
              <a:gd name="T54" fmla="*/ 157 w 269"/>
              <a:gd name="T55" fmla="*/ 901 h 1012"/>
              <a:gd name="T56" fmla="*/ 252 w 269"/>
              <a:gd name="T57" fmla="*/ 1007 h 1012"/>
              <a:gd name="T58" fmla="*/ 269 w 269"/>
              <a:gd name="T59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9" h="1012">
                <a:moveTo>
                  <a:pt x="269" y="1011"/>
                </a:moveTo>
                <a:cubicBezTo>
                  <a:pt x="233" y="1012"/>
                  <a:pt x="198" y="1009"/>
                  <a:pt x="165" y="994"/>
                </a:cubicBezTo>
                <a:cubicBezTo>
                  <a:pt x="123" y="976"/>
                  <a:pt x="106" y="939"/>
                  <a:pt x="100" y="896"/>
                </a:cubicBezTo>
                <a:cubicBezTo>
                  <a:pt x="98" y="878"/>
                  <a:pt x="97" y="859"/>
                  <a:pt x="97" y="840"/>
                </a:cubicBezTo>
                <a:cubicBezTo>
                  <a:pt x="96" y="773"/>
                  <a:pt x="97" y="707"/>
                  <a:pt x="97" y="640"/>
                </a:cubicBezTo>
                <a:cubicBezTo>
                  <a:pt x="97" y="631"/>
                  <a:pt x="96" y="621"/>
                  <a:pt x="96" y="612"/>
                </a:cubicBezTo>
                <a:cubicBezTo>
                  <a:pt x="90" y="553"/>
                  <a:pt x="70" y="529"/>
                  <a:pt x="13" y="512"/>
                </a:cubicBezTo>
                <a:cubicBezTo>
                  <a:pt x="9" y="511"/>
                  <a:pt x="6" y="509"/>
                  <a:pt x="0" y="507"/>
                </a:cubicBezTo>
                <a:cubicBezTo>
                  <a:pt x="13" y="502"/>
                  <a:pt x="23" y="499"/>
                  <a:pt x="34" y="495"/>
                </a:cubicBezTo>
                <a:cubicBezTo>
                  <a:pt x="71" y="481"/>
                  <a:pt x="92" y="454"/>
                  <a:pt x="94" y="415"/>
                </a:cubicBezTo>
                <a:cubicBezTo>
                  <a:pt x="96" y="378"/>
                  <a:pt x="96" y="341"/>
                  <a:pt x="97" y="304"/>
                </a:cubicBezTo>
                <a:cubicBezTo>
                  <a:pt x="98" y="244"/>
                  <a:pt x="98" y="185"/>
                  <a:pt x="100" y="125"/>
                </a:cubicBezTo>
                <a:cubicBezTo>
                  <a:pt x="101" y="111"/>
                  <a:pt x="105" y="96"/>
                  <a:pt x="109" y="82"/>
                </a:cubicBezTo>
                <a:cubicBezTo>
                  <a:pt x="120" y="50"/>
                  <a:pt x="141" y="26"/>
                  <a:pt x="174" y="18"/>
                </a:cubicBezTo>
                <a:cubicBezTo>
                  <a:pt x="204" y="9"/>
                  <a:pt x="235" y="6"/>
                  <a:pt x="265" y="0"/>
                </a:cubicBezTo>
                <a:cubicBezTo>
                  <a:pt x="266" y="2"/>
                  <a:pt x="266" y="4"/>
                  <a:pt x="267" y="6"/>
                </a:cubicBezTo>
                <a:cubicBezTo>
                  <a:pt x="263" y="6"/>
                  <a:pt x="260" y="7"/>
                  <a:pt x="256" y="8"/>
                </a:cubicBezTo>
                <a:cubicBezTo>
                  <a:pt x="199" y="18"/>
                  <a:pt x="165" y="53"/>
                  <a:pt x="157" y="111"/>
                </a:cubicBezTo>
                <a:cubicBezTo>
                  <a:pt x="155" y="128"/>
                  <a:pt x="154" y="145"/>
                  <a:pt x="154" y="162"/>
                </a:cubicBezTo>
                <a:cubicBezTo>
                  <a:pt x="154" y="231"/>
                  <a:pt x="154" y="300"/>
                  <a:pt x="154" y="369"/>
                </a:cubicBezTo>
                <a:cubicBezTo>
                  <a:pt x="153" y="384"/>
                  <a:pt x="152" y="400"/>
                  <a:pt x="149" y="415"/>
                </a:cubicBezTo>
                <a:cubicBezTo>
                  <a:pt x="143" y="456"/>
                  <a:pt x="118" y="483"/>
                  <a:pt x="79" y="497"/>
                </a:cubicBezTo>
                <a:cubicBezTo>
                  <a:pt x="71" y="500"/>
                  <a:pt x="63" y="503"/>
                  <a:pt x="51" y="507"/>
                </a:cubicBezTo>
                <a:cubicBezTo>
                  <a:pt x="63" y="511"/>
                  <a:pt x="72" y="514"/>
                  <a:pt x="81" y="517"/>
                </a:cubicBezTo>
                <a:cubicBezTo>
                  <a:pt x="123" y="531"/>
                  <a:pt x="146" y="561"/>
                  <a:pt x="151" y="605"/>
                </a:cubicBezTo>
                <a:cubicBezTo>
                  <a:pt x="153" y="624"/>
                  <a:pt x="154" y="642"/>
                  <a:pt x="154" y="661"/>
                </a:cubicBezTo>
                <a:cubicBezTo>
                  <a:pt x="154" y="725"/>
                  <a:pt x="154" y="789"/>
                  <a:pt x="154" y="853"/>
                </a:cubicBezTo>
                <a:cubicBezTo>
                  <a:pt x="154" y="869"/>
                  <a:pt x="155" y="885"/>
                  <a:pt x="157" y="901"/>
                </a:cubicBezTo>
                <a:cubicBezTo>
                  <a:pt x="164" y="961"/>
                  <a:pt x="193" y="993"/>
                  <a:pt x="252" y="1007"/>
                </a:cubicBezTo>
                <a:cubicBezTo>
                  <a:pt x="258" y="1008"/>
                  <a:pt x="263" y="1009"/>
                  <a:pt x="269" y="1011"/>
                </a:cubicBezTo>
                <a:close/>
              </a:path>
            </a:pathLst>
          </a:custGeom>
          <a:solidFill>
            <a:srgbClr val="A9CF47">
              <a:alpha val="5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Freeform 5"/>
          <p:cNvSpPr>
            <a:spLocks/>
          </p:cNvSpPr>
          <p:nvPr/>
        </p:nvSpPr>
        <p:spPr bwMode="auto">
          <a:xfrm rot="5400000" flipV="1">
            <a:off x="4317573" y="2166480"/>
            <a:ext cx="461623" cy="1532163"/>
          </a:xfrm>
          <a:custGeom>
            <a:avLst/>
            <a:gdLst>
              <a:gd name="T0" fmla="*/ 269 w 269"/>
              <a:gd name="T1" fmla="*/ 1011 h 1012"/>
              <a:gd name="T2" fmla="*/ 165 w 269"/>
              <a:gd name="T3" fmla="*/ 994 h 1012"/>
              <a:gd name="T4" fmla="*/ 100 w 269"/>
              <a:gd name="T5" fmla="*/ 896 h 1012"/>
              <a:gd name="T6" fmla="*/ 97 w 269"/>
              <a:gd name="T7" fmla="*/ 840 h 1012"/>
              <a:gd name="T8" fmla="*/ 97 w 269"/>
              <a:gd name="T9" fmla="*/ 640 h 1012"/>
              <a:gd name="T10" fmla="*/ 96 w 269"/>
              <a:gd name="T11" fmla="*/ 612 h 1012"/>
              <a:gd name="T12" fmla="*/ 13 w 269"/>
              <a:gd name="T13" fmla="*/ 512 h 1012"/>
              <a:gd name="T14" fmla="*/ 0 w 269"/>
              <a:gd name="T15" fmla="*/ 507 h 1012"/>
              <a:gd name="T16" fmla="*/ 34 w 269"/>
              <a:gd name="T17" fmla="*/ 495 h 1012"/>
              <a:gd name="T18" fmla="*/ 94 w 269"/>
              <a:gd name="T19" fmla="*/ 415 h 1012"/>
              <a:gd name="T20" fmla="*/ 97 w 269"/>
              <a:gd name="T21" fmla="*/ 304 h 1012"/>
              <a:gd name="T22" fmla="*/ 100 w 269"/>
              <a:gd name="T23" fmla="*/ 125 h 1012"/>
              <a:gd name="T24" fmla="*/ 109 w 269"/>
              <a:gd name="T25" fmla="*/ 82 h 1012"/>
              <a:gd name="T26" fmla="*/ 174 w 269"/>
              <a:gd name="T27" fmla="*/ 18 h 1012"/>
              <a:gd name="T28" fmla="*/ 265 w 269"/>
              <a:gd name="T29" fmla="*/ 0 h 1012"/>
              <a:gd name="T30" fmla="*/ 267 w 269"/>
              <a:gd name="T31" fmla="*/ 6 h 1012"/>
              <a:gd name="T32" fmla="*/ 256 w 269"/>
              <a:gd name="T33" fmla="*/ 8 h 1012"/>
              <a:gd name="T34" fmla="*/ 157 w 269"/>
              <a:gd name="T35" fmla="*/ 111 h 1012"/>
              <a:gd name="T36" fmla="*/ 154 w 269"/>
              <a:gd name="T37" fmla="*/ 162 h 1012"/>
              <a:gd name="T38" fmla="*/ 154 w 269"/>
              <a:gd name="T39" fmla="*/ 369 h 1012"/>
              <a:gd name="T40" fmla="*/ 149 w 269"/>
              <a:gd name="T41" fmla="*/ 415 h 1012"/>
              <a:gd name="T42" fmla="*/ 79 w 269"/>
              <a:gd name="T43" fmla="*/ 497 h 1012"/>
              <a:gd name="T44" fmla="*/ 51 w 269"/>
              <a:gd name="T45" fmla="*/ 507 h 1012"/>
              <a:gd name="T46" fmla="*/ 81 w 269"/>
              <a:gd name="T47" fmla="*/ 517 h 1012"/>
              <a:gd name="T48" fmla="*/ 151 w 269"/>
              <a:gd name="T49" fmla="*/ 605 h 1012"/>
              <a:gd name="T50" fmla="*/ 154 w 269"/>
              <a:gd name="T51" fmla="*/ 661 h 1012"/>
              <a:gd name="T52" fmla="*/ 154 w 269"/>
              <a:gd name="T53" fmla="*/ 853 h 1012"/>
              <a:gd name="T54" fmla="*/ 157 w 269"/>
              <a:gd name="T55" fmla="*/ 901 h 1012"/>
              <a:gd name="T56" fmla="*/ 252 w 269"/>
              <a:gd name="T57" fmla="*/ 1007 h 1012"/>
              <a:gd name="T58" fmla="*/ 269 w 269"/>
              <a:gd name="T59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9" h="1012">
                <a:moveTo>
                  <a:pt x="269" y="1011"/>
                </a:moveTo>
                <a:cubicBezTo>
                  <a:pt x="233" y="1012"/>
                  <a:pt x="198" y="1009"/>
                  <a:pt x="165" y="994"/>
                </a:cubicBezTo>
                <a:cubicBezTo>
                  <a:pt x="123" y="976"/>
                  <a:pt x="106" y="939"/>
                  <a:pt x="100" y="896"/>
                </a:cubicBezTo>
                <a:cubicBezTo>
                  <a:pt x="98" y="878"/>
                  <a:pt x="97" y="859"/>
                  <a:pt x="97" y="840"/>
                </a:cubicBezTo>
                <a:cubicBezTo>
                  <a:pt x="96" y="773"/>
                  <a:pt x="97" y="707"/>
                  <a:pt x="97" y="640"/>
                </a:cubicBezTo>
                <a:cubicBezTo>
                  <a:pt x="97" y="631"/>
                  <a:pt x="96" y="621"/>
                  <a:pt x="96" y="612"/>
                </a:cubicBezTo>
                <a:cubicBezTo>
                  <a:pt x="90" y="553"/>
                  <a:pt x="70" y="529"/>
                  <a:pt x="13" y="512"/>
                </a:cubicBezTo>
                <a:cubicBezTo>
                  <a:pt x="9" y="511"/>
                  <a:pt x="6" y="509"/>
                  <a:pt x="0" y="507"/>
                </a:cubicBezTo>
                <a:cubicBezTo>
                  <a:pt x="13" y="502"/>
                  <a:pt x="23" y="499"/>
                  <a:pt x="34" y="495"/>
                </a:cubicBezTo>
                <a:cubicBezTo>
                  <a:pt x="71" y="481"/>
                  <a:pt x="92" y="454"/>
                  <a:pt x="94" y="415"/>
                </a:cubicBezTo>
                <a:cubicBezTo>
                  <a:pt x="96" y="378"/>
                  <a:pt x="96" y="341"/>
                  <a:pt x="97" y="304"/>
                </a:cubicBezTo>
                <a:cubicBezTo>
                  <a:pt x="98" y="244"/>
                  <a:pt x="98" y="185"/>
                  <a:pt x="100" y="125"/>
                </a:cubicBezTo>
                <a:cubicBezTo>
                  <a:pt x="101" y="111"/>
                  <a:pt x="105" y="96"/>
                  <a:pt x="109" y="82"/>
                </a:cubicBezTo>
                <a:cubicBezTo>
                  <a:pt x="120" y="50"/>
                  <a:pt x="141" y="26"/>
                  <a:pt x="174" y="18"/>
                </a:cubicBezTo>
                <a:cubicBezTo>
                  <a:pt x="204" y="9"/>
                  <a:pt x="235" y="6"/>
                  <a:pt x="265" y="0"/>
                </a:cubicBezTo>
                <a:cubicBezTo>
                  <a:pt x="266" y="2"/>
                  <a:pt x="266" y="4"/>
                  <a:pt x="267" y="6"/>
                </a:cubicBezTo>
                <a:cubicBezTo>
                  <a:pt x="263" y="6"/>
                  <a:pt x="260" y="7"/>
                  <a:pt x="256" y="8"/>
                </a:cubicBezTo>
                <a:cubicBezTo>
                  <a:pt x="199" y="18"/>
                  <a:pt x="165" y="53"/>
                  <a:pt x="157" y="111"/>
                </a:cubicBezTo>
                <a:cubicBezTo>
                  <a:pt x="155" y="128"/>
                  <a:pt x="154" y="145"/>
                  <a:pt x="154" y="162"/>
                </a:cubicBezTo>
                <a:cubicBezTo>
                  <a:pt x="154" y="231"/>
                  <a:pt x="154" y="300"/>
                  <a:pt x="154" y="369"/>
                </a:cubicBezTo>
                <a:cubicBezTo>
                  <a:pt x="153" y="384"/>
                  <a:pt x="152" y="400"/>
                  <a:pt x="149" y="415"/>
                </a:cubicBezTo>
                <a:cubicBezTo>
                  <a:pt x="143" y="456"/>
                  <a:pt x="118" y="483"/>
                  <a:pt x="79" y="497"/>
                </a:cubicBezTo>
                <a:cubicBezTo>
                  <a:pt x="71" y="500"/>
                  <a:pt x="63" y="503"/>
                  <a:pt x="51" y="507"/>
                </a:cubicBezTo>
                <a:cubicBezTo>
                  <a:pt x="63" y="511"/>
                  <a:pt x="72" y="514"/>
                  <a:pt x="81" y="517"/>
                </a:cubicBezTo>
                <a:cubicBezTo>
                  <a:pt x="123" y="531"/>
                  <a:pt x="146" y="561"/>
                  <a:pt x="151" y="605"/>
                </a:cubicBezTo>
                <a:cubicBezTo>
                  <a:pt x="153" y="624"/>
                  <a:pt x="154" y="642"/>
                  <a:pt x="154" y="661"/>
                </a:cubicBezTo>
                <a:cubicBezTo>
                  <a:pt x="154" y="725"/>
                  <a:pt x="154" y="789"/>
                  <a:pt x="154" y="853"/>
                </a:cubicBezTo>
                <a:cubicBezTo>
                  <a:pt x="154" y="869"/>
                  <a:pt x="155" y="885"/>
                  <a:pt x="157" y="901"/>
                </a:cubicBezTo>
                <a:cubicBezTo>
                  <a:pt x="164" y="961"/>
                  <a:pt x="193" y="993"/>
                  <a:pt x="252" y="1007"/>
                </a:cubicBezTo>
                <a:cubicBezTo>
                  <a:pt x="258" y="1008"/>
                  <a:pt x="263" y="1009"/>
                  <a:pt x="269" y="1011"/>
                </a:cubicBezTo>
                <a:close/>
              </a:path>
            </a:pathLst>
          </a:custGeom>
          <a:solidFill>
            <a:srgbClr val="A9CF47">
              <a:alpha val="5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Freeform 5"/>
          <p:cNvSpPr>
            <a:spLocks/>
          </p:cNvSpPr>
          <p:nvPr/>
        </p:nvSpPr>
        <p:spPr bwMode="auto">
          <a:xfrm rot="5400000" flipV="1">
            <a:off x="2493723" y="1976557"/>
            <a:ext cx="461623" cy="1912007"/>
          </a:xfrm>
          <a:custGeom>
            <a:avLst/>
            <a:gdLst>
              <a:gd name="T0" fmla="*/ 269 w 269"/>
              <a:gd name="T1" fmla="*/ 1011 h 1012"/>
              <a:gd name="T2" fmla="*/ 165 w 269"/>
              <a:gd name="T3" fmla="*/ 994 h 1012"/>
              <a:gd name="T4" fmla="*/ 100 w 269"/>
              <a:gd name="T5" fmla="*/ 896 h 1012"/>
              <a:gd name="T6" fmla="*/ 97 w 269"/>
              <a:gd name="T7" fmla="*/ 840 h 1012"/>
              <a:gd name="T8" fmla="*/ 97 w 269"/>
              <a:gd name="T9" fmla="*/ 640 h 1012"/>
              <a:gd name="T10" fmla="*/ 96 w 269"/>
              <a:gd name="T11" fmla="*/ 612 h 1012"/>
              <a:gd name="T12" fmla="*/ 13 w 269"/>
              <a:gd name="T13" fmla="*/ 512 h 1012"/>
              <a:gd name="T14" fmla="*/ 0 w 269"/>
              <a:gd name="T15" fmla="*/ 507 h 1012"/>
              <a:gd name="T16" fmla="*/ 34 w 269"/>
              <a:gd name="T17" fmla="*/ 495 h 1012"/>
              <a:gd name="T18" fmla="*/ 94 w 269"/>
              <a:gd name="T19" fmla="*/ 415 h 1012"/>
              <a:gd name="T20" fmla="*/ 97 w 269"/>
              <a:gd name="T21" fmla="*/ 304 h 1012"/>
              <a:gd name="T22" fmla="*/ 100 w 269"/>
              <a:gd name="T23" fmla="*/ 125 h 1012"/>
              <a:gd name="T24" fmla="*/ 109 w 269"/>
              <a:gd name="T25" fmla="*/ 82 h 1012"/>
              <a:gd name="T26" fmla="*/ 174 w 269"/>
              <a:gd name="T27" fmla="*/ 18 h 1012"/>
              <a:gd name="T28" fmla="*/ 265 w 269"/>
              <a:gd name="T29" fmla="*/ 0 h 1012"/>
              <a:gd name="T30" fmla="*/ 267 w 269"/>
              <a:gd name="T31" fmla="*/ 6 h 1012"/>
              <a:gd name="T32" fmla="*/ 256 w 269"/>
              <a:gd name="T33" fmla="*/ 8 h 1012"/>
              <a:gd name="T34" fmla="*/ 157 w 269"/>
              <a:gd name="T35" fmla="*/ 111 h 1012"/>
              <a:gd name="T36" fmla="*/ 154 w 269"/>
              <a:gd name="T37" fmla="*/ 162 h 1012"/>
              <a:gd name="T38" fmla="*/ 154 w 269"/>
              <a:gd name="T39" fmla="*/ 369 h 1012"/>
              <a:gd name="T40" fmla="*/ 149 w 269"/>
              <a:gd name="T41" fmla="*/ 415 h 1012"/>
              <a:gd name="T42" fmla="*/ 79 w 269"/>
              <a:gd name="T43" fmla="*/ 497 h 1012"/>
              <a:gd name="T44" fmla="*/ 51 w 269"/>
              <a:gd name="T45" fmla="*/ 507 h 1012"/>
              <a:gd name="T46" fmla="*/ 81 w 269"/>
              <a:gd name="T47" fmla="*/ 517 h 1012"/>
              <a:gd name="T48" fmla="*/ 151 w 269"/>
              <a:gd name="T49" fmla="*/ 605 h 1012"/>
              <a:gd name="T50" fmla="*/ 154 w 269"/>
              <a:gd name="T51" fmla="*/ 661 h 1012"/>
              <a:gd name="T52" fmla="*/ 154 w 269"/>
              <a:gd name="T53" fmla="*/ 853 h 1012"/>
              <a:gd name="T54" fmla="*/ 157 w 269"/>
              <a:gd name="T55" fmla="*/ 901 h 1012"/>
              <a:gd name="T56" fmla="*/ 252 w 269"/>
              <a:gd name="T57" fmla="*/ 1007 h 1012"/>
              <a:gd name="T58" fmla="*/ 269 w 269"/>
              <a:gd name="T59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9" h="1012">
                <a:moveTo>
                  <a:pt x="269" y="1011"/>
                </a:moveTo>
                <a:cubicBezTo>
                  <a:pt x="233" y="1012"/>
                  <a:pt x="198" y="1009"/>
                  <a:pt x="165" y="994"/>
                </a:cubicBezTo>
                <a:cubicBezTo>
                  <a:pt x="123" y="976"/>
                  <a:pt x="106" y="939"/>
                  <a:pt x="100" y="896"/>
                </a:cubicBezTo>
                <a:cubicBezTo>
                  <a:pt x="98" y="878"/>
                  <a:pt x="97" y="859"/>
                  <a:pt x="97" y="840"/>
                </a:cubicBezTo>
                <a:cubicBezTo>
                  <a:pt x="96" y="773"/>
                  <a:pt x="97" y="707"/>
                  <a:pt x="97" y="640"/>
                </a:cubicBezTo>
                <a:cubicBezTo>
                  <a:pt x="97" y="631"/>
                  <a:pt x="96" y="621"/>
                  <a:pt x="96" y="612"/>
                </a:cubicBezTo>
                <a:cubicBezTo>
                  <a:pt x="90" y="553"/>
                  <a:pt x="70" y="529"/>
                  <a:pt x="13" y="512"/>
                </a:cubicBezTo>
                <a:cubicBezTo>
                  <a:pt x="9" y="511"/>
                  <a:pt x="6" y="509"/>
                  <a:pt x="0" y="507"/>
                </a:cubicBezTo>
                <a:cubicBezTo>
                  <a:pt x="13" y="502"/>
                  <a:pt x="23" y="499"/>
                  <a:pt x="34" y="495"/>
                </a:cubicBezTo>
                <a:cubicBezTo>
                  <a:pt x="71" y="481"/>
                  <a:pt x="92" y="454"/>
                  <a:pt x="94" y="415"/>
                </a:cubicBezTo>
                <a:cubicBezTo>
                  <a:pt x="96" y="378"/>
                  <a:pt x="96" y="341"/>
                  <a:pt x="97" y="304"/>
                </a:cubicBezTo>
                <a:cubicBezTo>
                  <a:pt x="98" y="244"/>
                  <a:pt x="98" y="185"/>
                  <a:pt x="100" y="125"/>
                </a:cubicBezTo>
                <a:cubicBezTo>
                  <a:pt x="101" y="111"/>
                  <a:pt x="105" y="96"/>
                  <a:pt x="109" y="82"/>
                </a:cubicBezTo>
                <a:cubicBezTo>
                  <a:pt x="120" y="50"/>
                  <a:pt x="141" y="26"/>
                  <a:pt x="174" y="18"/>
                </a:cubicBezTo>
                <a:cubicBezTo>
                  <a:pt x="204" y="9"/>
                  <a:pt x="235" y="6"/>
                  <a:pt x="265" y="0"/>
                </a:cubicBezTo>
                <a:cubicBezTo>
                  <a:pt x="266" y="2"/>
                  <a:pt x="266" y="4"/>
                  <a:pt x="267" y="6"/>
                </a:cubicBezTo>
                <a:cubicBezTo>
                  <a:pt x="263" y="6"/>
                  <a:pt x="260" y="7"/>
                  <a:pt x="256" y="8"/>
                </a:cubicBezTo>
                <a:cubicBezTo>
                  <a:pt x="199" y="18"/>
                  <a:pt x="165" y="53"/>
                  <a:pt x="157" y="111"/>
                </a:cubicBezTo>
                <a:cubicBezTo>
                  <a:pt x="155" y="128"/>
                  <a:pt x="154" y="145"/>
                  <a:pt x="154" y="162"/>
                </a:cubicBezTo>
                <a:cubicBezTo>
                  <a:pt x="154" y="231"/>
                  <a:pt x="154" y="300"/>
                  <a:pt x="154" y="369"/>
                </a:cubicBezTo>
                <a:cubicBezTo>
                  <a:pt x="153" y="384"/>
                  <a:pt x="152" y="400"/>
                  <a:pt x="149" y="415"/>
                </a:cubicBezTo>
                <a:cubicBezTo>
                  <a:pt x="143" y="456"/>
                  <a:pt x="118" y="483"/>
                  <a:pt x="79" y="497"/>
                </a:cubicBezTo>
                <a:cubicBezTo>
                  <a:pt x="71" y="500"/>
                  <a:pt x="63" y="503"/>
                  <a:pt x="51" y="507"/>
                </a:cubicBezTo>
                <a:cubicBezTo>
                  <a:pt x="63" y="511"/>
                  <a:pt x="72" y="514"/>
                  <a:pt x="81" y="517"/>
                </a:cubicBezTo>
                <a:cubicBezTo>
                  <a:pt x="123" y="531"/>
                  <a:pt x="146" y="561"/>
                  <a:pt x="151" y="605"/>
                </a:cubicBezTo>
                <a:cubicBezTo>
                  <a:pt x="153" y="624"/>
                  <a:pt x="154" y="642"/>
                  <a:pt x="154" y="661"/>
                </a:cubicBezTo>
                <a:cubicBezTo>
                  <a:pt x="154" y="725"/>
                  <a:pt x="154" y="789"/>
                  <a:pt x="154" y="853"/>
                </a:cubicBezTo>
                <a:cubicBezTo>
                  <a:pt x="154" y="869"/>
                  <a:pt x="155" y="885"/>
                  <a:pt x="157" y="901"/>
                </a:cubicBezTo>
                <a:cubicBezTo>
                  <a:pt x="164" y="961"/>
                  <a:pt x="193" y="993"/>
                  <a:pt x="252" y="1007"/>
                </a:cubicBezTo>
                <a:cubicBezTo>
                  <a:pt x="258" y="1008"/>
                  <a:pt x="263" y="1009"/>
                  <a:pt x="269" y="1011"/>
                </a:cubicBezTo>
                <a:close/>
              </a:path>
            </a:pathLst>
          </a:custGeom>
          <a:solidFill>
            <a:srgbClr val="A9CF47">
              <a:alpha val="5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Freeform 5"/>
          <p:cNvSpPr>
            <a:spLocks/>
          </p:cNvSpPr>
          <p:nvPr/>
        </p:nvSpPr>
        <p:spPr bwMode="auto">
          <a:xfrm rot="5400000" flipV="1">
            <a:off x="10993329" y="2166480"/>
            <a:ext cx="461623" cy="1532163"/>
          </a:xfrm>
          <a:custGeom>
            <a:avLst/>
            <a:gdLst>
              <a:gd name="T0" fmla="*/ 269 w 269"/>
              <a:gd name="T1" fmla="*/ 1011 h 1012"/>
              <a:gd name="T2" fmla="*/ 165 w 269"/>
              <a:gd name="T3" fmla="*/ 994 h 1012"/>
              <a:gd name="T4" fmla="*/ 100 w 269"/>
              <a:gd name="T5" fmla="*/ 896 h 1012"/>
              <a:gd name="T6" fmla="*/ 97 w 269"/>
              <a:gd name="T7" fmla="*/ 840 h 1012"/>
              <a:gd name="T8" fmla="*/ 97 w 269"/>
              <a:gd name="T9" fmla="*/ 640 h 1012"/>
              <a:gd name="T10" fmla="*/ 96 w 269"/>
              <a:gd name="T11" fmla="*/ 612 h 1012"/>
              <a:gd name="T12" fmla="*/ 13 w 269"/>
              <a:gd name="T13" fmla="*/ 512 h 1012"/>
              <a:gd name="T14" fmla="*/ 0 w 269"/>
              <a:gd name="T15" fmla="*/ 507 h 1012"/>
              <a:gd name="T16" fmla="*/ 34 w 269"/>
              <a:gd name="T17" fmla="*/ 495 h 1012"/>
              <a:gd name="T18" fmla="*/ 94 w 269"/>
              <a:gd name="T19" fmla="*/ 415 h 1012"/>
              <a:gd name="T20" fmla="*/ 97 w 269"/>
              <a:gd name="T21" fmla="*/ 304 h 1012"/>
              <a:gd name="T22" fmla="*/ 100 w 269"/>
              <a:gd name="T23" fmla="*/ 125 h 1012"/>
              <a:gd name="T24" fmla="*/ 109 w 269"/>
              <a:gd name="T25" fmla="*/ 82 h 1012"/>
              <a:gd name="T26" fmla="*/ 174 w 269"/>
              <a:gd name="T27" fmla="*/ 18 h 1012"/>
              <a:gd name="T28" fmla="*/ 265 w 269"/>
              <a:gd name="T29" fmla="*/ 0 h 1012"/>
              <a:gd name="T30" fmla="*/ 267 w 269"/>
              <a:gd name="T31" fmla="*/ 6 h 1012"/>
              <a:gd name="T32" fmla="*/ 256 w 269"/>
              <a:gd name="T33" fmla="*/ 8 h 1012"/>
              <a:gd name="T34" fmla="*/ 157 w 269"/>
              <a:gd name="T35" fmla="*/ 111 h 1012"/>
              <a:gd name="T36" fmla="*/ 154 w 269"/>
              <a:gd name="T37" fmla="*/ 162 h 1012"/>
              <a:gd name="T38" fmla="*/ 154 w 269"/>
              <a:gd name="T39" fmla="*/ 369 h 1012"/>
              <a:gd name="T40" fmla="*/ 149 w 269"/>
              <a:gd name="T41" fmla="*/ 415 h 1012"/>
              <a:gd name="T42" fmla="*/ 79 w 269"/>
              <a:gd name="T43" fmla="*/ 497 h 1012"/>
              <a:gd name="T44" fmla="*/ 51 w 269"/>
              <a:gd name="T45" fmla="*/ 507 h 1012"/>
              <a:gd name="T46" fmla="*/ 81 w 269"/>
              <a:gd name="T47" fmla="*/ 517 h 1012"/>
              <a:gd name="T48" fmla="*/ 151 w 269"/>
              <a:gd name="T49" fmla="*/ 605 h 1012"/>
              <a:gd name="T50" fmla="*/ 154 w 269"/>
              <a:gd name="T51" fmla="*/ 661 h 1012"/>
              <a:gd name="T52" fmla="*/ 154 w 269"/>
              <a:gd name="T53" fmla="*/ 853 h 1012"/>
              <a:gd name="T54" fmla="*/ 157 w 269"/>
              <a:gd name="T55" fmla="*/ 901 h 1012"/>
              <a:gd name="T56" fmla="*/ 252 w 269"/>
              <a:gd name="T57" fmla="*/ 1007 h 1012"/>
              <a:gd name="T58" fmla="*/ 269 w 269"/>
              <a:gd name="T59" fmla="*/ 1011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69" h="1012">
                <a:moveTo>
                  <a:pt x="269" y="1011"/>
                </a:moveTo>
                <a:cubicBezTo>
                  <a:pt x="233" y="1012"/>
                  <a:pt x="198" y="1009"/>
                  <a:pt x="165" y="994"/>
                </a:cubicBezTo>
                <a:cubicBezTo>
                  <a:pt x="123" y="976"/>
                  <a:pt x="106" y="939"/>
                  <a:pt x="100" y="896"/>
                </a:cubicBezTo>
                <a:cubicBezTo>
                  <a:pt x="98" y="878"/>
                  <a:pt x="97" y="859"/>
                  <a:pt x="97" y="840"/>
                </a:cubicBezTo>
                <a:cubicBezTo>
                  <a:pt x="96" y="773"/>
                  <a:pt x="97" y="707"/>
                  <a:pt x="97" y="640"/>
                </a:cubicBezTo>
                <a:cubicBezTo>
                  <a:pt x="97" y="631"/>
                  <a:pt x="96" y="621"/>
                  <a:pt x="96" y="612"/>
                </a:cubicBezTo>
                <a:cubicBezTo>
                  <a:pt x="90" y="553"/>
                  <a:pt x="70" y="529"/>
                  <a:pt x="13" y="512"/>
                </a:cubicBezTo>
                <a:cubicBezTo>
                  <a:pt x="9" y="511"/>
                  <a:pt x="6" y="509"/>
                  <a:pt x="0" y="507"/>
                </a:cubicBezTo>
                <a:cubicBezTo>
                  <a:pt x="13" y="502"/>
                  <a:pt x="23" y="499"/>
                  <a:pt x="34" y="495"/>
                </a:cubicBezTo>
                <a:cubicBezTo>
                  <a:pt x="71" y="481"/>
                  <a:pt x="92" y="454"/>
                  <a:pt x="94" y="415"/>
                </a:cubicBezTo>
                <a:cubicBezTo>
                  <a:pt x="96" y="378"/>
                  <a:pt x="96" y="341"/>
                  <a:pt x="97" y="304"/>
                </a:cubicBezTo>
                <a:cubicBezTo>
                  <a:pt x="98" y="244"/>
                  <a:pt x="98" y="185"/>
                  <a:pt x="100" y="125"/>
                </a:cubicBezTo>
                <a:cubicBezTo>
                  <a:pt x="101" y="111"/>
                  <a:pt x="105" y="96"/>
                  <a:pt x="109" y="82"/>
                </a:cubicBezTo>
                <a:cubicBezTo>
                  <a:pt x="120" y="50"/>
                  <a:pt x="141" y="26"/>
                  <a:pt x="174" y="18"/>
                </a:cubicBezTo>
                <a:cubicBezTo>
                  <a:pt x="204" y="9"/>
                  <a:pt x="235" y="6"/>
                  <a:pt x="265" y="0"/>
                </a:cubicBezTo>
                <a:cubicBezTo>
                  <a:pt x="266" y="2"/>
                  <a:pt x="266" y="4"/>
                  <a:pt x="267" y="6"/>
                </a:cubicBezTo>
                <a:cubicBezTo>
                  <a:pt x="263" y="6"/>
                  <a:pt x="260" y="7"/>
                  <a:pt x="256" y="8"/>
                </a:cubicBezTo>
                <a:cubicBezTo>
                  <a:pt x="199" y="18"/>
                  <a:pt x="165" y="53"/>
                  <a:pt x="157" y="111"/>
                </a:cubicBezTo>
                <a:cubicBezTo>
                  <a:pt x="155" y="128"/>
                  <a:pt x="154" y="145"/>
                  <a:pt x="154" y="162"/>
                </a:cubicBezTo>
                <a:cubicBezTo>
                  <a:pt x="154" y="231"/>
                  <a:pt x="154" y="300"/>
                  <a:pt x="154" y="369"/>
                </a:cubicBezTo>
                <a:cubicBezTo>
                  <a:pt x="153" y="384"/>
                  <a:pt x="152" y="400"/>
                  <a:pt x="149" y="415"/>
                </a:cubicBezTo>
                <a:cubicBezTo>
                  <a:pt x="143" y="456"/>
                  <a:pt x="118" y="483"/>
                  <a:pt x="79" y="497"/>
                </a:cubicBezTo>
                <a:cubicBezTo>
                  <a:pt x="71" y="500"/>
                  <a:pt x="63" y="503"/>
                  <a:pt x="51" y="507"/>
                </a:cubicBezTo>
                <a:cubicBezTo>
                  <a:pt x="63" y="511"/>
                  <a:pt x="72" y="514"/>
                  <a:pt x="81" y="517"/>
                </a:cubicBezTo>
                <a:cubicBezTo>
                  <a:pt x="123" y="531"/>
                  <a:pt x="146" y="561"/>
                  <a:pt x="151" y="605"/>
                </a:cubicBezTo>
                <a:cubicBezTo>
                  <a:pt x="153" y="624"/>
                  <a:pt x="154" y="642"/>
                  <a:pt x="154" y="661"/>
                </a:cubicBezTo>
                <a:cubicBezTo>
                  <a:pt x="154" y="725"/>
                  <a:pt x="154" y="789"/>
                  <a:pt x="154" y="853"/>
                </a:cubicBezTo>
                <a:cubicBezTo>
                  <a:pt x="154" y="869"/>
                  <a:pt x="155" y="885"/>
                  <a:pt x="157" y="901"/>
                </a:cubicBezTo>
                <a:cubicBezTo>
                  <a:pt x="164" y="961"/>
                  <a:pt x="193" y="993"/>
                  <a:pt x="252" y="1007"/>
                </a:cubicBezTo>
                <a:cubicBezTo>
                  <a:pt x="258" y="1008"/>
                  <a:pt x="263" y="1009"/>
                  <a:pt x="269" y="1011"/>
                </a:cubicBezTo>
                <a:close/>
              </a:path>
            </a:pathLst>
          </a:custGeom>
          <a:solidFill>
            <a:srgbClr val="A9CF47">
              <a:alpha val="5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829382" y="2172964"/>
            <a:ext cx="1580190" cy="3954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8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1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проект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775037" y="2172964"/>
            <a:ext cx="1580190" cy="3954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8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проект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987499" y="2172964"/>
            <a:ext cx="1580190" cy="3954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8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проект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а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0429007" y="2172964"/>
            <a:ext cx="1580190" cy="3954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8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проектов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545236" y="4840720"/>
            <a:ext cx="1580190" cy="3954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8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млн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035191" y="4840720"/>
            <a:ext cx="1580190" cy="3954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8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млн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8688860" y="4840720"/>
            <a:ext cx="1580190" cy="3954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8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млн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0436246" y="4840720"/>
            <a:ext cx="1580190" cy="3954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8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270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млн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6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Скругленный прямоугольник 188"/>
          <p:cNvSpPr/>
          <p:nvPr/>
        </p:nvSpPr>
        <p:spPr>
          <a:xfrm rot="665098">
            <a:off x="-143763" y="1601432"/>
            <a:ext cx="13164049" cy="4773547"/>
          </a:xfrm>
          <a:prstGeom prst="roundRect">
            <a:avLst/>
          </a:prstGeom>
          <a:solidFill>
            <a:srgbClr val="FAFBFC">
              <a:alpha val="72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Shape 187"/>
          <p:cNvSpPr/>
          <p:nvPr/>
        </p:nvSpPr>
        <p:spPr>
          <a:xfrm rot="448265" flipV="1">
            <a:off x="3226385" y="1899842"/>
            <a:ext cx="8086108" cy="3268190"/>
          </a:xfrm>
          <a:prstGeom prst="swooshArrow">
            <a:avLst>
              <a:gd name="adj1" fmla="val 25000"/>
              <a:gd name="adj2" fmla="val 28411"/>
            </a:avLst>
          </a:prstGeom>
          <a:solidFill>
            <a:schemeClr val="accent5">
              <a:lumMod val="40000"/>
              <a:lumOff val="60000"/>
              <a:alpha val="47000"/>
            </a:schemeClr>
          </a:solidFill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TextBox 27"/>
          <p:cNvSpPr txBox="1"/>
          <p:nvPr/>
        </p:nvSpPr>
        <p:spPr>
          <a:xfrm>
            <a:off x="952613" y="379764"/>
            <a:ext cx="6219711" cy="465704"/>
          </a:xfrm>
          <a:prstGeom prst="rect">
            <a:avLst/>
          </a:prstGeom>
          <a:noFill/>
        </p:spPr>
        <p:txBody>
          <a:bodyPr wrap="square" lIns="95439" tIns="47720" rIns="95439" bIns="47720" rtlCol="0">
            <a:spAutoFit/>
          </a:bodyPr>
          <a:lstStyle/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ПОДДЕРЖКА МЕСТНЫХ ИНИЦИАТИВ. ЭТАПЫ</a:t>
            </a:r>
            <a:endParaRPr lang="ru-RU" sz="2400" b="1" dirty="0">
              <a:solidFill>
                <a:srgbClr val="1A86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57921" y="1289152"/>
            <a:ext cx="2325212" cy="1260129"/>
            <a:chOff x="1076465" y="714873"/>
            <a:chExt cx="2325212" cy="126012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076465" y="863192"/>
              <a:ext cx="2325212" cy="1111810"/>
              <a:chOff x="1004169" y="863192"/>
              <a:chExt cx="2325212" cy="1111810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1004169" y="863192"/>
                <a:ext cx="2325212" cy="1111810"/>
              </a:xfrm>
              <a:prstGeom prst="round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72" name="文本框 10"/>
              <p:cNvSpPr txBox="1"/>
              <p:nvPr/>
            </p:nvSpPr>
            <p:spPr>
              <a:xfrm>
                <a:off x="1065808" y="1541671"/>
                <a:ext cx="22019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МФСК + УЦ МФСК</a:t>
                </a:r>
                <a:endParaRPr lang="ru-RU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29" name="Скругленный прямоугольник 28"/>
            <p:cNvSpPr/>
            <p:nvPr/>
          </p:nvSpPr>
          <p:spPr>
            <a:xfrm>
              <a:off x="1138104" y="714873"/>
              <a:ext cx="2245677" cy="728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600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</a:pPr>
              <a:r>
                <a:rPr lang="ru-RU" altLang="zh-CN" sz="1600" b="1" dirty="0">
                  <a:solidFill>
                    <a:srgbClr val="ED4537"/>
                  </a:solidFill>
                  <a:cs typeface="DINPro-Bold"/>
                </a:rPr>
                <a:t>Школа местных инициатив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844772" y="1281308"/>
            <a:ext cx="818781" cy="882446"/>
            <a:chOff x="4485017" y="7467057"/>
            <a:chExt cx="2472683" cy="2664948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485017" y="7677193"/>
              <a:ext cx="2472683" cy="2454812"/>
              <a:chOff x="1597037" y="7517173"/>
              <a:chExt cx="2472683" cy="24548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Полилиния 74"/>
              <p:cNvSpPr/>
              <p:nvPr/>
            </p:nvSpPr>
            <p:spPr>
              <a:xfrm>
                <a:off x="1597037" y="7955875"/>
                <a:ext cx="2472683" cy="2016110"/>
              </a:xfrm>
              <a:custGeom>
                <a:avLst/>
                <a:gdLst>
                  <a:gd name="connsiteX0" fmla="*/ 0 w 2472683"/>
                  <a:gd name="connsiteY0" fmla="*/ 0 h 1903120"/>
                  <a:gd name="connsiteX1" fmla="*/ 2472683 w 2472683"/>
                  <a:gd name="connsiteY1" fmla="*/ 0 h 1903120"/>
                  <a:gd name="connsiteX2" fmla="*/ 2472683 w 2472683"/>
                  <a:gd name="connsiteY2" fmla="*/ 1614508 h 1903120"/>
                  <a:gd name="connsiteX3" fmla="*/ 2184071 w 2472683"/>
                  <a:gd name="connsiteY3" fmla="*/ 1903120 h 1903120"/>
                  <a:gd name="connsiteX4" fmla="*/ 288612 w 2472683"/>
                  <a:gd name="connsiteY4" fmla="*/ 1903120 h 1903120"/>
                  <a:gd name="connsiteX5" fmla="*/ 0 w 2472683"/>
                  <a:gd name="connsiteY5" fmla="*/ 1614508 h 1903120"/>
                  <a:gd name="connsiteX6" fmla="*/ 0 w 2472683"/>
                  <a:gd name="connsiteY6" fmla="*/ 0 h 190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1903120">
                    <a:moveTo>
                      <a:pt x="0" y="0"/>
                    </a:moveTo>
                    <a:lnTo>
                      <a:pt x="2472683" y="0"/>
                    </a:lnTo>
                    <a:lnTo>
                      <a:pt x="2472683" y="1614508"/>
                    </a:lnTo>
                    <a:cubicBezTo>
                      <a:pt x="2472683" y="1773904"/>
                      <a:pt x="2343467" y="1903120"/>
                      <a:pt x="2184071" y="1903120"/>
                    </a:cubicBezTo>
                    <a:lnTo>
                      <a:pt x="288612" y="1903120"/>
                    </a:lnTo>
                    <a:cubicBezTo>
                      <a:pt x="129216" y="1903120"/>
                      <a:pt x="0" y="1773904"/>
                      <a:pt x="0" y="16145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апрель</a:t>
                </a:r>
                <a:endParaRPr lang="ru-RU" sz="1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1597037" y="7517173"/>
                <a:ext cx="2472683" cy="551692"/>
              </a:xfrm>
              <a:custGeom>
                <a:avLst/>
                <a:gdLst>
                  <a:gd name="connsiteX0" fmla="*/ 288612 w 2472683"/>
                  <a:gd name="connsiteY0" fmla="*/ 0 h 551692"/>
                  <a:gd name="connsiteX1" fmla="*/ 2184071 w 2472683"/>
                  <a:gd name="connsiteY1" fmla="*/ 0 h 551692"/>
                  <a:gd name="connsiteX2" fmla="*/ 2472683 w 2472683"/>
                  <a:gd name="connsiteY2" fmla="*/ 288612 h 551692"/>
                  <a:gd name="connsiteX3" fmla="*/ 2472683 w 2472683"/>
                  <a:gd name="connsiteY3" fmla="*/ 551692 h 551692"/>
                  <a:gd name="connsiteX4" fmla="*/ 0 w 2472683"/>
                  <a:gd name="connsiteY4" fmla="*/ 551692 h 551692"/>
                  <a:gd name="connsiteX5" fmla="*/ 0 w 2472683"/>
                  <a:gd name="connsiteY5" fmla="*/ 288612 h 551692"/>
                  <a:gd name="connsiteX6" fmla="*/ 288612 w 2472683"/>
                  <a:gd name="connsiteY6" fmla="*/ 0 h 5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551692">
                    <a:moveTo>
                      <a:pt x="288612" y="0"/>
                    </a:moveTo>
                    <a:lnTo>
                      <a:pt x="2184071" y="0"/>
                    </a:lnTo>
                    <a:cubicBezTo>
                      <a:pt x="2343467" y="0"/>
                      <a:pt x="2472683" y="129216"/>
                      <a:pt x="2472683" y="288612"/>
                    </a:cubicBezTo>
                    <a:lnTo>
                      <a:pt x="2472683" y="551692"/>
                    </a:lnTo>
                    <a:lnTo>
                      <a:pt x="0" y="551692"/>
                    </a:lnTo>
                    <a:lnTo>
                      <a:pt x="0" y="288612"/>
                    </a:lnTo>
                    <a:cubicBezTo>
                      <a:pt x="0" y="129216"/>
                      <a:pt x="129216" y="0"/>
                      <a:pt x="288612" y="0"/>
                    </a:cubicBezTo>
                    <a:close/>
                  </a:path>
                </a:pathLst>
              </a:custGeom>
              <a:solidFill>
                <a:srgbClr val="ED45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4875613" y="7467057"/>
              <a:ext cx="1647110" cy="554184"/>
              <a:chOff x="4875613" y="7467057"/>
              <a:chExt cx="1647110" cy="554184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487561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1" name="Овал 10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0" name="Группа 79"/>
              <p:cNvGrpSpPr/>
              <p:nvPr/>
            </p:nvGrpSpPr>
            <p:grpSpPr>
              <a:xfrm>
                <a:off x="554998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81" name="Овал 80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Скругленный прямоугольник 81"/>
                <p:cNvSpPr/>
                <p:nvPr/>
              </p:nvSpPr>
              <p:spPr>
                <a:xfrm>
                  <a:off x="4910042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3" name="Группа 82"/>
              <p:cNvGrpSpPr/>
              <p:nvPr/>
            </p:nvGrpSpPr>
            <p:grpSpPr>
              <a:xfrm>
                <a:off x="622435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84" name="Овал 83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Скругленный прямоугольник 84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78" name="Группа 77"/>
          <p:cNvGrpSpPr/>
          <p:nvPr/>
        </p:nvGrpSpPr>
        <p:grpSpPr>
          <a:xfrm>
            <a:off x="1807378" y="2404817"/>
            <a:ext cx="2325212" cy="1260129"/>
            <a:chOff x="1076465" y="714873"/>
            <a:chExt cx="2325212" cy="1260129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1076465" y="863192"/>
              <a:ext cx="2325212" cy="1111810"/>
              <a:chOff x="1004169" y="863192"/>
              <a:chExt cx="2325212" cy="1111810"/>
            </a:xfrm>
          </p:grpSpPr>
          <p:sp>
            <p:nvSpPr>
              <p:cNvPr id="115" name="Скругленный прямоугольник 114"/>
              <p:cNvSpPr/>
              <p:nvPr/>
            </p:nvSpPr>
            <p:spPr>
              <a:xfrm>
                <a:off x="1004169" y="863192"/>
                <a:ext cx="2325212" cy="1111810"/>
              </a:xfrm>
              <a:prstGeom prst="round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116" name="文本框 10"/>
              <p:cNvSpPr txBox="1"/>
              <p:nvPr/>
            </p:nvSpPr>
            <p:spPr>
              <a:xfrm>
                <a:off x="1065808" y="1541671"/>
                <a:ext cx="22019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УЦ МФСК + ОМСУ</a:t>
                </a:r>
              </a:p>
            </p:txBody>
          </p:sp>
        </p:grpSp>
        <p:sp>
          <p:nvSpPr>
            <p:cNvPr id="90" name="Скругленный прямоугольник 89"/>
            <p:cNvSpPr/>
            <p:nvPr/>
          </p:nvSpPr>
          <p:spPr>
            <a:xfrm>
              <a:off x="1138104" y="714873"/>
              <a:ext cx="2245677" cy="728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600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</a:pPr>
              <a:r>
                <a:rPr lang="ru-RU" altLang="zh-CN" sz="1600" b="1" dirty="0">
                  <a:solidFill>
                    <a:srgbClr val="3078BA"/>
                  </a:solidFill>
                  <a:cs typeface="DINPro-Bold"/>
                </a:rPr>
                <a:t>Информационная кампания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4316790" y="2345249"/>
            <a:ext cx="818781" cy="882446"/>
            <a:chOff x="4485017" y="7467057"/>
            <a:chExt cx="2472683" cy="2664948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4485017" y="7677193"/>
              <a:ext cx="2472683" cy="2454812"/>
              <a:chOff x="1597037" y="7517173"/>
              <a:chExt cx="2472683" cy="24548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9" name="Полилиния 128"/>
              <p:cNvSpPr/>
              <p:nvPr/>
            </p:nvSpPr>
            <p:spPr>
              <a:xfrm>
                <a:off x="1597037" y="7955875"/>
                <a:ext cx="2472683" cy="2016110"/>
              </a:xfrm>
              <a:custGeom>
                <a:avLst/>
                <a:gdLst>
                  <a:gd name="connsiteX0" fmla="*/ 0 w 2472683"/>
                  <a:gd name="connsiteY0" fmla="*/ 0 h 1903120"/>
                  <a:gd name="connsiteX1" fmla="*/ 2472683 w 2472683"/>
                  <a:gd name="connsiteY1" fmla="*/ 0 h 1903120"/>
                  <a:gd name="connsiteX2" fmla="*/ 2472683 w 2472683"/>
                  <a:gd name="connsiteY2" fmla="*/ 1614508 h 1903120"/>
                  <a:gd name="connsiteX3" fmla="*/ 2184071 w 2472683"/>
                  <a:gd name="connsiteY3" fmla="*/ 1903120 h 1903120"/>
                  <a:gd name="connsiteX4" fmla="*/ 288612 w 2472683"/>
                  <a:gd name="connsiteY4" fmla="*/ 1903120 h 1903120"/>
                  <a:gd name="connsiteX5" fmla="*/ 0 w 2472683"/>
                  <a:gd name="connsiteY5" fmla="*/ 1614508 h 1903120"/>
                  <a:gd name="connsiteX6" fmla="*/ 0 w 2472683"/>
                  <a:gd name="connsiteY6" fmla="*/ 0 h 190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1903120">
                    <a:moveTo>
                      <a:pt x="0" y="0"/>
                    </a:moveTo>
                    <a:lnTo>
                      <a:pt x="2472683" y="0"/>
                    </a:lnTo>
                    <a:lnTo>
                      <a:pt x="2472683" y="1614508"/>
                    </a:lnTo>
                    <a:cubicBezTo>
                      <a:pt x="2472683" y="1773904"/>
                      <a:pt x="2343467" y="1903120"/>
                      <a:pt x="2184071" y="1903120"/>
                    </a:cubicBezTo>
                    <a:lnTo>
                      <a:pt x="288612" y="1903120"/>
                    </a:lnTo>
                    <a:cubicBezTo>
                      <a:pt x="129216" y="1903120"/>
                      <a:pt x="0" y="1773904"/>
                      <a:pt x="0" y="16145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май- июль</a:t>
                </a:r>
                <a:endParaRPr lang="ru-RU" sz="1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1597037" y="7517173"/>
                <a:ext cx="2472683" cy="551692"/>
              </a:xfrm>
              <a:custGeom>
                <a:avLst/>
                <a:gdLst>
                  <a:gd name="connsiteX0" fmla="*/ 288612 w 2472683"/>
                  <a:gd name="connsiteY0" fmla="*/ 0 h 551692"/>
                  <a:gd name="connsiteX1" fmla="*/ 2184071 w 2472683"/>
                  <a:gd name="connsiteY1" fmla="*/ 0 h 551692"/>
                  <a:gd name="connsiteX2" fmla="*/ 2472683 w 2472683"/>
                  <a:gd name="connsiteY2" fmla="*/ 288612 h 551692"/>
                  <a:gd name="connsiteX3" fmla="*/ 2472683 w 2472683"/>
                  <a:gd name="connsiteY3" fmla="*/ 551692 h 551692"/>
                  <a:gd name="connsiteX4" fmla="*/ 0 w 2472683"/>
                  <a:gd name="connsiteY4" fmla="*/ 551692 h 551692"/>
                  <a:gd name="connsiteX5" fmla="*/ 0 w 2472683"/>
                  <a:gd name="connsiteY5" fmla="*/ 288612 h 551692"/>
                  <a:gd name="connsiteX6" fmla="*/ 288612 w 2472683"/>
                  <a:gd name="connsiteY6" fmla="*/ 0 h 5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551692">
                    <a:moveTo>
                      <a:pt x="288612" y="0"/>
                    </a:moveTo>
                    <a:lnTo>
                      <a:pt x="2184071" y="0"/>
                    </a:lnTo>
                    <a:cubicBezTo>
                      <a:pt x="2343467" y="0"/>
                      <a:pt x="2472683" y="129216"/>
                      <a:pt x="2472683" y="288612"/>
                    </a:cubicBezTo>
                    <a:lnTo>
                      <a:pt x="2472683" y="551692"/>
                    </a:lnTo>
                    <a:lnTo>
                      <a:pt x="0" y="551692"/>
                    </a:lnTo>
                    <a:lnTo>
                      <a:pt x="0" y="288612"/>
                    </a:lnTo>
                    <a:cubicBezTo>
                      <a:pt x="0" y="129216"/>
                      <a:pt x="129216" y="0"/>
                      <a:pt x="288612" y="0"/>
                    </a:cubicBez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9" name="Группа 118"/>
            <p:cNvGrpSpPr/>
            <p:nvPr/>
          </p:nvGrpSpPr>
          <p:grpSpPr>
            <a:xfrm>
              <a:off x="4875613" y="7467057"/>
              <a:ext cx="1647110" cy="554184"/>
              <a:chOff x="4875613" y="7467057"/>
              <a:chExt cx="1647110" cy="554184"/>
            </a:xfrm>
          </p:grpSpPr>
          <p:grpSp>
            <p:nvGrpSpPr>
              <p:cNvPr id="120" name="Группа 119"/>
              <p:cNvGrpSpPr/>
              <p:nvPr/>
            </p:nvGrpSpPr>
            <p:grpSpPr>
              <a:xfrm>
                <a:off x="487561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27" name="Овал 126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Скругленный прямоугольник 127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1" name="Группа 120"/>
              <p:cNvGrpSpPr/>
              <p:nvPr/>
            </p:nvGrpSpPr>
            <p:grpSpPr>
              <a:xfrm>
                <a:off x="554998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25" name="Овал 124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Скругленный прямоугольник 125"/>
                <p:cNvSpPr/>
                <p:nvPr/>
              </p:nvSpPr>
              <p:spPr>
                <a:xfrm>
                  <a:off x="4910042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2" name="Группа 121"/>
              <p:cNvGrpSpPr/>
              <p:nvPr/>
            </p:nvGrpSpPr>
            <p:grpSpPr>
              <a:xfrm>
                <a:off x="622435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23" name="Овал 122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Скругленный прямоугольник 123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131" name="Группа 130"/>
          <p:cNvGrpSpPr/>
          <p:nvPr/>
        </p:nvGrpSpPr>
        <p:grpSpPr>
          <a:xfrm>
            <a:off x="3595897" y="3468906"/>
            <a:ext cx="2325212" cy="1260129"/>
            <a:chOff x="1076465" y="714873"/>
            <a:chExt cx="2325212" cy="1260129"/>
          </a:xfrm>
        </p:grpSpPr>
        <p:grpSp>
          <p:nvGrpSpPr>
            <p:cNvPr id="132" name="Группа 131"/>
            <p:cNvGrpSpPr/>
            <p:nvPr/>
          </p:nvGrpSpPr>
          <p:grpSpPr>
            <a:xfrm>
              <a:off x="1076465" y="863192"/>
              <a:ext cx="2325212" cy="1111810"/>
              <a:chOff x="1004169" y="863192"/>
              <a:chExt cx="2325212" cy="1111810"/>
            </a:xfrm>
          </p:grpSpPr>
          <p:sp>
            <p:nvSpPr>
              <p:cNvPr id="134" name="Скругленный прямоугольник 133"/>
              <p:cNvSpPr/>
              <p:nvPr/>
            </p:nvSpPr>
            <p:spPr>
              <a:xfrm>
                <a:off x="1004169" y="863192"/>
                <a:ext cx="2325212" cy="1111810"/>
              </a:xfrm>
              <a:prstGeom prst="round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135" name="文本框 10"/>
              <p:cNvSpPr txBox="1"/>
              <p:nvPr/>
            </p:nvSpPr>
            <p:spPr>
              <a:xfrm>
                <a:off x="1065808" y="1541671"/>
                <a:ext cx="22019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Инициативная группа</a:t>
                </a:r>
              </a:p>
            </p:txBody>
          </p:sp>
        </p:grpSp>
        <p:sp>
          <p:nvSpPr>
            <p:cNvPr id="133" name="Скругленный прямоугольник 132"/>
            <p:cNvSpPr/>
            <p:nvPr/>
          </p:nvSpPr>
          <p:spPr>
            <a:xfrm>
              <a:off x="1138104" y="714873"/>
              <a:ext cx="2245677" cy="728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600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</a:pPr>
              <a:r>
                <a:rPr lang="ru-RU" altLang="zh-CN" sz="1600" b="1" dirty="0">
                  <a:solidFill>
                    <a:schemeClr val="accent6">
                      <a:lumMod val="75000"/>
                    </a:schemeClr>
                  </a:solidFill>
                  <a:cs typeface="DINPro-Bold"/>
                </a:rPr>
                <a:t>Внесение в местную администрацию</a:t>
              </a: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6002726" y="3389663"/>
            <a:ext cx="818781" cy="882446"/>
            <a:chOff x="4485017" y="7467057"/>
            <a:chExt cx="2472683" cy="2664948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4485017" y="7677193"/>
              <a:ext cx="2472683" cy="2454812"/>
              <a:chOff x="1597037" y="7517173"/>
              <a:chExt cx="2472683" cy="24548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Полилиния 147"/>
              <p:cNvSpPr/>
              <p:nvPr/>
            </p:nvSpPr>
            <p:spPr>
              <a:xfrm>
                <a:off x="1597037" y="7955875"/>
                <a:ext cx="2472683" cy="2016110"/>
              </a:xfrm>
              <a:custGeom>
                <a:avLst/>
                <a:gdLst>
                  <a:gd name="connsiteX0" fmla="*/ 0 w 2472683"/>
                  <a:gd name="connsiteY0" fmla="*/ 0 h 1903120"/>
                  <a:gd name="connsiteX1" fmla="*/ 2472683 w 2472683"/>
                  <a:gd name="connsiteY1" fmla="*/ 0 h 1903120"/>
                  <a:gd name="connsiteX2" fmla="*/ 2472683 w 2472683"/>
                  <a:gd name="connsiteY2" fmla="*/ 1614508 h 1903120"/>
                  <a:gd name="connsiteX3" fmla="*/ 2184071 w 2472683"/>
                  <a:gd name="connsiteY3" fmla="*/ 1903120 h 1903120"/>
                  <a:gd name="connsiteX4" fmla="*/ 288612 w 2472683"/>
                  <a:gd name="connsiteY4" fmla="*/ 1903120 h 1903120"/>
                  <a:gd name="connsiteX5" fmla="*/ 0 w 2472683"/>
                  <a:gd name="connsiteY5" fmla="*/ 1614508 h 1903120"/>
                  <a:gd name="connsiteX6" fmla="*/ 0 w 2472683"/>
                  <a:gd name="connsiteY6" fmla="*/ 0 h 190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1903120">
                    <a:moveTo>
                      <a:pt x="0" y="0"/>
                    </a:moveTo>
                    <a:lnTo>
                      <a:pt x="2472683" y="0"/>
                    </a:lnTo>
                    <a:lnTo>
                      <a:pt x="2472683" y="1614508"/>
                    </a:lnTo>
                    <a:cubicBezTo>
                      <a:pt x="2472683" y="1773904"/>
                      <a:pt x="2343467" y="1903120"/>
                      <a:pt x="2184071" y="1903120"/>
                    </a:cubicBezTo>
                    <a:lnTo>
                      <a:pt x="288612" y="1903120"/>
                    </a:lnTo>
                    <a:cubicBezTo>
                      <a:pt x="129216" y="1903120"/>
                      <a:pt x="0" y="1773904"/>
                      <a:pt x="0" y="16145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май- июнь</a:t>
                </a:r>
                <a:endParaRPr lang="ru-RU" sz="1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9" name="Полилиния 148"/>
              <p:cNvSpPr/>
              <p:nvPr/>
            </p:nvSpPr>
            <p:spPr>
              <a:xfrm>
                <a:off x="1597037" y="7517173"/>
                <a:ext cx="2472683" cy="551692"/>
              </a:xfrm>
              <a:custGeom>
                <a:avLst/>
                <a:gdLst>
                  <a:gd name="connsiteX0" fmla="*/ 288612 w 2472683"/>
                  <a:gd name="connsiteY0" fmla="*/ 0 h 551692"/>
                  <a:gd name="connsiteX1" fmla="*/ 2184071 w 2472683"/>
                  <a:gd name="connsiteY1" fmla="*/ 0 h 551692"/>
                  <a:gd name="connsiteX2" fmla="*/ 2472683 w 2472683"/>
                  <a:gd name="connsiteY2" fmla="*/ 288612 h 551692"/>
                  <a:gd name="connsiteX3" fmla="*/ 2472683 w 2472683"/>
                  <a:gd name="connsiteY3" fmla="*/ 551692 h 551692"/>
                  <a:gd name="connsiteX4" fmla="*/ 0 w 2472683"/>
                  <a:gd name="connsiteY4" fmla="*/ 551692 h 551692"/>
                  <a:gd name="connsiteX5" fmla="*/ 0 w 2472683"/>
                  <a:gd name="connsiteY5" fmla="*/ 288612 h 551692"/>
                  <a:gd name="connsiteX6" fmla="*/ 288612 w 2472683"/>
                  <a:gd name="connsiteY6" fmla="*/ 0 h 5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551692">
                    <a:moveTo>
                      <a:pt x="288612" y="0"/>
                    </a:moveTo>
                    <a:lnTo>
                      <a:pt x="2184071" y="0"/>
                    </a:lnTo>
                    <a:cubicBezTo>
                      <a:pt x="2343467" y="0"/>
                      <a:pt x="2472683" y="129216"/>
                      <a:pt x="2472683" y="288612"/>
                    </a:cubicBezTo>
                    <a:lnTo>
                      <a:pt x="2472683" y="551692"/>
                    </a:lnTo>
                    <a:lnTo>
                      <a:pt x="0" y="551692"/>
                    </a:lnTo>
                    <a:lnTo>
                      <a:pt x="0" y="288612"/>
                    </a:lnTo>
                    <a:cubicBezTo>
                      <a:pt x="0" y="129216"/>
                      <a:pt x="129216" y="0"/>
                      <a:pt x="288612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8" name="Группа 137"/>
            <p:cNvGrpSpPr/>
            <p:nvPr/>
          </p:nvGrpSpPr>
          <p:grpSpPr>
            <a:xfrm>
              <a:off x="4875613" y="7467057"/>
              <a:ext cx="1647110" cy="554184"/>
              <a:chOff x="4875613" y="7467057"/>
              <a:chExt cx="1647110" cy="554184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487561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46" name="Овал 145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" name="Скругленный прямоугольник 146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0" name="Группа 139"/>
              <p:cNvGrpSpPr/>
              <p:nvPr/>
            </p:nvGrpSpPr>
            <p:grpSpPr>
              <a:xfrm>
                <a:off x="554998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44" name="Овал 143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Скругленный прямоугольник 144"/>
                <p:cNvSpPr/>
                <p:nvPr/>
              </p:nvSpPr>
              <p:spPr>
                <a:xfrm>
                  <a:off x="4910042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1" name="Группа 140"/>
              <p:cNvGrpSpPr/>
              <p:nvPr/>
            </p:nvGrpSpPr>
            <p:grpSpPr>
              <a:xfrm>
                <a:off x="622435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42" name="Овал 141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" name="Скругленный прямоугольник 142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150" name="Группа 149"/>
          <p:cNvGrpSpPr/>
          <p:nvPr/>
        </p:nvGrpSpPr>
        <p:grpSpPr>
          <a:xfrm>
            <a:off x="5342949" y="4497842"/>
            <a:ext cx="2325212" cy="1617207"/>
            <a:chOff x="1076465" y="714873"/>
            <a:chExt cx="2325212" cy="1617207"/>
          </a:xfrm>
        </p:grpSpPr>
        <p:grpSp>
          <p:nvGrpSpPr>
            <p:cNvPr id="151" name="Группа 150"/>
            <p:cNvGrpSpPr/>
            <p:nvPr/>
          </p:nvGrpSpPr>
          <p:grpSpPr>
            <a:xfrm>
              <a:off x="1076465" y="863191"/>
              <a:ext cx="2325212" cy="1468889"/>
              <a:chOff x="1004169" y="863191"/>
              <a:chExt cx="2325212" cy="1468889"/>
            </a:xfrm>
          </p:grpSpPr>
          <p:sp>
            <p:nvSpPr>
              <p:cNvPr id="153" name="Скругленный прямоугольник 152"/>
              <p:cNvSpPr/>
              <p:nvPr/>
            </p:nvSpPr>
            <p:spPr>
              <a:xfrm>
                <a:off x="1004169" y="863191"/>
                <a:ext cx="2325212" cy="1468889"/>
              </a:xfrm>
              <a:prstGeom prst="round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154" name="文本框 10"/>
              <p:cNvSpPr txBox="1"/>
              <p:nvPr/>
            </p:nvSpPr>
            <p:spPr>
              <a:xfrm>
                <a:off x="1065808" y="1541671"/>
                <a:ext cx="220193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Собрания граждан, голосование</a:t>
                </a:r>
              </a:p>
              <a:p>
                <a:pPr algn="ctr"/>
                <a:r>
                  <a:rPr lang="ru-RU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на pmisk.ru</a:t>
                </a:r>
              </a:p>
            </p:txBody>
          </p:sp>
        </p:grpSp>
        <p:sp>
          <p:nvSpPr>
            <p:cNvPr id="152" name="Скругленный прямоугольник 151"/>
            <p:cNvSpPr/>
            <p:nvPr/>
          </p:nvSpPr>
          <p:spPr>
            <a:xfrm>
              <a:off x="1138104" y="714873"/>
              <a:ext cx="2245677" cy="728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600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800"/>
                </a:lnSpc>
              </a:pPr>
              <a:r>
                <a:rPr lang="ru-RU" altLang="zh-CN" sz="1600" b="1" dirty="0">
                  <a:solidFill>
                    <a:srgbClr val="F99327"/>
                  </a:solidFill>
                  <a:cs typeface="DINPro-Bold"/>
                </a:rPr>
                <a:t>Выбор жителями</a:t>
              </a: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7740360" y="4415395"/>
            <a:ext cx="818781" cy="882446"/>
            <a:chOff x="4485017" y="7467057"/>
            <a:chExt cx="2472683" cy="2664948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4485017" y="7677193"/>
              <a:ext cx="2472683" cy="2454812"/>
              <a:chOff x="1597037" y="7517173"/>
              <a:chExt cx="2472683" cy="24548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7" name="Полилиния 166"/>
              <p:cNvSpPr/>
              <p:nvPr/>
            </p:nvSpPr>
            <p:spPr>
              <a:xfrm>
                <a:off x="1597037" y="7955875"/>
                <a:ext cx="2472683" cy="2016110"/>
              </a:xfrm>
              <a:custGeom>
                <a:avLst/>
                <a:gdLst>
                  <a:gd name="connsiteX0" fmla="*/ 0 w 2472683"/>
                  <a:gd name="connsiteY0" fmla="*/ 0 h 1903120"/>
                  <a:gd name="connsiteX1" fmla="*/ 2472683 w 2472683"/>
                  <a:gd name="connsiteY1" fmla="*/ 0 h 1903120"/>
                  <a:gd name="connsiteX2" fmla="*/ 2472683 w 2472683"/>
                  <a:gd name="connsiteY2" fmla="*/ 1614508 h 1903120"/>
                  <a:gd name="connsiteX3" fmla="*/ 2184071 w 2472683"/>
                  <a:gd name="connsiteY3" fmla="*/ 1903120 h 1903120"/>
                  <a:gd name="connsiteX4" fmla="*/ 288612 w 2472683"/>
                  <a:gd name="connsiteY4" fmla="*/ 1903120 h 1903120"/>
                  <a:gd name="connsiteX5" fmla="*/ 0 w 2472683"/>
                  <a:gd name="connsiteY5" fmla="*/ 1614508 h 1903120"/>
                  <a:gd name="connsiteX6" fmla="*/ 0 w 2472683"/>
                  <a:gd name="connsiteY6" fmla="*/ 0 h 190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1903120">
                    <a:moveTo>
                      <a:pt x="0" y="0"/>
                    </a:moveTo>
                    <a:lnTo>
                      <a:pt x="2472683" y="0"/>
                    </a:lnTo>
                    <a:lnTo>
                      <a:pt x="2472683" y="1614508"/>
                    </a:lnTo>
                    <a:cubicBezTo>
                      <a:pt x="2472683" y="1773904"/>
                      <a:pt x="2343467" y="1903120"/>
                      <a:pt x="2184071" y="1903120"/>
                    </a:cubicBezTo>
                    <a:lnTo>
                      <a:pt x="288612" y="1903120"/>
                    </a:lnTo>
                    <a:cubicBezTo>
                      <a:pt x="129216" y="1903120"/>
                      <a:pt x="0" y="1773904"/>
                      <a:pt x="0" y="16145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май- июль</a:t>
                </a:r>
                <a:endParaRPr lang="ru-RU" sz="1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8" name="Полилиния 167"/>
              <p:cNvSpPr/>
              <p:nvPr/>
            </p:nvSpPr>
            <p:spPr>
              <a:xfrm>
                <a:off x="1597037" y="7517173"/>
                <a:ext cx="2472683" cy="551692"/>
              </a:xfrm>
              <a:custGeom>
                <a:avLst/>
                <a:gdLst>
                  <a:gd name="connsiteX0" fmla="*/ 288612 w 2472683"/>
                  <a:gd name="connsiteY0" fmla="*/ 0 h 551692"/>
                  <a:gd name="connsiteX1" fmla="*/ 2184071 w 2472683"/>
                  <a:gd name="connsiteY1" fmla="*/ 0 h 551692"/>
                  <a:gd name="connsiteX2" fmla="*/ 2472683 w 2472683"/>
                  <a:gd name="connsiteY2" fmla="*/ 288612 h 551692"/>
                  <a:gd name="connsiteX3" fmla="*/ 2472683 w 2472683"/>
                  <a:gd name="connsiteY3" fmla="*/ 551692 h 551692"/>
                  <a:gd name="connsiteX4" fmla="*/ 0 w 2472683"/>
                  <a:gd name="connsiteY4" fmla="*/ 551692 h 551692"/>
                  <a:gd name="connsiteX5" fmla="*/ 0 w 2472683"/>
                  <a:gd name="connsiteY5" fmla="*/ 288612 h 551692"/>
                  <a:gd name="connsiteX6" fmla="*/ 288612 w 2472683"/>
                  <a:gd name="connsiteY6" fmla="*/ 0 h 5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551692">
                    <a:moveTo>
                      <a:pt x="288612" y="0"/>
                    </a:moveTo>
                    <a:lnTo>
                      <a:pt x="2184071" y="0"/>
                    </a:lnTo>
                    <a:cubicBezTo>
                      <a:pt x="2343467" y="0"/>
                      <a:pt x="2472683" y="129216"/>
                      <a:pt x="2472683" y="288612"/>
                    </a:cubicBezTo>
                    <a:lnTo>
                      <a:pt x="2472683" y="551692"/>
                    </a:lnTo>
                    <a:lnTo>
                      <a:pt x="0" y="551692"/>
                    </a:lnTo>
                    <a:lnTo>
                      <a:pt x="0" y="288612"/>
                    </a:lnTo>
                    <a:cubicBezTo>
                      <a:pt x="0" y="129216"/>
                      <a:pt x="129216" y="0"/>
                      <a:pt x="288612" y="0"/>
                    </a:cubicBezTo>
                    <a:close/>
                  </a:path>
                </a:pathLst>
              </a:custGeom>
              <a:solidFill>
                <a:srgbClr val="F993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875613" y="7467057"/>
              <a:ext cx="1647110" cy="554184"/>
              <a:chOff x="4875613" y="7467057"/>
              <a:chExt cx="1647110" cy="554184"/>
            </a:xfrm>
          </p:grpSpPr>
          <p:grpSp>
            <p:nvGrpSpPr>
              <p:cNvPr id="158" name="Группа 157"/>
              <p:cNvGrpSpPr/>
              <p:nvPr/>
            </p:nvGrpSpPr>
            <p:grpSpPr>
              <a:xfrm>
                <a:off x="487561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65" name="Овал 164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" name="Скругленный прямоугольник 165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9" name="Группа 158"/>
              <p:cNvGrpSpPr/>
              <p:nvPr/>
            </p:nvGrpSpPr>
            <p:grpSpPr>
              <a:xfrm>
                <a:off x="554998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63" name="Овал 162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" name="Скругленный прямоугольник 163"/>
                <p:cNvSpPr/>
                <p:nvPr/>
              </p:nvSpPr>
              <p:spPr>
                <a:xfrm>
                  <a:off x="4910042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0" name="Группа 159"/>
              <p:cNvGrpSpPr/>
              <p:nvPr/>
            </p:nvGrpSpPr>
            <p:grpSpPr>
              <a:xfrm>
                <a:off x="622435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61" name="Овал 160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Скругленный прямоугольник 161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169" name="Группа 168"/>
          <p:cNvGrpSpPr/>
          <p:nvPr/>
        </p:nvGrpSpPr>
        <p:grpSpPr>
          <a:xfrm>
            <a:off x="7911899" y="5417017"/>
            <a:ext cx="2325212" cy="1364783"/>
            <a:chOff x="1076465" y="714873"/>
            <a:chExt cx="2325212" cy="1364783"/>
          </a:xfrm>
        </p:grpSpPr>
        <p:grpSp>
          <p:nvGrpSpPr>
            <p:cNvPr id="170" name="Группа 169"/>
            <p:cNvGrpSpPr/>
            <p:nvPr/>
          </p:nvGrpSpPr>
          <p:grpSpPr>
            <a:xfrm>
              <a:off x="1076465" y="863191"/>
              <a:ext cx="2325212" cy="1216465"/>
              <a:chOff x="1004169" y="863191"/>
              <a:chExt cx="2325212" cy="1216465"/>
            </a:xfrm>
          </p:grpSpPr>
          <p:sp>
            <p:nvSpPr>
              <p:cNvPr id="172" name="Скругленный прямоугольник 171"/>
              <p:cNvSpPr/>
              <p:nvPr/>
            </p:nvSpPr>
            <p:spPr>
              <a:xfrm>
                <a:off x="1004169" y="863191"/>
                <a:ext cx="2325212" cy="1216465"/>
              </a:xfrm>
              <a:prstGeom prst="roundRect">
                <a:avLst/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173" name="文本框 10"/>
              <p:cNvSpPr txBox="1"/>
              <p:nvPr/>
            </p:nvSpPr>
            <p:spPr>
              <a:xfrm>
                <a:off x="1065808" y="1541671"/>
                <a:ext cx="22019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Заседание конкурсной комиссии</a:t>
                </a:r>
              </a:p>
            </p:txBody>
          </p:sp>
        </p:grpSp>
        <p:sp>
          <p:nvSpPr>
            <p:cNvPr id="171" name="Скругленный прямоугольник 170"/>
            <p:cNvSpPr/>
            <p:nvPr/>
          </p:nvSpPr>
          <p:spPr>
            <a:xfrm>
              <a:off x="1138104" y="714873"/>
              <a:ext cx="2245677" cy="7286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600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270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500"/>
                </a:lnSpc>
              </a:pPr>
              <a:r>
                <a:rPr lang="ru-RU" altLang="zh-CN" sz="1600" b="1" dirty="0">
                  <a:solidFill>
                    <a:srgbClr val="6D458B"/>
                  </a:solidFill>
                  <a:cs typeface="DINPro-Bold"/>
                </a:rPr>
                <a:t>Заявки на конкурсный </a:t>
              </a:r>
            </a:p>
            <a:p>
              <a:pPr algn="ctr">
                <a:lnSpc>
                  <a:spcPts val="1500"/>
                </a:lnSpc>
              </a:pPr>
              <a:r>
                <a:rPr lang="ru-RU" altLang="zh-CN" sz="1600" b="1" dirty="0">
                  <a:solidFill>
                    <a:srgbClr val="6D458B"/>
                  </a:solidFill>
                  <a:cs typeface="DINPro-Bold"/>
                </a:rPr>
                <a:t>отбор</a:t>
              </a:r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10318287" y="5341781"/>
            <a:ext cx="818781" cy="613914"/>
            <a:chOff x="4485017" y="7467057"/>
            <a:chExt cx="2472683" cy="1853994"/>
          </a:xfrm>
        </p:grpSpPr>
        <p:grpSp>
          <p:nvGrpSpPr>
            <p:cNvPr id="175" name="Группа 174"/>
            <p:cNvGrpSpPr/>
            <p:nvPr/>
          </p:nvGrpSpPr>
          <p:grpSpPr>
            <a:xfrm>
              <a:off x="4485017" y="7677193"/>
              <a:ext cx="2472683" cy="1643858"/>
              <a:chOff x="1597037" y="7517173"/>
              <a:chExt cx="2472683" cy="164385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6" name="Полилиния 185"/>
              <p:cNvSpPr/>
              <p:nvPr/>
            </p:nvSpPr>
            <p:spPr>
              <a:xfrm>
                <a:off x="1597037" y="7955876"/>
                <a:ext cx="2472683" cy="1205155"/>
              </a:xfrm>
              <a:custGeom>
                <a:avLst/>
                <a:gdLst>
                  <a:gd name="connsiteX0" fmla="*/ 0 w 2472683"/>
                  <a:gd name="connsiteY0" fmla="*/ 0 h 1903120"/>
                  <a:gd name="connsiteX1" fmla="*/ 2472683 w 2472683"/>
                  <a:gd name="connsiteY1" fmla="*/ 0 h 1903120"/>
                  <a:gd name="connsiteX2" fmla="*/ 2472683 w 2472683"/>
                  <a:gd name="connsiteY2" fmla="*/ 1614508 h 1903120"/>
                  <a:gd name="connsiteX3" fmla="*/ 2184071 w 2472683"/>
                  <a:gd name="connsiteY3" fmla="*/ 1903120 h 1903120"/>
                  <a:gd name="connsiteX4" fmla="*/ 288612 w 2472683"/>
                  <a:gd name="connsiteY4" fmla="*/ 1903120 h 1903120"/>
                  <a:gd name="connsiteX5" fmla="*/ 0 w 2472683"/>
                  <a:gd name="connsiteY5" fmla="*/ 1614508 h 1903120"/>
                  <a:gd name="connsiteX6" fmla="*/ 0 w 2472683"/>
                  <a:gd name="connsiteY6" fmla="*/ 0 h 190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1903120">
                    <a:moveTo>
                      <a:pt x="0" y="0"/>
                    </a:moveTo>
                    <a:lnTo>
                      <a:pt x="2472683" y="0"/>
                    </a:lnTo>
                    <a:lnTo>
                      <a:pt x="2472683" y="1614508"/>
                    </a:lnTo>
                    <a:cubicBezTo>
                      <a:pt x="2472683" y="1773904"/>
                      <a:pt x="2343467" y="1903120"/>
                      <a:pt x="2184071" y="1903120"/>
                    </a:cubicBezTo>
                    <a:lnTo>
                      <a:pt x="288612" y="1903120"/>
                    </a:lnTo>
                    <a:cubicBezTo>
                      <a:pt x="129216" y="1903120"/>
                      <a:pt x="0" y="1773904"/>
                      <a:pt x="0" y="16145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август</a:t>
                </a:r>
                <a:endParaRPr lang="ru-RU" sz="1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7" name="Полилиния 186"/>
              <p:cNvSpPr/>
              <p:nvPr/>
            </p:nvSpPr>
            <p:spPr>
              <a:xfrm>
                <a:off x="1597037" y="7517173"/>
                <a:ext cx="2472683" cy="551692"/>
              </a:xfrm>
              <a:custGeom>
                <a:avLst/>
                <a:gdLst>
                  <a:gd name="connsiteX0" fmla="*/ 288612 w 2472683"/>
                  <a:gd name="connsiteY0" fmla="*/ 0 h 551692"/>
                  <a:gd name="connsiteX1" fmla="*/ 2184071 w 2472683"/>
                  <a:gd name="connsiteY1" fmla="*/ 0 h 551692"/>
                  <a:gd name="connsiteX2" fmla="*/ 2472683 w 2472683"/>
                  <a:gd name="connsiteY2" fmla="*/ 288612 h 551692"/>
                  <a:gd name="connsiteX3" fmla="*/ 2472683 w 2472683"/>
                  <a:gd name="connsiteY3" fmla="*/ 551692 h 551692"/>
                  <a:gd name="connsiteX4" fmla="*/ 0 w 2472683"/>
                  <a:gd name="connsiteY4" fmla="*/ 551692 h 551692"/>
                  <a:gd name="connsiteX5" fmla="*/ 0 w 2472683"/>
                  <a:gd name="connsiteY5" fmla="*/ 288612 h 551692"/>
                  <a:gd name="connsiteX6" fmla="*/ 288612 w 2472683"/>
                  <a:gd name="connsiteY6" fmla="*/ 0 h 5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551692">
                    <a:moveTo>
                      <a:pt x="288612" y="0"/>
                    </a:moveTo>
                    <a:lnTo>
                      <a:pt x="2184071" y="0"/>
                    </a:lnTo>
                    <a:cubicBezTo>
                      <a:pt x="2343467" y="0"/>
                      <a:pt x="2472683" y="129216"/>
                      <a:pt x="2472683" y="288612"/>
                    </a:cubicBezTo>
                    <a:lnTo>
                      <a:pt x="2472683" y="551692"/>
                    </a:lnTo>
                    <a:lnTo>
                      <a:pt x="0" y="551692"/>
                    </a:lnTo>
                    <a:lnTo>
                      <a:pt x="0" y="288612"/>
                    </a:lnTo>
                    <a:cubicBezTo>
                      <a:pt x="0" y="129216"/>
                      <a:pt x="129216" y="0"/>
                      <a:pt x="288612" y="0"/>
                    </a:cubicBezTo>
                    <a:close/>
                  </a:path>
                </a:pathLst>
              </a:custGeom>
              <a:solidFill>
                <a:srgbClr val="916E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6" name="Группа 175"/>
            <p:cNvGrpSpPr/>
            <p:nvPr/>
          </p:nvGrpSpPr>
          <p:grpSpPr>
            <a:xfrm>
              <a:off x="4875613" y="7467057"/>
              <a:ext cx="1647110" cy="554184"/>
              <a:chOff x="4875613" y="7467057"/>
              <a:chExt cx="1647110" cy="554184"/>
            </a:xfrm>
          </p:grpSpPr>
          <p:grpSp>
            <p:nvGrpSpPr>
              <p:cNvPr id="177" name="Группа 176"/>
              <p:cNvGrpSpPr/>
              <p:nvPr/>
            </p:nvGrpSpPr>
            <p:grpSpPr>
              <a:xfrm>
                <a:off x="487561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84" name="Овал 183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5" name="Скругленный прямоугольник 184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8" name="Группа 177"/>
              <p:cNvGrpSpPr/>
              <p:nvPr/>
            </p:nvGrpSpPr>
            <p:grpSpPr>
              <a:xfrm>
                <a:off x="554998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82" name="Овал 181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3" name="Скругленный прямоугольник 182"/>
                <p:cNvSpPr/>
                <p:nvPr/>
              </p:nvSpPr>
              <p:spPr>
                <a:xfrm>
                  <a:off x="4910042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9" name="Группа 178"/>
              <p:cNvGrpSpPr/>
              <p:nvPr/>
            </p:nvGrpSpPr>
            <p:grpSpPr>
              <a:xfrm>
                <a:off x="622435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80" name="Овал 179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1" name="Скругленный прямоугольник 180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27" name="Группа 26"/>
          <p:cNvGrpSpPr/>
          <p:nvPr/>
        </p:nvGrpSpPr>
        <p:grpSpPr>
          <a:xfrm rot="19315268">
            <a:off x="6764365" y="1303778"/>
            <a:ext cx="2758924" cy="3144078"/>
            <a:chOff x="8172450" y="1246188"/>
            <a:chExt cx="2160588" cy="2462213"/>
          </a:xfrm>
          <a:solidFill>
            <a:schemeClr val="accent5">
              <a:lumMod val="40000"/>
              <a:lumOff val="60000"/>
              <a:alpha val="49000"/>
            </a:schemeClr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8864600" y="2241551"/>
              <a:ext cx="1468438" cy="1466850"/>
            </a:xfrm>
            <a:custGeom>
              <a:avLst/>
              <a:gdLst>
                <a:gd name="T0" fmla="*/ 786 w 873"/>
                <a:gd name="T1" fmla="*/ 208 h 873"/>
                <a:gd name="T2" fmla="*/ 757 w 873"/>
                <a:gd name="T3" fmla="*/ 330 h 873"/>
                <a:gd name="T4" fmla="*/ 873 w 873"/>
                <a:gd name="T5" fmla="*/ 388 h 873"/>
                <a:gd name="T6" fmla="*/ 845 w 873"/>
                <a:gd name="T7" fmla="*/ 522 h 873"/>
                <a:gd name="T8" fmla="*/ 740 w 873"/>
                <a:gd name="T9" fmla="*/ 590 h 873"/>
                <a:gd name="T10" fmla="*/ 780 w 873"/>
                <a:gd name="T11" fmla="*/ 711 h 873"/>
                <a:gd name="T12" fmla="*/ 663 w 873"/>
                <a:gd name="T13" fmla="*/ 784 h 873"/>
                <a:gd name="T14" fmla="*/ 544 w 873"/>
                <a:gd name="T15" fmla="*/ 757 h 873"/>
                <a:gd name="T16" fmla="*/ 487 w 873"/>
                <a:gd name="T17" fmla="*/ 873 h 873"/>
                <a:gd name="T18" fmla="*/ 351 w 873"/>
                <a:gd name="T19" fmla="*/ 844 h 873"/>
                <a:gd name="T20" fmla="*/ 285 w 873"/>
                <a:gd name="T21" fmla="*/ 740 h 873"/>
                <a:gd name="T22" fmla="*/ 163 w 873"/>
                <a:gd name="T23" fmla="*/ 781 h 873"/>
                <a:gd name="T24" fmla="*/ 87 w 873"/>
                <a:gd name="T25" fmla="*/ 667 h 873"/>
                <a:gd name="T26" fmla="*/ 110 w 873"/>
                <a:gd name="T27" fmla="*/ 543 h 873"/>
                <a:gd name="T28" fmla="*/ 0 w 873"/>
                <a:gd name="T29" fmla="*/ 487 h 873"/>
                <a:gd name="T30" fmla="*/ 26 w 873"/>
                <a:gd name="T31" fmla="*/ 353 h 873"/>
                <a:gd name="T32" fmla="*/ 134 w 873"/>
                <a:gd name="T33" fmla="*/ 286 h 873"/>
                <a:gd name="T34" fmla="*/ 91 w 873"/>
                <a:gd name="T35" fmla="*/ 165 h 873"/>
                <a:gd name="T36" fmla="*/ 206 w 873"/>
                <a:gd name="T37" fmla="*/ 87 h 873"/>
                <a:gd name="T38" fmla="*/ 329 w 873"/>
                <a:gd name="T39" fmla="*/ 116 h 873"/>
                <a:gd name="T40" fmla="*/ 389 w 873"/>
                <a:gd name="T41" fmla="*/ 0 h 873"/>
                <a:gd name="T42" fmla="*/ 521 w 873"/>
                <a:gd name="T43" fmla="*/ 28 h 873"/>
                <a:gd name="T44" fmla="*/ 588 w 873"/>
                <a:gd name="T45" fmla="*/ 134 h 873"/>
                <a:gd name="T46" fmla="*/ 710 w 873"/>
                <a:gd name="T47" fmla="*/ 93 h 873"/>
                <a:gd name="T48" fmla="*/ 795 w 873"/>
                <a:gd name="T49" fmla="*/ 187 h 873"/>
                <a:gd name="T50" fmla="*/ 119 w 873"/>
                <a:gd name="T51" fmla="*/ 354 h 873"/>
                <a:gd name="T52" fmla="*/ 23 w 873"/>
                <a:gd name="T53" fmla="*/ 391 h 873"/>
                <a:gd name="T54" fmla="*/ 37 w 873"/>
                <a:gd name="T55" fmla="*/ 500 h 873"/>
                <a:gd name="T56" fmla="*/ 155 w 873"/>
                <a:gd name="T57" fmla="*/ 599 h 873"/>
                <a:gd name="T58" fmla="*/ 111 w 873"/>
                <a:gd name="T59" fmla="*/ 695 h 873"/>
                <a:gd name="T60" fmla="*/ 198 w 873"/>
                <a:gd name="T61" fmla="*/ 764 h 873"/>
                <a:gd name="T62" fmla="*/ 352 w 873"/>
                <a:gd name="T63" fmla="*/ 751 h 873"/>
                <a:gd name="T64" fmla="*/ 390 w 873"/>
                <a:gd name="T65" fmla="*/ 850 h 873"/>
                <a:gd name="T66" fmla="*/ 500 w 873"/>
                <a:gd name="T67" fmla="*/ 835 h 873"/>
                <a:gd name="T68" fmla="*/ 545 w 873"/>
                <a:gd name="T69" fmla="*/ 721 h 873"/>
                <a:gd name="T70" fmla="*/ 599 w 873"/>
                <a:gd name="T71" fmla="*/ 718 h 873"/>
                <a:gd name="T72" fmla="*/ 696 w 873"/>
                <a:gd name="T73" fmla="*/ 762 h 873"/>
                <a:gd name="T74" fmla="*/ 764 w 873"/>
                <a:gd name="T75" fmla="*/ 677 h 873"/>
                <a:gd name="T76" fmla="*/ 721 w 873"/>
                <a:gd name="T77" fmla="*/ 545 h 873"/>
                <a:gd name="T78" fmla="*/ 838 w 873"/>
                <a:gd name="T79" fmla="*/ 499 h 873"/>
                <a:gd name="T80" fmla="*/ 849 w 873"/>
                <a:gd name="T81" fmla="*/ 389 h 873"/>
                <a:gd name="T82" fmla="*/ 748 w 873"/>
                <a:gd name="T83" fmla="*/ 352 h 873"/>
                <a:gd name="T84" fmla="*/ 763 w 873"/>
                <a:gd name="T85" fmla="*/ 200 h 873"/>
                <a:gd name="T86" fmla="*/ 699 w 873"/>
                <a:gd name="T87" fmla="*/ 115 h 873"/>
                <a:gd name="T88" fmla="*/ 598 w 873"/>
                <a:gd name="T89" fmla="*/ 156 h 873"/>
                <a:gd name="T90" fmla="*/ 499 w 873"/>
                <a:gd name="T91" fmla="*/ 36 h 873"/>
                <a:gd name="T92" fmla="*/ 390 w 873"/>
                <a:gd name="T93" fmla="*/ 24 h 873"/>
                <a:gd name="T94" fmla="*/ 352 w 873"/>
                <a:gd name="T95" fmla="*/ 125 h 873"/>
                <a:gd name="T96" fmla="*/ 197 w 873"/>
                <a:gd name="T97" fmla="*/ 109 h 873"/>
                <a:gd name="T98" fmla="*/ 110 w 873"/>
                <a:gd name="T99" fmla="*/ 179 h 873"/>
                <a:gd name="T100" fmla="*/ 156 w 873"/>
                <a:gd name="T101" fmla="*/ 276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3" h="873">
                  <a:moveTo>
                    <a:pt x="795" y="187"/>
                  </a:moveTo>
                  <a:cubicBezTo>
                    <a:pt x="791" y="195"/>
                    <a:pt x="789" y="202"/>
                    <a:pt x="786" y="208"/>
                  </a:cubicBezTo>
                  <a:cubicBezTo>
                    <a:pt x="770" y="234"/>
                    <a:pt x="754" y="260"/>
                    <a:pt x="739" y="286"/>
                  </a:cubicBezTo>
                  <a:cubicBezTo>
                    <a:pt x="730" y="300"/>
                    <a:pt x="741" y="326"/>
                    <a:pt x="757" y="330"/>
                  </a:cubicBezTo>
                  <a:cubicBezTo>
                    <a:pt x="786" y="337"/>
                    <a:pt x="816" y="344"/>
                    <a:pt x="845" y="352"/>
                  </a:cubicBezTo>
                  <a:cubicBezTo>
                    <a:pt x="866" y="357"/>
                    <a:pt x="873" y="366"/>
                    <a:pt x="873" y="388"/>
                  </a:cubicBezTo>
                  <a:cubicBezTo>
                    <a:pt x="873" y="421"/>
                    <a:pt x="873" y="454"/>
                    <a:pt x="873" y="487"/>
                  </a:cubicBezTo>
                  <a:cubicBezTo>
                    <a:pt x="873" y="508"/>
                    <a:pt x="866" y="517"/>
                    <a:pt x="845" y="522"/>
                  </a:cubicBezTo>
                  <a:cubicBezTo>
                    <a:pt x="817" y="529"/>
                    <a:pt x="788" y="536"/>
                    <a:pt x="760" y="543"/>
                  </a:cubicBezTo>
                  <a:cubicBezTo>
                    <a:pt x="740" y="548"/>
                    <a:pt x="730" y="573"/>
                    <a:pt x="740" y="590"/>
                  </a:cubicBezTo>
                  <a:cubicBezTo>
                    <a:pt x="755" y="615"/>
                    <a:pt x="770" y="640"/>
                    <a:pt x="785" y="666"/>
                  </a:cubicBezTo>
                  <a:cubicBezTo>
                    <a:pt x="797" y="685"/>
                    <a:pt x="795" y="696"/>
                    <a:pt x="780" y="711"/>
                  </a:cubicBezTo>
                  <a:cubicBezTo>
                    <a:pt x="757" y="734"/>
                    <a:pt x="735" y="756"/>
                    <a:pt x="712" y="779"/>
                  </a:cubicBezTo>
                  <a:cubicBezTo>
                    <a:pt x="695" y="796"/>
                    <a:pt x="684" y="797"/>
                    <a:pt x="663" y="784"/>
                  </a:cubicBezTo>
                  <a:cubicBezTo>
                    <a:pt x="637" y="769"/>
                    <a:pt x="612" y="754"/>
                    <a:pt x="587" y="739"/>
                  </a:cubicBezTo>
                  <a:cubicBezTo>
                    <a:pt x="573" y="731"/>
                    <a:pt x="548" y="742"/>
                    <a:pt x="544" y="757"/>
                  </a:cubicBezTo>
                  <a:cubicBezTo>
                    <a:pt x="536" y="787"/>
                    <a:pt x="529" y="816"/>
                    <a:pt x="521" y="846"/>
                  </a:cubicBezTo>
                  <a:cubicBezTo>
                    <a:pt x="516" y="866"/>
                    <a:pt x="508" y="873"/>
                    <a:pt x="487" y="873"/>
                  </a:cubicBezTo>
                  <a:cubicBezTo>
                    <a:pt x="454" y="873"/>
                    <a:pt x="421" y="873"/>
                    <a:pt x="388" y="873"/>
                  </a:cubicBezTo>
                  <a:cubicBezTo>
                    <a:pt x="365" y="873"/>
                    <a:pt x="357" y="866"/>
                    <a:pt x="351" y="844"/>
                  </a:cubicBezTo>
                  <a:cubicBezTo>
                    <a:pt x="344" y="815"/>
                    <a:pt x="337" y="787"/>
                    <a:pt x="329" y="758"/>
                  </a:cubicBezTo>
                  <a:cubicBezTo>
                    <a:pt x="325" y="741"/>
                    <a:pt x="300" y="731"/>
                    <a:pt x="285" y="740"/>
                  </a:cubicBezTo>
                  <a:cubicBezTo>
                    <a:pt x="259" y="755"/>
                    <a:pt x="233" y="771"/>
                    <a:pt x="207" y="786"/>
                  </a:cubicBezTo>
                  <a:cubicBezTo>
                    <a:pt x="189" y="797"/>
                    <a:pt x="178" y="795"/>
                    <a:pt x="163" y="781"/>
                  </a:cubicBezTo>
                  <a:cubicBezTo>
                    <a:pt x="139" y="757"/>
                    <a:pt x="115" y="734"/>
                    <a:pt x="92" y="710"/>
                  </a:cubicBezTo>
                  <a:cubicBezTo>
                    <a:pt x="78" y="696"/>
                    <a:pt x="77" y="684"/>
                    <a:pt x="87" y="667"/>
                  </a:cubicBezTo>
                  <a:cubicBezTo>
                    <a:pt x="102" y="642"/>
                    <a:pt x="117" y="617"/>
                    <a:pt x="131" y="592"/>
                  </a:cubicBezTo>
                  <a:cubicBezTo>
                    <a:pt x="144" y="571"/>
                    <a:pt x="134" y="549"/>
                    <a:pt x="110" y="543"/>
                  </a:cubicBezTo>
                  <a:cubicBezTo>
                    <a:pt x="83" y="536"/>
                    <a:pt x="55" y="529"/>
                    <a:pt x="28" y="522"/>
                  </a:cubicBezTo>
                  <a:cubicBezTo>
                    <a:pt x="7" y="516"/>
                    <a:pt x="0" y="508"/>
                    <a:pt x="0" y="487"/>
                  </a:cubicBezTo>
                  <a:cubicBezTo>
                    <a:pt x="0" y="453"/>
                    <a:pt x="0" y="420"/>
                    <a:pt x="0" y="386"/>
                  </a:cubicBezTo>
                  <a:cubicBezTo>
                    <a:pt x="0" y="367"/>
                    <a:pt x="7" y="358"/>
                    <a:pt x="26" y="353"/>
                  </a:cubicBezTo>
                  <a:cubicBezTo>
                    <a:pt x="56" y="345"/>
                    <a:pt x="86" y="338"/>
                    <a:pt x="116" y="330"/>
                  </a:cubicBezTo>
                  <a:cubicBezTo>
                    <a:pt x="132" y="325"/>
                    <a:pt x="143" y="301"/>
                    <a:pt x="134" y="286"/>
                  </a:cubicBezTo>
                  <a:cubicBezTo>
                    <a:pt x="118" y="259"/>
                    <a:pt x="103" y="233"/>
                    <a:pt x="87" y="206"/>
                  </a:cubicBezTo>
                  <a:cubicBezTo>
                    <a:pt x="77" y="190"/>
                    <a:pt x="78" y="178"/>
                    <a:pt x="91" y="165"/>
                  </a:cubicBezTo>
                  <a:cubicBezTo>
                    <a:pt x="115" y="140"/>
                    <a:pt x="140" y="116"/>
                    <a:pt x="165" y="91"/>
                  </a:cubicBezTo>
                  <a:cubicBezTo>
                    <a:pt x="178" y="79"/>
                    <a:pt x="190" y="77"/>
                    <a:pt x="206" y="87"/>
                  </a:cubicBezTo>
                  <a:cubicBezTo>
                    <a:pt x="232" y="102"/>
                    <a:pt x="259" y="119"/>
                    <a:pt x="286" y="134"/>
                  </a:cubicBezTo>
                  <a:cubicBezTo>
                    <a:pt x="301" y="143"/>
                    <a:pt x="325" y="133"/>
                    <a:pt x="329" y="116"/>
                  </a:cubicBezTo>
                  <a:cubicBezTo>
                    <a:pt x="337" y="87"/>
                    <a:pt x="344" y="59"/>
                    <a:pt x="351" y="30"/>
                  </a:cubicBezTo>
                  <a:cubicBezTo>
                    <a:pt x="357" y="7"/>
                    <a:pt x="365" y="0"/>
                    <a:pt x="389" y="0"/>
                  </a:cubicBezTo>
                  <a:cubicBezTo>
                    <a:pt x="421" y="0"/>
                    <a:pt x="454" y="0"/>
                    <a:pt x="486" y="0"/>
                  </a:cubicBezTo>
                  <a:cubicBezTo>
                    <a:pt x="507" y="0"/>
                    <a:pt x="516" y="7"/>
                    <a:pt x="521" y="28"/>
                  </a:cubicBezTo>
                  <a:cubicBezTo>
                    <a:pt x="529" y="57"/>
                    <a:pt x="536" y="87"/>
                    <a:pt x="544" y="116"/>
                  </a:cubicBezTo>
                  <a:cubicBezTo>
                    <a:pt x="548" y="133"/>
                    <a:pt x="573" y="143"/>
                    <a:pt x="588" y="134"/>
                  </a:cubicBezTo>
                  <a:cubicBezTo>
                    <a:pt x="614" y="119"/>
                    <a:pt x="639" y="104"/>
                    <a:pt x="665" y="88"/>
                  </a:cubicBezTo>
                  <a:cubicBezTo>
                    <a:pt x="684" y="77"/>
                    <a:pt x="695" y="78"/>
                    <a:pt x="710" y="93"/>
                  </a:cubicBezTo>
                  <a:cubicBezTo>
                    <a:pt x="734" y="117"/>
                    <a:pt x="758" y="140"/>
                    <a:pt x="781" y="165"/>
                  </a:cubicBezTo>
                  <a:cubicBezTo>
                    <a:pt x="787" y="171"/>
                    <a:pt x="790" y="179"/>
                    <a:pt x="795" y="187"/>
                  </a:cubicBezTo>
                  <a:close/>
                  <a:moveTo>
                    <a:pt x="163" y="293"/>
                  </a:moveTo>
                  <a:cubicBezTo>
                    <a:pt x="163" y="322"/>
                    <a:pt x="143" y="347"/>
                    <a:pt x="119" y="354"/>
                  </a:cubicBezTo>
                  <a:cubicBezTo>
                    <a:pt x="91" y="361"/>
                    <a:pt x="64" y="368"/>
                    <a:pt x="36" y="374"/>
                  </a:cubicBezTo>
                  <a:cubicBezTo>
                    <a:pt x="26" y="377"/>
                    <a:pt x="23" y="381"/>
                    <a:pt x="23" y="391"/>
                  </a:cubicBezTo>
                  <a:cubicBezTo>
                    <a:pt x="24" y="421"/>
                    <a:pt x="24" y="452"/>
                    <a:pt x="23" y="482"/>
                  </a:cubicBezTo>
                  <a:cubicBezTo>
                    <a:pt x="23" y="493"/>
                    <a:pt x="26" y="497"/>
                    <a:pt x="37" y="500"/>
                  </a:cubicBezTo>
                  <a:cubicBezTo>
                    <a:pt x="66" y="507"/>
                    <a:pt x="95" y="514"/>
                    <a:pt x="124" y="522"/>
                  </a:cubicBezTo>
                  <a:cubicBezTo>
                    <a:pt x="155" y="530"/>
                    <a:pt x="172" y="571"/>
                    <a:pt x="155" y="599"/>
                  </a:cubicBezTo>
                  <a:cubicBezTo>
                    <a:pt x="140" y="625"/>
                    <a:pt x="124" y="651"/>
                    <a:pt x="108" y="677"/>
                  </a:cubicBezTo>
                  <a:cubicBezTo>
                    <a:pt x="104" y="684"/>
                    <a:pt x="105" y="689"/>
                    <a:pt x="111" y="695"/>
                  </a:cubicBezTo>
                  <a:cubicBezTo>
                    <a:pt x="133" y="717"/>
                    <a:pt x="156" y="739"/>
                    <a:pt x="177" y="762"/>
                  </a:cubicBezTo>
                  <a:cubicBezTo>
                    <a:pt x="184" y="769"/>
                    <a:pt x="190" y="769"/>
                    <a:pt x="198" y="764"/>
                  </a:cubicBezTo>
                  <a:cubicBezTo>
                    <a:pt x="223" y="748"/>
                    <a:pt x="249" y="734"/>
                    <a:pt x="274" y="719"/>
                  </a:cubicBezTo>
                  <a:cubicBezTo>
                    <a:pt x="303" y="701"/>
                    <a:pt x="344" y="718"/>
                    <a:pt x="352" y="751"/>
                  </a:cubicBezTo>
                  <a:cubicBezTo>
                    <a:pt x="360" y="780"/>
                    <a:pt x="367" y="808"/>
                    <a:pt x="374" y="837"/>
                  </a:cubicBezTo>
                  <a:cubicBezTo>
                    <a:pt x="376" y="847"/>
                    <a:pt x="380" y="850"/>
                    <a:pt x="390" y="850"/>
                  </a:cubicBezTo>
                  <a:cubicBezTo>
                    <a:pt x="421" y="849"/>
                    <a:pt x="451" y="849"/>
                    <a:pt x="482" y="850"/>
                  </a:cubicBezTo>
                  <a:cubicBezTo>
                    <a:pt x="493" y="850"/>
                    <a:pt x="497" y="846"/>
                    <a:pt x="500" y="835"/>
                  </a:cubicBezTo>
                  <a:cubicBezTo>
                    <a:pt x="506" y="806"/>
                    <a:pt x="514" y="777"/>
                    <a:pt x="521" y="748"/>
                  </a:cubicBezTo>
                  <a:cubicBezTo>
                    <a:pt x="524" y="735"/>
                    <a:pt x="532" y="726"/>
                    <a:pt x="545" y="721"/>
                  </a:cubicBezTo>
                  <a:cubicBezTo>
                    <a:pt x="549" y="720"/>
                    <a:pt x="554" y="718"/>
                    <a:pt x="559" y="716"/>
                  </a:cubicBezTo>
                  <a:cubicBezTo>
                    <a:pt x="573" y="708"/>
                    <a:pt x="586" y="710"/>
                    <a:pt x="599" y="718"/>
                  </a:cubicBezTo>
                  <a:cubicBezTo>
                    <a:pt x="624" y="734"/>
                    <a:pt x="650" y="749"/>
                    <a:pt x="675" y="764"/>
                  </a:cubicBezTo>
                  <a:cubicBezTo>
                    <a:pt x="683" y="769"/>
                    <a:pt x="689" y="769"/>
                    <a:pt x="696" y="762"/>
                  </a:cubicBezTo>
                  <a:cubicBezTo>
                    <a:pt x="717" y="739"/>
                    <a:pt x="740" y="717"/>
                    <a:pt x="762" y="695"/>
                  </a:cubicBezTo>
                  <a:cubicBezTo>
                    <a:pt x="769" y="689"/>
                    <a:pt x="769" y="684"/>
                    <a:pt x="764" y="677"/>
                  </a:cubicBezTo>
                  <a:cubicBezTo>
                    <a:pt x="751" y="656"/>
                    <a:pt x="740" y="633"/>
                    <a:pt x="726" y="613"/>
                  </a:cubicBezTo>
                  <a:cubicBezTo>
                    <a:pt x="710" y="590"/>
                    <a:pt x="707" y="569"/>
                    <a:pt x="721" y="545"/>
                  </a:cubicBezTo>
                  <a:cubicBezTo>
                    <a:pt x="727" y="533"/>
                    <a:pt x="734" y="525"/>
                    <a:pt x="748" y="522"/>
                  </a:cubicBezTo>
                  <a:cubicBezTo>
                    <a:pt x="778" y="515"/>
                    <a:pt x="808" y="506"/>
                    <a:pt x="838" y="499"/>
                  </a:cubicBezTo>
                  <a:cubicBezTo>
                    <a:pt x="846" y="497"/>
                    <a:pt x="849" y="493"/>
                    <a:pt x="849" y="485"/>
                  </a:cubicBezTo>
                  <a:cubicBezTo>
                    <a:pt x="849" y="453"/>
                    <a:pt x="849" y="421"/>
                    <a:pt x="849" y="389"/>
                  </a:cubicBezTo>
                  <a:cubicBezTo>
                    <a:pt x="849" y="380"/>
                    <a:pt x="845" y="376"/>
                    <a:pt x="837" y="374"/>
                  </a:cubicBezTo>
                  <a:cubicBezTo>
                    <a:pt x="807" y="367"/>
                    <a:pt x="777" y="359"/>
                    <a:pt x="748" y="352"/>
                  </a:cubicBezTo>
                  <a:cubicBezTo>
                    <a:pt x="719" y="344"/>
                    <a:pt x="702" y="303"/>
                    <a:pt x="717" y="277"/>
                  </a:cubicBezTo>
                  <a:cubicBezTo>
                    <a:pt x="732" y="251"/>
                    <a:pt x="747" y="225"/>
                    <a:pt x="763" y="200"/>
                  </a:cubicBezTo>
                  <a:cubicBezTo>
                    <a:pt x="769" y="191"/>
                    <a:pt x="769" y="185"/>
                    <a:pt x="760" y="177"/>
                  </a:cubicBezTo>
                  <a:cubicBezTo>
                    <a:pt x="739" y="157"/>
                    <a:pt x="719" y="137"/>
                    <a:pt x="699" y="115"/>
                  </a:cubicBezTo>
                  <a:cubicBezTo>
                    <a:pt x="689" y="104"/>
                    <a:pt x="681" y="105"/>
                    <a:pt x="670" y="112"/>
                  </a:cubicBezTo>
                  <a:cubicBezTo>
                    <a:pt x="647" y="128"/>
                    <a:pt x="622" y="141"/>
                    <a:pt x="598" y="156"/>
                  </a:cubicBezTo>
                  <a:cubicBezTo>
                    <a:pt x="570" y="172"/>
                    <a:pt x="529" y="155"/>
                    <a:pt x="521" y="123"/>
                  </a:cubicBezTo>
                  <a:cubicBezTo>
                    <a:pt x="513" y="94"/>
                    <a:pt x="506" y="65"/>
                    <a:pt x="499" y="36"/>
                  </a:cubicBezTo>
                  <a:cubicBezTo>
                    <a:pt x="497" y="27"/>
                    <a:pt x="493" y="24"/>
                    <a:pt x="483" y="24"/>
                  </a:cubicBezTo>
                  <a:cubicBezTo>
                    <a:pt x="452" y="24"/>
                    <a:pt x="421" y="24"/>
                    <a:pt x="390" y="24"/>
                  </a:cubicBezTo>
                  <a:cubicBezTo>
                    <a:pt x="380" y="23"/>
                    <a:pt x="376" y="28"/>
                    <a:pt x="373" y="38"/>
                  </a:cubicBezTo>
                  <a:cubicBezTo>
                    <a:pt x="367" y="67"/>
                    <a:pt x="359" y="96"/>
                    <a:pt x="352" y="125"/>
                  </a:cubicBezTo>
                  <a:cubicBezTo>
                    <a:pt x="344" y="155"/>
                    <a:pt x="302" y="172"/>
                    <a:pt x="275" y="156"/>
                  </a:cubicBezTo>
                  <a:cubicBezTo>
                    <a:pt x="249" y="141"/>
                    <a:pt x="223" y="125"/>
                    <a:pt x="197" y="109"/>
                  </a:cubicBezTo>
                  <a:cubicBezTo>
                    <a:pt x="190" y="105"/>
                    <a:pt x="185" y="104"/>
                    <a:pt x="179" y="111"/>
                  </a:cubicBezTo>
                  <a:cubicBezTo>
                    <a:pt x="156" y="134"/>
                    <a:pt x="133" y="157"/>
                    <a:pt x="110" y="179"/>
                  </a:cubicBezTo>
                  <a:cubicBezTo>
                    <a:pt x="104" y="185"/>
                    <a:pt x="104" y="189"/>
                    <a:pt x="108" y="196"/>
                  </a:cubicBezTo>
                  <a:cubicBezTo>
                    <a:pt x="124" y="223"/>
                    <a:pt x="140" y="249"/>
                    <a:pt x="156" y="276"/>
                  </a:cubicBezTo>
                  <a:cubicBezTo>
                    <a:pt x="159" y="282"/>
                    <a:pt x="162" y="289"/>
                    <a:pt x="16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8439150" y="1246188"/>
              <a:ext cx="1184275" cy="1181100"/>
            </a:xfrm>
            <a:custGeom>
              <a:avLst/>
              <a:gdLst>
                <a:gd name="T0" fmla="*/ 237 w 704"/>
                <a:gd name="T1" fmla="*/ 41 h 703"/>
                <a:gd name="T2" fmla="*/ 323 w 704"/>
                <a:gd name="T3" fmla="*/ 82 h 703"/>
                <a:gd name="T4" fmla="*/ 390 w 704"/>
                <a:gd name="T5" fmla="*/ 4 h 703"/>
                <a:gd name="T6" fmla="*/ 490 w 704"/>
                <a:gd name="T7" fmla="*/ 49 h 703"/>
                <a:gd name="T8" fmla="*/ 522 w 704"/>
                <a:gd name="T9" fmla="*/ 140 h 703"/>
                <a:gd name="T10" fmla="*/ 625 w 704"/>
                <a:gd name="T11" fmla="*/ 132 h 703"/>
                <a:gd name="T12" fmla="*/ 662 w 704"/>
                <a:gd name="T13" fmla="*/ 237 h 703"/>
                <a:gd name="T14" fmla="*/ 620 w 704"/>
                <a:gd name="T15" fmla="*/ 322 h 703"/>
                <a:gd name="T16" fmla="*/ 699 w 704"/>
                <a:gd name="T17" fmla="*/ 389 h 703"/>
                <a:gd name="T18" fmla="*/ 654 w 704"/>
                <a:gd name="T19" fmla="*/ 489 h 703"/>
                <a:gd name="T20" fmla="*/ 563 w 704"/>
                <a:gd name="T21" fmla="*/ 523 h 703"/>
                <a:gd name="T22" fmla="*/ 573 w 704"/>
                <a:gd name="T23" fmla="*/ 622 h 703"/>
                <a:gd name="T24" fmla="*/ 467 w 704"/>
                <a:gd name="T25" fmla="*/ 662 h 703"/>
                <a:gd name="T26" fmla="*/ 381 w 704"/>
                <a:gd name="T27" fmla="*/ 620 h 703"/>
                <a:gd name="T28" fmla="*/ 315 w 704"/>
                <a:gd name="T29" fmla="*/ 699 h 703"/>
                <a:gd name="T30" fmla="*/ 214 w 704"/>
                <a:gd name="T31" fmla="*/ 654 h 703"/>
                <a:gd name="T32" fmla="*/ 180 w 704"/>
                <a:gd name="T33" fmla="*/ 563 h 703"/>
                <a:gd name="T34" fmla="*/ 79 w 704"/>
                <a:gd name="T35" fmla="*/ 570 h 703"/>
                <a:gd name="T36" fmla="*/ 43 w 704"/>
                <a:gd name="T37" fmla="*/ 465 h 703"/>
                <a:gd name="T38" fmla="*/ 81 w 704"/>
                <a:gd name="T39" fmla="*/ 379 h 703"/>
                <a:gd name="T40" fmla="*/ 4 w 704"/>
                <a:gd name="T41" fmla="*/ 313 h 703"/>
                <a:gd name="T42" fmla="*/ 51 w 704"/>
                <a:gd name="T43" fmla="*/ 213 h 703"/>
                <a:gd name="T44" fmla="*/ 141 w 704"/>
                <a:gd name="T45" fmla="*/ 182 h 703"/>
                <a:gd name="T46" fmla="*/ 134 w 704"/>
                <a:gd name="T47" fmla="*/ 78 h 703"/>
                <a:gd name="T48" fmla="*/ 217 w 704"/>
                <a:gd name="T49" fmla="*/ 29 h 703"/>
                <a:gd name="T50" fmla="*/ 495 w 704"/>
                <a:gd name="T51" fmla="*/ 644 h 703"/>
                <a:gd name="T52" fmla="*/ 560 w 704"/>
                <a:gd name="T53" fmla="*/ 589 h 703"/>
                <a:gd name="T54" fmla="*/ 577 w 704"/>
                <a:gd name="T55" fmla="*/ 468 h 703"/>
                <a:gd name="T56" fmla="*/ 661 w 704"/>
                <a:gd name="T57" fmla="*/ 455 h 703"/>
                <a:gd name="T58" fmla="*/ 669 w 704"/>
                <a:gd name="T59" fmla="*/ 373 h 703"/>
                <a:gd name="T60" fmla="*/ 594 w 704"/>
                <a:gd name="T61" fmla="*/ 274 h 703"/>
                <a:gd name="T62" fmla="*/ 644 w 704"/>
                <a:gd name="T63" fmla="*/ 206 h 703"/>
                <a:gd name="T64" fmla="*/ 589 w 704"/>
                <a:gd name="T65" fmla="*/ 143 h 703"/>
                <a:gd name="T66" fmla="*/ 468 w 704"/>
                <a:gd name="T67" fmla="*/ 122 h 703"/>
                <a:gd name="T68" fmla="*/ 455 w 704"/>
                <a:gd name="T69" fmla="*/ 42 h 703"/>
                <a:gd name="T70" fmla="*/ 373 w 704"/>
                <a:gd name="T71" fmla="*/ 36 h 703"/>
                <a:gd name="T72" fmla="*/ 272 w 704"/>
                <a:gd name="T73" fmla="*/ 106 h 703"/>
                <a:gd name="T74" fmla="*/ 207 w 704"/>
                <a:gd name="T75" fmla="*/ 59 h 703"/>
                <a:gd name="T76" fmla="*/ 144 w 704"/>
                <a:gd name="T77" fmla="*/ 113 h 703"/>
                <a:gd name="T78" fmla="*/ 122 w 704"/>
                <a:gd name="T79" fmla="*/ 235 h 703"/>
                <a:gd name="T80" fmla="*/ 43 w 704"/>
                <a:gd name="T81" fmla="*/ 247 h 703"/>
                <a:gd name="T82" fmla="*/ 36 w 704"/>
                <a:gd name="T83" fmla="*/ 330 h 703"/>
                <a:gd name="T84" fmla="*/ 110 w 704"/>
                <a:gd name="T85" fmla="*/ 428 h 703"/>
                <a:gd name="T86" fmla="*/ 61 w 704"/>
                <a:gd name="T87" fmla="*/ 498 h 703"/>
                <a:gd name="T88" fmla="*/ 113 w 704"/>
                <a:gd name="T89" fmla="*/ 560 h 703"/>
                <a:gd name="T90" fmla="*/ 236 w 704"/>
                <a:gd name="T91" fmla="*/ 580 h 703"/>
                <a:gd name="T92" fmla="*/ 250 w 704"/>
                <a:gd name="T93" fmla="*/ 661 h 703"/>
                <a:gd name="T94" fmla="*/ 331 w 704"/>
                <a:gd name="T95" fmla="*/ 667 h 703"/>
                <a:gd name="T96" fmla="*/ 430 w 704"/>
                <a:gd name="T97" fmla="*/ 594 h 703"/>
                <a:gd name="T98" fmla="*/ 488 w 704"/>
                <a:gd name="T99" fmla="*/ 648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4" h="703">
                  <a:moveTo>
                    <a:pt x="217" y="29"/>
                  </a:moveTo>
                  <a:cubicBezTo>
                    <a:pt x="224" y="33"/>
                    <a:pt x="231" y="36"/>
                    <a:pt x="237" y="41"/>
                  </a:cubicBezTo>
                  <a:cubicBezTo>
                    <a:pt x="254" y="56"/>
                    <a:pt x="270" y="73"/>
                    <a:pt x="287" y="88"/>
                  </a:cubicBezTo>
                  <a:cubicBezTo>
                    <a:pt x="299" y="99"/>
                    <a:pt x="316" y="95"/>
                    <a:pt x="323" y="82"/>
                  </a:cubicBezTo>
                  <a:cubicBezTo>
                    <a:pt x="334" y="61"/>
                    <a:pt x="344" y="41"/>
                    <a:pt x="354" y="20"/>
                  </a:cubicBezTo>
                  <a:cubicBezTo>
                    <a:pt x="363" y="4"/>
                    <a:pt x="371" y="0"/>
                    <a:pt x="390" y="4"/>
                  </a:cubicBezTo>
                  <a:cubicBezTo>
                    <a:pt x="415" y="9"/>
                    <a:pt x="440" y="15"/>
                    <a:pt x="466" y="20"/>
                  </a:cubicBezTo>
                  <a:cubicBezTo>
                    <a:pt x="483" y="25"/>
                    <a:pt x="489" y="31"/>
                    <a:pt x="490" y="49"/>
                  </a:cubicBezTo>
                  <a:cubicBezTo>
                    <a:pt x="491" y="72"/>
                    <a:pt x="491" y="95"/>
                    <a:pt x="492" y="118"/>
                  </a:cubicBezTo>
                  <a:cubicBezTo>
                    <a:pt x="493" y="135"/>
                    <a:pt x="507" y="145"/>
                    <a:pt x="522" y="140"/>
                  </a:cubicBezTo>
                  <a:cubicBezTo>
                    <a:pt x="544" y="133"/>
                    <a:pt x="566" y="126"/>
                    <a:pt x="588" y="119"/>
                  </a:cubicBezTo>
                  <a:cubicBezTo>
                    <a:pt x="605" y="113"/>
                    <a:pt x="615" y="117"/>
                    <a:pt x="625" y="132"/>
                  </a:cubicBezTo>
                  <a:cubicBezTo>
                    <a:pt x="639" y="154"/>
                    <a:pt x="653" y="176"/>
                    <a:pt x="666" y="198"/>
                  </a:cubicBezTo>
                  <a:cubicBezTo>
                    <a:pt x="676" y="214"/>
                    <a:pt x="675" y="223"/>
                    <a:pt x="662" y="237"/>
                  </a:cubicBezTo>
                  <a:cubicBezTo>
                    <a:pt x="646" y="254"/>
                    <a:pt x="630" y="270"/>
                    <a:pt x="615" y="287"/>
                  </a:cubicBezTo>
                  <a:cubicBezTo>
                    <a:pt x="605" y="297"/>
                    <a:pt x="608" y="315"/>
                    <a:pt x="620" y="322"/>
                  </a:cubicBezTo>
                  <a:cubicBezTo>
                    <a:pt x="641" y="333"/>
                    <a:pt x="662" y="342"/>
                    <a:pt x="682" y="353"/>
                  </a:cubicBezTo>
                  <a:cubicBezTo>
                    <a:pt x="700" y="362"/>
                    <a:pt x="704" y="370"/>
                    <a:pt x="699" y="389"/>
                  </a:cubicBezTo>
                  <a:cubicBezTo>
                    <a:pt x="694" y="415"/>
                    <a:pt x="689" y="440"/>
                    <a:pt x="683" y="465"/>
                  </a:cubicBezTo>
                  <a:cubicBezTo>
                    <a:pt x="679" y="482"/>
                    <a:pt x="671" y="489"/>
                    <a:pt x="654" y="489"/>
                  </a:cubicBezTo>
                  <a:cubicBezTo>
                    <a:pt x="631" y="490"/>
                    <a:pt x="609" y="490"/>
                    <a:pt x="586" y="491"/>
                  </a:cubicBezTo>
                  <a:cubicBezTo>
                    <a:pt x="568" y="492"/>
                    <a:pt x="558" y="506"/>
                    <a:pt x="563" y="523"/>
                  </a:cubicBezTo>
                  <a:cubicBezTo>
                    <a:pt x="571" y="545"/>
                    <a:pt x="578" y="567"/>
                    <a:pt x="585" y="589"/>
                  </a:cubicBezTo>
                  <a:cubicBezTo>
                    <a:pt x="590" y="603"/>
                    <a:pt x="586" y="614"/>
                    <a:pt x="573" y="622"/>
                  </a:cubicBezTo>
                  <a:cubicBezTo>
                    <a:pt x="550" y="637"/>
                    <a:pt x="527" y="652"/>
                    <a:pt x="504" y="667"/>
                  </a:cubicBezTo>
                  <a:cubicBezTo>
                    <a:pt x="490" y="675"/>
                    <a:pt x="478" y="673"/>
                    <a:pt x="467" y="662"/>
                  </a:cubicBezTo>
                  <a:cubicBezTo>
                    <a:pt x="450" y="646"/>
                    <a:pt x="433" y="630"/>
                    <a:pt x="416" y="614"/>
                  </a:cubicBezTo>
                  <a:cubicBezTo>
                    <a:pt x="405" y="604"/>
                    <a:pt x="388" y="607"/>
                    <a:pt x="381" y="620"/>
                  </a:cubicBezTo>
                  <a:cubicBezTo>
                    <a:pt x="370" y="641"/>
                    <a:pt x="360" y="662"/>
                    <a:pt x="349" y="683"/>
                  </a:cubicBezTo>
                  <a:cubicBezTo>
                    <a:pt x="341" y="698"/>
                    <a:pt x="332" y="703"/>
                    <a:pt x="315" y="699"/>
                  </a:cubicBezTo>
                  <a:cubicBezTo>
                    <a:pt x="289" y="694"/>
                    <a:pt x="262" y="688"/>
                    <a:pt x="236" y="682"/>
                  </a:cubicBezTo>
                  <a:cubicBezTo>
                    <a:pt x="222" y="678"/>
                    <a:pt x="214" y="669"/>
                    <a:pt x="214" y="654"/>
                  </a:cubicBezTo>
                  <a:cubicBezTo>
                    <a:pt x="213" y="631"/>
                    <a:pt x="213" y="608"/>
                    <a:pt x="212" y="585"/>
                  </a:cubicBezTo>
                  <a:cubicBezTo>
                    <a:pt x="212" y="567"/>
                    <a:pt x="197" y="557"/>
                    <a:pt x="180" y="563"/>
                  </a:cubicBezTo>
                  <a:cubicBezTo>
                    <a:pt x="158" y="570"/>
                    <a:pt x="137" y="577"/>
                    <a:pt x="116" y="584"/>
                  </a:cubicBezTo>
                  <a:cubicBezTo>
                    <a:pt x="98" y="589"/>
                    <a:pt x="89" y="586"/>
                    <a:pt x="79" y="570"/>
                  </a:cubicBezTo>
                  <a:cubicBezTo>
                    <a:pt x="65" y="549"/>
                    <a:pt x="52" y="528"/>
                    <a:pt x="39" y="507"/>
                  </a:cubicBezTo>
                  <a:cubicBezTo>
                    <a:pt x="28" y="489"/>
                    <a:pt x="29" y="480"/>
                    <a:pt x="43" y="465"/>
                  </a:cubicBezTo>
                  <a:cubicBezTo>
                    <a:pt x="58" y="449"/>
                    <a:pt x="73" y="433"/>
                    <a:pt x="88" y="417"/>
                  </a:cubicBezTo>
                  <a:cubicBezTo>
                    <a:pt x="100" y="404"/>
                    <a:pt x="97" y="387"/>
                    <a:pt x="81" y="379"/>
                  </a:cubicBezTo>
                  <a:cubicBezTo>
                    <a:pt x="61" y="369"/>
                    <a:pt x="41" y="359"/>
                    <a:pt x="22" y="349"/>
                  </a:cubicBezTo>
                  <a:cubicBezTo>
                    <a:pt x="4" y="340"/>
                    <a:pt x="0" y="332"/>
                    <a:pt x="4" y="313"/>
                  </a:cubicBezTo>
                  <a:cubicBezTo>
                    <a:pt x="10" y="288"/>
                    <a:pt x="15" y="263"/>
                    <a:pt x="21" y="238"/>
                  </a:cubicBezTo>
                  <a:cubicBezTo>
                    <a:pt x="25" y="220"/>
                    <a:pt x="33" y="214"/>
                    <a:pt x="51" y="213"/>
                  </a:cubicBezTo>
                  <a:cubicBezTo>
                    <a:pt x="74" y="212"/>
                    <a:pt x="97" y="212"/>
                    <a:pt x="120" y="211"/>
                  </a:cubicBezTo>
                  <a:cubicBezTo>
                    <a:pt x="135" y="211"/>
                    <a:pt x="146" y="196"/>
                    <a:pt x="141" y="182"/>
                  </a:cubicBezTo>
                  <a:cubicBezTo>
                    <a:pt x="134" y="160"/>
                    <a:pt x="127" y="138"/>
                    <a:pt x="120" y="116"/>
                  </a:cubicBezTo>
                  <a:cubicBezTo>
                    <a:pt x="114" y="98"/>
                    <a:pt x="117" y="89"/>
                    <a:pt x="134" y="78"/>
                  </a:cubicBezTo>
                  <a:cubicBezTo>
                    <a:pt x="155" y="64"/>
                    <a:pt x="176" y="51"/>
                    <a:pt x="198" y="37"/>
                  </a:cubicBezTo>
                  <a:cubicBezTo>
                    <a:pt x="203" y="34"/>
                    <a:pt x="210" y="32"/>
                    <a:pt x="217" y="29"/>
                  </a:cubicBezTo>
                  <a:close/>
                  <a:moveTo>
                    <a:pt x="488" y="648"/>
                  </a:moveTo>
                  <a:cubicBezTo>
                    <a:pt x="490" y="646"/>
                    <a:pt x="493" y="645"/>
                    <a:pt x="495" y="644"/>
                  </a:cubicBezTo>
                  <a:cubicBezTo>
                    <a:pt x="515" y="631"/>
                    <a:pt x="536" y="619"/>
                    <a:pt x="555" y="605"/>
                  </a:cubicBezTo>
                  <a:cubicBezTo>
                    <a:pt x="559" y="603"/>
                    <a:pt x="561" y="594"/>
                    <a:pt x="560" y="589"/>
                  </a:cubicBezTo>
                  <a:cubicBezTo>
                    <a:pt x="553" y="567"/>
                    <a:pt x="545" y="546"/>
                    <a:pt x="538" y="524"/>
                  </a:cubicBezTo>
                  <a:cubicBezTo>
                    <a:pt x="531" y="500"/>
                    <a:pt x="552" y="469"/>
                    <a:pt x="577" y="468"/>
                  </a:cubicBezTo>
                  <a:cubicBezTo>
                    <a:pt x="600" y="467"/>
                    <a:pt x="623" y="466"/>
                    <a:pt x="646" y="466"/>
                  </a:cubicBezTo>
                  <a:cubicBezTo>
                    <a:pt x="654" y="466"/>
                    <a:pt x="659" y="464"/>
                    <a:pt x="661" y="455"/>
                  </a:cubicBezTo>
                  <a:cubicBezTo>
                    <a:pt x="665" y="433"/>
                    <a:pt x="670" y="410"/>
                    <a:pt x="676" y="388"/>
                  </a:cubicBezTo>
                  <a:cubicBezTo>
                    <a:pt x="678" y="380"/>
                    <a:pt x="676" y="376"/>
                    <a:pt x="669" y="373"/>
                  </a:cubicBezTo>
                  <a:cubicBezTo>
                    <a:pt x="647" y="363"/>
                    <a:pt x="627" y="352"/>
                    <a:pt x="606" y="341"/>
                  </a:cubicBezTo>
                  <a:cubicBezTo>
                    <a:pt x="583" y="330"/>
                    <a:pt x="577" y="292"/>
                    <a:pt x="594" y="274"/>
                  </a:cubicBezTo>
                  <a:cubicBezTo>
                    <a:pt x="610" y="257"/>
                    <a:pt x="626" y="240"/>
                    <a:pt x="642" y="223"/>
                  </a:cubicBezTo>
                  <a:cubicBezTo>
                    <a:pt x="648" y="217"/>
                    <a:pt x="648" y="213"/>
                    <a:pt x="644" y="206"/>
                  </a:cubicBezTo>
                  <a:cubicBezTo>
                    <a:pt x="631" y="187"/>
                    <a:pt x="619" y="169"/>
                    <a:pt x="608" y="149"/>
                  </a:cubicBezTo>
                  <a:cubicBezTo>
                    <a:pt x="603" y="141"/>
                    <a:pt x="598" y="140"/>
                    <a:pt x="589" y="143"/>
                  </a:cubicBezTo>
                  <a:cubicBezTo>
                    <a:pt x="569" y="150"/>
                    <a:pt x="548" y="157"/>
                    <a:pt x="527" y="164"/>
                  </a:cubicBezTo>
                  <a:cubicBezTo>
                    <a:pt x="499" y="173"/>
                    <a:pt x="469" y="151"/>
                    <a:pt x="468" y="122"/>
                  </a:cubicBezTo>
                  <a:cubicBezTo>
                    <a:pt x="468" y="100"/>
                    <a:pt x="467" y="78"/>
                    <a:pt x="467" y="56"/>
                  </a:cubicBezTo>
                  <a:cubicBezTo>
                    <a:pt x="467" y="48"/>
                    <a:pt x="464" y="44"/>
                    <a:pt x="455" y="42"/>
                  </a:cubicBezTo>
                  <a:cubicBezTo>
                    <a:pt x="433" y="38"/>
                    <a:pt x="412" y="33"/>
                    <a:pt x="391" y="28"/>
                  </a:cubicBezTo>
                  <a:cubicBezTo>
                    <a:pt x="382" y="26"/>
                    <a:pt x="377" y="27"/>
                    <a:pt x="373" y="36"/>
                  </a:cubicBezTo>
                  <a:cubicBezTo>
                    <a:pt x="364" y="55"/>
                    <a:pt x="354" y="74"/>
                    <a:pt x="344" y="93"/>
                  </a:cubicBezTo>
                  <a:cubicBezTo>
                    <a:pt x="330" y="121"/>
                    <a:pt x="295" y="128"/>
                    <a:pt x="272" y="106"/>
                  </a:cubicBezTo>
                  <a:cubicBezTo>
                    <a:pt x="256" y="91"/>
                    <a:pt x="239" y="76"/>
                    <a:pt x="224" y="61"/>
                  </a:cubicBezTo>
                  <a:cubicBezTo>
                    <a:pt x="218" y="55"/>
                    <a:pt x="214" y="55"/>
                    <a:pt x="207" y="59"/>
                  </a:cubicBezTo>
                  <a:cubicBezTo>
                    <a:pt x="188" y="72"/>
                    <a:pt x="169" y="84"/>
                    <a:pt x="149" y="96"/>
                  </a:cubicBezTo>
                  <a:cubicBezTo>
                    <a:pt x="141" y="101"/>
                    <a:pt x="141" y="105"/>
                    <a:pt x="144" y="113"/>
                  </a:cubicBezTo>
                  <a:cubicBezTo>
                    <a:pt x="151" y="133"/>
                    <a:pt x="158" y="154"/>
                    <a:pt x="164" y="174"/>
                  </a:cubicBezTo>
                  <a:cubicBezTo>
                    <a:pt x="174" y="204"/>
                    <a:pt x="153" y="234"/>
                    <a:pt x="122" y="235"/>
                  </a:cubicBezTo>
                  <a:cubicBezTo>
                    <a:pt x="100" y="235"/>
                    <a:pt x="78" y="236"/>
                    <a:pt x="56" y="237"/>
                  </a:cubicBezTo>
                  <a:cubicBezTo>
                    <a:pt x="48" y="237"/>
                    <a:pt x="45" y="240"/>
                    <a:pt x="43" y="247"/>
                  </a:cubicBezTo>
                  <a:cubicBezTo>
                    <a:pt x="39" y="270"/>
                    <a:pt x="33" y="292"/>
                    <a:pt x="28" y="315"/>
                  </a:cubicBezTo>
                  <a:cubicBezTo>
                    <a:pt x="26" y="322"/>
                    <a:pt x="28" y="326"/>
                    <a:pt x="36" y="330"/>
                  </a:cubicBezTo>
                  <a:cubicBezTo>
                    <a:pt x="57" y="340"/>
                    <a:pt x="78" y="350"/>
                    <a:pt x="99" y="361"/>
                  </a:cubicBezTo>
                  <a:cubicBezTo>
                    <a:pt x="121" y="373"/>
                    <a:pt x="127" y="410"/>
                    <a:pt x="110" y="428"/>
                  </a:cubicBezTo>
                  <a:cubicBezTo>
                    <a:pt x="95" y="445"/>
                    <a:pt x="79" y="461"/>
                    <a:pt x="63" y="477"/>
                  </a:cubicBezTo>
                  <a:cubicBezTo>
                    <a:pt x="57" y="484"/>
                    <a:pt x="55" y="489"/>
                    <a:pt x="61" y="498"/>
                  </a:cubicBezTo>
                  <a:cubicBezTo>
                    <a:pt x="74" y="516"/>
                    <a:pt x="86" y="535"/>
                    <a:pt x="97" y="555"/>
                  </a:cubicBezTo>
                  <a:cubicBezTo>
                    <a:pt x="102" y="562"/>
                    <a:pt x="106" y="562"/>
                    <a:pt x="113" y="560"/>
                  </a:cubicBezTo>
                  <a:cubicBezTo>
                    <a:pt x="134" y="552"/>
                    <a:pt x="155" y="546"/>
                    <a:pt x="176" y="539"/>
                  </a:cubicBezTo>
                  <a:cubicBezTo>
                    <a:pt x="205" y="529"/>
                    <a:pt x="234" y="550"/>
                    <a:pt x="236" y="580"/>
                  </a:cubicBezTo>
                  <a:cubicBezTo>
                    <a:pt x="237" y="602"/>
                    <a:pt x="237" y="623"/>
                    <a:pt x="237" y="645"/>
                  </a:cubicBezTo>
                  <a:cubicBezTo>
                    <a:pt x="237" y="655"/>
                    <a:pt x="241" y="659"/>
                    <a:pt x="250" y="661"/>
                  </a:cubicBezTo>
                  <a:cubicBezTo>
                    <a:pt x="272" y="665"/>
                    <a:pt x="293" y="670"/>
                    <a:pt x="314" y="675"/>
                  </a:cubicBezTo>
                  <a:cubicBezTo>
                    <a:pt x="323" y="677"/>
                    <a:pt x="327" y="675"/>
                    <a:pt x="331" y="667"/>
                  </a:cubicBezTo>
                  <a:cubicBezTo>
                    <a:pt x="340" y="646"/>
                    <a:pt x="351" y="626"/>
                    <a:pt x="362" y="606"/>
                  </a:cubicBezTo>
                  <a:cubicBezTo>
                    <a:pt x="374" y="582"/>
                    <a:pt x="410" y="576"/>
                    <a:pt x="430" y="594"/>
                  </a:cubicBezTo>
                  <a:cubicBezTo>
                    <a:pt x="446" y="609"/>
                    <a:pt x="462" y="625"/>
                    <a:pt x="479" y="640"/>
                  </a:cubicBezTo>
                  <a:cubicBezTo>
                    <a:pt x="481" y="643"/>
                    <a:pt x="485" y="645"/>
                    <a:pt x="488" y="6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172450" y="2293938"/>
              <a:ext cx="708025" cy="704850"/>
            </a:xfrm>
            <a:custGeom>
              <a:avLst/>
              <a:gdLst>
                <a:gd name="T0" fmla="*/ 408 w 421"/>
                <a:gd name="T1" fmla="*/ 141 h 420"/>
                <a:gd name="T2" fmla="*/ 398 w 421"/>
                <a:gd name="T3" fmla="*/ 194 h 420"/>
                <a:gd name="T4" fmla="*/ 374 w 421"/>
                <a:gd name="T5" fmla="*/ 227 h 420"/>
                <a:gd name="T6" fmla="*/ 409 w 421"/>
                <a:gd name="T7" fmla="*/ 280 h 420"/>
                <a:gd name="T8" fmla="*/ 363 w 421"/>
                <a:gd name="T9" fmla="*/ 334 h 420"/>
                <a:gd name="T10" fmla="*/ 314 w 421"/>
                <a:gd name="T11" fmla="*/ 340 h 420"/>
                <a:gd name="T12" fmla="*/ 303 w 421"/>
                <a:gd name="T13" fmla="*/ 400 h 420"/>
                <a:gd name="T14" fmla="*/ 232 w 421"/>
                <a:gd name="T15" fmla="*/ 407 h 420"/>
                <a:gd name="T16" fmla="*/ 188 w 421"/>
                <a:gd name="T17" fmla="*/ 380 h 420"/>
                <a:gd name="T18" fmla="*/ 139 w 421"/>
                <a:gd name="T19" fmla="*/ 409 h 420"/>
                <a:gd name="T20" fmla="*/ 86 w 421"/>
                <a:gd name="T21" fmla="*/ 364 h 420"/>
                <a:gd name="T22" fmla="*/ 79 w 421"/>
                <a:gd name="T23" fmla="*/ 314 h 420"/>
                <a:gd name="T24" fmla="*/ 19 w 421"/>
                <a:gd name="T25" fmla="*/ 302 h 420"/>
                <a:gd name="T26" fmla="*/ 13 w 421"/>
                <a:gd name="T27" fmla="*/ 231 h 420"/>
                <a:gd name="T28" fmla="*/ 44 w 421"/>
                <a:gd name="T29" fmla="*/ 192 h 420"/>
                <a:gd name="T30" fmla="*/ 10 w 421"/>
                <a:gd name="T31" fmla="*/ 141 h 420"/>
                <a:gd name="T32" fmla="*/ 58 w 421"/>
                <a:gd name="T33" fmla="*/ 87 h 420"/>
                <a:gd name="T34" fmla="*/ 105 w 421"/>
                <a:gd name="T35" fmla="*/ 76 h 420"/>
                <a:gd name="T36" fmla="*/ 117 w 421"/>
                <a:gd name="T37" fmla="*/ 19 h 420"/>
                <a:gd name="T38" fmla="*/ 189 w 421"/>
                <a:gd name="T39" fmla="*/ 15 h 420"/>
                <a:gd name="T40" fmla="*/ 227 w 421"/>
                <a:gd name="T41" fmla="*/ 44 h 420"/>
                <a:gd name="T42" fmla="*/ 279 w 421"/>
                <a:gd name="T43" fmla="*/ 10 h 420"/>
                <a:gd name="T44" fmla="*/ 333 w 421"/>
                <a:gd name="T45" fmla="*/ 56 h 420"/>
                <a:gd name="T46" fmla="*/ 350 w 421"/>
                <a:gd name="T47" fmla="*/ 104 h 420"/>
                <a:gd name="T48" fmla="*/ 371 w 421"/>
                <a:gd name="T49" fmla="*/ 255 h 420"/>
                <a:gd name="T50" fmla="*/ 352 w 421"/>
                <a:gd name="T51" fmla="*/ 197 h 420"/>
                <a:gd name="T52" fmla="*/ 385 w 421"/>
                <a:gd name="T53" fmla="*/ 143 h 420"/>
                <a:gd name="T54" fmla="*/ 338 w 421"/>
                <a:gd name="T55" fmla="*/ 130 h 420"/>
                <a:gd name="T56" fmla="*/ 271 w 421"/>
                <a:gd name="T57" fmla="*/ 33 h 420"/>
                <a:gd name="T58" fmla="*/ 242 w 421"/>
                <a:gd name="T59" fmla="*/ 64 h 420"/>
                <a:gd name="T60" fmla="*/ 180 w 421"/>
                <a:gd name="T61" fmla="*/ 44 h 420"/>
                <a:gd name="T62" fmla="*/ 128 w 421"/>
                <a:gd name="T63" fmla="*/ 66 h 420"/>
                <a:gd name="T64" fmla="*/ 89 w 421"/>
                <a:gd name="T65" fmla="*/ 117 h 420"/>
                <a:gd name="T66" fmla="*/ 45 w 421"/>
                <a:gd name="T67" fmla="*/ 120 h 420"/>
                <a:gd name="T68" fmla="*/ 62 w 421"/>
                <a:gd name="T69" fmla="*/ 176 h 420"/>
                <a:gd name="T70" fmla="*/ 27 w 421"/>
                <a:gd name="T71" fmla="*/ 251 h 420"/>
                <a:gd name="T72" fmla="*/ 117 w 421"/>
                <a:gd name="T73" fmla="*/ 331 h 420"/>
                <a:gd name="T74" fmla="*/ 151 w 421"/>
                <a:gd name="T75" fmla="*/ 387 h 420"/>
                <a:gd name="T76" fmla="*/ 228 w 421"/>
                <a:gd name="T77" fmla="*/ 359 h 420"/>
                <a:gd name="T78" fmla="*/ 269 w 421"/>
                <a:gd name="T79" fmla="*/ 387 h 420"/>
                <a:gd name="T80" fmla="*/ 290 w 421"/>
                <a:gd name="T81" fmla="*/ 339 h 420"/>
                <a:gd name="T82" fmla="*/ 369 w 421"/>
                <a:gd name="T83" fmla="*/ 3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1" h="420">
                  <a:moveTo>
                    <a:pt x="350" y="104"/>
                  </a:moveTo>
                  <a:cubicBezTo>
                    <a:pt x="393" y="101"/>
                    <a:pt x="393" y="101"/>
                    <a:pt x="408" y="141"/>
                  </a:cubicBezTo>
                  <a:cubicBezTo>
                    <a:pt x="410" y="145"/>
                    <a:pt x="412" y="149"/>
                    <a:pt x="413" y="153"/>
                  </a:cubicBezTo>
                  <a:cubicBezTo>
                    <a:pt x="421" y="176"/>
                    <a:pt x="418" y="181"/>
                    <a:pt x="398" y="194"/>
                  </a:cubicBezTo>
                  <a:cubicBezTo>
                    <a:pt x="390" y="199"/>
                    <a:pt x="382" y="204"/>
                    <a:pt x="374" y="209"/>
                  </a:cubicBezTo>
                  <a:cubicBezTo>
                    <a:pt x="367" y="215"/>
                    <a:pt x="367" y="221"/>
                    <a:pt x="374" y="227"/>
                  </a:cubicBezTo>
                  <a:cubicBezTo>
                    <a:pt x="383" y="235"/>
                    <a:pt x="393" y="242"/>
                    <a:pt x="403" y="250"/>
                  </a:cubicBezTo>
                  <a:cubicBezTo>
                    <a:pt x="413" y="258"/>
                    <a:pt x="415" y="268"/>
                    <a:pt x="409" y="280"/>
                  </a:cubicBezTo>
                  <a:cubicBezTo>
                    <a:pt x="403" y="293"/>
                    <a:pt x="396" y="307"/>
                    <a:pt x="390" y="320"/>
                  </a:cubicBezTo>
                  <a:cubicBezTo>
                    <a:pt x="385" y="332"/>
                    <a:pt x="376" y="336"/>
                    <a:pt x="363" y="334"/>
                  </a:cubicBezTo>
                  <a:cubicBezTo>
                    <a:pt x="352" y="331"/>
                    <a:pt x="341" y="329"/>
                    <a:pt x="330" y="327"/>
                  </a:cubicBezTo>
                  <a:cubicBezTo>
                    <a:pt x="319" y="324"/>
                    <a:pt x="313" y="328"/>
                    <a:pt x="314" y="340"/>
                  </a:cubicBezTo>
                  <a:cubicBezTo>
                    <a:pt x="315" y="352"/>
                    <a:pt x="316" y="365"/>
                    <a:pt x="318" y="377"/>
                  </a:cubicBezTo>
                  <a:cubicBezTo>
                    <a:pt x="319" y="389"/>
                    <a:pt x="313" y="396"/>
                    <a:pt x="303" y="400"/>
                  </a:cubicBezTo>
                  <a:cubicBezTo>
                    <a:pt x="288" y="406"/>
                    <a:pt x="273" y="411"/>
                    <a:pt x="257" y="416"/>
                  </a:cubicBezTo>
                  <a:cubicBezTo>
                    <a:pt x="247" y="420"/>
                    <a:pt x="238" y="417"/>
                    <a:pt x="232" y="407"/>
                  </a:cubicBezTo>
                  <a:cubicBezTo>
                    <a:pt x="226" y="398"/>
                    <a:pt x="220" y="390"/>
                    <a:pt x="214" y="381"/>
                  </a:cubicBezTo>
                  <a:cubicBezTo>
                    <a:pt x="203" y="365"/>
                    <a:pt x="200" y="365"/>
                    <a:pt x="188" y="380"/>
                  </a:cubicBezTo>
                  <a:cubicBezTo>
                    <a:pt x="181" y="388"/>
                    <a:pt x="175" y="396"/>
                    <a:pt x="169" y="403"/>
                  </a:cubicBezTo>
                  <a:cubicBezTo>
                    <a:pt x="160" y="414"/>
                    <a:pt x="151" y="415"/>
                    <a:pt x="139" y="409"/>
                  </a:cubicBezTo>
                  <a:cubicBezTo>
                    <a:pt x="126" y="403"/>
                    <a:pt x="112" y="396"/>
                    <a:pt x="99" y="390"/>
                  </a:cubicBezTo>
                  <a:cubicBezTo>
                    <a:pt x="88" y="385"/>
                    <a:pt x="83" y="377"/>
                    <a:pt x="86" y="364"/>
                  </a:cubicBezTo>
                  <a:cubicBezTo>
                    <a:pt x="88" y="353"/>
                    <a:pt x="90" y="341"/>
                    <a:pt x="93" y="329"/>
                  </a:cubicBezTo>
                  <a:cubicBezTo>
                    <a:pt x="95" y="318"/>
                    <a:pt x="91" y="313"/>
                    <a:pt x="79" y="314"/>
                  </a:cubicBezTo>
                  <a:cubicBezTo>
                    <a:pt x="67" y="316"/>
                    <a:pt x="55" y="316"/>
                    <a:pt x="44" y="318"/>
                  </a:cubicBezTo>
                  <a:cubicBezTo>
                    <a:pt x="31" y="319"/>
                    <a:pt x="23" y="314"/>
                    <a:pt x="19" y="302"/>
                  </a:cubicBezTo>
                  <a:cubicBezTo>
                    <a:pt x="14" y="288"/>
                    <a:pt x="9" y="273"/>
                    <a:pt x="4" y="259"/>
                  </a:cubicBezTo>
                  <a:cubicBezTo>
                    <a:pt x="0" y="247"/>
                    <a:pt x="3" y="238"/>
                    <a:pt x="13" y="231"/>
                  </a:cubicBezTo>
                  <a:cubicBezTo>
                    <a:pt x="23" y="225"/>
                    <a:pt x="33" y="218"/>
                    <a:pt x="43" y="211"/>
                  </a:cubicBezTo>
                  <a:cubicBezTo>
                    <a:pt x="53" y="205"/>
                    <a:pt x="53" y="199"/>
                    <a:pt x="44" y="192"/>
                  </a:cubicBezTo>
                  <a:cubicBezTo>
                    <a:pt x="34" y="184"/>
                    <a:pt x="25" y="176"/>
                    <a:pt x="16" y="169"/>
                  </a:cubicBezTo>
                  <a:cubicBezTo>
                    <a:pt x="7" y="161"/>
                    <a:pt x="4" y="152"/>
                    <a:pt x="10" y="141"/>
                  </a:cubicBezTo>
                  <a:cubicBezTo>
                    <a:pt x="16" y="128"/>
                    <a:pt x="22" y="115"/>
                    <a:pt x="28" y="101"/>
                  </a:cubicBezTo>
                  <a:cubicBezTo>
                    <a:pt x="34" y="87"/>
                    <a:pt x="44" y="84"/>
                    <a:pt x="58" y="87"/>
                  </a:cubicBezTo>
                  <a:cubicBezTo>
                    <a:pt x="68" y="89"/>
                    <a:pt x="78" y="91"/>
                    <a:pt x="88" y="92"/>
                  </a:cubicBezTo>
                  <a:cubicBezTo>
                    <a:pt x="104" y="95"/>
                    <a:pt x="106" y="93"/>
                    <a:pt x="105" y="76"/>
                  </a:cubicBezTo>
                  <a:cubicBezTo>
                    <a:pt x="104" y="65"/>
                    <a:pt x="103" y="54"/>
                    <a:pt x="102" y="43"/>
                  </a:cubicBezTo>
                  <a:cubicBezTo>
                    <a:pt x="101" y="31"/>
                    <a:pt x="106" y="23"/>
                    <a:pt x="117" y="19"/>
                  </a:cubicBezTo>
                  <a:cubicBezTo>
                    <a:pt x="132" y="15"/>
                    <a:pt x="146" y="10"/>
                    <a:pt x="160" y="4"/>
                  </a:cubicBezTo>
                  <a:cubicBezTo>
                    <a:pt x="173" y="0"/>
                    <a:pt x="182" y="3"/>
                    <a:pt x="189" y="15"/>
                  </a:cubicBezTo>
                  <a:cubicBezTo>
                    <a:pt x="195" y="24"/>
                    <a:pt x="202" y="34"/>
                    <a:pt x="208" y="43"/>
                  </a:cubicBezTo>
                  <a:cubicBezTo>
                    <a:pt x="214" y="52"/>
                    <a:pt x="220" y="53"/>
                    <a:pt x="227" y="44"/>
                  </a:cubicBezTo>
                  <a:cubicBezTo>
                    <a:pt x="235" y="35"/>
                    <a:pt x="243" y="26"/>
                    <a:pt x="250" y="17"/>
                  </a:cubicBezTo>
                  <a:cubicBezTo>
                    <a:pt x="258" y="7"/>
                    <a:pt x="268" y="5"/>
                    <a:pt x="279" y="10"/>
                  </a:cubicBezTo>
                  <a:cubicBezTo>
                    <a:pt x="293" y="17"/>
                    <a:pt x="306" y="23"/>
                    <a:pt x="320" y="29"/>
                  </a:cubicBezTo>
                  <a:cubicBezTo>
                    <a:pt x="332" y="35"/>
                    <a:pt x="336" y="44"/>
                    <a:pt x="333" y="56"/>
                  </a:cubicBezTo>
                  <a:cubicBezTo>
                    <a:pt x="332" y="64"/>
                    <a:pt x="330" y="72"/>
                    <a:pt x="329" y="80"/>
                  </a:cubicBezTo>
                  <a:cubicBezTo>
                    <a:pt x="323" y="106"/>
                    <a:pt x="324" y="106"/>
                    <a:pt x="350" y="104"/>
                  </a:cubicBezTo>
                  <a:close/>
                  <a:moveTo>
                    <a:pt x="388" y="269"/>
                  </a:moveTo>
                  <a:cubicBezTo>
                    <a:pt x="382" y="264"/>
                    <a:pt x="377" y="260"/>
                    <a:pt x="371" y="255"/>
                  </a:cubicBezTo>
                  <a:cubicBezTo>
                    <a:pt x="366" y="251"/>
                    <a:pt x="360" y="246"/>
                    <a:pt x="354" y="241"/>
                  </a:cubicBezTo>
                  <a:cubicBezTo>
                    <a:pt x="342" y="231"/>
                    <a:pt x="341" y="207"/>
                    <a:pt x="352" y="197"/>
                  </a:cubicBezTo>
                  <a:cubicBezTo>
                    <a:pt x="358" y="192"/>
                    <a:pt x="364" y="188"/>
                    <a:pt x="371" y="184"/>
                  </a:cubicBezTo>
                  <a:cubicBezTo>
                    <a:pt x="393" y="169"/>
                    <a:pt x="392" y="169"/>
                    <a:pt x="385" y="143"/>
                  </a:cubicBezTo>
                  <a:cubicBezTo>
                    <a:pt x="380" y="129"/>
                    <a:pt x="373" y="124"/>
                    <a:pt x="359" y="127"/>
                  </a:cubicBezTo>
                  <a:cubicBezTo>
                    <a:pt x="352" y="129"/>
                    <a:pt x="345" y="129"/>
                    <a:pt x="338" y="130"/>
                  </a:cubicBezTo>
                  <a:cubicBezTo>
                    <a:pt x="315" y="132"/>
                    <a:pt x="298" y="114"/>
                    <a:pt x="302" y="91"/>
                  </a:cubicBezTo>
                  <a:cubicBezTo>
                    <a:pt x="310" y="49"/>
                    <a:pt x="310" y="49"/>
                    <a:pt x="271" y="33"/>
                  </a:cubicBezTo>
                  <a:cubicBezTo>
                    <a:pt x="270" y="32"/>
                    <a:pt x="270" y="33"/>
                    <a:pt x="268" y="33"/>
                  </a:cubicBezTo>
                  <a:cubicBezTo>
                    <a:pt x="260" y="43"/>
                    <a:pt x="252" y="54"/>
                    <a:pt x="242" y="64"/>
                  </a:cubicBezTo>
                  <a:cubicBezTo>
                    <a:pt x="236" y="69"/>
                    <a:pt x="228" y="73"/>
                    <a:pt x="220" y="74"/>
                  </a:cubicBezTo>
                  <a:cubicBezTo>
                    <a:pt x="197" y="78"/>
                    <a:pt x="189" y="59"/>
                    <a:pt x="180" y="44"/>
                  </a:cubicBezTo>
                  <a:cubicBezTo>
                    <a:pt x="172" y="29"/>
                    <a:pt x="164" y="26"/>
                    <a:pt x="149" y="33"/>
                  </a:cubicBezTo>
                  <a:cubicBezTo>
                    <a:pt x="126" y="43"/>
                    <a:pt x="125" y="42"/>
                    <a:pt x="128" y="66"/>
                  </a:cubicBezTo>
                  <a:cubicBezTo>
                    <a:pt x="128" y="71"/>
                    <a:pt x="129" y="76"/>
                    <a:pt x="129" y="81"/>
                  </a:cubicBezTo>
                  <a:cubicBezTo>
                    <a:pt x="131" y="107"/>
                    <a:pt x="114" y="122"/>
                    <a:pt x="89" y="117"/>
                  </a:cubicBezTo>
                  <a:cubicBezTo>
                    <a:pt x="80" y="115"/>
                    <a:pt x="71" y="114"/>
                    <a:pt x="62" y="112"/>
                  </a:cubicBezTo>
                  <a:cubicBezTo>
                    <a:pt x="53" y="109"/>
                    <a:pt x="49" y="112"/>
                    <a:pt x="45" y="120"/>
                  </a:cubicBezTo>
                  <a:cubicBezTo>
                    <a:pt x="31" y="150"/>
                    <a:pt x="31" y="150"/>
                    <a:pt x="56" y="171"/>
                  </a:cubicBezTo>
                  <a:cubicBezTo>
                    <a:pt x="58" y="173"/>
                    <a:pt x="60" y="174"/>
                    <a:pt x="62" y="176"/>
                  </a:cubicBezTo>
                  <a:cubicBezTo>
                    <a:pt x="80" y="192"/>
                    <a:pt x="79" y="216"/>
                    <a:pt x="60" y="229"/>
                  </a:cubicBezTo>
                  <a:cubicBezTo>
                    <a:pt x="49" y="236"/>
                    <a:pt x="37" y="244"/>
                    <a:pt x="27" y="251"/>
                  </a:cubicBezTo>
                  <a:cubicBezTo>
                    <a:pt x="40" y="293"/>
                    <a:pt x="40" y="293"/>
                    <a:pt x="80" y="290"/>
                  </a:cubicBezTo>
                  <a:cubicBezTo>
                    <a:pt x="106" y="288"/>
                    <a:pt x="121" y="305"/>
                    <a:pt x="117" y="331"/>
                  </a:cubicBezTo>
                  <a:cubicBezTo>
                    <a:pt x="110" y="371"/>
                    <a:pt x="110" y="371"/>
                    <a:pt x="148" y="387"/>
                  </a:cubicBezTo>
                  <a:cubicBezTo>
                    <a:pt x="148" y="387"/>
                    <a:pt x="149" y="387"/>
                    <a:pt x="151" y="387"/>
                  </a:cubicBezTo>
                  <a:cubicBezTo>
                    <a:pt x="159" y="377"/>
                    <a:pt x="168" y="366"/>
                    <a:pt x="177" y="356"/>
                  </a:cubicBezTo>
                  <a:cubicBezTo>
                    <a:pt x="192" y="339"/>
                    <a:pt x="216" y="341"/>
                    <a:pt x="228" y="359"/>
                  </a:cubicBezTo>
                  <a:cubicBezTo>
                    <a:pt x="232" y="365"/>
                    <a:pt x="237" y="371"/>
                    <a:pt x="240" y="377"/>
                  </a:cubicBezTo>
                  <a:cubicBezTo>
                    <a:pt x="246" y="391"/>
                    <a:pt x="254" y="394"/>
                    <a:pt x="269" y="387"/>
                  </a:cubicBezTo>
                  <a:cubicBezTo>
                    <a:pt x="293" y="377"/>
                    <a:pt x="293" y="378"/>
                    <a:pt x="291" y="352"/>
                  </a:cubicBezTo>
                  <a:cubicBezTo>
                    <a:pt x="291" y="348"/>
                    <a:pt x="291" y="343"/>
                    <a:pt x="290" y="339"/>
                  </a:cubicBezTo>
                  <a:cubicBezTo>
                    <a:pt x="288" y="315"/>
                    <a:pt x="305" y="298"/>
                    <a:pt x="329" y="303"/>
                  </a:cubicBezTo>
                  <a:cubicBezTo>
                    <a:pt x="342" y="305"/>
                    <a:pt x="355" y="307"/>
                    <a:pt x="369" y="310"/>
                  </a:cubicBezTo>
                  <a:cubicBezTo>
                    <a:pt x="375" y="296"/>
                    <a:pt x="381" y="284"/>
                    <a:pt x="388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9363075" y="2740026"/>
              <a:ext cx="473075" cy="471488"/>
            </a:xfrm>
            <a:custGeom>
              <a:avLst/>
              <a:gdLst>
                <a:gd name="T0" fmla="*/ 141 w 282"/>
                <a:gd name="T1" fmla="*/ 0 h 280"/>
                <a:gd name="T2" fmla="*/ 281 w 282"/>
                <a:gd name="T3" fmla="*/ 139 h 280"/>
                <a:gd name="T4" fmla="*/ 141 w 282"/>
                <a:gd name="T5" fmla="*/ 280 h 280"/>
                <a:gd name="T6" fmla="*/ 0 w 282"/>
                <a:gd name="T7" fmla="*/ 140 h 280"/>
                <a:gd name="T8" fmla="*/ 141 w 282"/>
                <a:gd name="T9" fmla="*/ 0 h 280"/>
                <a:gd name="T10" fmla="*/ 138 w 282"/>
                <a:gd name="T11" fmla="*/ 256 h 280"/>
                <a:gd name="T12" fmla="*/ 257 w 282"/>
                <a:gd name="T13" fmla="*/ 142 h 280"/>
                <a:gd name="T14" fmla="*/ 146 w 282"/>
                <a:gd name="T15" fmla="*/ 24 h 280"/>
                <a:gd name="T16" fmla="*/ 24 w 282"/>
                <a:gd name="T17" fmla="*/ 137 h 280"/>
                <a:gd name="T18" fmla="*/ 138 w 282"/>
                <a:gd name="T19" fmla="*/ 25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280">
                  <a:moveTo>
                    <a:pt x="141" y="0"/>
                  </a:moveTo>
                  <a:cubicBezTo>
                    <a:pt x="218" y="0"/>
                    <a:pt x="280" y="62"/>
                    <a:pt x="281" y="139"/>
                  </a:cubicBezTo>
                  <a:cubicBezTo>
                    <a:pt x="282" y="216"/>
                    <a:pt x="218" y="280"/>
                    <a:pt x="141" y="280"/>
                  </a:cubicBezTo>
                  <a:cubicBezTo>
                    <a:pt x="63" y="280"/>
                    <a:pt x="0" y="218"/>
                    <a:pt x="0" y="140"/>
                  </a:cubicBezTo>
                  <a:cubicBezTo>
                    <a:pt x="0" y="62"/>
                    <a:pt x="62" y="0"/>
                    <a:pt x="141" y="0"/>
                  </a:cubicBezTo>
                  <a:close/>
                  <a:moveTo>
                    <a:pt x="138" y="256"/>
                  </a:moveTo>
                  <a:cubicBezTo>
                    <a:pt x="202" y="258"/>
                    <a:pt x="256" y="207"/>
                    <a:pt x="257" y="142"/>
                  </a:cubicBezTo>
                  <a:cubicBezTo>
                    <a:pt x="259" y="80"/>
                    <a:pt x="208" y="25"/>
                    <a:pt x="146" y="24"/>
                  </a:cubicBezTo>
                  <a:cubicBezTo>
                    <a:pt x="80" y="22"/>
                    <a:pt x="26" y="72"/>
                    <a:pt x="24" y="137"/>
                  </a:cubicBezTo>
                  <a:cubicBezTo>
                    <a:pt x="22" y="202"/>
                    <a:pt x="73" y="254"/>
                    <a:pt x="138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8839200" y="1646238"/>
              <a:ext cx="382588" cy="381000"/>
            </a:xfrm>
            <a:custGeom>
              <a:avLst/>
              <a:gdLst>
                <a:gd name="T0" fmla="*/ 227 w 227"/>
                <a:gd name="T1" fmla="*/ 114 h 227"/>
                <a:gd name="T2" fmla="*/ 113 w 227"/>
                <a:gd name="T3" fmla="*/ 227 h 227"/>
                <a:gd name="T4" fmla="*/ 0 w 227"/>
                <a:gd name="T5" fmla="*/ 114 h 227"/>
                <a:gd name="T6" fmla="*/ 115 w 227"/>
                <a:gd name="T7" fmla="*/ 0 h 227"/>
                <a:gd name="T8" fmla="*/ 227 w 227"/>
                <a:gd name="T9" fmla="*/ 114 h 227"/>
                <a:gd name="T10" fmla="*/ 115 w 227"/>
                <a:gd name="T11" fmla="*/ 24 h 227"/>
                <a:gd name="T12" fmla="*/ 24 w 227"/>
                <a:gd name="T13" fmla="*/ 113 h 227"/>
                <a:gd name="T14" fmla="*/ 113 w 227"/>
                <a:gd name="T15" fmla="*/ 203 h 227"/>
                <a:gd name="T16" fmla="*/ 204 w 227"/>
                <a:gd name="T17" fmla="*/ 114 h 227"/>
                <a:gd name="T18" fmla="*/ 115 w 227"/>
                <a:gd name="T19" fmla="*/ 2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27">
                  <a:moveTo>
                    <a:pt x="227" y="114"/>
                  </a:moveTo>
                  <a:cubicBezTo>
                    <a:pt x="227" y="176"/>
                    <a:pt x="176" y="227"/>
                    <a:pt x="113" y="227"/>
                  </a:cubicBezTo>
                  <a:cubicBezTo>
                    <a:pt x="51" y="226"/>
                    <a:pt x="0" y="175"/>
                    <a:pt x="0" y="114"/>
                  </a:cubicBezTo>
                  <a:cubicBezTo>
                    <a:pt x="1" y="50"/>
                    <a:pt x="51" y="0"/>
                    <a:pt x="115" y="0"/>
                  </a:cubicBezTo>
                  <a:cubicBezTo>
                    <a:pt x="178" y="0"/>
                    <a:pt x="227" y="51"/>
                    <a:pt x="227" y="114"/>
                  </a:cubicBezTo>
                  <a:close/>
                  <a:moveTo>
                    <a:pt x="115" y="24"/>
                  </a:moveTo>
                  <a:cubicBezTo>
                    <a:pt x="66" y="23"/>
                    <a:pt x="25" y="63"/>
                    <a:pt x="24" y="113"/>
                  </a:cubicBezTo>
                  <a:cubicBezTo>
                    <a:pt x="23" y="161"/>
                    <a:pt x="64" y="202"/>
                    <a:pt x="113" y="203"/>
                  </a:cubicBezTo>
                  <a:cubicBezTo>
                    <a:pt x="162" y="204"/>
                    <a:pt x="203" y="163"/>
                    <a:pt x="204" y="114"/>
                  </a:cubicBezTo>
                  <a:cubicBezTo>
                    <a:pt x="204" y="64"/>
                    <a:pt x="164" y="24"/>
                    <a:pt x="11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8402638" y="2524126"/>
              <a:ext cx="244475" cy="242888"/>
            </a:xfrm>
            <a:custGeom>
              <a:avLst/>
              <a:gdLst>
                <a:gd name="T0" fmla="*/ 72 w 145"/>
                <a:gd name="T1" fmla="*/ 145 h 145"/>
                <a:gd name="T2" fmla="*/ 1 w 145"/>
                <a:gd name="T3" fmla="*/ 72 h 145"/>
                <a:gd name="T4" fmla="*/ 71 w 145"/>
                <a:gd name="T5" fmla="*/ 1 h 145"/>
                <a:gd name="T6" fmla="*/ 145 w 145"/>
                <a:gd name="T7" fmla="*/ 74 h 145"/>
                <a:gd name="T8" fmla="*/ 72 w 145"/>
                <a:gd name="T9" fmla="*/ 145 h 145"/>
                <a:gd name="T10" fmla="*/ 72 w 145"/>
                <a:gd name="T11" fmla="*/ 121 h 145"/>
                <a:gd name="T12" fmla="*/ 121 w 145"/>
                <a:gd name="T13" fmla="*/ 72 h 145"/>
                <a:gd name="T14" fmla="*/ 74 w 145"/>
                <a:gd name="T15" fmla="*/ 25 h 145"/>
                <a:gd name="T16" fmla="*/ 25 w 145"/>
                <a:gd name="T17" fmla="*/ 72 h 145"/>
                <a:gd name="T18" fmla="*/ 72 w 145"/>
                <a:gd name="T19" fmla="*/ 12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5">
                  <a:moveTo>
                    <a:pt x="72" y="145"/>
                  </a:moveTo>
                  <a:cubicBezTo>
                    <a:pt x="32" y="144"/>
                    <a:pt x="0" y="112"/>
                    <a:pt x="1" y="72"/>
                  </a:cubicBezTo>
                  <a:cubicBezTo>
                    <a:pt x="1" y="33"/>
                    <a:pt x="34" y="0"/>
                    <a:pt x="71" y="1"/>
                  </a:cubicBezTo>
                  <a:cubicBezTo>
                    <a:pt x="113" y="1"/>
                    <a:pt x="145" y="33"/>
                    <a:pt x="145" y="74"/>
                  </a:cubicBezTo>
                  <a:cubicBezTo>
                    <a:pt x="144" y="113"/>
                    <a:pt x="112" y="145"/>
                    <a:pt x="72" y="145"/>
                  </a:cubicBezTo>
                  <a:close/>
                  <a:moveTo>
                    <a:pt x="72" y="121"/>
                  </a:moveTo>
                  <a:cubicBezTo>
                    <a:pt x="99" y="121"/>
                    <a:pt x="121" y="99"/>
                    <a:pt x="121" y="72"/>
                  </a:cubicBezTo>
                  <a:cubicBezTo>
                    <a:pt x="121" y="47"/>
                    <a:pt x="99" y="25"/>
                    <a:pt x="74" y="25"/>
                  </a:cubicBezTo>
                  <a:cubicBezTo>
                    <a:pt x="47" y="24"/>
                    <a:pt x="25" y="45"/>
                    <a:pt x="25" y="72"/>
                  </a:cubicBezTo>
                  <a:cubicBezTo>
                    <a:pt x="24" y="99"/>
                    <a:pt x="45" y="120"/>
                    <a:pt x="7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0" name="Группа 189"/>
          <p:cNvGrpSpPr/>
          <p:nvPr/>
        </p:nvGrpSpPr>
        <p:grpSpPr>
          <a:xfrm>
            <a:off x="10308686" y="6073527"/>
            <a:ext cx="818781" cy="613914"/>
            <a:chOff x="4485017" y="7467057"/>
            <a:chExt cx="2472683" cy="1853991"/>
          </a:xfrm>
        </p:grpSpPr>
        <p:grpSp>
          <p:nvGrpSpPr>
            <p:cNvPr id="191" name="Группа 190"/>
            <p:cNvGrpSpPr/>
            <p:nvPr/>
          </p:nvGrpSpPr>
          <p:grpSpPr>
            <a:xfrm>
              <a:off x="4485017" y="7677193"/>
              <a:ext cx="2472683" cy="1643855"/>
              <a:chOff x="1597037" y="7517173"/>
              <a:chExt cx="2472683" cy="164385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2" name="Полилиния 201"/>
              <p:cNvSpPr/>
              <p:nvPr/>
            </p:nvSpPr>
            <p:spPr>
              <a:xfrm>
                <a:off x="1597037" y="7955876"/>
                <a:ext cx="2472683" cy="1205152"/>
              </a:xfrm>
              <a:custGeom>
                <a:avLst/>
                <a:gdLst>
                  <a:gd name="connsiteX0" fmla="*/ 0 w 2472683"/>
                  <a:gd name="connsiteY0" fmla="*/ 0 h 1903120"/>
                  <a:gd name="connsiteX1" fmla="*/ 2472683 w 2472683"/>
                  <a:gd name="connsiteY1" fmla="*/ 0 h 1903120"/>
                  <a:gd name="connsiteX2" fmla="*/ 2472683 w 2472683"/>
                  <a:gd name="connsiteY2" fmla="*/ 1614508 h 1903120"/>
                  <a:gd name="connsiteX3" fmla="*/ 2184071 w 2472683"/>
                  <a:gd name="connsiteY3" fmla="*/ 1903120 h 1903120"/>
                  <a:gd name="connsiteX4" fmla="*/ 288612 w 2472683"/>
                  <a:gd name="connsiteY4" fmla="*/ 1903120 h 1903120"/>
                  <a:gd name="connsiteX5" fmla="*/ 0 w 2472683"/>
                  <a:gd name="connsiteY5" fmla="*/ 1614508 h 1903120"/>
                  <a:gd name="connsiteX6" fmla="*/ 0 w 2472683"/>
                  <a:gd name="connsiteY6" fmla="*/ 0 h 1903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1903120">
                    <a:moveTo>
                      <a:pt x="0" y="0"/>
                    </a:moveTo>
                    <a:lnTo>
                      <a:pt x="2472683" y="0"/>
                    </a:lnTo>
                    <a:lnTo>
                      <a:pt x="2472683" y="1614508"/>
                    </a:lnTo>
                    <a:cubicBezTo>
                      <a:pt x="2472683" y="1773904"/>
                      <a:pt x="2343467" y="1903120"/>
                      <a:pt x="2184071" y="1903120"/>
                    </a:cubicBezTo>
                    <a:lnTo>
                      <a:pt x="288612" y="1903120"/>
                    </a:lnTo>
                    <a:cubicBezTo>
                      <a:pt x="129216" y="1903120"/>
                      <a:pt x="0" y="1773904"/>
                      <a:pt x="0" y="16145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сентябрь</a:t>
                </a:r>
                <a:endParaRPr lang="ru-RU" sz="1400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3" name="Полилиния 202"/>
              <p:cNvSpPr/>
              <p:nvPr/>
            </p:nvSpPr>
            <p:spPr>
              <a:xfrm>
                <a:off x="1597037" y="7517173"/>
                <a:ext cx="2472683" cy="551692"/>
              </a:xfrm>
              <a:custGeom>
                <a:avLst/>
                <a:gdLst>
                  <a:gd name="connsiteX0" fmla="*/ 288612 w 2472683"/>
                  <a:gd name="connsiteY0" fmla="*/ 0 h 551692"/>
                  <a:gd name="connsiteX1" fmla="*/ 2184071 w 2472683"/>
                  <a:gd name="connsiteY1" fmla="*/ 0 h 551692"/>
                  <a:gd name="connsiteX2" fmla="*/ 2472683 w 2472683"/>
                  <a:gd name="connsiteY2" fmla="*/ 288612 h 551692"/>
                  <a:gd name="connsiteX3" fmla="*/ 2472683 w 2472683"/>
                  <a:gd name="connsiteY3" fmla="*/ 551692 h 551692"/>
                  <a:gd name="connsiteX4" fmla="*/ 0 w 2472683"/>
                  <a:gd name="connsiteY4" fmla="*/ 551692 h 551692"/>
                  <a:gd name="connsiteX5" fmla="*/ 0 w 2472683"/>
                  <a:gd name="connsiteY5" fmla="*/ 288612 h 551692"/>
                  <a:gd name="connsiteX6" fmla="*/ 288612 w 2472683"/>
                  <a:gd name="connsiteY6" fmla="*/ 0 h 55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2683" h="551692">
                    <a:moveTo>
                      <a:pt x="288612" y="0"/>
                    </a:moveTo>
                    <a:lnTo>
                      <a:pt x="2184071" y="0"/>
                    </a:lnTo>
                    <a:cubicBezTo>
                      <a:pt x="2343467" y="0"/>
                      <a:pt x="2472683" y="129216"/>
                      <a:pt x="2472683" y="288612"/>
                    </a:cubicBezTo>
                    <a:lnTo>
                      <a:pt x="2472683" y="551692"/>
                    </a:lnTo>
                    <a:lnTo>
                      <a:pt x="0" y="551692"/>
                    </a:lnTo>
                    <a:lnTo>
                      <a:pt x="0" y="288612"/>
                    </a:lnTo>
                    <a:cubicBezTo>
                      <a:pt x="0" y="129216"/>
                      <a:pt x="129216" y="0"/>
                      <a:pt x="288612" y="0"/>
                    </a:cubicBezTo>
                    <a:close/>
                  </a:path>
                </a:pathLst>
              </a:custGeom>
              <a:solidFill>
                <a:srgbClr val="916E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2" name="Группа 191"/>
            <p:cNvGrpSpPr/>
            <p:nvPr/>
          </p:nvGrpSpPr>
          <p:grpSpPr>
            <a:xfrm>
              <a:off x="4875613" y="7467057"/>
              <a:ext cx="1647110" cy="554184"/>
              <a:chOff x="4875613" y="7467057"/>
              <a:chExt cx="1647110" cy="554184"/>
            </a:xfrm>
          </p:grpSpPr>
          <p:grpSp>
            <p:nvGrpSpPr>
              <p:cNvPr id="193" name="Группа 192"/>
              <p:cNvGrpSpPr/>
              <p:nvPr/>
            </p:nvGrpSpPr>
            <p:grpSpPr>
              <a:xfrm>
                <a:off x="487561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200" name="Овал 199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" name="Скругленный прямоугольник 200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4" name="Группа 193"/>
              <p:cNvGrpSpPr/>
              <p:nvPr/>
            </p:nvGrpSpPr>
            <p:grpSpPr>
              <a:xfrm>
                <a:off x="554998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98" name="Овал 197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" name="Скругленный прямоугольник 198"/>
                <p:cNvSpPr/>
                <p:nvPr/>
              </p:nvSpPr>
              <p:spPr>
                <a:xfrm>
                  <a:off x="4910042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95" name="Группа 194"/>
              <p:cNvGrpSpPr/>
              <p:nvPr/>
            </p:nvGrpSpPr>
            <p:grpSpPr>
              <a:xfrm>
                <a:off x="6224353" y="7467057"/>
                <a:ext cx="298370" cy="554184"/>
                <a:chOff x="4875613" y="7478487"/>
                <a:chExt cx="298370" cy="554184"/>
              </a:xfrm>
            </p:grpSpPr>
            <p:sp>
              <p:nvSpPr>
                <p:cNvPr id="196" name="Овал 195"/>
                <p:cNvSpPr/>
                <p:nvPr/>
              </p:nvSpPr>
              <p:spPr>
                <a:xfrm>
                  <a:off x="4875613" y="7734301"/>
                  <a:ext cx="298370" cy="298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" name="Скругленный прямоугольник 196"/>
                <p:cNvSpPr/>
                <p:nvPr/>
              </p:nvSpPr>
              <p:spPr>
                <a:xfrm>
                  <a:off x="4919981" y="7478487"/>
                  <a:ext cx="215900" cy="4888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4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6149554" y="951302"/>
            <a:ext cx="5983711" cy="5354934"/>
          </a:xfrm>
          <a:prstGeom prst="roundRect">
            <a:avLst>
              <a:gd name="adj" fmla="val 23329"/>
            </a:avLst>
          </a:prstGeom>
          <a:solidFill>
            <a:srgbClr val="FAFBFC">
              <a:alpha val="72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165843" y="918844"/>
            <a:ext cx="5983711" cy="5354934"/>
          </a:xfrm>
          <a:prstGeom prst="roundRect">
            <a:avLst>
              <a:gd name="adj" fmla="val 23329"/>
            </a:avLst>
          </a:prstGeom>
          <a:solidFill>
            <a:srgbClr val="FAFBFC">
              <a:alpha val="72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00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1228788467"/>
              </p:ext>
            </p:extLst>
          </p:nvPr>
        </p:nvGraphicFramePr>
        <p:xfrm>
          <a:off x="6851607" y="1741983"/>
          <a:ext cx="429746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6" name="Скругленный прямоугольник 95"/>
          <p:cNvSpPr/>
          <p:nvPr/>
        </p:nvSpPr>
        <p:spPr>
          <a:xfrm>
            <a:off x="6769100" y="1921328"/>
            <a:ext cx="4350196" cy="3712592"/>
          </a:xfrm>
          <a:prstGeom prst="roundRect">
            <a:avLst>
              <a:gd name="adj" fmla="val 6359"/>
            </a:avLst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678407" y="1888526"/>
            <a:ext cx="4350196" cy="3712592"/>
          </a:xfrm>
          <a:prstGeom prst="roundRect">
            <a:avLst>
              <a:gd name="adj" fmla="val 6359"/>
            </a:avLst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Дуга 118"/>
          <p:cNvSpPr/>
          <p:nvPr/>
        </p:nvSpPr>
        <p:spPr>
          <a:xfrm>
            <a:off x="7190688" y="2189557"/>
            <a:ext cx="504056" cy="576064"/>
          </a:xfrm>
          <a:prstGeom prst="arc">
            <a:avLst>
              <a:gd name="adj1" fmla="val 16100837"/>
              <a:gd name="adj2" fmla="val 804689"/>
            </a:avLst>
          </a:prstGeom>
          <a:ln w="60325">
            <a:solidFill>
              <a:srgbClr val="8EB4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952614" y="379764"/>
            <a:ext cx="6387986" cy="465704"/>
          </a:xfrm>
          <a:prstGeom prst="rect">
            <a:avLst/>
          </a:prstGeom>
          <a:noFill/>
        </p:spPr>
        <p:txBody>
          <a:bodyPr wrap="square" lIns="95439" tIns="47720" rIns="95439" bIns="47720" rtlCol="0">
            <a:spAutoFit/>
          </a:bodyPr>
          <a:lstStyle/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ИСТОЧНИКИ  </a:t>
            </a:r>
            <a:r>
              <a:rPr lang="ru-RU" sz="2400" b="1" dirty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ФИНАНСИРОВАНИЯ </a:t>
            </a:r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ПРОЕКТОВ</a:t>
            </a:r>
            <a:endParaRPr lang="ru-RU" sz="2400" b="1" dirty="0">
              <a:solidFill>
                <a:srgbClr val="1A86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138"/>
          <p:cNvSpPr>
            <a:spLocks/>
          </p:cNvSpPr>
          <p:nvPr/>
        </p:nvSpPr>
        <p:spPr bwMode="auto">
          <a:xfrm>
            <a:off x="4617348" y="5311308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E2AB9C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Freeform 139"/>
          <p:cNvSpPr>
            <a:spLocks/>
          </p:cNvSpPr>
          <p:nvPr/>
        </p:nvSpPr>
        <p:spPr bwMode="auto">
          <a:xfrm>
            <a:off x="4624397" y="5093290"/>
            <a:ext cx="389748" cy="175235"/>
          </a:xfrm>
          <a:custGeom>
            <a:avLst/>
            <a:gdLst>
              <a:gd name="T0" fmla="*/ 304 w 610"/>
              <a:gd name="T1" fmla="*/ 2 h 273"/>
              <a:gd name="T2" fmla="*/ 336 w 610"/>
              <a:gd name="T3" fmla="*/ 2 h 273"/>
              <a:gd name="T4" fmla="*/ 455 w 610"/>
              <a:gd name="T5" fmla="*/ 18 h 273"/>
              <a:gd name="T6" fmla="*/ 553 w 610"/>
              <a:gd name="T7" fmla="*/ 53 h 273"/>
              <a:gd name="T8" fmla="*/ 583 w 610"/>
              <a:gd name="T9" fmla="*/ 76 h 273"/>
              <a:gd name="T10" fmla="*/ 590 w 610"/>
              <a:gd name="T11" fmla="*/ 156 h 273"/>
              <a:gd name="T12" fmla="*/ 535 w 610"/>
              <a:gd name="T13" fmla="*/ 207 h 273"/>
              <a:gd name="T14" fmla="*/ 402 w 610"/>
              <a:gd name="T15" fmla="*/ 260 h 273"/>
              <a:gd name="T16" fmla="*/ 260 w 610"/>
              <a:gd name="T17" fmla="*/ 268 h 273"/>
              <a:gd name="T18" fmla="*/ 163 w 610"/>
              <a:gd name="T19" fmla="*/ 248 h 273"/>
              <a:gd name="T20" fmla="*/ 58 w 610"/>
              <a:gd name="T21" fmla="*/ 196 h 273"/>
              <a:gd name="T22" fmla="*/ 11 w 610"/>
              <a:gd name="T23" fmla="*/ 143 h 273"/>
              <a:gd name="T24" fmla="*/ 19 w 610"/>
              <a:gd name="T25" fmla="*/ 82 h 273"/>
              <a:gd name="T26" fmla="*/ 77 w 610"/>
              <a:gd name="T27" fmla="*/ 42 h 273"/>
              <a:gd name="T28" fmla="*/ 215 w 610"/>
              <a:gd name="T29" fmla="*/ 7 h 273"/>
              <a:gd name="T30" fmla="*/ 304 w 610"/>
              <a:gd name="T31" fmla="*/ 0 h 273"/>
              <a:gd name="T32" fmla="*/ 304 w 610"/>
              <a:gd name="T3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0" h="273">
                <a:moveTo>
                  <a:pt x="304" y="2"/>
                </a:moveTo>
                <a:cubicBezTo>
                  <a:pt x="315" y="2"/>
                  <a:pt x="325" y="2"/>
                  <a:pt x="336" y="2"/>
                </a:cubicBezTo>
                <a:cubicBezTo>
                  <a:pt x="377" y="2"/>
                  <a:pt x="416" y="9"/>
                  <a:pt x="455" y="18"/>
                </a:cubicBezTo>
                <a:cubicBezTo>
                  <a:pt x="490" y="25"/>
                  <a:pt x="523" y="36"/>
                  <a:pt x="553" y="53"/>
                </a:cubicBezTo>
                <a:cubicBezTo>
                  <a:pt x="564" y="60"/>
                  <a:pt x="574" y="67"/>
                  <a:pt x="583" y="76"/>
                </a:cubicBezTo>
                <a:cubicBezTo>
                  <a:pt x="608" y="100"/>
                  <a:pt x="610" y="127"/>
                  <a:pt x="590" y="156"/>
                </a:cubicBezTo>
                <a:cubicBezTo>
                  <a:pt x="575" y="177"/>
                  <a:pt x="556" y="193"/>
                  <a:pt x="535" y="207"/>
                </a:cubicBezTo>
                <a:cubicBezTo>
                  <a:pt x="494" y="233"/>
                  <a:pt x="449" y="249"/>
                  <a:pt x="402" y="260"/>
                </a:cubicBezTo>
                <a:cubicBezTo>
                  <a:pt x="355" y="271"/>
                  <a:pt x="307" y="273"/>
                  <a:pt x="260" y="268"/>
                </a:cubicBezTo>
                <a:cubicBezTo>
                  <a:pt x="227" y="265"/>
                  <a:pt x="195" y="256"/>
                  <a:pt x="163" y="248"/>
                </a:cubicBezTo>
                <a:cubicBezTo>
                  <a:pt x="125" y="238"/>
                  <a:pt x="90" y="220"/>
                  <a:pt x="58" y="196"/>
                </a:cubicBezTo>
                <a:cubicBezTo>
                  <a:pt x="38" y="182"/>
                  <a:pt x="21" y="165"/>
                  <a:pt x="11" y="143"/>
                </a:cubicBezTo>
                <a:cubicBezTo>
                  <a:pt x="0" y="121"/>
                  <a:pt x="4" y="101"/>
                  <a:pt x="19" y="82"/>
                </a:cubicBezTo>
                <a:cubicBezTo>
                  <a:pt x="35" y="63"/>
                  <a:pt x="55" y="52"/>
                  <a:pt x="77" y="42"/>
                </a:cubicBezTo>
                <a:cubicBezTo>
                  <a:pt x="121" y="23"/>
                  <a:pt x="167" y="12"/>
                  <a:pt x="215" y="7"/>
                </a:cubicBezTo>
                <a:cubicBezTo>
                  <a:pt x="244" y="5"/>
                  <a:pt x="274" y="3"/>
                  <a:pt x="304" y="0"/>
                </a:cubicBezTo>
                <a:cubicBezTo>
                  <a:pt x="304" y="1"/>
                  <a:pt x="304" y="2"/>
                  <a:pt x="304" y="2"/>
                </a:cubicBezTo>
                <a:close/>
              </a:path>
            </a:pathLst>
          </a:custGeom>
          <a:solidFill>
            <a:srgbClr val="E2AB9C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" name="Freeform 139"/>
          <p:cNvSpPr>
            <a:spLocks/>
          </p:cNvSpPr>
          <p:nvPr/>
        </p:nvSpPr>
        <p:spPr bwMode="auto">
          <a:xfrm>
            <a:off x="4121365" y="5259165"/>
            <a:ext cx="389748" cy="175235"/>
          </a:xfrm>
          <a:custGeom>
            <a:avLst/>
            <a:gdLst>
              <a:gd name="T0" fmla="*/ 304 w 610"/>
              <a:gd name="T1" fmla="*/ 2 h 273"/>
              <a:gd name="T2" fmla="*/ 336 w 610"/>
              <a:gd name="T3" fmla="*/ 2 h 273"/>
              <a:gd name="T4" fmla="*/ 455 w 610"/>
              <a:gd name="T5" fmla="*/ 18 h 273"/>
              <a:gd name="T6" fmla="*/ 553 w 610"/>
              <a:gd name="T7" fmla="*/ 53 h 273"/>
              <a:gd name="T8" fmla="*/ 583 w 610"/>
              <a:gd name="T9" fmla="*/ 76 h 273"/>
              <a:gd name="T10" fmla="*/ 590 w 610"/>
              <a:gd name="T11" fmla="*/ 156 h 273"/>
              <a:gd name="T12" fmla="*/ 535 w 610"/>
              <a:gd name="T13" fmla="*/ 207 h 273"/>
              <a:gd name="T14" fmla="*/ 402 w 610"/>
              <a:gd name="T15" fmla="*/ 260 h 273"/>
              <a:gd name="T16" fmla="*/ 260 w 610"/>
              <a:gd name="T17" fmla="*/ 268 h 273"/>
              <a:gd name="T18" fmla="*/ 163 w 610"/>
              <a:gd name="T19" fmla="*/ 248 h 273"/>
              <a:gd name="T20" fmla="*/ 58 w 610"/>
              <a:gd name="T21" fmla="*/ 196 h 273"/>
              <a:gd name="T22" fmla="*/ 11 w 610"/>
              <a:gd name="T23" fmla="*/ 143 h 273"/>
              <a:gd name="T24" fmla="*/ 19 w 610"/>
              <a:gd name="T25" fmla="*/ 82 h 273"/>
              <a:gd name="T26" fmla="*/ 77 w 610"/>
              <a:gd name="T27" fmla="*/ 42 h 273"/>
              <a:gd name="T28" fmla="*/ 215 w 610"/>
              <a:gd name="T29" fmla="*/ 7 h 273"/>
              <a:gd name="T30" fmla="*/ 304 w 610"/>
              <a:gd name="T31" fmla="*/ 0 h 273"/>
              <a:gd name="T32" fmla="*/ 304 w 610"/>
              <a:gd name="T3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0" h="273">
                <a:moveTo>
                  <a:pt x="304" y="2"/>
                </a:moveTo>
                <a:cubicBezTo>
                  <a:pt x="315" y="2"/>
                  <a:pt x="325" y="2"/>
                  <a:pt x="336" y="2"/>
                </a:cubicBezTo>
                <a:cubicBezTo>
                  <a:pt x="377" y="2"/>
                  <a:pt x="416" y="9"/>
                  <a:pt x="455" y="18"/>
                </a:cubicBezTo>
                <a:cubicBezTo>
                  <a:pt x="490" y="25"/>
                  <a:pt x="523" y="36"/>
                  <a:pt x="553" y="53"/>
                </a:cubicBezTo>
                <a:cubicBezTo>
                  <a:pt x="564" y="60"/>
                  <a:pt x="574" y="67"/>
                  <a:pt x="583" y="76"/>
                </a:cubicBezTo>
                <a:cubicBezTo>
                  <a:pt x="608" y="100"/>
                  <a:pt x="610" y="127"/>
                  <a:pt x="590" y="156"/>
                </a:cubicBezTo>
                <a:cubicBezTo>
                  <a:pt x="575" y="177"/>
                  <a:pt x="556" y="193"/>
                  <a:pt x="535" y="207"/>
                </a:cubicBezTo>
                <a:cubicBezTo>
                  <a:pt x="494" y="233"/>
                  <a:pt x="449" y="249"/>
                  <a:pt x="402" y="260"/>
                </a:cubicBezTo>
                <a:cubicBezTo>
                  <a:pt x="355" y="271"/>
                  <a:pt x="307" y="273"/>
                  <a:pt x="260" y="268"/>
                </a:cubicBezTo>
                <a:cubicBezTo>
                  <a:pt x="227" y="265"/>
                  <a:pt x="195" y="256"/>
                  <a:pt x="163" y="248"/>
                </a:cubicBezTo>
                <a:cubicBezTo>
                  <a:pt x="125" y="238"/>
                  <a:pt x="90" y="220"/>
                  <a:pt x="58" y="196"/>
                </a:cubicBezTo>
                <a:cubicBezTo>
                  <a:pt x="38" y="182"/>
                  <a:pt x="21" y="165"/>
                  <a:pt x="11" y="143"/>
                </a:cubicBezTo>
                <a:cubicBezTo>
                  <a:pt x="0" y="121"/>
                  <a:pt x="4" y="101"/>
                  <a:pt x="19" y="82"/>
                </a:cubicBezTo>
                <a:cubicBezTo>
                  <a:pt x="35" y="63"/>
                  <a:pt x="55" y="52"/>
                  <a:pt x="77" y="42"/>
                </a:cubicBezTo>
                <a:cubicBezTo>
                  <a:pt x="121" y="23"/>
                  <a:pt x="167" y="12"/>
                  <a:pt x="215" y="7"/>
                </a:cubicBezTo>
                <a:cubicBezTo>
                  <a:pt x="244" y="5"/>
                  <a:pt x="274" y="3"/>
                  <a:pt x="304" y="0"/>
                </a:cubicBezTo>
                <a:cubicBezTo>
                  <a:pt x="304" y="1"/>
                  <a:pt x="304" y="2"/>
                  <a:pt x="304" y="2"/>
                </a:cubicBezTo>
                <a:close/>
              </a:path>
            </a:pathLst>
          </a:custGeom>
          <a:solidFill>
            <a:srgbClr val="E2AB9C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" name="Freeform 138"/>
          <p:cNvSpPr>
            <a:spLocks/>
          </p:cNvSpPr>
          <p:nvPr/>
        </p:nvSpPr>
        <p:spPr bwMode="auto">
          <a:xfrm>
            <a:off x="3589624" y="4857421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C4D98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" name="Freeform 139"/>
          <p:cNvSpPr>
            <a:spLocks/>
          </p:cNvSpPr>
          <p:nvPr/>
        </p:nvSpPr>
        <p:spPr bwMode="auto">
          <a:xfrm>
            <a:off x="3593148" y="4732540"/>
            <a:ext cx="389748" cy="175235"/>
          </a:xfrm>
          <a:custGeom>
            <a:avLst/>
            <a:gdLst>
              <a:gd name="T0" fmla="*/ 304 w 610"/>
              <a:gd name="T1" fmla="*/ 2 h 273"/>
              <a:gd name="T2" fmla="*/ 336 w 610"/>
              <a:gd name="T3" fmla="*/ 2 h 273"/>
              <a:gd name="T4" fmla="*/ 455 w 610"/>
              <a:gd name="T5" fmla="*/ 18 h 273"/>
              <a:gd name="T6" fmla="*/ 553 w 610"/>
              <a:gd name="T7" fmla="*/ 53 h 273"/>
              <a:gd name="T8" fmla="*/ 583 w 610"/>
              <a:gd name="T9" fmla="*/ 76 h 273"/>
              <a:gd name="T10" fmla="*/ 590 w 610"/>
              <a:gd name="T11" fmla="*/ 156 h 273"/>
              <a:gd name="T12" fmla="*/ 535 w 610"/>
              <a:gd name="T13" fmla="*/ 207 h 273"/>
              <a:gd name="T14" fmla="*/ 402 w 610"/>
              <a:gd name="T15" fmla="*/ 260 h 273"/>
              <a:gd name="T16" fmla="*/ 260 w 610"/>
              <a:gd name="T17" fmla="*/ 268 h 273"/>
              <a:gd name="T18" fmla="*/ 163 w 610"/>
              <a:gd name="T19" fmla="*/ 248 h 273"/>
              <a:gd name="T20" fmla="*/ 58 w 610"/>
              <a:gd name="T21" fmla="*/ 196 h 273"/>
              <a:gd name="T22" fmla="*/ 11 w 610"/>
              <a:gd name="T23" fmla="*/ 143 h 273"/>
              <a:gd name="T24" fmla="*/ 19 w 610"/>
              <a:gd name="T25" fmla="*/ 82 h 273"/>
              <a:gd name="T26" fmla="*/ 77 w 610"/>
              <a:gd name="T27" fmla="*/ 42 h 273"/>
              <a:gd name="T28" fmla="*/ 215 w 610"/>
              <a:gd name="T29" fmla="*/ 7 h 273"/>
              <a:gd name="T30" fmla="*/ 304 w 610"/>
              <a:gd name="T31" fmla="*/ 0 h 273"/>
              <a:gd name="T32" fmla="*/ 304 w 610"/>
              <a:gd name="T3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0" h="273">
                <a:moveTo>
                  <a:pt x="304" y="2"/>
                </a:moveTo>
                <a:cubicBezTo>
                  <a:pt x="315" y="2"/>
                  <a:pt x="325" y="2"/>
                  <a:pt x="336" y="2"/>
                </a:cubicBezTo>
                <a:cubicBezTo>
                  <a:pt x="377" y="2"/>
                  <a:pt x="416" y="9"/>
                  <a:pt x="455" y="18"/>
                </a:cubicBezTo>
                <a:cubicBezTo>
                  <a:pt x="490" y="25"/>
                  <a:pt x="523" y="36"/>
                  <a:pt x="553" y="53"/>
                </a:cubicBezTo>
                <a:cubicBezTo>
                  <a:pt x="564" y="60"/>
                  <a:pt x="574" y="67"/>
                  <a:pt x="583" y="76"/>
                </a:cubicBezTo>
                <a:cubicBezTo>
                  <a:pt x="608" y="100"/>
                  <a:pt x="610" y="127"/>
                  <a:pt x="590" y="156"/>
                </a:cubicBezTo>
                <a:cubicBezTo>
                  <a:pt x="575" y="177"/>
                  <a:pt x="556" y="193"/>
                  <a:pt x="535" y="207"/>
                </a:cubicBezTo>
                <a:cubicBezTo>
                  <a:pt x="494" y="233"/>
                  <a:pt x="449" y="249"/>
                  <a:pt x="402" y="260"/>
                </a:cubicBezTo>
                <a:cubicBezTo>
                  <a:pt x="355" y="271"/>
                  <a:pt x="307" y="273"/>
                  <a:pt x="260" y="268"/>
                </a:cubicBezTo>
                <a:cubicBezTo>
                  <a:pt x="227" y="265"/>
                  <a:pt x="195" y="256"/>
                  <a:pt x="163" y="248"/>
                </a:cubicBezTo>
                <a:cubicBezTo>
                  <a:pt x="125" y="238"/>
                  <a:pt x="90" y="220"/>
                  <a:pt x="58" y="196"/>
                </a:cubicBezTo>
                <a:cubicBezTo>
                  <a:pt x="38" y="182"/>
                  <a:pt x="21" y="165"/>
                  <a:pt x="11" y="143"/>
                </a:cubicBezTo>
                <a:cubicBezTo>
                  <a:pt x="0" y="121"/>
                  <a:pt x="4" y="101"/>
                  <a:pt x="19" y="82"/>
                </a:cubicBezTo>
                <a:cubicBezTo>
                  <a:pt x="35" y="63"/>
                  <a:pt x="55" y="52"/>
                  <a:pt x="77" y="42"/>
                </a:cubicBezTo>
                <a:cubicBezTo>
                  <a:pt x="121" y="23"/>
                  <a:pt x="167" y="12"/>
                  <a:pt x="215" y="7"/>
                </a:cubicBezTo>
                <a:cubicBezTo>
                  <a:pt x="244" y="5"/>
                  <a:pt x="274" y="3"/>
                  <a:pt x="304" y="0"/>
                </a:cubicBezTo>
                <a:cubicBezTo>
                  <a:pt x="304" y="1"/>
                  <a:pt x="304" y="2"/>
                  <a:pt x="304" y="2"/>
                </a:cubicBezTo>
                <a:close/>
              </a:path>
            </a:pathLst>
          </a:custGeom>
          <a:solidFill>
            <a:srgbClr val="C4D98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2" name="Freeform 138"/>
          <p:cNvSpPr>
            <a:spLocks/>
          </p:cNvSpPr>
          <p:nvPr/>
        </p:nvSpPr>
        <p:spPr bwMode="auto">
          <a:xfrm>
            <a:off x="3589624" y="4951528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C4D98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" name="Freeform 138"/>
          <p:cNvSpPr>
            <a:spLocks/>
          </p:cNvSpPr>
          <p:nvPr/>
        </p:nvSpPr>
        <p:spPr bwMode="auto">
          <a:xfrm>
            <a:off x="3589624" y="5045635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C4D98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4" name="Freeform 138"/>
          <p:cNvSpPr>
            <a:spLocks/>
          </p:cNvSpPr>
          <p:nvPr/>
        </p:nvSpPr>
        <p:spPr bwMode="auto">
          <a:xfrm>
            <a:off x="3589624" y="5139742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C4D98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5" name="Freeform 138"/>
          <p:cNvSpPr>
            <a:spLocks/>
          </p:cNvSpPr>
          <p:nvPr/>
        </p:nvSpPr>
        <p:spPr bwMode="auto">
          <a:xfrm>
            <a:off x="3589624" y="5233849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C4D98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6" name="Freeform 138"/>
          <p:cNvSpPr>
            <a:spLocks/>
          </p:cNvSpPr>
          <p:nvPr/>
        </p:nvSpPr>
        <p:spPr bwMode="auto">
          <a:xfrm>
            <a:off x="3589624" y="5327957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C4D98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" name="Freeform 138"/>
          <p:cNvSpPr>
            <a:spLocks/>
          </p:cNvSpPr>
          <p:nvPr/>
        </p:nvSpPr>
        <p:spPr bwMode="auto">
          <a:xfrm>
            <a:off x="3099974" y="5324560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C4D98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9" name="Freeform 139"/>
          <p:cNvSpPr>
            <a:spLocks/>
          </p:cNvSpPr>
          <p:nvPr/>
        </p:nvSpPr>
        <p:spPr bwMode="auto">
          <a:xfrm>
            <a:off x="3107023" y="5199679"/>
            <a:ext cx="389748" cy="175235"/>
          </a:xfrm>
          <a:custGeom>
            <a:avLst/>
            <a:gdLst>
              <a:gd name="T0" fmla="*/ 304 w 610"/>
              <a:gd name="T1" fmla="*/ 2 h 273"/>
              <a:gd name="T2" fmla="*/ 336 w 610"/>
              <a:gd name="T3" fmla="*/ 2 h 273"/>
              <a:gd name="T4" fmla="*/ 455 w 610"/>
              <a:gd name="T5" fmla="*/ 18 h 273"/>
              <a:gd name="T6" fmla="*/ 553 w 610"/>
              <a:gd name="T7" fmla="*/ 53 h 273"/>
              <a:gd name="T8" fmla="*/ 583 w 610"/>
              <a:gd name="T9" fmla="*/ 76 h 273"/>
              <a:gd name="T10" fmla="*/ 590 w 610"/>
              <a:gd name="T11" fmla="*/ 156 h 273"/>
              <a:gd name="T12" fmla="*/ 535 w 610"/>
              <a:gd name="T13" fmla="*/ 207 h 273"/>
              <a:gd name="T14" fmla="*/ 402 w 610"/>
              <a:gd name="T15" fmla="*/ 260 h 273"/>
              <a:gd name="T16" fmla="*/ 260 w 610"/>
              <a:gd name="T17" fmla="*/ 268 h 273"/>
              <a:gd name="T18" fmla="*/ 163 w 610"/>
              <a:gd name="T19" fmla="*/ 248 h 273"/>
              <a:gd name="T20" fmla="*/ 58 w 610"/>
              <a:gd name="T21" fmla="*/ 196 h 273"/>
              <a:gd name="T22" fmla="*/ 11 w 610"/>
              <a:gd name="T23" fmla="*/ 143 h 273"/>
              <a:gd name="T24" fmla="*/ 19 w 610"/>
              <a:gd name="T25" fmla="*/ 82 h 273"/>
              <a:gd name="T26" fmla="*/ 77 w 610"/>
              <a:gd name="T27" fmla="*/ 42 h 273"/>
              <a:gd name="T28" fmla="*/ 215 w 610"/>
              <a:gd name="T29" fmla="*/ 7 h 273"/>
              <a:gd name="T30" fmla="*/ 304 w 610"/>
              <a:gd name="T31" fmla="*/ 0 h 273"/>
              <a:gd name="T32" fmla="*/ 304 w 610"/>
              <a:gd name="T3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0" h="273">
                <a:moveTo>
                  <a:pt x="304" y="2"/>
                </a:moveTo>
                <a:cubicBezTo>
                  <a:pt x="315" y="2"/>
                  <a:pt x="325" y="2"/>
                  <a:pt x="336" y="2"/>
                </a:cubicBezTo>
                <a:cubicBezTo>
                  <a:pt x="377" y="2"/>
                  <a:pt x="416" y="9"/>
                  <a:pt x="455" y="18"/>
                </a:cubicBezTo>
                <a:cubicBezTo>
                  <a:pt x="490" y="25"/>
                  <a:pt x="523" y="36"/>
                  <a:pt x="553" y="53"/>
                </a:cubicBezTo>
                <a:cubicBezTo>
                  <a:pt x="564" y="60"/>
                  <a:pt x="574" y="67"/>
                  <a:pt x="583" y="76"/>
                </a:cubicBezTo>
                <a:cubicBezTo>
                  <a:pt x="608" y="100"/>
                  <a:pt x="610" y="127"/>
                  <a:pt x="590" y="156"/>
                </a:cubicBezTo>
                <a:cubicBezTo>
                  <a:pt x="575" y="177"/>
                  <a:pt x="556" y="193"/>
                  <a:pt x="535" y="207"/>
                </a:cubicBezTo>
                <a:cubicBezTo>
                  <a:pt x="494" y="233"/>
                  <a:pt x="449" y="249"/>
                  <a:pt x="402" y="260"/>
                </a:cubicBezTo>
                <a:cubicBezTo>
                  <a:pt x="355" y="271"/>
                  <a:pt x="307" y="273"/>
                  <a:pt x="260" y="268"/>
                </a:cubicBezTo>
                <a:cubicBezTo>
                  <a:pt x="227" y="265"/>
                  <a:pt x="195" y="256"/>
                  <a:pt x="163" y="248"/>
                </a:cubicBezTo>
                <a:cubicBezTo>
                  <a:pt x="125" y="238"/>
                  <a:pt x="90" y="220"/>
                  <a:pt x="58" y="196"/>
                </a:cubicBezTo>
                <a:cubicBezTo>
                  <a:pt x="38" y="182"/>
                  <a:pt x="21" y="165"/>
                  <a:pt x="11" y="143"/>
                </a:cubicBezTo>
                <a:cubicBezTo>
                  <a:pt x="0" y="121"/>
                  <a:pt x="4" y="101"/>
                  <a:pt x="19" y="82"/>
                </a:cubicBezTo>
                <a:cubicBezTo>
                  <a:pt x="35" y="63"/>
                  <a:pt x="55" y="52"/>
                  <a:pt x="77" y="42"/>
                </a:cubicBezTo>
                <a:cubicBezTo>
                  <a:pt x="121" y="23"/>
                  <a:pt x="167" y="12"/>
                  <a:pt x="215" y="7"/>
                </a:cubicBezTo>
                <a:cubicBezTo>
                  <a:pt x="244" y="5"/>
                  <a:pt x="274" y="3"/>
                  <a:pt x="304" y="0"/>
                </a:cubicBezTo>
                <a:cubicBezTo>
                  <a:pt x="304" y="1"/>
                  <a:pt x="304" y="2"/>
                  <a:pt x="304" y="2"/>
                </a:cubicBezTo>
                <a:close/>
              </a:path>
            </a:pathLst>
          </a:custGeom>
          <a:solidFill>
            <a:srgbClr val="C4D98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1" name="Freeform 138"/>
          <p:cNvSpPr>
            <a:spLocks/>
          </p:cNvSpPr>
          <p:nvPr/>
        </p:nvSpPr>
        <p:spPr bwMode="auto">
          <a:xfrm>
            <a:off x="2592234" y="4600988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2" name="Freeform 139"/>
          <p:cNvSpPr>
            <a:spLocks/>
          </p:cNvSpPr>
          <p:nvPr/>
        </p:nvSpPr>
        <p:spPr bwMode="auto">
          <a:xfrm>
            <a:off x="2588969" y="4382973"/>
            <a:ext cx="389748" cy="175235"/>
          </a:xfrm>
          <a:custGeom>
            <a:avLst/>
            <a:gdLst>
              <a:gd name="T0" fmla="*/ 304 w 610"/>
              <a:gd name="T1" fmla="*/ 2 h 273"/>
              <a:gd name="T2" fmla="*/ 336 w 610"/>
              <a:gd name="T3" fmla="*/ 2 h 273"/>
              <a:gd name="T4" fmla="*/ 455 w 610"/>
              <a:gd name="T5" fmla="*/ 18 h 273"/>
              <a:gd name="T6" fmla="*/ 553 w 610"/>
              <a:gd name="T7" fmla="*/ 53 h 273"/>
              <a:gd name="T8" fmla="*/ 583 w 610"/>
              <a:gd name="T9" fmla="*/ 76 h 273"/>
              <a:gd name="T10" fmla="*/ 590 w 610"/>
              <a:gd name="T11" fmla="*/ 156 h 273"/>
              <a:gd name="T12" fmla="*/ 535 w 610"/>
              <a:gd name="T13" fmla="*/ 207 h 273"/>
              <a:gd name="T14" fmla="*/ 402 w 610"/>
              <a:gd name="T15" fmla="*/ 260 h 273"/>
              <a:gd name="T16" fmla="*/ 260 w 610"/>
              <a:gd name="T17" fmla="*/ 268 h 273"/>
              <a:gd name="T18" fmla="*/ 163 w 610"/>
              <a:gd name="T19" fmla="*/ 248 h 273"/>
              <a:gd name="T20" fmla="*/ 58 w 610"/>
              <a:gd name="T21" fmla="*/ 196 h 273"/>
              <a:gd name="T22" fmla="*/ 11 w 610"/>
              <a:gd name="T23" fmla="*/ 143 h 273"/>
              <a:gd name="T24" fmla="*/ 19 w 610"/>
              <a:gd name="T25" fmla="*/ 82 h 273"/>
              <a:gd name="T26" fmla="*/ 77 w 610"/>
              <a:gd name="T27" fmla="*/ 42 h 273"/>
              <a:gd name="T28" fmla="*/ 215 w 610"/>
              <a:gd name="T29" fmla="*/ 7 h 273"/>
              <a:gd name="T30" fmla="*/ 304 w 610"/>
              <a:gd name="T31" fmla="*/ 0 h 273"/>
              <a:gd name="T32" fmla="*/ 304 w 610"/>
              <a:gd name="T3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0" h="273">
                <a:moveTo>
                  <a:pt x="304" y="2"/>
                </a:moveTo>
                <a:cubicBezTo>
                  <a:pt x="315" y="2"/>
                  <a:pt x="325" y="2"/>
                  <a:pt x="336" y="2"/>
                </a:cubicBezTo>
                <a:cubicBezTo>
                  <a:pt x="377" y="2"/>
                  <a:pt x="416" y="9"/>
                  <a:pt x="455" y="18"/>
                </a:cubicBezTo>
                <a:cubicBezTo>
                  <a:pt x="490" y="25"/>
                  <a:pt x="523" y="36"/>
                  <a:pt x="553" y="53"/>
                </a:cubicBezTo>
                <a:cubicBezTo>
                  <a:pt x="564" y="60"/>
                  <a:pt x="574" y="67"/>
                  <a:pt x="583" y="76"/>
                </a:cubicBezTo>
                <a:cubicBezTo>
                  <a:pt x="608" y="100"/>
                  <a:pt x="610" y="127"/>
                  <a:pt x="590" y="156"/>
                </a:cubicBezTo>
                <a:cubicBezTo>
                  <a:pt x="575" y="177"/>
                  <a:pt x="556" y="193"/>
                  <a:pt x="535" y="207"/>
                </a:cubicBezTo>
                <a:cubicBezTo>
                  <a:pt x="494" y="233"/>
                  <a:pt x="449" y="249"/>
                  <a:pt x="402" y="260"/>
                </a:cubicBezTo>
                <a:cubicBezTo>
                  <a:pt x="355" y="271"/>
                  <a:pt x="307" y="273"/>
                  <a:pt x="260" y="268"/>
                </a:cubicBezTo>
                <a:cubicBezTo>
                  <a:pt x="227" y="265"/>
                  <a:pt x="195" y="256"/>
                  <a:pt x="163" y="248"/>
                </a:cubicBezTo>
                <a:cubicBezTo>
                  <a:pt x="125" y="238"/>
                  <a:pt x="90" y="220"/>
                  <a:pt x="58" y="196"/>
                </a:cubicBezTo>
                <a:cubicBezTo>
                  <a:pt x="38" y="182"/>
                  <a:pt x="21" y="165"/>
                  <a:pt x="11" y="143"/>
                </a:cubicBezTo>
                <a:cubicBezTo>
                  <a:pt x="0" y="121"/>
                  <a:pt x="4" y="101"/>
                  <a:pt x="19" y="82"/>
                </a:cubicBezTo>
                <a:cubicBezTo>
                  <a:pt x="35" y="63"/>
                  <a:pt x="55" y="52"/>
                  <a:pt x="77" y="42"/>
                </a:cubicBezTo>
                <a:cubicBezTo>
                  <a:pt x="121" y="23"/>
                  <a:pt x="167" y="12"/>
                  <a:pt x="215" y="7"/>
                </a:cubicBezTo>
                <a:cubicBezTo>
                  <a:pt x="244" y="5"/>
                  <a:pt x="274" y="3"/>
                  <a:pt x="304" y="0"/>
                </a:cubicBezTo>
                <a:cubicBezTo>
                  <a:pt x="304" y="1"/>
                  <a:pt x="304" y="2"/>
                  <a:pt x="304" y="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" name="Freeform 138"/>
          <p:cNvSpPr>
            <a:spLocks/>
          </p:cNvSpPr>
          <p:nvPr/>
        </p:nvSpPr>
        <p:spPr bwMode="auto">
          <a:xfrm>
            <a:off x="2592234" y="4694731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Freeform 138"/>
          <p:cNvSpPr>
            <a:spLocks/>
          </p:cNvSpPr>
          <p:nvPr/>
        </p:nvSpPr>
        <p:spPr bwMode="auto">
          <a:xfrm>
            <a:off x="2592234" y="4788474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Freeform 138"/>
          <p:cNvSpPr>
            <a:spLocks/>
          </p:cNvSpPr>
          <p:nvPr/>
        </p:nvSpPr>
        <p:spPr bwMode="auto">
          <a:xfrm>
            <a:off x="2592234" y="4882217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6" name="Freeform 138"/>
          <p:cNvSpPr>
            <a:spLocks/>
          </p:cNvSpPr>
          <p:nvPr/>
        </p:nvSpPr>
        <p:spPr bwMode="auto">
          <a:xfrm>
            <a:off x="2592234" y="4975960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Freeform 138"/>
          <p:cNvSpPr>
            <a:spLocks/>
          </p:cNvSpPr>
          <p:nvPr/>
        </p:nvSpPr>
        <p:spPr bwMode="auto">
          <a:xfrm>
            <a:off x="2592234" y="5069703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8" name="Freeform 138"/>
          <p:cNvSpPr>
            <a:spLocks/>
          </p:cNvSpPr>
          <p:nvPr/>
        </p:nvSpPr>
        <p:spPr bwMode="auto">
          <a:xfrm>
            <a:off x="2592234" y="5163446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Freeform 138"/>
          <p:cNvSpPr>
            <a:spLocks/>
          </p:cNvSpPr>
          <p:nvPr/>
        </p:nvSpPr>
        <p:spPr bwMode="auto">
          <a:xfrm>
            <a:off x="2592234" y="5257189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0" name="Freeform 138"/>
          <p:cNvSpPr>
            <a:spLocks/>
          </p:cNvSpPr>
          <p:nvPr/>
        </p:nvSpPr>
        <p:spPr bwMode="auto">
          <a:xfrm>
            <a:off x="2592234" y="5363629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" name="Freeform 138"/>
          <p:cNvSpPr>
            <a:spLocks/>
          </p:cNvSpPr>
          <p:nvPr/>
        </p:nvSpPr>
        <p:spPr bwMode="auto">
          <a:xfrm>
            <a:off x="2118899" y="5365835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" name="Freeform 139"/>
          <p:cNvSpPr>
            <a:spLocks/>
          </p:cNvSpPr>
          <p:nvPr/>
        </p:nvSpPr>
        <p:spPr bwMode="auto">
          <a:xfrm>
            <a:off x="2125948" y="5228254"/>
            <a:ext cx="389748" cy="175235"/>
          </a:xfrm>
          <a:custGeom>
            <a:avLst/>
            <a:gdLst>
              <a:gd name="T0" fmla="*/ 304 w 610"/>
              <a:gd name="T1" fmla="*/ 2 h 273"/>
              <a:gd name="T2" fmla="*/ 336 w 610"/>
              <a:gd name="T3" fmla="*/ 2 h 273"/>
              <a:gd name="T4" fmla="*/ 455 w 610"/>
              <a:gd name="T5" fmla="*/ 18 h 273"/>
              <a:gd name="T6" fmla="*/ 553 w 610"/>
              <a:gd name="T7" fmla="*/ 53 h 273"/>
              <a:gd name="T8" fmla="*/ 583 w 610"/>
              <a:gd name="T9" fmla="*/ 76 h 273"/>
              <a:gd name="T10" fmla="*/ 590 w 610"/>
              <a:gd name="T11" fmla="*/ 156 h 273"/>
              <a:gd name="T12" fmla="*/ 535 w 610"/>
              <a:gd name="T13" fmla="*/ 207 h 273"/>
              <a:gd name="T14" fmla="*/ 402 w 610"/>
              <a:gd name="T15" fmla="*/ 260 h 273"/>
              <a:gd name="T16" fmla="*/ 260 w 610"/>
              <a:gd name="T17" fmla="*/ 268 h 273"/>
              <a:gd name="T18" fmla="*/ 163 w 610"/>
              <a:gd name="T19" fmla="*/ 248 h 273"/>
              <a:gd name="T20" fmla="*/ 58 w 610"/>
              <a:gd name="T21" fmla="*/ 196 h 273"/>
              <a:gd name="T22" fmla="*/ 11 w 610"/>
              <a:gd name="T23" fmla="*/ 143 h 273"/>
              <a:gd name="T24" fmla="*/ 19 w 610"/>
              <a:gd name="T25" fmla="*/ 82 h 273"/>
              <a:gd name="T26" fmla="*/ 77 w 610"/>
              <a:gd name="T27" fmla="*/ 42 h 273"/>
              <a:gd name="T28" fmla="*/ 215 w 610"/>
              <a:gd name="T29" fmla="*/ 7 h 273"/>
              <a:gd name="T30" fmla="*/ 304 w 610"/>
              <a:gd name="T31" fmla="*/ 0 h 273"/>
              <a:gd name="T32" fmla="*/ 304 w 610"/>
              <a:gd name="T3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0" h="273">
                <a:moveTo>
                  <a:pt x="304" y="2"/>
                </a:moveTo>
                <a:cubicBezTo>
                  <a:pt x="315" y="2"/>
                  <a:pt x="325" y="2"/>
                  <a:pt x="336" y="2"/>
                </a:cubicBezTo>
                <a:cubicBezTo>
                  <a:pt x="377" y="2"/>
                  <a:pt x="416" y="9"/>
                  <a:pt x="455" y="18"/>
                </a:cubicBezTo>
                <a:cubicBezTo>
                  <a:pt x="490" y="25"/>
                  <a:pt x="523" y="36"/>
                  <a:pt x="553" y="53"/>
                </a:cubicBezTo>
                <a:cubicBezTo>
                  <a:pt x="564" y="60"/>
                  <a:pt x="574" y="67"/>
                  <a:pt x="583" y="76"/>
                </a:cubicBezTo>
                <a:cubicBezTo>
                  <a:pt x="608" y="100"/>
                  <a:pt x="610" y="127"/>
                  <a:pt x="590" y="156"/>
                </a:cubicBezTo>
                <a:cubicBezTo>
                  <a:pt x="575" y="177"/>
                  <a:pt x="556" y="193"/>
                  <a:pt x="535" y="207"/>
                </a:cubicBezTo>
                <a:cubicBezTo>
                  <a:pt x="494" y="233"/>
                  <a:pt x="449" y="249"/>
                  <a:pt x="402" y="260"/>
                </a:cubicBezTo>
                <a:cubicBezTo>
                  <a:pt x="355" y="271"/>
                  <a:pt x="307" y="273"/>
                  <a:pt x="260" y="268"/>
                </a:cubicBezTo>
                <a:cubicBezTo>
                  <a:pt x="227" y="265"/>
                  <a:pt x="195" y="256"/>
                  <a:pt x="163" y="248"/>
                </a:cubicBezTo>
                <a:cubicBezTo>
                  <a:pt x="125" y="238"/>
                  <a:pt x="90" y="220"/>
                  <a:pt x="58" y="196"/>
                </a:cubicBezTo>
                <a:cubicBezTo>
                  <a:pt x="38" y="182"/>
                  <a:pt x="21" y="165"/>
                  <a:pt x="11" y="143"/>
                </a:cubicBezTo>
                <a:cubicBezTo>
                  <a:pt x="0" y="121"/>
                  <a:pt x="4" y="101"/>
                  <a:pt x="19" y="82"/>
                </a:cubicBezTo>
                <a:cubicBezTo>
                  <a:pt x="35" y="63"/>
                  <a:pt x="55" y="52"/>
                  <a:pt x="77" y="42"/>
                </a:cubicBezTo>
                <a:cubicBezTo>
                  <a:pt x="121" y="23"/>
                  <a:pt x="167" y="12"/>
                  <a:pt x="215" y="7"/>
                </a:cubicBezTo>
                <a:cubicBezTo>
                  <a:pt x="244" y="5"/>
                  <a:pt x="274" y="3"/>
                  <a:pt x="304" y="0"/>
                </a:cubicBezTo>
                <a:cubicBezTo>
                  <a:pt x="304" y="1"/>
                  <a:pt x="304" y="2"/>
                  <a:pt x="304" y="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6" name="Freeform 138"/>
          <p:cNvSpPr>
            <a:spLocks/>
          </p:cNvSpPr>
          <p:nvPr/>
        </p:nvSpPr>
        <p:spPr bwMode="auto">
          <a:xfrm>
            <a:off x="1582226" y="2798991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7" name="Freeform 139"/>
          <p:cNvSpPr>
            <a:spLocks/>
          </p:cNvSpPr>
          <p:nvPr/>
        </p:nvSpPr>
        <p:spPr bwMode="auto">
          <a:xfrm>
            <a:off x="1585750" y="2674110"/>
            <a:ext cx="389748" cy="175235"/>
          </a:xfrm>
          <a:custGeom>
            <a:avLst/>
            <a:gdLst>
              <a:gd name="T0" fmla="*/ 304 w 610"/>
              <a:gd name="T1" fmla="*/ 2 h 273"/>
              <a:gd name="T2" fmla="*/ 336 w 610"/>
              <a:gd name="T3" fmla="*/ 2 h 273"/>
              <a:gd name="T4" fmla="*/ 455 w 610"/>
              <a:gd name="T5" fmla="*/ 18 h 273"/>
              <a:gd name="T6" fmla="*/ 553 w 610"/>
              <a:gd name="T7" fmla="*/ 53 h 273"/>
              <a:gd name="T8" fmla="*/ 583 w 610"/>
              <a:gd name="T9" fmla="*/ 76 h 273"/>
              <a:gd name="T10" fmla="*/ 590 w 610"/>
              <a:gd name="T11" fmla="*/ 156 h 273"/>
              <a:gd name="T12" fmla="*/ 535 w 610"/>
              <a:gd name="T13" fmla="*/ 207 h 273"/>
              <a:gd name="T14" fmla="*/ 402 w 610"/>
              <a:gd name="T15" fmla="*/ 260 h 273"/>
              <a:gd name="T16" fmla="*/ 260 w 610"/>
              <a:gd name="T17" fmla="*/ 268 h 273"/>
              <a:gd name="T18" fmla="*/ 163 w 610"/>
              <a:gd name="T19" fmla="*/ 248 h 273"/>
              <a:gd name="T20" fmla="*/ 58 w 610"/>
              <a:gd name="T21" fmla="*/ 196 h 273"/>
              <a:gd name="T22" fmla="*/ 11 w 610"/>
              <a:gd name="T23" fmla="*/ 143 h 273"/>
              <a:gd name="T24" fmla="*/ 19 w 610"/>
              <a:gd name="T25" fmla="*/ 82 h 273"/>
              <a:gd name="T26" fmla="*/ 77 w 610"/>
              <a:gd name="T27" fmla="*/ 42 h 273"/>
              <a:gd name="T28" fmla="*/ 215 w 610"/>
              <a:gd name="T29" fmla="*/ 7 h 273"/>
              <a:gd name="T30" fmla="*/ 304 w 610"/>
              <a:gd name="T31" fmla="*/ 0 h 273"/>
              <a:gd name="T32" fmla="*/ 304 w 610"/>
              <a:gd name="T3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0" h="273">
                <a:moveTo>
                  <a:pt x="304" y="2"/>
                </a:moveTo>
                <a:cubicBezTo>
                  <a:pt x="315" y="2"/>
                  <a:pt x="325" y="2"/>
                  <a:pt x="336" y="2"/>
                </a:cubicBezTo>
                <a:cubicBezTo>
                  <a:pt x="377" y="2"/>
                  <a:pt x="416" y="9"/>
                  <a:pt x="455" y="18"/>
                </a:cubicBezTo>
                <a:cubicBezTo>
                  <a:pt x="490" y="25"/>
                  <a:pt x="523" y="36"/>
                  <a:pt x="553" y="53"/>
                </a:cubicBezTo>
                <a:cubicBezTo>
                  <a:pt x="564" y="60"/>
                  <a:pt x="574" y="67"/>
                  <a:pt x="583" y="76"/>
                </a:cubicBezTo>
                <a:cubicBezTo>
                  <a:pt x="608" y="100"/>
                  <a:pt x="610" y="127"/>
                  <a:pt x="590" y="156"/>
                </a:cubicBezTo>
                <a:cubicBezTo>
                  <a:pt x="575" y="177"/>
                  <a:pt x="556" y="193"/>
                  <a:pt x="535" y="207"/>
                </a:cubicBezTo>
                <a:cubicBezTo>
                  <a:pt x="494" y="233"/>
                  <a:pt x="449" y="249"/>
                  <a:pt x="402" y="260"/>
                </a:cubicBezTo>
                <a:cubicBezTo>
                  <a:pt x="355" y="271"/>
                  <a:pt x="307" y="273"/>
                  <a:pt x="260" y="268"/>
                </a:cubicBezTo>
                <a:cubicBezTo>
                  <a:pt x="227" y="265"/>
                  <a:pt x="195" y="256"/>
                  <a:pt x="163" y="248"/>
                </a:cubicBezTo>
                <a:cubicBezTo>
                  <a:pt x="125" y="238"/>
                  <a:pt x="90" y="220"/>
                  <a:pt x="58" y="196"/>
                </a:cubicBezTo>
                <a:cubicBezTo>
                  <a:pt x="38" y="182"/>
                  <a:pt x="21" y="165"/>
                  <a:pt x="11" y="143"/>
                </a:cubicBezTo>
                <a:cubicBezTo>
                  <a:pt x="0" y="121"/>
                  <a:pt x="4" y="101"/>
                  <a:pt x="19" y="82"/>
                </a:cubicBezTo>
                <a:cubicBezTo>
                  <a:pt x="35" y="63"/>
                  <a:pt x="55" y="52"/>
                  <a:pt x="77" y="42"/>
                </a:cubicBezTo>
                <a:cubicBezTo>
                  <a:pt x="121" y="23"/>
                  <a:pt x="167" y="12"/>
                  <a:pt x="215" y="7"/>
                </a:cubicBezTo>
                <a:cubicBezTo>
                  <a:pt x="244" y="5"/>
                  <a:pt x="274" y="3"/>
                  <a:pt x="304" y="0"/>
                </a:cubicBezTo>
                <a:cubicBezTo>
                  <a:pt x="304" y="1"/>
                  <a:pt x="304" y="2"/>
                  <a:pt x="304" y="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8" name="Freeform 138"/>
          <p:cNvSpPr>
            <a:spLocks/>
          </p:cNvSpPr>
          <p:nvPr/>
        </p:nvSpPr>
        <p:spPr bwMode="auto">
          <a:xfrm>
            <a:off x="1582226" y="2892608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9" name="Freeform 138"/>
          <p:cNvSpPr>
            <a:spLocks/>
          </p:cNvSpPr>
          <p:nvPr/>
        </p:nvSpPr>
        <p:spPr bwMode="auto">
          <a:xfrm>
            <a:off x="1582226" y="2986225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0" name="Freeform 138"/>
          <p:cNvSpPr>
            <a:spLocks/>
          </p:cNvSpPr>
          <p:nvPr/>
        </p:nvSpPr>
        <p:spPr bwMode="auto">
          <a:xfrm>
            <a:off x="1582226" y="3079842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1" name="Freeform 138"/>
          <p:cNvSpPr>
            <a:spLocks/>
          </p:cNvSpPr>
          <p:nvPr/>
        </p:nvSpPr>
        <p:spPr bwMode="auto">
          <a:xfrm>
            <a:off x="1582226" y="3173459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2" name="Freeform 138"/>
          <p:cNvSpPr>
            <a:spLocks/>
          </p:cNvSpPr>
          <p:nvPr/>
        </p:nvSpPr>
        <p:spPr bwMode="auto">
          <a:xfrm>
            <a:off x="1582226" y="3267076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3" name="Freeform 138"/>
          <p:cNvSpPr>
            <a:spLocks/>
          </p:cNvSpPr>
          <p:nvPr/>
        </p:nvSpPr>
        <p:spPr bwMode="auto">
          <a:xfrm>
            <a:off x="1582226" y="3360693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" name="Freeform 138"/>
          <p:cNvSpPr>
            <a:spLocks/>
          </p:cNvSpPr>
          <p:nvPr/>
        </p:nvSpPr>
        <p:spPr bwMode="auto">
          <a:xfrm>
            <a:off x="1582226" y="3454310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5" name="Freeform 138"/>
          <p:cNvSpPr>
            <a:spLocks/>
          </p:cNvSpPr>
          <p:nvPr/>
        </p:nvSpPr>
        <p:spPr bwMode="auto">
          <a:xfrm>
            <a:off x="1582226" y="3547927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6" name="Freeform 138"/>
          <p:cNvSpPr>
            <a:spLocks/>
          </p:cNvSpPr>
          <p:nvPr/>
        </p:nvSpPr>
        <p:spPr bwMode="auto">
          <a:xfrm>
            <a:off x="1582226" y="3641544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7" name="Freeform 138"/>
          <p:cNvSpPr>
            <a:spLocks/>
          </p:cNvSpPr>
          <p:nvPr/>
        </p:nvSpPr>
        <p:spPr bwMode="auto">
          <a:xfrm>
            <a:off x="1582226" y="3735161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8" name="Freeform 138"/>
          <p:cNvSpPr>
            <a:spLocks/>
          </p:cNvSpPr>
          <p:nvPr/>
        </p:nvSpPr>
        <p:spPr bwMode="auto">
          <a:xfrm>
            <a:off x="1582226" y="3828778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" name="Freeform 138"/>
          <p:cNvSpPr>
            <a:spLocks/>
          </p:cNvSpPr>
          <p:nvPr/>
        </p:nvSpPr>
        <p:spPr bwMode="auto">
          <a:xfrm>
            <a:off x="1582226" y="3922395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" name="Freeform 138"/>
          <p:cNvSpPr>
            <a:spLocks/>
          </p:cNvSpPr>
          <p:nvPr/>
        </p:nvSpPr>
        <p:spPr bwMode="auto">
          <a:xfrm>
            <a:off x="1582226" y="4016012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" name="Freeform 138"/>
          <p:cNvSpPr>
            <a:spLocks/>
          </p:cNvSpPr>
          <p:nvPr/>
        </p:nvSpPr>
        <p:spPr bwMode="auto">
          <a:xfrm>
            <a:off x="1582226" y="4109629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2" name="Freeform 138"/>
          <p:cNvSpPr>
            <a:spLocks/>
          </p:cNvSpPr>
          <p:nvPr/>
        </p:nvSpPr>
        <p:spPr bwMode="auto">
          <a:xfrm>
            <a:off x="1582226" y="4203246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3" name="Freeform 138"/>
          <p:cNvSpPr>
            <a:spLocks/>
          </p:cNvSpPr>
          <p:nvPr/>
        </p:nvSpPr>
        <p:spPr bwMode="auto">
          <a:xfrm>
            <a:off x="1582226" y="4296863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" name="Freeform 138"/>
          <p:cNvSpPr>
            <a:spLocks/>
          </p:cNvSpPr>
          <p:nvPr/>
        </p:nvSpPr>
        <p:spPr bwMode="auto">
          <a:xfrm>
            <a:off x="1582226" y="4390480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" name="Freeform 138"/>
          <p:cNvSpPr>
            <a:spLocks/>
          </p:cNvSpPr>
          <p:nvPr/>
        </p:nvSpPr>
        <p:spPr bwMode="auto">
          <a:xfrm>
            <a:off x="1582226" y="4484097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" name="Freeform 138"/>
          <p:cNvSpPr>
            <a:spLocks/>
          </p:cNvSpPr>
          <p:nvPr/>
        </p:nvSpPr>
        <p:spPr bwMode="auto">
          <a:xfrm>
            <a:off x="1582226" y="4577714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" name="Freeform 138"/>
          <p:cNvSpPr>
            <a:spLocks/>
          </p:cNvSpPr>
          <p:nvPr/>
        </p:nvSpPr>
        <p:spPr bwMode="auto">
          <a:xfrm>
            <a:off x="1582226" y="4671331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" name="Freeform 138"/>
          <p:cNvSpPr>
            <a:spLocks/>
          </p:cNvSpPr>
          <p:nvPr/>
        </p:nvSpPr>
        <p:spPr bwMode="auto">
          <a:xfrm>
            <a:off x="1582226" y="4764948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" name="Freeform 138"/>
          <p:cNvSpPr>
            <a:spLocks/>
          </p:cNvSpPr>
          <p:nvPr/>
        </p:nvSpPr>
        <p:spPr bwMode="auto">
          <a:xfrm>
            <a:off x="1582226" y="4858565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" name="Freeform 138"/>
          <p:cNvSpPr>
            <a:spLocks/>
          </p:cNvSpPr>
          <p:nvPr/>
        </p:nvSpPr>
        <p:spPr bwMode="auto">
          <a:xfrm>
            <a:off x="1582226" y="4952182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1" name="Freeform 138"/>
          <p:cNvSpPr>
            <a:spLocks/>
          </p:cNvSpPr>
          <p:nvPr/>
        </p:nvSpPr>
        <p:spPr bwMode="auto">
          <a:xfrm>
            <a:off x="1582226" y="5045799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2" name="Freeform 138"/>
          <p:cNvSpPr>
            <a:spLocks/>
          </p:cNvSpPr>
          <p:nvPr/>
        </p:nvSpPr>
        <p:spPr bwMode="auto">
          <a:xfrm>
            <a:off x="1582226" y="5139416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3" name="Freeform 138"/>
          <p:cNvSpPr>
            <a:spLocks/>
          </p:cNvSpPr>
          <p:nvPr/>
        </p:nvSpPr>
        <p:spPr bwMode="auto">
          <a:xfrm>
            <a:off x="1582226" y="5233033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" name="Freeform 138"/>
          <p:cNvSpPr>
            <a:spLocks/>
          </p:cNvSpPr>
          <p:nvPr/>
        </p:nvSpPr>
        <p:spPr bwMode="auto">
          <a:xfrm>
            <a:off x="1582226" y="5326651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6" name="Freeform 138"/>
          <p:cNvSpPr>
            <a:spLocks/>
          </p:cNvSpPr>
          <p:nvPr/>
        </p:nvSpPr>
        <p:spPr bwMode="auto">
          <a:xfrm>
            <a:off x="995831" y="4717428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" name="Freeform 139"/>
          <p:cNvSpPr>
            <a:spLocks/>
          </p:cNvSpPr>
          <p:nvPr/>
        </p:nvSpPr>
        <p:spPr bwMode="auto">
          <a:xfrm>
            <a:off x="999355" y="4592547"/>
            <a:ext cx="389748" cy="175235"/>
          </a:xfrm>
          <a:custGeom>
            <a:avLst/>
            <a:gdLst>
              <a:gd name="T0" fmla="*/ 304 w 610"/>
              <a:gd name="T1" fmla="*/ 2 h 273"/>
              <a:gd name="T2" fmla="*/ 336 w 610"/>
              <a:gd name="T3" fmla="*/ 2 h 273"/>
              <a:gd name="T4" fmla="*/ 455 w 610"/>
              <a:gd name="T5" fmla="*/ 18 h 273"/>
              <a:gd name="T6" fmla="*/ 553 w 610"/>
              <a:gd name="T7" fmla="*/ 53 h 273"/>
              <a:gd name="T8" fmla="*/ 583 w 610"/>
              <a:gd name="T9" fmla="*/ 76 h 273"/>
              <a:gd name="T10" fmla="*/ 590 w 610"/>
              <a:gd name="T11" fmla="*/ 156 h 273"/>
              <a:gd name="T12" fmla="*/ 535 w 610"/>
              <a:gd name="T13" fmla="*/ 207 h 273"/>
              <a:gd name="T14" fmla="*/ 402 w 610"/>
              <a:gd name="T15" fmla="*/ 260 h 273"/>
              <a:gd name="T16" fmla="*/ 260 w 610"/>
              <a:gd name="T17" fmla="*/ 268 h 273"/>
              <a:gd name="T18" fmla="*/ 163 w 610"/>
              <a:gd name="T19" fmla="*/ 248 h 273"/>
              <a:gd name="T20" fmla="*/ 58 w 610"/>
              <a:gd name="T21" fmla="*/ 196 h 273"/>
              <a:gd name="T22" fmla="*/ 11 w 610"/>
              <a:gd name="T23" fmla="*/ 143 h 273"/>
              <a:gd name="T24" fmla="*/ 19 w 610"/>
              <a:gd name="T25" fmla="*/ 82 h 273"/>
              <a:gd name="T26" fmla="*/ 77 w 610"/>
              <a:gd name="T27" fmla="*/ 42 h 273"/>
              <a:gd name="T28" fmla="*/ 215 w 610"/>
              <a:gd name="T29" fmla="*/ 7 h 273"/>
              <a:gd name="T30" fmla="*/ 304 w 610"/>
              <a:gd name="T31" fmla="*/ 0 h 273"/>
              <a:gd name="T32" fmla="*/ 304 w 610"/>
              <a:gd name="T3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0" h="273">
                <a:moveTo>
                  <a:pt x="304" y="2"/>
                </a:moveTo>
                <a:cubicBezTo>
                  <a:pt x="315" y="2"/>
                  <a:pt x="325" y="2"/>
                  <a:pt x="336" y="2"/>
                </a:cubicBezTo>
                <a:cubicBezTo>
                  <a:pt x="377" y="2"/>
                  <a:pt x="416" y="9"/>
                  <a:pt x="455" y="18"/>
                </a:cubicBezTo>
                <a:cubicBezTo>
                  <a:pt x="490" y="25"/>
                  <a:pt x="523" y="36"/>
                  <a:pt x="553" y="53"/>
                </a:cubicBezTo>
                <a:cubicBezTo>
                  <a:pt x="564" y="60"/>
                  <a:pt x="574" y="67"/>
                  <a:pt x="583" y="76"/>
                </a:cubicBezTo>
                <a:cubicBezTo>
                  <a:pt x="608" y="100"/>
                  <a:pt x="610" y="127"/>
                  <a:pt x="590" y="156"/>
                </a:cubicBezTo>
                <a:cubicBezTo>
                  <a:pt x="575" y="177"/>
                  <a:pt x="556" y="193"/>
                  <a:pt x="535" y="207"/>
                </a:cubicBezTo>
                <a:cubicBezTo>
                  <a:pt x="494" y="233"/>
                  <a:pt x="449" y="249"/>
                  <a:pt x="402" y="260"/>
                </a:cubicBezTo>
                <a:cubicBezTo>
                  <a:pt x="355" y="271"/>
                  <a:pt x="307" y="273"/>
                  <a:pt x="260" y="268"/>
                </a:cubicBezTo>
                <a:cubicBezTo>
                  <a:pt x="227" y="265"/>
                  <a:pt x="195" y="256"/>
                  <a:pt x="163" y="248"/>
                </a:cubicBezTo>
                <a:cubicBezTo>
                  <a:pt x="125" y="238"/>
                  <a:pt x="90" y="220"/>
                  <a:pt x="58" y="196"/>
                </a:cubicBezTo>
                <a:cubicBezTo>
                  <a:pt x="38" y="182"/>
                  <a:pt x="21" y="165"/>
                  <a:pt x="11" y="143"/>
                </a:cubicBezTo>
                <a:cubicBezTo>
                  <a:pt x="0" y="121"/>
                  <a:pt x="4" y="101"/>
                  <a:pt x="19" y="82"/>
                </a:cubicBezTo>
                <a:cubicBezTo>
                  <a:pt x="35" y="63"/>
                  <a:pt x="55" y="52"/>
                  <a:pt x="77" y="42"/>
                </a:cubicBezTo>
                <a:cubicBezTo>
                  <a:pt x="121" y="23"/>
                  <a:pt x="167" y="12"/>
                  <a:pt x="215" y="7"/>
                </a:cubicBezTo>
                <a:cubicBezTo>
                  <a:pt x="244" y="5"/>
                  <a:pt x="274" y="3"/>
                  <a:pt x="304" y="0"/>
                </a:cubicBezTo>
                <a:cubicBezTo>
                  <a:pt x="304" y="1"/>
                  <a:pt x="304" y="2"/>
                  <a:pt x="304" y="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" name="Freeform 138"/>
          <p:cNvSpPr>
            <a:spLocks/>
          </p:cNvSpPr>
          <p:nvPr/>
        </p:nvSpPr>
        <p:spPr bwMode="auto">
          <a:xfrm>
            <a:off x="995831" y="4812869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" name="Freeform 138"/>
          <p:cNvSpPr>
            <a:spLocks/>
          </p:cNvSpPr>
          <p:nvPr/>
        </p:nvSpPr>
        <p:spPr bwMode="auto">
          <a:xfrm>
            <a:off x="995831" y="4908310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0" name="Freeform 138"/>
          <p:cNvSpPr>
            <a:spLocks/>
          </p:cNvSpPr>
          <p:nvPr/>
        </p:nvSpPr>
        <p:spPr bwMode="auto">
          <a:xfrm>
            <a:off x="995831" y="5003751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1" name="Freeform 138"/>
          <p:cNvSpPr>
            <a:spLocks/>
          </p:cNvSpPr>
          <p:nvPr/>
        </p:nvSpPr>
        <p:spPr bwMode="auto">
          <a:xfrm>
            <a:off x="995831" y="5099192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2" name="Freeform 138"/>
          <p:cNvSpPr>
            <a:spLocks/>
          </p:cNvSpPr>
          <p:nvPr/>
        </p:nvSpPr>
        <p:spPr bwMode="auto">
          <a:xfrm>
            <a:off x="995831" y="5194633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3" name="Freeform 138"/>
          <p:cNvSpPr>
            <a:spLocks/>
          </p:cNvSpPr>
          <p:nvPr/>
        </p:nvSpPr>
        <p:spPr bwMode="auto">
          <a:xfrm>
            <a:off x="995831" y="5290074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AACFDF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" name="TextBox 232"/>
          <p:cNvSpPr txBox="1"/>
          <p:nvPr/>
        </p:nvSpPr>
        <p:spPr>
          <a:xfrm>
            <a:off x="1456528" y="2335859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E627A"/>
                </a:solidFill>
                <a:latin typeface="Impact" panose="020B0806030902050204" pitchFamily="34" charset="0"/>
              </a:rPr>
              <a:t>463,2</a:t>
            </a:r>
            <a:endParaRPr lang="ru-RU" sz="1600" dirty="0">
              <a:solidFill>
                <a:srgbClr val="2E627A"/>
              </a:solidFill>
              <a:latin typeface="Impact" panose="020B0806030902050204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929870" y="4238719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2E627A"/>
                </a:solidFill>
                <a:latin typeface="Impact" panose="020B0806030902050204" pitchFamily="34" charset="0"/>
              </a:rPr>
              <a:t>56,8</a:t>
            </a:r>
            <a:endParaRPr lang="ru-RU" sz="1600" dirty="0">
              <a:solidFill>
                <a:srgbClr val="2E627A"/>
              </a:solidFill>
              <a:latin typeface="Impact" panose="020B0806030902050204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2101089" y="4894971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8E4E08"/>
                </a:solidFill>
                <a:latin typeface="Impact" panose="020B0806030902050204" pitchFamily="34" charset="0"/>
              </a:rPr>
              <a:t>7</a:t>
            </a:r>
            <a:r>
              <a:rPr lang="ru-RU" sz="1600" dirty="0" smtClean="0">
                <a:solidFill>
                  <a:srgbClr val="8E4E08"/>
                </a:solidFill>
                <a:latin typeface="Impact" panose="020B0806030902050204" pitchFamily="34" charset="0"/>
              </a:rPr>
              <a:t>,8</a:t>
            </a:r>
            <a:endParaRPr lang="ru-RU" sz="1600" dirty="0">
              <a:solidFill>
                <a:srgbClr val="8E4E08"/>
              </a:solidFill>
              <a:latin typeface="Impact" panose="020B0806030902050204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491392" y="4072025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8E4E08"/>
                </a:solidFill>
                <a:latin typeface="Impact" panose="020B0806030902050204" pitchFamily="34" charset="0"/>
              </a:rPr>
              <a:t>186,7</a:t>
            </a:r>
            <a:endParaRPr lang="ru-RU" sz="1600" dirty="0">
              <a:solidFill>
                <a:srgbClr val="8E4E08"/>
              </a:solidFill>
              <a:latin typeface="Impact" panose="020B080603090205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060836" y="4862905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6E8040"/>
                </a:solidFill>
                <a:latin typeface="Impact" panose="020B0806030902050204" pitchFamily="34" charset="0"/>
              </a:rPr>
              <a:t>6,4</a:t>
            </a:r>
            <a:endParaRPr lang="ru-RU" sz="1600" dirty="0">
              <a:solidFill>
                <a:srgbClr val="6E8040"/>
              </a:solidFill>
              <a:latin typeface="Impact" panose="020B080603090205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73815" y="4368791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6E8040"/>
                </a:solidFill>
                <a:latin typeface="Impact" panose="020B0806030902050204" pitchFamily="34" charset="0"/>
              </a:rPr>
              <a:t>103,3</a:t>
            </a:r>
            <a:endParaRPr lang="ru-RU" sz="1600" dirty="0">
              <a:solidFill>
                <a:srgbClr val="6E8040"/>
              </a:solidFill>
              <a:latin typeface="Impact" panose="020B0806030902050204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097427" y="4902433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8180E"/>
                </a:solidFill>
                <a:latin typeface="Impact" panose="020B0806030902050204" pitchFamily="34" charset="0"/>
              </a:rPr>
              <a:t>1,5</a:t>
            </a:r>
            <a:endParaRPr lang="ru-RU" sz="1600" dirty="0">
              <a:solidFill>
                <a:srgbClr val="78180E"/>
              </a:solidFill>
              <a:latin typeface="Impact" panose="020B0806030902050204" pitchFamily="34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4568857" y="4751483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78180E"/>
                </a:solidFill>
                <a:latin typeface="Impact" panose="020B0806030902050204" pitchFamily="34" charset="0"/>
              </a:rPr>
              <a:t>26,1</a:t>
            </a:r>
            <a:endParaRPr lang="ru-RU" sz="1600" dirty="0">
              <a:solidFill>
                <a:srgbClr val="78180E"/>
              </a:solidFill>
              <a:latin typeface="Impact" panose="020B080603090205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364084" y="2472855"/>
            <a:ext cx="179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D90BC"/>
                </a:solidFill>
              </a:rPr>
              <a:t>МЛН РУБЛЕЙ</a:t>
            </a:r>
            <a:endParaRPr lang="ru-RU" b="1" dirty="0">
              <a:solidFill>
                <a:srgbClr val="2D90BC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986623" y="2353829"/>
            <a:ext cx="275405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600" b="1" dirty="0">
                <a:solidFill>
                  <a:srgbClr val="2D90BC"/>
                </a:solidFill>
              </a:rPr>
              <a:t>% ОТ </a:t>
            </a:r>
            <a:r>
              <a:rPr lang="ru-RU" sz="1600" b="1" dirty="0" smtClean="0">
                <a:solidFill>
                  <a:srgbClr val="2D90BC"/>
                </a:solidFill>
              </a:rPr>
              <a:t>ОБЩЕЙ</a:t>
            </a:r>
          </a:p>
          <a:p>
            <a:pPr algn="ctr">
              <a:lnSpc>
                <a:spcPts val="1600"/>
              </a:lnSpc>
            </a:pPr>
            <a:r>
              <a:rPr lang="ru-RU" sz="1600" b="1" dirty="0" smtClean="0">
                <a:solidFill>
                  <a:srgbClr val="2D90BC"/>
                </a:solidFill>
              </a:rPr>
              <a:t>СТОИМОСТИ  </a:t>
            </a:r>
            <a:r>
              <a:rPr lang="ru-RU" sz="1600" b="1" dirty="0">
                <a:solidFill>
                  <a:srgbClr val="2D90BC"/>
                </a:solidFill>
              </a:rPr>
              <a:t>ПРОЕКТОВ</a:t>
            </a:r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1515796" y="5937296"/>
            <a:ext cx="8944815" cy="6081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>
            <p:custDataLst>
              <p:tags r:id="rId3"/>
            </p:custDataLst>
          </p:nvPr>
        </p:nvSpPr>
        <p:spPr>
          <a:xfrm>
            <a:off x="4133793" y="6078168"/>
            <a:ext cx="2096253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  <a:cs typeface="Times New Roman" pitchFamily="18" charset="0"/>
              </a:rPr>
              <a:t>Местный бюджет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4"/>
            </p:custDataLst>
          </p:nvPr>
        </p:nvSpPr>
        <p:spPr>
          <a:xfrm>
            <a:off x="8968974" y="6074769"/>
            <a:ext cx="1491637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  <a:cs typeface="Times New Roman" pitchFamily="18" charset="0"/>
              </a:rPr>
              <a:t>Население</a:t>
            </a:r>
          </a:p>
        </p:txBody>
      </p:sp>
      <p:sp>
        <p:nvSpPr>
          <p:cNvPr id="33" name="TextBox 32"/>
          <p:cNvSpPr txBox="1"/>
          <p:nvPr>
            <p:custDataLst>
              <p:tags r:id="rId5"/>
            </p:custDataLst>
          </p:nvPr>
        </p:nvSpPr>
        <p:spPr>
          <a:xfrm>
            <a:off x="6794500" y="6078168"/>
            <a:ext cx="1559439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  <a:cs typeface="Times New Roman" pitchFamily="18" charset="0"/>
              </a:rPr>
              <a:t>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85864" y="6078168"/>
            <a:ext cx="1726976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  <a:cs typeface="Times New Roman" pitchFamily="18" charset="0"/>
              </a:rPr>
              <a:t>Бюджет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ndara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ndara" pitchFamily="34" charset="0"/>
                <a:cs typeface="Times New Roman" pitchFamily="18" charset="0"/>
              </a:rPr>
              <a:t>края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676400" y="6091804"/>
            <a:ext cx="299098" cy="299098"/>
          </a:xfrm>
          <a:prstGeom prst="ellipse">
            <a:avLst/>
          </a:prstGeom>
          <a:solidFill>
            <a:srgbClr val="AACFDF"/>
          </a:solidFill>
          <a:ln>
            <a:noFill/>
          </a:ln>
          <a:effectLst>
            <a:innerShdw dist="101600" dir="2700000">
              <a:prstClr val="black">
                <a:alpha val="11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3823729" y="6091804"/>
            <a:ext cx="299098" cy="299098"/>
          </a:xfrm>
          <a:prstGeom prst="ellipse">
            <a:avLst/>
          </a:prstGeom>
          <a:solidFill>
            <a:srgbClr val="F9CC99"/>
          </a:solidFill>
          <a:ln>
            <a:noFill/>
          </a:ln>
          <a:effectLst>
            <a:innerShdw dist="101600" dir="2700000">
              <a:prstClr val="black">
                <a:alpha val="11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6495402" y="6091804"/>
            <a:ext cx="299098" cy="299098"/>
          </a:xfrm>
          <a:prstGeom prst="ellipse">
            <a:avLst/>
          </a:prstGeom>
          <a:solidFill>
            <a:srgbClr val="D1E1A7"/>
          </a:solidFill>
          <a:ln>
            <a:noFill/>
          </a:ln>
          <a:effectLst>
            <a:innerShdw dist="101600" dir="2700000">
              <a:prstClr val="black">
                <a:alpha val="11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8640337" y="6091804"/>
            <a:ext cx="299098" cy="299098"/>
          </a:xfrm>
          <a:prstGeom prst="ellipse">
            <a:avLst/>
          </a:prstGeom>
          <a:solidFill>
            <a:srgbClr val="EEB4A4"/>
          </a:solidFill>
          <a:ln>
            <a:noFill/>
          </a:ln>
          <a:effectLst>
            <a:innerShdw dist="101600" dir="2700000">
              <a:prstClr val="black">
                <a:alpha val="11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3418176" y="1294308"/>
            <a:ext cx="1136101" cy="1136450"/>
          </a:xfrm>
          <a:prstGeom prst="ellipse">
            <a:avLst/>
          </a:prstGeom>
          <a:gradFill flip="none" rotWithShape="1">
            <a:gsLst>
              <a:gs pos="57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39700" dist="381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219170">
              <a:lnSpc>
                <a:spcPts val="14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2023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г.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103" name="Стрелка вправо 102"/>
          <p:cNvSpPr/>
          <p:nvPr/>
        </p:nvSpPr>
        <p:spPr>
          <a:xfrm>
            <a:off x="2734969" y="1600139"/>
            <a:ext cx="839660" cy="524788"/>
          </a:xfrm>
          <a:prstGeom prst="rightArrow">
            <a:avLst/>
          </a:prstGeom>
          <a:solidFill>
            <a:srgbClr val="B4C7E7"/>
          </a:solidFill>
          <a:ln>
            <a:noFill/>
          </a:ln>
          <a:effectLst>
            <a:outerShdw blurRad="508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Овал 107"/>
          <p:cNvSpPr/>
          <p:nvPr/>
        </p:nvSpPr>
        <p:spPr>
          <a:xfrm>
            <a:off x="1962798" y="1294308"/>
            <a:ext cx="1136101" cy="1136450"/>
          </a:xfrm>
          <a:prstGeom prst="ellipse">
            <a:avLst/>
          </a:prstGeom>
          <a:gradFill flip="none" rotWithShape="1">
            <a:gsLst>
              <a:gs pos="57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39700" dist="381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219170">
              <a:lnSpc>
                <a:spcPts val="14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среднее значение</a:t>
            </a:r>
          </a:p>
          <a:p>
            <a:pPr algn="ctr" defTabSz="1219170">
              <a:lnSpc>
                <a:spcPts val="14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за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2007-2015 гг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.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9562978" y="1102114"/>
            <a:ext cx="1136101" cy="1136450"/>
          </a:xfrm>
          <a:prstGeom prst="ellipse">
            <a:avLst/>
          </a:prstGeom>
          <a:gradFill flip="none" rotWithShape="1">
            <a:gsLst>
              <a:gs pos="57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39700" dist="381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219170">
              <a:lnSpc>
                <a:spcPts val="1400"/>
              </a:lnSpc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2023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г.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113" name="Стрелка вправо 112"/>
          <p:cNvSpPr/>
          <p:nvPr/>
        </p:nvSpPr>
        <p:spPr>
          <a:xfrm>
            <a:off x="8879771" y="1407945"/>
            <a:ext cx="839660" cy="524788"/>
          </a:xfrm>
          <a:prstGeom prst="rightArrow">
            <a:avLst/>
          </a:prstGeom>
          <a:solidFill>
            <a:srgbClr val="B4C7E7"/>
          </a:solidFill>
          <a:ln>
            <a:noFill/>
          </a:ln>
          <a:effectLst>
            <a:outerShdw blurRad="508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4" name="Овал 113"/>
          <p:cNvSpPr/>
          <p:nvPr/>
        </p:nvSpPr>
        <p:spPr>
          <a:xfrm>
            <a:off x="8107600" y="1102114"/>
            <a:ext cx="1136101" cy="1136450"/>
          </a:xfrm>
          <a:prstGeom prst="ellipse">
            <a:avLst/>
          </a:prstGeom>
          <a:gradFill flip="none" rotWithShape="1">
            <a:gsLst>
              <a:gs pos="5700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139700" dist="381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219170">
              <a:lnSpc>
                <a:spcPts val="14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среднее значение</a:t>
            </a:r>
          </a:p>
          <a:p>
            <a:pPr algn="ctr" defTabSz="1219170">
              <a:lnSpc>
                <a:spcPts val="14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 за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2007-2015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гг.</a:t>
            </a:r>
          </a:p>
        </p:txBody>
      </p:sp>
      <p:sp>
        <p:nvSpPr>
          <p:cNvPr id="109" name="Freeform 138"/>
          <p:cNvSpPr>
            <a:spLocks/>
          </p:cNvSpPr>
          <p:nvPr/>
        </p:nvSpPr>
        <p:spPr bwMode="auto">
          <a:xfrm>
            <a:off x="2592113" y="4507667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F9CC99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Freeform 138"/>
          <p:cNvSpPr>
            <a:spLocks/>
          </p:cNvSpPr>
          <p:nvPr/>
        </p:nvSpPr>
        <p:spPr bwMode="auto">
          <a:xfrm>
            <a:off x="4617346" y="5218167"/>
            <a:ext cx="396797" cy="142001"/>
          </a:xfrm>
          <a:custGeom>
            <a:avLst/>
            <a:gdLst>
              <a:gd name="T0" fmla="*/ 372 w 620"/>
              <a:gd name="T1" fmla="*/ 222 h 222"/>
              <a:gd name="T2" fmla="*/ 259 w 620"/>
              <a:gd name="T3" fmla="*/ 222 h 222"/>
              <a:gd name="T4" fmla="*/ 249 w 620"/>
              <a:gd name="T5" fmla="*/ 218 h 222"/>
              <a:gd name="T6" fmla="*/ 192 w 620"/>
              <a:gd name="T7" fmla="*/ 206 h 222"/>
              <a:gd name="T8" fmla="*/ 72 w 620"/>
              <a:gd name="T9" fmla="*/ 154 h 222"/>
              <a:gd name="T10" fmla="*/ 0 w 620"/>
              <a:gd name="T11" fmla="*/ 71 h 222"/>
              <a:gd name="T12" fmla="*/ 0 w 620"/>
              <a:gd name="T13" fmla="*/ 11 h 222"/>
              <a:gd name="T14" fmla="*/ 16 w 620"/>
              <a:gd name="T15" fmla="*/ 10 h 222"/>
              <a:gd name="T16" fmla="*/ 85 w 620"/>
              <a:gd name="T17" fmla="*/ 63 h 222"/>
              <a:gd name="T18" fmla="*/ 294 w 620"/>
              <a:gd name="T19" fmla="*/ 118 h 222"/>
              <a:gd name="T20" fmla="*/ 468 w 620"/>
              <a:gd name="T21" fmla="*/ 93 h 222"/>
              <a:gd name="T22" fmla="*/ 605 w 620"/>
              <a:gd name="T23" fmla="*/ 8 h 222"/>
              <a:gd name="T24" fmla="*/ 620 w 620"/>
              <a:gd name="T25" fmla="*/ 9 h 222"/>
              <a:gd name="T26" fmla="*/ 620 w 620"/>
              <a:gd name="T27" fmla="*/ 74 h 222"/>
              <a:gd name="T28" fmla="*/ 608 w 620"/>
              <a:gd name="T29" fmla="*/ 101 h 222"/>
              <a:gd name="T30" fmla="*/ 572 w 620"/>
              <a:gd name="T31" fmla="*/ 138 h 222"/>
              <a:gd name="T32" fmla="*/ 387 w 620"/>
              <a:gd name="T33" fmla="*/ 218 h 222"/>
              <a:gd name="T34" fmla="*/ 372 w 620"/>
              <a:gd name="T3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0" h="222">
                <a:moveTo>
                  <a:pt x="372" y="222"/>
                </a:moveTo>
                <a:cubicBezTo>
                  <a:pt x="335" y="222"/>
                  <a:pt x="297" y="222"/>
                  <a:pt x="259" y="222"/>
                </a:cubicBezTo>
                <a:cubicBezTo>
                  <a:pt x="256" y="221"/>
                  <a:pt x="252" y="219"/>
                  <a:pt x="249" y="218"/>
                </a:cubicBezTo>
                <a:cubicBezTo>
                  <a:pt x="230" y="214"/>
                  <a:pt x="211" y="211"/>
                  <a:pt x="192" y="206"/>
                </a:cubicBezTo>
                <a:cubicBezTo>
                  <a:pt x="149" y="196"/>
                  <a:pt x="108" y="179"/>
                  <a:pt x="72" y="154"/>
                </a:cubicBezTo>
                <a:cubicBezTo>
                  <a:pt x="42" y="132"/>
                  <a:pt x="8" y="112"/>
                  <a:pt x="0" y="71"/>
                </a:cubicBezTo>
                <a:cubicBezTo>
                  <a:pt x="0" y="51"/>
                  <a:pt x="0" y="31"/>
                  <a:pt x="0" y="11"/>
                </a:cubicBezTo>
                <a:cubicBezTo>
                  <a:pt x="7" y="0"/>
                  <a:pt x="7" y="0"/>
                  <a:pt x="16" y="10"/>
                </a:cubicBezTo>
                <a:cubicBezTo>
                  <a:pt x="36" y="31"/>
                  <a:pt x="60" y="49"/>
                  <a:pt x="85" y="63"/>
                </a:cubicBezTo>
                <a:cubicBezTo>
                  <a:pt x="150" y="98"/>
                  <a:pt x="220" y="114"/>
                  <a:pt x="294" y="118"/>
                </a:cubicBezTo>
                <a:cubicBezTo>
                  <a:pt x="353" y="120"/>
                  <a:pt x="411" y="112"/>
                  <a:pt x="468" y="93"/>
                </a:cubicBezTo>
                <a:cubicBezTo>
                  <a:pt x="520" y="75"/>
                  <a:pt x="566" y="47"/>
                  <a:pt x="605" y="8"/>
                </a:cubicBezTo>
                <a:cubicBezTo>
                  <a:pt x="613" y="0"/>
                  <a:pt x="613" y="0"/>
                  <a:pt x="620" y="9"/>
                </a:cubicBezTo>
                <a:cubicBezTo>
                  <a:pt x="620" y="31"/>
                  <a:pt x="620" y="53"/>
                  <a:pt x="620" y="74"/>
                </a:cubicBezTo>
                <a:cubicBezTo>
                  <a:pt x="616" y="83"/>
                  <a:pt x="614" y="94"/>
                  <a:pt x="608" y="101"/>
                </a:cubicBezTo>
                <a:cubicBezTo>
                  <a:pt x="597" y="114"/>
                  <a:pt x="585" y="127"/>
                  <a:pt x="572" y="138"/>
                </a:cubicBezTo>
                <a:cubicBezTo>
                  <a:pt x="518" y="183"/>
                  <a:pt x="456" y="208"/>
                  <a:pt x="387" y="218"/>
                </a:cubicBezTo>
                <a:cubicBezTo>
                  <a:pt x="382" y="218"/>
                  <a:pt x="377" y="221"/>
                  <a:pt x="372" y="222"/>
                </a:cubicBezTo>
                <a:close/>
              </a:path>
            </a:pathLst>
          </a:custGeom>
          <a:solidFill>
            <a:srgbClr val="E2AB9C"/>
          </a:solidFill>
          <a:ln>
            <a:noFill/>
          </a:ln>
          <a:effectLst>
            <a:innerShdw dist="25400" dir="2700000">
              <a:prstClr val="black">
                <a:alpha val="19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6194062" y="663392"/>
            <a:ext cx="5921289" cy="5893717"/>
          </a:xfrm>
          <a:prstGeom prst="roundRect">
            <a:avLst>
              <a:gd name="adj" fmla="val 7062"/>
            </a:avLst>
          </a:prstGeom>
          <a:solidFill>
            <a:srgbClr val="FAFBFC">
              <a:alpha val="69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0896" y="701745"/>
            <a:ext cx="5921289" cy="5893717"/>
          </a:xfrm>
          <a:prstGeom prst="roundRect">
            <a:avLst>
              <a:gd name="adj" fmla="val 7309"/>
            </a:avLst>
          </a:prstGeom>
          <a:solidFill>
            <a:srgbClr val="FAFBFC">
              <a:alpha val="69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178953" y="3014202"/>
            <a:ext cx="4320000" cy="31212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мест захоронения</a:t>
            </a:r>
          </a:p>
        </p:txBody>
      </p:sp>
      <p:pic>
        <p:nvPicPr>
          <p:cNvPr id="16" name="Picture 2" descr="https://image.freepik.com/free-icon/no-translate-detected_318-302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3288" y="2944302"/>
            <a:ext cx="573481" cy="573481"/>
          </a:xfrm>
          <a:prstGeom prst="rect">
            <a:avLst/>
          </a:prstGeom>
          <a:noFill/>
          <a:effectLst>
            <a:outerShdw blurRad="50800" dist="38100" dir="2700000" algn="tl" rotWithShape="0">
              <a:srgbClr val="25A3E0">
                <a:alpha val="83000"/>
              </a:srgbClr>
            </a:outerShdw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80659" y="1042373"/>
            <a:ext cx="4212000" cy="30869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1" hangingPunct="1"/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Ремонт объектов культуры</a:t>
            </a:r>
          </a:p>
        </p:txBody>
      </p:sp>
      <p:pic>
        <p:nvPicPr>
          <p:cNvPr id="17" name="Picture 4" descr="http://weclipart.com/gimg/C0172A75F456C826/theatre-5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00" y="803484"/>
            <a:ext cx="756080" cy="756080"/>
          </a:xfrm>
          <a:prstGeom prst="rect">
            <a:avLst/>
          </a:prstGeom>
          <a:noFill/>
          <a:effectLst>
            <a:outerShdw blurRad="50800" dist="38100" dir="2700000" algn="tl" rotWithShape="0">
              <a:srgbClr val="25A3E0">
                <a:alpha val="83000"/>
              </a:srgbClr>
            </a:outerShdw>
          </a:effec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80659" y="1554838"/>
            <a:ext cx="4212000" cy="58046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1" hangingPunct="1"/>
          </a:lstStyle>
          <a:p>
            <a:pPr>
              <a:lnSpc>
                <a:spcPts val="1800"/>
              </a:lnSpc>
              <a:spcBef>
                <a:spcPct val="0"/>
              </a:spcBef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Обустройство мест массового </a:t>
            </a:r>
          </a:p>
          <a:p>
            <a:pPr>
              <a:lnSpc>
                <a:spcPts val="1800"/>
              </a:lnSpc>
              <a:spcBef>
                <a:spcPct val="0"/>
              </a:spcBef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отдыха населения</a:t>
            </a:r>
          </a:p>
        </p:txBody>
      </p:sp>
      <p:pic>
        <p:nvPicPr>
          <p:cNvPr id="18" name="Picture 6" descr="http://cdn.onlinewebfonts.com/svg/img_55607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657" y="1548840"/>
            <a:ext cx="537489" cy="550982"/>
          </a:xfrm>
          <a:prstGeom prst="rect">
            <a:avLst/>
          </a:prstGeom>
          <a:noFill/>
          <a:effectLst>
            <a:outerShdw blurRad="50800" dist="38100" dir="2700000" algn="tl" rotWithShape="0">
              <a:srgbClr val="9DB521">
                <a:alpha val="83000"/>
              </a:srgbClr>
            </a:outerShdw>
          </a:effec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94909" y="2259538"/>
            <a:ext cx="4212000" cy="564153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библиотечного </a:t>
            </a:r>
          </a:p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обслуживания жителей</a:t>
            </a:r>
          </a:p>
        </p:txBody>
      </p:sp>
      <p:pic>
        <p:nvPicPr>
          <p:cNvPr id="19" name="Picture 8" descr="http://clipart-library.com/img/1716266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657" y="2239937"/>
            <a:ext cx="537489" cy="537489"/>
          </a:xfrm>
          <a:prstGeom prst="rect">
            <a:avLst/>
          </a:prstGeom>
          <a:noFill/>
          <a:effectLst>
            <a:outerShdw blurRad="50800" dist="38100" dir="2700000" algn="tl" rotWithShape="0">
              <a:srgbClr val="D74921">
                <a:alpha val="83000"/>
              </a:srgbClr>
            </a:outerShdw>
          </a:effec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94909" y="3013415"/>
            <a:ext cx="4212000" cy="362346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>
              <a:defRPr b="1">
                <a:solidFill>
                  <a:srgbClr val="003860"/>
                </a:solidFill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Дорожная деятельность</a:t>
            </a:r>
          </a:p>
        </p:txBody>
      </p:sp>
      <p:pic>
        <p:nvPicPr>
          <p:cNvPr id="20" name="Picture 10" descr="http://www.pvhc.net/img145/kdfomzdklxtxnarzkwsw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658" y="2911739"/>
            <a:ext cx="546063" cy="474763"/>
          </a:xfrm>
          <a:prstGeom prst="rect">
            <a:avLst/>
          </a:prstGeom>
          <a:noFill/>
          <a:effectLst>
            <a:outerShdw blurRad="50800" dist="38100" dir="2700000" algn="tl" rotWithShape="0">
              <a:srgbClr val="25A3E0">
                <a:alpha val="83000"/>
              </a:srgbClr>
            </a:outerShdw>
          </a:effec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569506" y="4222693"/>
            <a:ext cx="4212000" cy="640273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Транспортное обслуживание населения</a:t>
            </a:r>
          </a:p>
        </p:txBody>
      </p:sp>
      <p:pic>
        <p:nvPicPr>
          <p:cNvPr id="21" name="Picture 14" descr="http://www.pvhc.net/img9/awukfnwmhrsklwmendx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00" y="4183146"/>
            <a:ext cx="637881" cy="637881"/>
          </a:xfrm>
          <a:prstGeom prst="rect">
            <a:avLst/>
          </a:prstGeom>
          <a:noFill/>
          <a:effectLst>
            <a:outerShdw blurRad="50800" dist="38100" dir="2700000" algn="tl" rotWithShape="0">
              <a:srgbClr val="D74921">
                <a:alpha val="83000"/>
              </a:srgbClr>
            </a:outerShdw>
          </a:effec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178953" y="993988"/>
            <a:ext cx="4320000" cy="375072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первичных мер </a:t>
            </a:r>
          </a:p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пожарной безопасности</a:t>
            </a:r>
          </a:p>
        </p:txBody>
      </p:sp>
      <p:pic>
        <p:nvPicPr>
          <p:cNvPr id="22" name="Picture 16" descr="https://image.freepik.com/free-icon/fire-extinguisher_318-4214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4583" y="901851"/>
            <a:ext cx="544989" cy="544989"/>
          </a:xfrm>
          <a:prstGeom prst="rect">
            <a:avLst/>
          </a:prstGeom>
          <a:noFill/>
          <a:effectLst>
            <a:outerShdw blurRad="50800" dist="38100" dir="2700000" algn="tl" rotWithShape="0">
              <a:srgbClr val="D74921">
                <a:alpha val="83000"/>
              </a:srgbClr>
            </a:outerShdw>
          </a:effec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178953" y="1656748"/>
            <a:ext cx="4320000" cy="373819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жителей услугами торговли и бытового обслуживания</a:t>
            </a:r>
          </a:p>
        </p:txBody>
      </p:sp>
      <p:pic>
        <p:nvPicPr>
          <p:cNvPr id="23" name="Picture 18" descr="https://bmbullet01.s3.eu-central-1.amazonaws.com/uploads/lp/9785573533116854a5a0d28489c432ce_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0397" y="1557875"/>
            <a:ext cx="539563" cy="473495"/>
          </a:xfrm>
          <a:prstGeom prst="rect">
            <a:avLst/>
          </a:prstGeom>
          <a:noFill/>
          <a:effectLst>
            <a:outerShdw blurRad="50800" dist="38100" dir="2700000" algn="tl" rotWithShape="0">
              <a:srgbClr val="9DB521">
                <a:alpha val="83000"/>
              </a:srgbClr>
            </a:outerShdw>
          </a:effec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178953" y="3725826"/>
            <a:ext cx="4320000" cy="506597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местного традиционного народного художественного творчества</a:t>
            </a:r>
          </a:p>
        </p:txBody>
      </p:sp>
      <p:pic>
        <p:nvPicPr>
          <p:cNvPr id="24" name="Picture 20" descr="https://thumb7.shutterstock.com/display_pic_with_logo/3962204/500959351/stock-vector-illustration-of-russian-souvenir-doll-vector-eps-50095935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7932" y="3640468"/>
            <a:ext cx="573481" cy="598970"/>
          </a:xfrm>
          <a:prstGeom prst="rect">
            <a:avLst/>
          </a:prstGeom>
          <a:noFill/>
          <a:effectLst>
            <a:outerShdw blurRad="50800" dist="38100" dir="2700000" algn="tl" rotWithShape="0">
              <a:srgbClr val="9DB521">
                <a:alpha val="83000"/>
              </a:srgbClr>
            </a:outerShdw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78953" y="2388925"/>
            <a:ext cx="4320000" cy="255415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Сбор ТКО</a:t>
            </a:r>
          </a:p>
        </p:txBody>
      </p:sp>
      <p:pic>
        <p:nvPicPr>
          <p:cNvPr id="25" name="Picture 22" descr="http://iconsdig.com/images/original/20-Recycling-Bin-Icon-Vectors-%E2%80%93-Design-Blog-14859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9873" y="2200077"/>
            <a:ext cx="621540" cy="621540"/>
          </a:xfrm>
          <a:prstGeom prst="rect">
            <a:avLst/>
          </a:prstGeom>
          <a:noFill/>
          <a:effectLst>
            <a:outerShdw blurRad="50800" dist="38100" dir="2700000" algn="tl" rotWithShape="0">
              <a:srgbClr val="D74921">
                <a:alpha val="83000"/>
              </a:srgbClr>
            </a:outerShdw>
          </a:effec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87987" y="3684984"/>
            <a:ext cx="4212000" cy="391845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>
              <a:defRPr b="1">
                <a:solidFill>
                  <a:srgbClr val="003860"/>
                </a:solidFill>
                <a:ea typeface="宋体" panose="02010600030101010101" pitchFamily="2" charset="-122"/>
                <a:cs typeface="Calibri" panose="020F0502020204030204" pitchFamily="34" charset="0"/>
              </a:defRPr>
            </a:lvl1pPr>
          </a:lstStyle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Благоустройство территории </a:t>
            </a:r>
          </a:p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b="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+mn-cs"/>
              </a:rPr>
              <a:t>населенных пунктов</a:t>
            </a:r>
          </a:p>
        </p:txBody>
      </p:sp>
      <p:pic>
        <p:nvPicPr>
          <p:cNvPr id="26" name="Picture 24" descr="https://image.freepik.com/free-icon/no-translate-detected_318-5671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658" y="3527621"/>
            <a:ext cx="603464" cy="603464"/>
          </a:xfrm>
          <a:prstGeom prst="rect">
            <a:avLst/>
          </a:prstGeom>
          <a:noFill/>
          <a:effectLst>
            <a:outerShdw blurRad="50800" dist="38100" dir="2700000" algn="tl" rotWithShape="0">
              <a:srgbClr val="9DB521">
                <a:alpha val="83000"/>
              </a:srgbClr>
            </a:outerShdw>
          </a:effectLst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555570" y="4994170"/>
            <a:ext cx="4212000" cy="566051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электро- и газоснабжения населения</a:t>
            </a:r>
          </a:p>
        </p:txBody>
      </p:sp>
      <p:pic>
        <p:nvPicPr>
          <p:cNvPr id="28" name="Picture 2" descr="https://image.freepik.com/free-icon/no-translate-detected_318-47139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300" y="4900596"/>
            <a:ext cx="623480" cy="576357"/>
          </a:xfrm>
          <a:prstGeom prst="rect">
            <a:avLst/>
          </a:prstGeom>
          <a:noFill/>
          <a:effectLst>
            <a:outerShdw blurRad="50800" dist="38100" dir="2700000" algn="tl" rotWithShape="0">
              <a:srgbClr val="25A3E0">
                <a:alpha val="83000"/>
              </a:srgbClr>
            </a:outerShdw>
          </a:effectLst>
        </p:spPr>
      </p:pic>
      <p:pic>
        <p:nvPicPr>
          <p:cNvPr id="29" name="Picture 6" descr="https://image.freepik.com/free-icon/no-translate-detected_318-27837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9363" y="4386182"/>
            <a:ext cx="562050" cy="562050"/>
          </a:xfrm>
          <a:prstGeom prst="rect">
            <a:avLst/>
          </a:prstGeom>
          <a:noFill/>
          <a:effectLst>
            <a:outerShdw blurRad="50800" dist="38100" dir="2700000" algn="tl" rotWithShape="0">
              <a:srgbClr val="D74921">
                <a:alpha val="83000"/>
              </a:srgbClr>
            </a:outerShdw>
          </a:effec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178953" y="4386182"/>
            <a:ext cx="4320000" cy="64770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Объекты физической культуры</a:t>
            </a:r>
          </a:p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массового спорта</a:t>
            </a:r>
          </a:p>
        </p:txBody>
      </p:sp>
      <p:pic>
        <p:nvPicPr>
          <p:cNvPr id="30" name="Picture 8" descr="https://image.flaticon.com/icons/png/512/83/83679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291" y="4951506"/>
            <a:ext cx="655098" cy="655098"/>
          </a:xfrm>
          <a:prstGeom prst="rect">
            <a:avLst/>
          </a:prstGeom>
          <a:noFill/>
          <a:effectLst>
            <a:outerShdw blurRad="50800" dist="38100" dir="2700000" algn="tl" rotWithShape="0">
              <a:srgbClr val="25A3E0">
                <a:alpha val="83000"/>
              </a:srgbClr>
            </a:outerShdw>
          </a:effectLst>
        </p:spPr>
      </p:pic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7178953" y="5058864"/>
            <a:ext cx="4320000" cy="504056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Безопасность людей на водных объектах</a:t>
            </a:r>
          </a:p>
        </p:txBody>
      </p:sp>
      <p:pic>
        <p:nvPicPr>
          <p:cNvPr id="31" name="Picture 10" descr="https://image.freepik.com/free-icon/rural-hotel-cottage-on-a-hill-with-trees_318-51389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658" y="5592628"/>
            <a:ext cx="579569" cy="579569"/>
          </a:xfrm>
          <a:prstGeom prst="rect">
            <a:avLst/>
          </a:prstGeom>
          <a:noFill/>
          <a:effectLst>
            <a:outerShdw blurRad="50800" dist="38100" dir="2700000" algn="tl" rotWithShape="0">
              <a:srgbClr val="9DB521">
                <a:alpha val="83000"/>
              </a:srgbClr>
            </a:outerShdw>
          </a:effectLst>
        </p:spPr>
      </p:pic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594141" y="5457572"/>
            <a:ext cx="4212000" cy="963837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курортов местного значения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7178953" y="5683473"/>
            <a:ext cx="4940477" cy="504056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800"/>
              </a:lnSpc>
              <a:defRPr/>
            </a:pP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Сохранение, использование и популяризация объектов культурного наследия, их охрана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63" y="5606603"/>
            <a:ext cx="641007" cy="60635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952614" y="379764"/>
            <a:ext cx="6387986" cy="465704"/>
          </a:xfrm>
          <a:prstGeom prst="rect">
            <a:avLst/>
          </a:prstGeom>
          <a:noFill/>
        </p:spPr>
        <p:txBody>
          <a:bodyPr wrap="square" lIns="95439" tIns="47720" rIns="95439" bIns="47720" rtlCol="0">
            <a:spAutoFit/>
          </a:bodyPr>
          <a:lstStyle/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 РЕАЛИЗАЦИИ ПРОЕКТОВ</a:t>
            </a:r>
            <a:endParaRPr lang="ru-RU" sz="2400" b="1" dirty="0">
              <a:solidFill>
                <a:srgbClr val="1A86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253138" y="6296689"/>
            <a:ext cx="10097261" cy="546584"/>
          </a:xfrm>
          <a:prstGeom prst="roundRect">
            <a:avLst>
              <a:gd name="adj" fmla="val 29409"/>
            </a:avLst>
          </a:prstGeom>
          <a:solidFill>
            <a:schemeClr val="bg1"/>
          </a:solidFill>
          <a:ln w="9525">
            <a:noFill/>
          </a:ln>
          <a:effectLst>
            <a:outerShdw blurRad="152400" dist="38100" dir="270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806147" y="6284417"/>
            <a:ext cx="9544252" cy="6038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600"/>
              </a:lnSpc>
              <a:defRPr/>
            </a:pPr>
            <a:r>
              <a:rPr lang="ru-RU" altLang="ru-RU" sz="1600" b="1" dirty="0">
                <a:solidFill>
                  <a:srgbClr val="82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За исключением мероприятий по строительству объектов капитального строительства </a:t>
            </a:r>
            <a:r>
              <a:rPr lang="ru-RU" altLang="ru-RU" sz="1600" b="1" dirty="0" smtClean="0">
                <a:solidFill>
                  <a:srgbClr val="82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и </a:t>
            </a:r>
            <a:r>
              <a:rPr lang="ru-RU" altLang="ru-RU" sz="1600" b="1" dirty="0">
                <a:solidFill>
                  <a:srgbClr val="82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приобретению объектов недвижимого имущества в муниципальную собственность</a:t>
            </a:r>
          </a:p>
        </p:txBody>
      </p:sp>
      <p:sp>
        <p:nvSpPr>
          <p:cNvPr id="4" name="Овал 3"/>
          <p:cNvSpPr/>
          <p:nvPr/>
        </p:nvSpPr>
        <p:spPr>
          <a:xfrm>
            <a:off x="1378452" y="6355384"/>
            <a:ext cx="440858" cy="440858"/>
          </a:xfrm>
          <a:prstGeom prst="ellipse">
            <a:avLst/>
          </a:prstGeom>
          <a:noFill/>
          <a:ln w="254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820000"/>
                </a:solidFill>
              </a:rPr>
              <a:t>!</a:t>
            </a:r>
            <a:endParaRPr lang="ru-RU" sz="3200" dirty="0">
              <a:solidFill>
                <a:srgbClr val="82000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84544" y="793545"/>
            <a:ext cx="731270" cy="54932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354393" y="794076"/>
            <a:ext cx="731270" cy="54932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952614" y="379764"/>
            <a:ext cx="6387986" cy="465704"/>
          </a:xfrm>
          <a:prstGeom prst="rect">
            <a:avLst/>
          </a:prstGeom>
          <a:noFill/>
        </p:spPr>
        <p:txBody>
          <a:bodyPr wrap="square" lIns="95439" tIns="47720" rIns="95439" bIns="47720" rtlCol="0">
            <a:spAutoFit/>
          </a:bodyPr>
          <a:lstStyle/>
          <a:p>
            <a:r>
              <a:rPr lang="ru-RU" sz="2400" b="1" dirty="0" smtClean="0">
                <a:solidFill>
                  <a:srgbClr val="1A86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НАПРАВЛЕНИЯ РЕАЛИЗАЦИИ ПРОЕКТОВ </a:t>
            </a:r>
            <a:endParaRPr lang="ru-RU" sz="2400" b="1" dirty="0">
              <a:solidFill>
                <a:srgbClr val="1A86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58255" y="4561451"/>
            <a:ext cx="10097261" cy="776120"/>
          </a:xfrm>
          <a:prstGeom prst="roundRect">
            <a:avLst>
              <a:gd name="adj" fmla="val 29409"/>
            </a:avLst>
          </a:prstGeom>
          <a:solidFill>
            <a:schemeClr val="bg1"/>
          </a:solidFill>
          <a:ln w="9525">
            <a:noFill/>
          </a:ln>
          <a:effectLst>
            <a:outerShdw blurRad="152400" dist="38100" dir="270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624427" y="4658919"/>
            <a:ext cx="9544252" cy="6038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600"/>
              </a:lnSpc>
              <a:defRPr/>
            </a:pPr>
            <a:r>
              <a:rPr lang="ru-RU" altLang="ru-RU" b="1" dirty="0">
                <a:solidFill>
                  <a:srgbClr val="82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Включая мероприятия по строительству объектов капитального строительства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1183569" y="4719536"/>
            <a:ext cx="440858" cy="440858"/>
          </a:xfrm>
          <a:prstGeom prst="ellipse">
            <a:avLst/>
          </a:prstGeom>
          <a:noFill/>
          <a:ln w="254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820000"/>
                </a:solidFill>
              </a:rPr>
              <a:t>!</a:t>
            </a:r>
            <a:endParaRPr lang="ru-RU" sz="3200" dirty="0">
              <a:solidFill>
                <a:srgbClr val="82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45092" y="5557861"/>
            <a:ext cx="10097261" cy="776120"/>
          </a:xfrm>
          <a:prstGeom prst="roundRect">
            <a:avLst>
              <a:gd name="adj" fmla="val 29409"/>
            </a:avLst>
          </a:prstGeom>
          <a:solidFill>
            <a:schemeClr val="bg1"/>
          </a:solidFill>
          <a:ln w="9525">
            <a:noFill/>
          </a:ln>
          <a:effectLst>
            <a:outerShdw blurRad="152400" dist="38100" dir="2700000" algn="tl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611264" y="5655329"/>
            <a:ext cx="9544252" cy="6038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1600"/>
              </a:lnSpc>
              <a:defRPr/>
            </a:pPr>
            <a:r>
              <a:rPr lang="ru-RU" altLang="ru-RU" b="1" dirty="0">
                <a:solidFill>
                  <a:srgbClr val="820000"/>
                </a:solidFill>
                <a:ea typeface="宋体" panose="02010600030101010101" pitchFamily="2" charset="-122"/>
                <a:cs typeface="Calibri" panose="020F0502020204030204" pitchFamily="34" charset="0"/>
              </a:rPr>
              <a:t>За исключением мероприятий по приобретению объектов недвижимого имущества в муниципальную собственность</a:t>
            </a:r>
          </a:p>
        </p:txBody>
      </p:sp>
      <p:sp>
        <p:nvSpPr>
          <p:cNvPr id="34" name="Овал 33"/>
          <p:cNvSpPr/>
          <p:nvPr/>
        </p:nvSpPr>
        <p:spPr>
          <a:xfrm>
            <a:off x="1170406" y="5715946"/>
            <a:ext cx="440858" cy="440858"/>
          </a:xfrm>
          <a:prstGeom prst="ellipse">
            <a:avLst/>
          </a:prstGeom>
          <a:noFill/>
          <a:ln w="25400"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820000"/>
                </a:solidFill>
              </a:rPr>
              <a:t>!</a:t>
            </a:r>
            <a:endParaRPr lang="ru-RU" sz="3200" dirty="0">
              <a:solidFill>
                <a:srgbClr val="8200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0896" y="1420921"/>
            <a:ext cx="5921289" cy="2551084"/>
          </a:xfrm>
          <a:prstGeom prst="roundRect">
            <a:avLst>
              <a:gd name="adj" fmla="val 7309"/>
            </a:avLst>
          </a:prstGeom>
          <a:solidFill>
            <a:srgbClr val="FAFBFC">
              <a:alpha val="69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70711" y="1386579"/>
            <a:ext cx="5387889" cy="2551084"/>
          </a:xfrm>
          <a:prstGeom prst="roundRect">
            <a:avLst>
              <a:gd name="adj" fmla="val 7309"/>
            </a:avLst>
          </a:prstGeom>
          <a:solidFill>
            <a:srgbClr val="FAFBFC">
              <a:alpha val="69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https://image.freepik.com/free-icon/no-translate-detected_318-471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419" y="1803362"/>
            <a:ext cx="637554" cy="678595"/>
          </a:xfrm>
          <a:prstGeom prst="rect">
            <a:avLst/>
          </a:prstGeom>
          <a:noFill/>
          <a:effectLst>
            <a:outerShdw blurRad="50800" dist="38100" dir="2700000" algn="tl" rotWithShape="0">
              <a:srgbClr val="25A3E0">
                <a:alpha val="83000"/>
              </a:srgbClr>
            </a:outerShdw>
          </a:effectLst>
        </p:spPr>
      </p:pic>
      <p:pic>
        <p:nvPicPr>
          <p:cNvPr id="48" name="Picture 6" descr="https://image.freepik.com/free-icon/no-translate-detected_318-2783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963" y="2891636"/>
            <a:ext cx="560308" cy="5963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D74921">
                <a:alpha val="83000"/>
              </a:srgbClr>
            </a:outerShdw>
          </a:effectLst>
        </p:spPr>
      </p:pic>
      <p:pic>
        <p:nvPicPr>
          <p:cNvPr id="50" name="Picture 8" descr="https://image.flaticon.com/icons/png/512/83/83679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6053" y="1713074"/>
            <a:ext cx="731850" cy="778960"/>
          </a:xfrm>
          <a:prstGeom prst="rect">
            <a:avLst/>
          </a:prstGeom>
          <a:noFill/>
          <a:effectLst>
            <a:outerShdw blurRad="50800" dist="38100" dir="2700000" algn="tl" rotWithShape="0">
              <a:srgbClr val="25A3E0">
                <a:alpha val="83000"/>
              </a:srgbClr>
            </a:outerShdw>
          </a:effectLst>
        </p:spPr>
      </p:pic>
      <p:pic>
        <p:nvPicPr>
          <p:cNvPr id="52" name="Picture 10" descr="https://image.freepik.com/free-icon/rural-hotel-cottage-on-a-hill-with-trees_318-5138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6053" y="2770924"/>
            <a:ext cx="691575" cy="736093"/>
          </a:xfrm>
          <a:prstGeom prst="rect">
            <a:avLst/>
          </a:prstGeom>
          <a:noFill/>
          <a:effectLst>
            <a:outerShdw blurRad="50800" dist="38100" dir="2700000" algn="tl" rotWithShape="0">
              <a:srgbClr val="9DB521">
                <a:alpha val="83000"/>
              </a:srgbClr>
            </a:outerShdw>
          </a:effectLst>
        </p:spPr>
      </p:pic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757579" y="1985994"/>
            <a:ext cx="4212000" cy="30869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1" hangingPunct="1"/>
          </a:lstStyle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</a:t>
            </a: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электро-</a:t>
            </a:r>
          </a:p>
          <a:p>
            <a:pPr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газоснабжения населения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719043" y="3122136"/>
            <a:ext cx="4212000" cy="30869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1" hangingPunct="1"/>
          </a:lstStyle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Объекты физической </a:t>
            </a: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культуры</a:t>
            </a:r>
          </a:p>
          <a:p>
            <a:pPr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массового спорта</a:t>
            </a:r>
            <a:endParaRPr lang="ru-RU" alt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943620" y="1984049"/>
            <a:ext cx="3309721" cy="30869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1" hangingPunct="1"/>
          </a:lstStyle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Безопасность людей на водных объектах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8024235" y="3109427"/>
            <a:ext cx="3309721" cy="30869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eaLnBrk="1" hangingPunct="1"/>
          </a:lstStyle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курортов </a:t>
            </a:r>
          </a:p>
          <a:p>
            <a:pPr>
              <a:spcBef>
                <a:spcPct val="0"/>
              </a:spcBef>
            </a:pP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местного значения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0299" y="1705169"/>
            <a:ext cx="850886" cy="201526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82681" y="1718531"/>
            <a:ext cx="850886" cy="201526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4VaoBFY0K110UPiucs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bIryXalUSaYGsCaKJQ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5.rWjZGsU2R3mMb6jn0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H70YC5d0iOrAQFllgmR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q15PXy.UuTgwIduf7L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UrDFLR_AkaYUlTAGdSb0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4196</TotalTime>
  <Words>857</Words>
  <Application>Microsoft Office PowerPoint</Application>
  <PresentationFormat>Широкоэкранный</PresentationFormat>
  <Paragraphs>255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 Unicode MS</vt:lpstr>
      <vt:lpstr>微软雅黑</vt:lpstr>
      <vt:lpstr>宋体</vt:lpstr>
      <vt:lpstr>Arial</vt:lpstr>
      <vt:lpstr>Calibri</vt:lpstr>
      <vt:lpstr>Calibri Light</vt:lpstr>
      <vt:lpstr>Candara</vt:lpstr>
      <vt:lpstr>DINPro-Bold</vt:lpstr>
      <vt:lpstr>Gabriola</vt:lpstr>
      <vt:lpstr>Impact</vt:lpstr>
      <vt:lpstr>Tahoma</vt:lpstr>
      <vt:lpstr>Times New Roman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Некоторые люди никогда не проявляют свою инициативу –  до тех пор, пока кто-то не попросит их об этом.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Богатыренко Татьяна Дмитриевна</dc:creator>
  <cp:lastModifiedBy>Аристов Сергей Юрьевич</cp:lastModifiedBy>
  <cp:revision>232</cp:revision>
  <cp:lastPrinted>2023-07-03T13:18:53Z</cp:lastPrinted>
  <dcterms:created xsi:type="dcterms:W3CDTF">2023-06-26T13:12:27Z</dcterms:created>
  <dcterms:modified xsi:type="dcterms:W3CDTF">2023-09-17T08:59:47Z</dcterms:modified>
</cp:coreProperties>
</file>