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61" r:id="rId4"/>
    <p:sldId id="280" r:id="rId5"/>
    <p:sldId id="263" r:id="rId6"/>
    <p:sldId id="264" r:id="rId7"/>
    <p:sldId id="258" r:id="rId8"/>
    <p:sldId id="259" r:id="rId9"/>
    <p:sldId id="265" r:id="rId10"/>
    <p:sldId id="270" r:id="rId11"/>
    <p:sldId id="267" r:id="rId12"/>
    <p:sldId id="278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787"/>
    <a:srgbClr val="2E167C"/>
    <a:srgbClr val="341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>
        <p:scale>
          <a:sx n="64" d="100"/>
          <a:sy n="64" d="100"/>
        </p:scale>
        <p:origin x="9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вопрос 3</c:v>
                </c:pt>
                <c:pt idx="1">
                  <c:v>вопрос 2</c:v>
                </c:pt>
                <c:pt idx="2">
                  <c:v>вопрос 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</c:v>
                </c:pt>
                <c:pt idx="1">
                  <c:v>41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9-447A-B3A0-AE75EBA364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вопрос 3</c:v>
                </c:pt>
                <c:pt idx="1">
                  <c:v>вопрос 2</c:v>
                </c:pt>
                <c:pt idx="2">
                  <c:v>вопрос 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</c:v>
                </c:pt>
                <c:pt idx="1">
                  <c:v>59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69-447A-B3A0-AE75EBA364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54692832"/>
        <c:axId val="616036752"/>
      </c:barChart>
      <c:catAx>
        <c:axId val="15469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036752"/>
        <c:crosses val="autoZero"/>
        <c:auto val="1"/>
        <c:lblAlgn val="ctr"/>
        <c:lblOffset val="100"/>
        <c:noMultiLvlLbl val="0"/>
      </c:catAx>
      <c:valAx>
        <c:axId val="61603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469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00317969657931"/>
          <c:y val="2.7065315574180467E-2"/>
          <c:w val="0.67204184713800286"/>
          <c:h val="0.909238041231257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glow>
                <a:schemeClr val="accent1">
                  <a:alpha val="68000"/>
                </a:schemeClr>
              </a:glow>
              <a:softEdge rad="0"/>
            </a:effectLst>
            <a:scene3d>
              <a:camera prst="orthographicFront"/>
              <a:lightRig rig="threePt" dir="t"/>
            </a:scene3d>
            <a:sp3d>
              <a:bevelT w="196850" h="101600" prst="coolSlant"/>
              <a:bevelB w="139700" h="120650"/>
              <a:contourClr>
                <a:srgbClr val="000000"/>
              </a:contourClr>
            </a:sp3d>
          </c:spPr>
          <c:explosion val="11"/>
          <c:dPt>
            <c:idx val="0"/>
            <c:bubble3D val="0"/>
            <c:explosion val="7"/>
            <c:spPr>
              <a:solidFill>
                <a:srgbClr val="FF00FF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44-4714-9D78-4799BDB0A16A}"/>
              </c:ext>
            </c:extLst>
          </c:dPt>
          <c:dPt>
            <c:idx val="1"/>
            <c:bubble3D val="0"/>
            <c:spPr>
              <a:solidFill>
                <a:srgbClr val="33CC33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544-4714-9D78-4799BDB0A16A}"/>
              </c:ext>
            </c:extLst>
          </c:dPt>
          <c:dPt>
            <c:idx val="2"/>
            <c:bubble3D val="0"/>
            <c:explosion val="4"/>
            <c:spPr>
              <a:solidFill>
                <a:srgbClr val="FF8811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544-4714-9D78-4799BDB0A16A}"/>
              </c:ext>
            </c:extLst>
          </c:dPt>
          <c:dPt>
            <c:idx val="3"/>
            <c:bubble3D val="0"/>
            <c:explosion val="8"/>
            <c:spPr>
              <a:solidFill>
                <a:srgbClr val="C6443A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544-4714-9D78-4799BDB0A16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544-4714-9D78-4799BDB0A16A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544-4714-9D78-4799BDB0A16A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544-4714-9D78-4799BDB0A16A}"/>
              </c:ext>
            </c:extLst>
          </c:dPt>
          <c:dPt>
            <c:idx val="7"/>
            <c:bubble3D val="0"/>
            <c:explosion val="8"/>
            <c:spPr>
              <a:solidFill>
                <a:schemeClr val="tx1"/>
              </a:solidFill>
              <a:ln>
                <a:noFill/>
              </a:ln>
              <a:effectLst>
                <a:glow>
                  <a:schemeClr val="accent1">
                    <a:alpha val="68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96850" h="101600" prst="coolSlant"/>
                <a:bevelB w="139700" h="12065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544-4714-9D78-4799BDB0A16A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БЛАГОУСТР ТЕРРИТ</c:v>
                </c:pt>
                <c:pt idx="1">
                  <c:v>ФИЗ РА И СПОРТ</c:v>
                </c:pt>
                <c:pt idx="2">
                  <c:v>ДОРОГИ</c:v>
                </c:pt>
                <c:pt idx="3">
                  <c:v>ПЛОЩАДКТ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44.44</c:v>
                </c:pt>
                <c:pt idx="1">
                  <c:v>33.33</c:v>
                </c:pt>
                <c:pt idx="2">
                  <c:v>16.68</c:v>
                </c:pt>
                <c:pt idx="3">
                  <c:v>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544-4714-9D78-4799BDB0A1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587A5-2DF6-4448-B96C-2E9E6557EF61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0968-41FA-420A-B7CA-6898D61CB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562D2-1203-4C3A-9A98-C3561A6F72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1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20968-41FA-420A-B7CA-6898D61CB81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11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20968-41FA-420A-B7CA-6898D61CB81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9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20968-41FA-420A-B7CA-6898D61CB81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7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A3BA0-9CA4-ECF1-4394-38264031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32437A-51BE-40E1-A5A0-B7F544941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FE323-3F20-8FD6-CEE7-A0E10068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495A6-3F40-56D9-6EDA-817B82A9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4780E-0207-BD07-867B-6994A526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70B47-02E2-BA24-97E3-F614BB71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84052-9765-33A6-DB89-EA37836E1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2254FB-5487-94B7-AC23-281886D7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64384-F8B5-972F-9423-061B8D78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3AEAB-682D-B9E6-A040-A35BCCEF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4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F8059-C17E-626B-40AE-7B857A121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8EB0C7-4362-FF71-6254-00B1399CC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09124-FFDF-ADBF-579B-FEA7ACED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D7762-0C19-B35D-2D05-181EAD44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EECB6-FFCD-6CEF-FEC1-4139C53E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64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C0FEB-EA08-7B72-5B7D-0927DBEE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11461C-6A06-7917-89EA-874E177D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6FBD07-EECC-A97E-8FA1-B6C4F8E5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DBE03-AE8B-08DF-8655-3E8BE4D9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B5139-DCC8-3440-4C6E-C560960D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2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3E56E-0232-85A8-27AD-0B44621B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5E16E-3BB9-2A7D-20B1-1A51D1DB0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6E0FB-033C-5054-3B40-20101C30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6D842-D576-5D2F-7052-8E9F897A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1D901-4FDE-1FCB-4B0D-8F2F4C86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0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6B3BE-2E91-6CDD-3D27-4098C275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407E59-0D2F-499A-392E-E8025C2C1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0D2E9B-E601-E19E-A74B-C1394A93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36597-E66C-AA1F-1AB5-45EA0AE9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02B7A6-F542-673B-01A2-ADE36DCF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02D964-DCA7-A861-62E2-FD8B0E9B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3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4DD46-5EC4-B775-887A-0E1F01F1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18E984-2355-D07B-B834-012974AA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09BB0-CF13-76C7-84EB-01B27DD8F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3F31D4-138B-59B7-3167-A622EB6E9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04B0EE-B71A-C395-9A8A-1CC784D6A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D897BD-1768-8A8F-675F-72A347BB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F42820-BA17-C030-724C-9B1E43D7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B88588-5235-3339-7D1A-87D7F648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0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209FD-7494-5888-828A-510E5988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7D6862-606D-4DA8-CBF3-28163D2A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535217-27AF-47A5-D07E-F54DF943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A1C16B-2AE2-A46E-C155-34111D7C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97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F876E-5D75-182D-9233-8395D7B2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9ADA6A-353E-EF25-9192-89EF428F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3F2A68-42CE-33C6-D56F-7F45D8A6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966FA-54EA-7174-0E5A-D906EBB7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2BC88-3A3A-2EBF-B324-E741F498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1480F3-C065-3299-7F27-9C05BCEFC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7D2917-B1D4-706E-DE65-A8ADDCF5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D03DBB-CA86-F7FF-EB81-952801C0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A1022-8704-9070-E184-3358FBB0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6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5D8B-BDDC-345C-1CBE-47272556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01A63A-C57C-7BB4-3E0B-759D78E1F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5F6C42-C8DE-575D-6288-16FA03A89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E138D-6864-AE2B-9CBF-AE5313ED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E2D5CD-7EA2-13A4-C79E-2CD507D3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A5404C-1BB5-FC31-D068-0DA3FF20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72BE3-1AC9-EF82-B3C9-961895B88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68783F-CF66-F540-6AE7-16CB8553C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F284A-9374-9242-6041-298CDBCBB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1F18F-1E6A-4007-BEA2-74C1FD300FA5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D40DF-5A08-FFE7-8562-69499F23C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9C6AA-26A3-93D8-019B-A03652DB6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0691D-C397-44C0-ACE1-93E564C9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5.jpg"/><Relationship Id="rId5" Type="http://schemas.openxmlformats.org/officeDocument/2006/relationships/image" Target="../media/image31.jpg"/><Relationship Id="rId10" Type="http://schemas.openxmlformats.org/officeDocument/2006/relationships/image" Target="../media/image34.jpg"/><Relationship Id="rId4" Type="http://schemas.microsoft.com/office/2007/relationships/hdphoto" Target="../media/hdphoto1.wdp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openxmlformats.org/officeDocument/2006/relationships/image" Target="../media/image39.jpg"/><Relationship Id="rId4" Type="http://schemas.microsoft.com/office/2007/relationships/hdphoto" Target="../media/hdphoto1.wdp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21.jpg"/><Relationship Id="rId12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chart" Target="../charts/chart1.xml"/><Relationship Id="rId5" Type="http://schemas.openxmlformats.org/officeDocument/2006/relationships/image" Target="../media/image19.jpg"/><Relationship Id="rId10" Type="http://schemas.openxmlformats.org/officeDocument/2006/relationships/image" Target="../media/image7.png"/><Relationship Id="rId4" Type="http://schemas.openxmlformats.org/officeDocument/2006/relationships/image" Target="../media/image18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20F0866-47C1-0B13-4B0B-DB661D25C5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662" cy="69011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6A300F-E5D4-7D35-6AD7-F5ACAADD14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54" b="93229" l="10000" r="90000">
                        <a14:foregroundMark x1="35625" y1="19896" x2="35625" y2="19896"/>
                        <a14:foregroundMark x1="71406" y1="21354" x2="71406" y2="21354"/>
                        <a14:foregroundMark x1="47969" y1="45104" x2="47969" y2="45104"/>
                        <a14:foregroundMark x1="79375" y1="74896" x2="79375" y2="74896"/>
                        <a14:foregroundMark x1="24141" y1="32083" x2="24141" y2="32083"/>
                        <a14:foregroundMark x1="47109" y1="41979" x2="47109" y2="41979"/>
                      </a14:backgroundRemoval>
                    </a14:imgEffect>
                  </a14:imgLayer>
                </a14:imgProps>
              </a:ext>
            </a:extLst>
          </a:blip>
          <a:srcRect l="1" r="-769" b="10869"/>
          <a:stretch/>
        </p:blipFill>
        <p:spPr>
          <a:xfrm>
            <a:off x="5557284" y="5287617"/>
            <a:ext cx="3022835" cy="1545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EB7A26-A985-F783-93A8-FFCA6A1DAF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125" l="0" r="95104">
                        <a14:foregroundMark x1="9583" y1="41375" x2="9583" y2="41375"/>
                        <a14:foregroundMark x1="8906" y1="32125" x2="8906" y2="32125"/>
                        <a14:foregroundMark x1="9583" y1="51250" x2="9583" y2="51250"/>
                        <a14:foregroundMark x1="12188" y1="32125" x2="12188" y2="32125"/>
                        <a14:foregroundMark x1="10573" y1="26750" x2="10573" y2="26750"/>
                        <a14:foregroundMark x1="15781" y1="45875" x2="15781" y2="45875"/>
                        <a14:foregroundMark x1="18385" y1="44375" x2="18385" y2="44375"/>
                        <a14:foregroundMark x1="16406" y1="52000" x2="16406" y2="52000"/>
                        <a14:foregroundMark x1="26510" y1="58875" x2="26510" y2="58875"/>
                        <a14:foregroundMark x1="23229" y1="64250" x2="23229" y2="64250"/>
                        <a14:foregroundMark x1="33021" y1="45875" x2="33021" y2="45875"/>
                        <a14:foregroundMark x1="27813" y1="29875" x2="27813" y2="29875"/>
                        <a14:foregroundMark x1="30104" y1="33625" x2="30104" y2="33625"/>
                        <a14:foregroundMark x1="34948" y1="61250" x2="34948" y2="61250"/>
                        <a14:foregroundMark x1="36615" y1="56625" x2="36615" y2="56625"/>
                        <a14:foregroundMark x1="33333" y1="72000" x2="33333" y2="72000"/>
                        <a14:foregroundMark x1="43438" y1="48250" x2="43438" y2="48250"/>
                        <a14:foregroundMark x1="44427" y1="64250" x2="44427" y2="64250"/>
                        <a14:foregroundMark x1="48958" y1="65875" x2="48958" y2="65875"/>
                        <a14:foregroundMark x1="44063" y1="75750" x2="44063" y2="75750"/>
                        <a14:foregroundMark x1="60052" y1="39000" x2="60052" y2="39000"/>
                        <a14:foregroundMark x1="51563" y1="28375" x2="51563" y2="28375"/>
                        <a14:foregroundMark x1="73385" y1="65875" x2="73385" y2="65875"/>
                        <a14:foregroundMark x1="67500" y1="73500" x2="67500" y2="73500"/>
                        <a14:foregroundMark x1="71771" y1="70375" x2="71771" y2="70375"/>
                        <a14:foregroundMark x1="66875" y1="70375" x2="66875" y2="70375"/>
                        <a14:foregroundMark x1="86719" y1="39000" x2="86719" y2="39000"/>
                        <a14:foregroundMark x1="84115" y1="28375" x2="84115" y2="28375"/>
                        <a14:foregroundMark x1="83125" y1="18375" x2="83125" y2="18375"/>
                        <a14:foregroundMark x1="81198" y1="41375" x2="81198" y2="41375"/>
                        <a14:foregroundMark x1="79896" y1="45125" x2="79896" y2="45125"/>
                        <a14:foregroundMark x1="60365" y1="36000" x2="60365" y2="36000"/>
                        <a14:foregroundMark x1="57448" y1="25250" x2="57448" y2="25250"/>
                        <a14:foregroundMark x1="10885" y1="44375" x2="10885" y2="44375"/>
                        <a14:foregroundMark x1="13802" y1="38250" x2="13802" y2="38250"/>
                        <a14:foregroundMark x1="8594" y1="48250" x2="8594" y2="48250"/>
                        <a14:foregroundMark x1="61354" y1="47500" x2="61354" y2="47500"/>
                        <a14:foregroundMark x1="57083" y1="61250" x2="57083" y2="61250"/>
                        <a14:foregroundMark x1="53542" y1="76500" x2="53542" y2="76500"/>
                        <a14:foregroundMark x1="61354" y1="75750" x2="61354" y2="75750"/>
                        <a14:foregroundMark x1="60677" y1="64250" x2="60677" y2="64250"/>
                        <a14:foregroundMark x1="57448" y1="58125" x2="57448" y2="58125"/>
                        <a14:foregroundMark x1="56458" y1="54375" x2="56458" y2="54375"/>
                        <a14:foregroundMark x1="56771" y1="17625" x2="56771" y2="17625"/>
                        <a14:foregroundMark x1="55469" y1="23750" x2="55469" y2="23750"/>
                        <a14:foregroundMark x1="45729" y1="36000" x2="45729" y2="36000"/>
                        <a14:foregroundMark x1="44740" y1="33625" x2="44740" y2="33625"/>
                        <a14:foregroundMark x1="47656" y1="72000" x2="47656" y2="72000"/>
                        <a14:foregroundMark x1="48333" y1="75750" x2="48333" y2="75750"/>
                        <a14:foregroundMark x1="9896" y1="65000" x2="9896" y2="65000"/>
                        <a14:foregroundMark x1="11198" y1="73500" x2="11198" y2="73500"/>
                        <a14:foregroundMark x1="16719" y1="78125" x2="16719" y2="78125"/>
                        <a14:foregroundMark x1="22292" y1="78875" x2="22292" y2="78875"/>
                        <a14:foregroundMark x1="29427" y1="78125" x2="29427" y2="78125"/>
                        <a14:foregroundMark x1="85417" y1="61250" x2="85417" y2="61250"/>
                        <a14:foregroundMark x1="87708" y1="56625" x2="87708" y2="56625"/>
                      </a14:backgroundRemoval>
                    </a14:imgEffect>
                  </a14:imgLayer>
                </a14:imgProps>
              </a:ext>
            </a:extLst>
          </a:blip>
          <a:srcRect l="-4371" r="5170" b="8859"/>
          <a:stretch/>
        </p:blipFill>
        <p:spPr>
          <a:xfrm>
            <a:off x="8004312" y="5287616"/>
            <a:ext cx="3974327" cy="15780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81A467-7EA8-0D4E-0299-EB59EE6BAA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73" b="92566" l="0" r="97764">
                        <a14:foregroundMark x1="62460" y1="74580" x2="62460" y2="74580"/>
                        <a14:foregroundMark x1="68690" y1="46283" x2="68690" y2="46283"/>
                        <a14:foregroundMark x1="68690" y1="23981" x2="68690" y2="23981"/>
                        <a14:foregroundMark x1="88179" y1="37170" x2="88179" y2="37170"/>
                        <a14:foregroundMark x1="17891" y1="73861" x2="17891" y2="73861"/>
                        <a14:foregroundMark x1="16454" y1="75779" x2="16454" y2="75779"/>
                        <a14:foregroundMark x1="17572" y1="67386" x2="17572" y2="67386"/>
                        <a14:foregroundMark x1="15495" y1="81775" x2="15495" y2="81775"/>
                        <a14:foregroundMark x1="77636" y1="30695" x2="77636" y2="30695"/>
                        <a14:foregroundMark x1="82748" y1="37890" x2="82748" y2="37890"/>
                      </a14:backgroundRemoval>
                    </a14:imgEffect>
                  </a14:imgLayer>
                </a14:imgProps>
              </a:ext>
            </a:extLst>
          </a:blip>
          <a:srcRect r="11432" b="10428"/>
          <a:stretch/>
        </p:blipFill>
        <p:spPr>
          <a:xfrm>
            <a:off x="-322929" y="5141843"/>
            <a:ext cx="3211903" cy="1723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A07-74E3-28CC-9F41-40360C7504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3" b="19161"/>
          <a:stretch/>
        </p:blipFill>
        <p:spPr>
          <a:xfrm>
            <a:off x="2774142" y="4784034"/>
            <a:ext cx="3321858" cy="209379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4ED2B4-67FD-610B-4130-BE4941FB3C12}"/>
              </a:ext>
            </a:extLst>
          </p:cNvPr>
          <p:cNvGrpSpPr/>
          <p:nvPr/>
        </p:nvGrpSpPr>
        <p:grpSpPr>
          <a:xfrm>
            <a:off x="-48571" y="-77615"/>
            <a:ext cx="12240571" cy="1535680"/>
            <a:chOff x="-38246" y="-65939"/>
            <a:chExt cx="12240571" cy="153568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896C24-036A-1BCD-6F7E-97746578A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44"/>
            <a:stretch/>
          </p:blipFill>
          <p:spPr bwMode="auto">
            <a:xfrm>
              <a:off x="-38246" y="-65939"/>
              <a:ext cx="3573649" cy="15271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5C2D181-CD61-2FB2-8D69-761524C4A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80"/>
            <a:stretch/>
          </p:blipFill>
          <p:spPr bwMode="auto">
            <a:xfrm>
              <a:off x="3221916" y="-65939"/>
              <a:ext cx="3467505" cy="1535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B67F6F1-7E86-2AE4-CD0D-2CE0D0DAE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914" y="-51963"/>
              <a:ext cx="5827411" cy="1518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96B797-42FD-4FC2-5846-F918D429B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8" y="137113"/>
            <a:ext cx="1472169" cy="1122170"/>
          </a:xfrm>
          <a:prstGeom prst="rect">
            <a:avLst/>
          </a:prstGeom>
          <a:noFill/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3971928-3A63-3B25-302E-3E36630B9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" y="1062541"/>
            <a:ext cx="18876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720"/>
              </a:spcBef>
            </a:pPr>
            <a:r>
              <a:rPr lang="en-US" sz="1200" b="1" kern="12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#</a:t>
            </a:r>
            <a:r>
              <a:rPr lang="ru-RU" sz="1200" b="1" i="1" kern="12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СДЕЛАЕМВМЕСТЕ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ACF9F2-F09D-2CC9-6E70-7294CB74AB66}"/>
              </a:ext>
            </a:extLst>
          </p:cNvPr>
          <p:cNvSpPr txBox="1"/>
          <p:nvPr/>
        </p:nvSpPr>
        <p:spPr>
          <a:xfrm>
            <a:off x="690199" y="1651435"/>
            <a:ext cx="10811602" cy="31239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РЕАЛИЗАЦИЯ МУНИЦИПАЛЬНОЙ ПРАКТИКИ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ИНИЦИАТИВНОГО БЮДЖЕТИРОВАНИЯ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#</a:t>
            </a:r>
            <a:r>
              <a:rPr lang="ru-RU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СДЕЛАЕМВМЕСТЕ </a:t>
            </a:r>
          </a:p>
          <a:p>
            <a:pPr algn="ctr"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ИНИЦИАТИВНЫЕ ПРОЕКТЫ ПЕТРОВСКОГО ГОРОДСКОГО ОКРУГА СТАВРОПОЛЬСКОГО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3920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FF59D5-FE81-B8D2-BEDC-36927D6F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8"/>
            <a:ext cx="12199091" cy="69857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CA4E3A-0317-0698-F4C5-FECF09805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87" y="4453855"/>
            <a:ext cx="3959593" cy="2257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43B9DF-89C2-0B4A-DA34-0E2895DC3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87" y="0"/>
            <a:ext cx="957155" cy="3664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FC2B6E-8B76-4A0A-52D5-8A8741592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118079"/>
            <a:ext cx="957155" cy="36640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A3E3C5-0F2A-FDF1-0330-4A1F26AD8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" y="3193986"/>
            <a:ext cx="957155" cy="3664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4E26F8-BA89-CE80-F409-948518F55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445"/>
            <a:ext cx="1054699" cy="9083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1F750D-A65D-8F37-AE86-B154B4A85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83" y="113836"/>
            <a:ext cx="5756223" cy="179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A1888-E4CE-C892-0419-8C65E5F3F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00" y="2027415"/>
            <a:ext cx="3959594" cy="2226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1B787-E8C6-C44A-9784-B1A9D06D5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00" y="4483986"/>
            <a:ext cx="3959593" cy="22269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94F0DC-74D1-3A7B-75A4-68AAC7B20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86" y="2027415"/>
            <a:ext cx="3959594" cy="2226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92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476C95-8B84-4C95-3091-23CC7EC41E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1" y="0"/>
            <a:ext cx="12199091" cy="69857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3254D-97D6-FA07-9260-839999EF9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1" y="83292"/>
            <a:ext cx="4826085" cy="411302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4E7C26-899E-816E-1633-BB0AE0910647}"/>
              </a:ext>
            </a:extLst>
          </p:cNvPr>
          <p:cNvGrpSpPr/>
          <p:nvPr/>
        </p:nvGrpSpPr>
        <p:grpSpPr>
          <a:xfrm>
            <a:off x="-7091" y="-24035"/>
            <a:ext cx="1055081" cy="6560953"/>
            <a:chOff x="-10807" y="297047"/>
            <a:chExt cx="1055081" cy="656095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6701B9-1D58-2298-F184-D093F6801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1354200" y="1659665"/>
              <a:ext cx="3665001" cy="95660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AA387AE-6B76-5566-C0A3-3E9F34D92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1354201" y="4547199"/>
              <a:ext cx="3665001" cy="95660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777952D-8570-12E1-EA68-4DC20165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07" y="297047"/>
              <a:ext cx="1055081" cy="906283"/>
            </a:xfrm>
            <a:prstGeom prst="rect">
              <a:avLst/>
            </a:prstGeom>
            <a:noFill/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4A5516-B3FB-5C88-E53A-4C9FDF3B5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89" y="3472252"/>
            <a:ext cx="3802802" cy="3144321"/>
          </a:xfrm>
          <a:prstGeom prst="rect">
            <a:avLst/>
          </a:prstGeom>
          <a:ln w="25400">
            <a:noFill/>
            <a:prstDash val="sysDash"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4587B3-21D9-F7D6-356D-D545536C42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/>
        </p:blipFill>
        <p:spPr>
          <a:xfrm>
            <a:off x="5822576" y="464811"/>
            <a:ext cx="2223015" cy="2994773"/>
          </a:xfrm>
          <a:prstGeom prst="rect">
            <a:avLst/>
          </a:prstGeom>
          <a:ln w="25400">
            <a:noFill/>
            <a:prstDash val="sysDash"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978AED-502C-3C88-DC78-47CEDED70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6" y="3472252"/>
            <a:ext cx="3377243" cy="3143671"/>
          </a:xfrm>
          <a:prstGeom prst="rect">
            <a:avLst/>
          </a:prstGeom>
          <a:ln w="25400">
            <a:noFill/>
            <a:prstDash val="sysDash"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CE9F49-506B-4DAA-598E-483B51327F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2790" y="464811"/>
            <a:ext cx="3844493" cy="2720970"/>
          </a:xfrm>
          <a:prstGeom prst="rect">
            <a:avLst/>
          </a:prstGeom>
          <a:ln w="25400">
            <a:noFill/>
            <a:prstDash val="sysDash"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878C50-46FC-60C5-422C-ABAC50029D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2790" y="3201397"/>
            <a:ext cx="3844493" cy="2718545"/>
          </a:xfrm>
          <a:prstGeom prst="rect">
            <a:avLst/>
          </a:prstGeom>
          <a:ln w="254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87442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62DCD2-1524-C871-D83A-BB864F03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091" cy="6985726"/>
          </a:xfrm>
          <a:prstGeom prst="rect">
            <a:avLst/>
          </a:prstGeom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8309577-8F02-45A8-844B-AFACBED73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3263553"/>
              </p:ext>
            </p:extLst>
          </p:nvPr>
        </p:nvGraphicFramePr>
        <p:xfrm>
          <a:off x="-433149" y="1251846"/>
          <a:ext cx="7135901" cy="536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C41EB5-D500-4A8D-845F-E350538263E9}"/>
              </a:ext>
            </a:extLst>
          </p:cNvPr>
          <p:cNvSpPr txBox="1"/>
          <p:nvPr/>
        </p:nvSpPr>
        <p:spPr>
          <a:xfrm>
            <a:off x="7722318" y="1388426"/>
            <a:ext cx="3083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FF"/>
                </a:solidFill>
                <a:latin typeface="Bahnschrift Condensed" panose="020B0502040204020203" pitchFamily="34" charset="0"/>
              </a:rPr>
              <a:t>8</a:t>
            </a:r>
          </a:p>
          <a:p>
            <a:r>
              <a:rPr lang="ru-RU" sz="2000" dirty="0">
                <a:solidFill>
                  <a:srgbClr val="2A1255"/>
                </a:solidFill>
                <a:latin typeface="Bahnschrift Condensed" panose="020B0502040204020203" pitchFamily="34" charset="0"/>
              </a:rPr>
              <a:t>Благоустройство территорий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19632-3524-433C-91AE-B2D465BE0C5E}"/>
              </a:ext>
            </a:extLst>
          </p:cNvPr>
          <p:cNvSpPr txBox="1"/>
          <p:nvPr/>
        </p:nvSpPr>
        <p:spPr>
          <a:xfrm>
            <a:off x="8904307" y="1390357"/>
            <a:ext cx="132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FF"/>
                </a:solidFill>
                <a:latin typeface="Bahnschrift Condensed" panose="020B0502040204020203" pitchFamily="34" charset="0"/>
              </a:rPr>
              <a:t>44,44 %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48A54-98A1-4B1D-8BE4-269FD6383317}"/>
              </a:ext>
            </a:extLst>
          </p:cNvPr>
          <p:cNvSpPr txBox="1"/>
          <p:nvPr/>
        </p:nvSpPr>
        <p:spPr>
          <a:xfrm>
            <a:off x="7691986" y="2581301"/>
            <a:ext cx="434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Bahnschrift Condensed" panose="020B0502040204020203" pitchFamily="34" charset="0"/>
              </a:rPr>
              <a:t>6</a:t>
            </a:r>
            <a:r>
              <a:rPr lang="ru-RU" dirty="0">
                <a:solidFill>
                  <a:srgbClr val="FF66FF"/>
                </a:solidFill>
                <a:latin typeface="Bahnschrift Condensed" panose="020B0502040204020203" pitchFamily="34" charset="0"/>
              </a:rPr>
              <a:t> </a:t>
            </a:r>
          </a:p>
          <a:p>
            <a:r>
              <a:rPr lang="ru-RU" sz="2000" dirty="0">
                <a:solidFill>
                  <a:srgbClr val="2A1255"/>
                </a:solidFill>
                <a:latin typeface="Bahnschrift Condensed" panose="020B0502040204020203" pitchFamily="34" charset="0"/>
              </a:rPr>
              <a:t>Развитие физической культуры и спорта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2D8EB-165B-4948-8EEB-1597C174B523}"/>
              </a:ext>
            </a:extLst>
          </p:cNvPr>
          <p:cNvSpPr txBox="1"/>
          <p:nvPr/>
        </p:nvSpPr>
        <p:spPr>
          <a:xfrm>
            <a:off x="8935663" y="2652074"/>
            <a:ext cx="128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Bahnschrift Condensed" panose="020B0502040204020203" pitchFamily="34" charset="0"/>
              </a:rPr>
              <a:t>33,33 %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CAE54-163B-41DC-A9DA-99A763D493DC}"/>
              </a:ext>
            </a:extLst>
          </p:cNvPr>
          <p:cNvSpPr txBox="1"/>
          <p:nvPr/>
        </p:nvSpPr>
        <p:spPr>
          <a:xfrm>
            <a:off x="7691986" y="3705114"/>
            <a:ext cx="2442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8811"/>
                </a:solidFill>
                <a:latin typeface="Bahnschrift Condensed" panose="020B0502040204020203" pitchFamily="34" charset="0"/>
              </a:rPr>
              <a:t>3</a:t>
            </a:r>
            <a:endParaRPr lang="ru-RU" dirty="0">
              <a:solidFill>
                <a:srgbClr val="FF8811"/>
              </a:solidFill>
              <a:latin typeface="Bahnschrift Condensed" panose="020B0502040204020203" pitchFamily="34" charset="0"/>
            </a:endParaRPr>
          </a:p>
          <a:p>
            <a:r>
              <a:rPr lang="ru-RU" sz="2000" dirty="0">
                <a:solidFill>
                  <a:srgbClr val="2A1255"/>
                </a:solidFill>
                <a:latin typeface="Bahnschrift Condensed" panose="020B0502040204020203" pitchFamily="34" charset="0"/>
              </a:rPr>
              <a:t>Дорожная деятельность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E4D3C-0C2B-4321-933D-93DB747037BB}"/>
              </a:ext>
            </a:extLst>
          </p:cNvPr>
          <p:cNvSpPr txBox="1"/>
          <p:nvPr/>
        </p:nvSpPr>
        <p:spPr>
          <a:xfrm>
            <a:off x="8867114" y="3705114"/>
            <a:ext cx="99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8811"/>
                </a:solidFill>
                <a:latin typeface="Bahnschrift Condensed" panose="020B0502040204020203" pitchFamily="34" charset="0"/>
              </a:rPr>
              <a:t>16,68 %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EFFC8-6215-405D-89CE-D19EAEC4E4F0}"/>
              </a:ext>
            </a:extLst>
          </p:cNvPr>
          <p:cNvSpPr txBox="1"/>
          <p:nvPr/>
        </p:nvSpPr>
        <p:spPr>
          <a:xfrm>
            <a:off x="7745991" y="4858692"/>
            <a:ext cx="3935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6443A"/>
                </a:solidFill>
                <a:latin typeface="Bahnschrift Condensed" panose="020B0502040204020203" pitchFamily="34" charset="0"/>
              </a:rPr>
              <a:t>1</a:t>
            </a:r>
            <a:endParaRPr lang="ru-RU" dirty="0">
              <a:solidFill>
                <a:srgbClr val="FF8811"/>
              </a:solidFill>
              <a:latin typeface="Bahnschrift Condensed" panose="020B0502040204020203" pitchFamily="34" charset="0"/>
            </a:endParaRPr>
          </a:p>
          <a:p>
            <a:r>
              <a:rPr lang="ru-RU" sz="2000" dirty="0">
                <a:solidFill>
                  <a:srgbClr val="2A1255"/>
                </a:solidFill>
                <a:latin typeface="Bahnschrift Condensed" panose="020B0502040204020203" pitchFamily="34" charset="0"/>
              </a:rPr>
              <a:t>Обустройство детских площадок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AA0C1-39D5-4D2D-8115-46663985D608}"/>
              </a:ext>
            </a:extLst>
          </p:cNvPr>
          <p:cNvSpPr txBox="1"/>
          <p:nvPr/>
        </p:nvSpPr>
        <p:spPr>
          <a:xfrm>
            <a:off x="8913460" y="4858692"/>
            <a:ext cx="106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6443A"/>
                </a:solidFill>
                <a:latin typeface="Bahnschrift Condensed" panose="020B0502040204020203" pitchFamily="34" charset="0"/>
              </a:rPr>
              <a:t>5,55 %</a:t>
            </a: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AF15A15D-A9FB-434A-95DA-A3D04E7AADCC}"/>
              </a:ext>
            </a:extLst>
          </p:cNvPr>
          <p:cNvSpPr/>
          <p:nvPr/>
        </p:nvSpPr>
        <p:spPr>
          <a:xfrm rot="19704479">
            <a:off x="3202636" y="2936681"/>
            <a:ext cx="1903511" cy="1926113"/>
          </a:xfrm>
          <a:custGeom>
            <a:avLst/>
            <a:gdLst>
              <a:gd name="connsiteX0" fmla="*/ 0 w 1269503"/>
              <a:gd name="connsiteY0" fmla="*/ 634752 h 1269503"/>
              <a:gd name="connsiteX1" fmla="*/ 634752 w 1269503"/>
              <a:gd name="connsiteY1" fmla="*/ 0 h 1269503"/>
              <a:gd name="connsiteX2" fmla="*/ 1269504 w 1269503"/>
              <a:gd name="connsiteY2" fmla="*/ 634752 h 1269503"/>
              <a:gd name="connsiteX3" fmla="*/ 634752 w 1269503"/>
              <a:gd name="connsiteY3" fmla="*/ 1269504 h 1269503"/>
              <a:gd name="connsiteX4" fmla="*/ 0 w 1269503"/>
              <a:gd name="connsiteY4" fmla="*/ 634752 h 126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503" h="1269503">
                <a:moveTo>
                  <a:pt x="0" y="634752"/>
                </a:moveTo>
                <a:cubicBezTo>
                  <a:pt x="0" y="284188"/>
                  <a:pt x="284188" y="0"/>
                  <a:pt x="634752" y="0"/>
                </a:cubicBezTo>
                <a:cubicBezTo>
                  <a:pt x="985316" y="0"/>
                  <a:pt x="1269504" y="284188"/>
                  <a:pt x="1269504" y="634752"/>
                </a:cubicBezTo>
                <a:cubicBezTo>
                  <a:pt x="1269504" y="985316"/>
                  <a:pt x="985316" y="1269504"/>
                  <a:pt x="634752" y="1269504"/>
                </a:cubicBezTo>
                <a:cubicBezTo>
                  <a:pt x="284188" y="1269504"/>
                  <a:pt x="0" y="985316"/>
                  <a:pt x="0" y="634752"/>
                </a:cubicBezTo>
                <a:close/>
              </a:path>
            </a:pathLst>
          </a:custGeom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914" tIns="185914" rIns="185914" bIns="185914" numCol="1" spcCol="1270" anchor="ctr" anchorCtr="0">
            <a:noAutofit/>
          </a:bodyPr>
          <a:lstStyle/>
          <a:p>
            <a:pPr algn="ctr" defTabSz="11112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00A630-7263-4D7B-9441-EC5BACB191B8}"/>
              </a:ext>
            </a:extLst>
          </p:cNvPr>
          <p:cNvSpPr txBox="1"/>
          <p:nvPr/>
        </p:nvSpPr>
        <p:spPr>
          <a:xfrm>
            <a:off x="3514863" y="3520448"/>
            <a:ext cx="139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18 </a:t>
            </a:r>
            <a:r>
              <a:rPr lang="ru-RU" sz="16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055C7-AB0C-231B-1335-DE9809381FB8}"/>
              </a:ext>
            </a:extLst>
          </p:cNvPr>
          <p:cNvSpPr txBox="1"/>
          <p:nvPr/>
        </p:nvSpPr>
        <p:spPr>
          <a:xfrm>
            <a:off x="3030632" y="174706"/>
            <a:ext cx="683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ТИПОЛОГИЯ ИНИЦИАТИВНЫХ ПРОЕКТОВ  РЕАЛИЗОВАННЫХ В ПЕТРОВСКОМ ГОРОДСКОМ ОКРУГЕ В 2021 – 2023 ГОДАХ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BA2020-582C-6A50-EF94-352E58B8B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8" y="137113"/>
            <a:ext cx="1472169" cy="1122170"/>
          </a:xfrm>
          <a:prstGeom prst="rect">
            <a:avLst/>
          </a:prstGeom>
          <a:noFill/>
        </p:spPr>
      </p:pic>
      <p:sp>
        <p:nvSpPr>
          <p:cNvPr id="30" name="Text Box 4">
            <a:extLst>
              <a:ext uri="{FF2B5EF4-FFF2-40B4-BE49-F238E27FC236}">
                <a16:creationId xmlns:a16="http://schemas.microsoft.com/office/drawing/2014/main" id="{7DA6E137-98D1-D627-F2BC-B7804DBC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" y="1062541"/>
            <a:ext cx="18876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720"/>
              </a:spcBef>
            </a:pPr>
            <a:r>
              <a:rPr lang="en-US" sz="1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#</a:t>
            </a:r>
            <a:r>
              <a:rPr lang="ru-RU" sz="1200" b="1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СДЕЛАЕМВМЕСТЕ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1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570ED-47DE-1AEC-EF4F-8C066AC5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091" cy="69857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F3F12-4A80-FBFE-1D3E-653251DB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08" y="342900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Спасибо за внимание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4CD3205-F932-79C4-F699-8931E988A91B}"/>
              </a:ext>
            </a:extLst>
          </p:cNvPr>
          <p:cNvGrpSpPr/>
          <p:nvPr/>
        </p:nvGrpSpPr>
        <p:grpSpPr>
          <a:xfrm>
            <a:off x="-48571" y="-77615"/>
            <a:ext cx="12240571" cy="1535680"/>
            <a:chOff x="-38246" y="-65939"/>
            <a:chExt cx="12240571" cy="153568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DC4B839-F212-621C-A6CD-FD85B81A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44"/>
            <a:stretch/>
          </p:blipFill>
          <p:spPr bwMode="auto">
            <a:xfrm>
              <a:off x="-38246" y="-65939"/>
              <a:ext cx="3573649" cy="15271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2EAFCBC-0E0E-933A-73F1-481D8F340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80"/>
            <a:stretch/>
          </p:blipFill>
          <p:spPr bwMode="auto">
            <a:xfrm>
              <a:off x="3221916" y="-65939"/>
              <a:ext cx="3467505" cy="1535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CA37870-91D7-D8DA-6F3D-B34BB2DA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914" y="-51963"/>
              <a:ext cx="5827411" cy="1518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CEFBF8-268A-BEC8-5C6E-420BF15F4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8" y="137113"/>
            <a:ext cx="1472169" cy="1122170"/>
          </a:xfrm>
          <a:prstGeom prst="rect">
            <a:avLst/>
          </a:prstGeom>
          <a:noFill/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B935BD3D-5C47-59C9-1D4E-4F6923BF2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" y="1062541"/>
            <a:ext cx="18876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720"/>
              </a:spcBef>
            </a:pPr>
            <a:r>
              <a:rPr lang="en-US" sz="1200" b="1" kern="12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#</a:t>
            </a:r>
            <a:r>
              <a:rPr lang="ru-RU" sz="1200" b="1" i="1" kern="12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СДЕЛАЕМВМЕСТЕ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5D8A8FF-C06F-D40C-35F6-3A61F1B989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2"/>
            <a:ext cx="12199091" cy="6901184"/>
          </a:xfrm>
          <a:prstGeom prst="rect">
            <a:avLst/>
          </a:prstGeom>
        </p:spPr>
      </p:pic>
      <p:grpSp>
        <p:nvGrpSpPr>
          <p:cNvPr id="4" name="组合 25">
            <a:extLst>
              <a:ext uri="{FF2B5EF4-FFF2-40B4-BE49-F238E27FC236}">
                <a16:creationId xmlns:a16="http://schemas.microsoft.com/office/drawing/2014/main" id="{A3699F1E-E1FC-C622-F4C0-16D7C36202DF}"/>
              </a:ext>
            </a:extLst>
          </p:cNvPr>
          <p:cNvGrpSpPr/>
          <p:nvPr/>
        </p:nvGrpSpPr>
        <p:grpSpPr>
          <a:xfrm>
            <a:off x="1216059" y="967409"/>
            <a:ext cx="9731410" cy="5486399"/>
            <a:chOff x="1677835" y="1086305"/>
            <a:chExt cx="9741698" cy="4894942"/>
          </a:xfrm>
        </p:grpSpPr>
        <p:grpSp>
          <p:nvGrpSpPr>
            <p:cNvPr id="5" name="组合 26">
              <a:extLst>
                <a:ext uri="{FF2B5EF4-FFF2-40B4-BE49-F238E27FC236}">
                  <a16:creationId xmlns:a16="http://schemas.microsoft.com/office/drawing/2014/main" id="{4EAD71AC-74F5-7863-7539-695A28625F6E}"/>
                </a:ext>
              </a:extLst>
            </p:cNvPr>
            <p:cNvGrpSpPr/>
            <p:nvPr/>
          </p:nvGrpSpPr>
          <p:grpSpPr>
            <a:xfrm>
              <a:off x="1687286" y="4076247"/>
              <a:ext cx="2476500" cy="1905000"/>
              <a:chOff x="1905000" y="3562350"/>
              <a:chExt cx="2476500" cy="1905000"/>
            </a:xfrm>
          </p:grpSpPr>
          <p:sp>
            <p:nvSpPr>
              <p:cNvPr id="26" name="圆角矩形 47">
                <a:extLst>
                  <a:ext uri="{FF2B5EF4-FFF2-40B4-BE49-F238E27FC236}">
                    <a16:creationId xmlns:a16="http://schemas.microsoft.com/office/drawing/2014/main" id="{E3AE434D-442A-9EE5-92BA-4F1EC32FDD5E}"/>
                  </a:ext>
                </a:extLst>
              </p:cNvPr>
              <p:cNvSpPr/>
              <p:nvPr/>
            </p:nvSpPr>
            <p:spPr>
              <a:xfrm>
                <a:off x="1905000" y="3562350"/>
                <a:ext cx="2476500" cy="1905000"/>
              </a:xfrm>
              <a:prstGeom prst="roundRect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3500000" scaled="1"/>
                <a:tileRect/>
              </a:gra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139700" dist="889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7" name="任意多边形 48">
                <a:extLst>
                  <a:ext uri="{FF2B5EF4-FFF2-40B4-BE49-F238E27FC236}">
                    <a16:creationId xmlns:a16="http://schemas.microsoft.com/office/drawing/2014/main" id="{297184BA-C0BD-9910-C969-455C27E51A26}"/>
                  </a:ext>
                </a:extLst>
              </p:cNvPr>
              <p:cNvSpPr/>
              <p:nvPr/>
            </p:nvSpPr>
            <p:spPr>
              <a:xfrm>
                <a:off x="1924050" y="3590925"/>
                <a:ext cx="2448000" cy="514350"/>
              </a:xfrm>
              <a:custGeom>
                <a:avLst/>
                <a:gdLst>
                  <a:gd name="connsiteX0" fmla="*/ 317506 w 2476500"/>
                  <a:gd name="connsiteY0" fmla="*/ 0 h 514350"/>
                  <a:gd name="connsiteX1" fmla="*/ 2158994 w 2476500"/>
                  <a:gd name="connsiteY1" fmla="*/ 0 h 514350"/>
                  <a:gd name="connsiteX2" fmla="*/ 2476500 w 2476500"/>
                  <a:gd name="connsiteY2" fmla="*/ 317506 h 514350"/>
                  <a:gd name="connsiteX3" fmla="*/ 2476500 w 2476500"/>
                  <a:gd name="connsiteY3" fmla="*/ 514350 h 514350"/>
                  <a:gd name="connsiteX4" fmla="*/ 0 w 2476500"/>
                  <a:gd name="connsiteY4" fmla="*/ 514350 h 514350"/>
                  <a:gd name="connsiteX5" fmla="*/ 0 w 2476500"/>
                  <a:gd name="connsiteY5" fmla="*/ 317506 h 514350"/>
                  <a:gd name="connsiteX6" fmla="*/ 317506 w 2476500"/>
                  <a:gd name="connsiteY6" fmla="*/ 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514350">
                    <a:moveTo>
                      <a:pt x="317506" y="0"/>
                    </a:moveTo>
                    <a:lnTo>
                      <a:pt x="2158994" y="0"/>
                    </a:lnTo>
                    <a:cubicBezTo>
                      <a:pt x="2334348" y="0"/>
                      <a:pt x="2476500" y="142152"/>
                      <a:pt x="2476500" y="317506"/>
                    </a:cubicBezTo>
                    <a:lnTo>
                      <a:pt x="2476500" y="514350"/>
                    </a:lnTo>
                    <a:lnTo>
                      <a:pt x="0" y="514350"/>
                    </a:lnTo>
                    <a:lnTo>
                      <a:pt x="0" y="317506"/>
                    </a:lnTo>
                    <a:cubicBezTo>
                      <a:pt x="0" y="142152"/>
                      <a:pt x="142152" y="0"/>
                      <a:pt x="317506" y="0"/>
                    </a:cubicBezTo>
                    <a:close/>
                  </a:path>
                </a:pathLst>
              </a:custGeom>
              <a:solidFill>
                <a:srgbClr val="01ACB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7" name="组合 28">
              <a:extLst>
                <a:ext uri="{FF2B5EF4-FFF2-40B4-BE49-F238E27FC236}">
                  <a16:creationId xmlns:a16="http://schemas.microsoft.com/office/drawing/2014/main" id="{13D9D7E1-A88A-8C55-2058-ACCCC8442CFF}"/>
                </a:ext>
              </a:extLst>
            </p:cNvPr>
            <p:cNvGrpSpPr/>
            <p:nvPr/>
          </p:nvGrpSpPr>
          <p:grpSpPr>
            <a:xfrm>
              <a:off x="1677835" y="1114880"/>
              <a:ext cx="2476500" cy="1905000"/>
              <a:chOff x="1905000" y="3562350"/>
              <a:chExt cx="2476500" cy="1905000"/>
            </a:xfrm>
          </p:grpSpPr>
          <p:sp>
            <p:nvSpPr>
              <p:cNvPr id="22" name="圆角矩形 43">
                <a:extLst>
                  <a:ext uri="{FF2B5EF4-FFF2-40B4-BE49-F238E27FC236}">
                    <a16:creationId xmlns:a16="http://schemas.microsoft.com/office/drawing/2014/main" id="{29C19ACC-A398-673F-0690-94AF62C23A3C}"/>
                  </a:ext>
                </a:extLst>
              </p:cNvPr>
              <p:cNvSpPr/>
              <p:nvPr/>
            </p:nvSpPr>
            <p:spPr>
              <a:xfrm>
                <a:off x="1905000" y="3562350"/>
                <a:ext cx="2476500" cy="1905000"/>
              </a:xfrm>
              <a:prstGeom prst="roundRect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3500000" scaled="1"/>
                <a:tileRect/>
              </a:gra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139700" dist="889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" name="任意多边形 44">
                <a:extLst>
                  <a:ext uri="{FF2B5EF4-FFF2-40B4-BE49-F238E27FC236}">
                    <a16:creationId xmlns:a16="http://schemas.microsoft.com/office/drawing/2014/main" id="{6C5C8C08-4019-7C17-4B2F-60D6F49E531C}"/>
                  </a:ext>
                </a:extLst>
              </p:cNvPr>
              <p:cNvSpPr/>
              <p:nvPr/>
            </p:nvSpPr>
            <p:spPr>
              <a:xfrm>
                <a:off x="1924050" y="3590925"/>
                <a:ext cx="2448000" cy="514350"/>
              </a:xfrm>
              <a:custGeom>
                <a:avLst/>
                <a:gdLst>
                  <a:gd name="connsiteX0" fmla="*/ 317506 w 2476500"/>
                  <a:gd name="connsiteY0" fmla="*/ 0 h 514350"/>
                  <a:gd name="connsiteX1" fmla="*/ 2158994 w 2476500"/>
                  <a:gd name="connsiteY1" fmla="*/ 0 h 514350"/>
                  <a:gd name="connsiteX2" fmla="*/ 2476500 w 2476500"/>
                  <a:gd name="connsiteY2" fmla="*/ 317506 h 514350"/>
                  <a:gd name="connsiteX3" fmla="*/ 2476500 w 2476500"/>
                  <a:gd name="connsiteY3" fmla="*/ 514350 h 514350"/>
                  <a:gd name="connsiteX4" fmla="*/ 0 w 2476500"/>
                  <a:gd name="connsiteY4" fmla="*/ 514350 h 514350"/>
                  <a:gd name="connsiteX5" fmla="*/ 0 w 2476500"/>
                  <a:gd name="connsiteY5" fmla="*/ 317506 h 514350"/>
                  <a:gd name="connsiteX6" fmla="*/ 317506 w 2476500"/>
                  <a:gd name="connsiteY6" fmla="*/ 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514350">
                    <a:moveTo>
                      <a:pt x="317506" y="0"/>
                    </a:moveTo>
                    <a:lnTo>
                      <a:pt x="2158994" y="0"/>
                    </a:lnTo>
                    <a:cubicBezTo>
                      <a:pt x="2334348" y="0"/>
                      <a:pt x="2476500" y="142152"/>
                      <a:pt x="2476500" y="317506"/>
                    </a:cubicBezTo>
                    <a:lnTo>
                      <a:pt x="2476500" y="514350"/>
                    </a:lnTo>
                    <a:lnTo>
                      <a:pt x="0" y="514350"/>
                    </a:lnTo>
                    <a:lnTo>
                      <a:pt x="0" y="317506"/>
                    </a:lnTo>
                    <a:cubicBezTo>
                      <a:pt x="0" y="142152"/>
                      <a:pt x="142152" y="0"/>
                      <a:pt x="317506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8" name="组合 29">
              <a:extLst>
                <a:ext uri="{FF2B5EF4-FFF2-40B4-BE49-F238E27FC236}">
                  <a16:creationId xmlns:a16="http://schemas.microsoft.com/office/drawing/2014/main" id="{DE66BD14-63BD-2206-72D7-4F8FF82A0329}"/>
                </a:ext>
              </a:extLst>
            </p:cNvPr>
            <p:cNvGrpSpPr/>
            <p:nvPr/>
          </p:nvGrpSpPr>
          <p:grpSpPr>
            <a:xfrm>
              <a:off x="7943093" y="1086305"/>
              <a:ext cx="3476440" cy="4523384"/>
              <a:chOff x="1905000" y="3562350"/>
              <a:chExt cx="3476440" cy="4523384"/>
            </a:xfrm>
          </p:grpSpPr>
          <p:sp>
            <p:nvSpPr>
              <p:cNvPr id="20" name="圆角矩形 41">
                <a:extLst>
                  <a:ext uri="{FF2B5EF4-FFF2-40B4-BE49-F238E27FC236}">
                    <a16:creationId xmlns:a16="http://schemas.microsoft.com/office/drawing/2014/main" id="{BD1E202D-6D28-9F6C-9A21-D59F624F68F4}"/>
                  </a:ext>
                </a:extLst>
              </p:cNvPr>
              <p:cNvSpPr/>
              <p:nvPr/>
            </p:nvSpPr>
            <p:spPr>
              <a:xfrm>
                <a:off x="1905000" y="3562350"/>
                <a:ext cx="3476440" cy="4523384"/>
              </a:xfrm>
              <a:prstGeom prst="roundRect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3500000" scaled="1"/>
                <a:tileRect/>
              </a:gra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139700" dist="889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任意多边形 42">
                <a:extLst>
                  <a:ext uri="{FF2B5EF4-FFF2-40B4-BE49-F238E27FC236}">
                    <a16:creationId xmlns:a16="http://schemas.microsoft.com/office/drawing/2014/main" id="{F5C8D8AB-1F0F-ABAF-824E-B9264C64BA62}"/>
                  </a:ext>
                </a:extLst>
              </p:cNvPr>
              <p:cNvSpPr/>
              <p:nvPr/>
            </p:nvSpPr>
            <p:spPr>
              <a:xfrm>
                <a:off x="1924050" y="3590925"/>
                <a:ext cx="3457390" cy="514350"/>
              </a:xfrm>
              <a:custGeom>
                <a:avLst/>
                <a:gdLst>
                  <a:gd name="connsiteX0" fmla="*/ 317506 w 2476500"/>
                  <a:gd name="connsiteY0" fmla="*/ 0 h 514350"/>
                  <a:gd name="connsiteX1" fmla="*/ 2158994 w 2476500"/>
                  <a:gd name="connsiteY1" fmla="*/ 0 h 514350"/>
                  <a:gd name="connsiteX2" fmla="*/ 2476500 w 2476500"/>
                  <a:gd name="connsiteY2" fmla="*/ 317506 h 514350"/>
                  <a:gd name="connsiteX3" fmla="*/ 2476500 w 2476500"/>
                  <a:gd name="connsiteY3" fmla="*/ 514350 h 514350"/>
                  <a:gd name="connsiteX4" fmla="*/ 0 w 2476500"/>
                  <a:gd name="connsiteY4" fmla="*/ 514350 h 514350"/>
                  <a:gd name="connsiteX5" fmla="*/ 0 w 2476500"/>
                  <a:gd name="connsiteY5" fmla="*/ 317506 h 514350"/>
                  <a:gd name="connsiteX6" fmla="*/ 317506 w 2476500"/>
                  <a:gd name="connsiteY6" fmla="*/ 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514350">
                    <a:moveTo>
                      <a:pt x="317506" y="0"/>
                    </a:moveTo>
                    <a:lnTo>
                      <a:pt x="2158994" y="0"/>
                    </a:lnTo>
                    <a:cubicBezTo>
                      <a:pt x="2334348" y="0"/>
                      <a:pt x="2476500" y="142152"/>
                      <a:pt x="2476500" y="317506"/>
                    </a:cubicBezTo>
                    <a:lnTo>
                      <a:pt x="2476500" y="514350"/>
                    </a:lnTo>
                    <a:lnTo>
                      <a:pt x="0" y="514350"/>
                    </a:lnTo>
                    <a:lnTo>
                      <a:pt x="0" y="317506"/>
                    </a:lnTo>
                    <a:cubicBezTo>
                      <a:pt x="0" y="142152"/>
                      <a:pt x="142152" y="0"/>
                      <a:pt x="317506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0BC60B3B-DAE0-E491-5C06-9DE08E84A659}"/>
                </a:ext>
              </a:extLst>
            </p:cNvPr>
            <p:cNvSpPr txBox="1"/>
            <p:nvPr/>
          </p:nvSpPr>
          <p:spPr>
            <a:xfrm>
              <a:off x="7581102" y="4227450"/>
              <a:ext cx="3200480" cy="28043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在此添加小标题</a:t>
              </a:r>
            </a:p>
          </p:txBody>
        </p:sp>
        <p:cxnSp>
          <p:nvCxnSpPr>
            <p:cNvPr id="13" name="直接连接符 34">
              <a:extLst>
                <a:ext uri="{FF2B5EF4-FFF2-40B4-BE49-F238E27FC236}">
                  <a16:creationId xmlns:a16="http://schemas.microsoft.com/office/drawing/2014/main" id="{7BD81B37-E4BF-8820-DD74-B50C729E3299}"/>
                </a:ext>
              </a:extLst>
            </p:cNvPr>
            <p:cNvCxnSpPr/>
            <p:nvPr/>
          </p:nvCxnSpPr>
          <p:spPr>
            <a:xfrm>
              <a:off x="4310743" y="2162629"/>
              <a:ext cx="783771" cy="58057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35">
              <a:extLst>
                <a:ext uri="{FF2B5EF4-FFF2-40B4-BE49-F238E27FC236}">
                  <a16:creationId xmlns:a16="http://schemas.microsoft.com/office/drawing/2014/main" id="{3F8D6CC6-4D1A-3F54-D3EF-68C83C874EB7}"/>
                </a:ext>
              </a:extLst>
            </p:cNvPr>
            <p:cNvCxnSpPr/>
            <p:nvPr/>
          </p:nvCxnSpPr>
          <p:spPr>
            <a:xfrm flipH="1">
              <a:off x="4310742" y="4838767"/>
              <a:ext cx="783771" cy="58057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36">
              <a:extLst>
                <a:ext uri="{FF2B5EF4-FFF2-40B4-BE49-F238E27FC236}">
                  <a16:creationId xmlns:a16="http://schemas.microsoft.com/office/drawing/2014/main" id="{F494B353-15BE-6C28-3861-463EE1E2B308}"/>
                </a:ext>
              </a:extLst>
            </p:cNvPr>
            <p:cNvCxnSpPr>
              <a:cxnSpLocks/>
            </p:cNvCxnSpPr>
            <p:nvPr/>
          </p:nvCxnSpPr>
          <p:spPr>
            <a:xfrm>
              <a:off x="7173511" y="3790984"/>
              <a:ext cx="81518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7" name="椭圆 38">
              <a:extLst>
                <a:ext uri="{FF2B5EF4-FFF2-40B4-BE49-F238E27FC236}">
                  <a16:creationId xmlns:a16="http://schemas.microsoft.com/office/drawing/2014/main" id="{2A1C0036-8D04-B4F8-020B-093E44609483}"/>
                </a:ext>
              </a:extLst>
            </p:cNvPr>
            <p:cNvSpPr/>
            <p:nvPr/>
          </p:nvSpPr>
          <p:spPr>
            <a:xfrm>
              <a:off x="4864403" y="2597223"/>
              <a:ext cx="2387522" cy="238752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3500000" scaled="1"/>
              <a:tileRect/>
            </a:gradFill>
            <a:ln w="25400" cap="flat" cmpd="sng" algn="ctr">
              <a:gradFill flip="none" rotWithShape="1">
                <a:gsLst>
                  <a:gs pos="0">
                    <a:sysClr val="window" lastClr="FFFFFF">
                      <a:lumMod val="100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139700" dist="88900" dir="2700000" algn="tl" rotWithShape="0">
                <a:prstClr val="black">
                  <a:alpha val="1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D6A0C97-486D-D066-3E94-298022F0E235}"/>
              </a:ext>
            </a:extLst>
          </p:cNvPr>
          <p:cNvSpPr txBox="1"/>
          <p:nvPr/>
        </p:nvSpPr>
        <p:spPr>
          <a:xfrm>
            <a:off x="1952445" y="1947578"/>
            <a:ext cx="1656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9AD30-5F8F-4B9C-F48C-CD1F6014167F}"/>
              </a:ext>
            </a:extLst>
          </p:cNvPr>
          <p:cNvSpPr txBox="1"/>
          <p:nvPr/>
        </p:nvSpPr>
        <p:spPr>
          <a:xfrm>
            <a:off x="1952445" y="1213734"/>
            <a:ext cx="165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F42EC-EA9F-7826-63BB-D313FC8DFBC2}"/>
              </a:ext>
            </a:extLst>
          </p:cNvPr>
          <p:cNvSpPr txBox="1"/>
          <p:nvPr/>
        </p:nvSpPr>
        <p:spPr>
          <a:xfrm>
            <a:off x="1750065" y="4503292"/>
            <a:ext cx="165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СТОИМОСТЬ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79186F-9D80-6325-C23E-18952CCBBC70}"/>
              </a:ext>
            </a:extLst>
          </p:cNvPr>
          <p:cNvSpPr txBox="1"/>
          <p:nvPr/>
        </p:nvSpPr>
        <p:spPr>
          <a:xfrm>
            <a:off x="1365317" y="5226509"/>
            <a:ext cx="357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289,4</a:t>
            </a:r>
            <a:r>
              <a:rPr lang="ru-RU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млн.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CF1EBA-39C6-BD5D-F05D-7BAD10B84077}"/>
              </a:ext>
            </a:extLst>
          </p:cNvPr>
          <p:cNvSpPr txBox="1"/>
          <p:nvPr/>
        </p:nvSpPr>
        <p:spPr>
          <a:xfrm>
            <a:off x="7358004" y="1665197"/>
            <a:ext cx="370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 СЧЕТ КРАЕВЫХ СРЕДСТВ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B178D-6253-4286-1F9B-A9B023DF6B28}"/>
              </a:ext>
            </a:extLst>
          </p:cNvPr>
          <p:cNvSpPr txBox="1"/>
          <p:nvPr/>
        </p:nvSpPr>
        <p:spPr>
          <a:xfrm>
            <a:off x="8297284" y="1957307"/>
            <a:ext cx="2915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175,3</a:t>
            </a:r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млн. руб.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C50D53-6DCA-D883-5DD8-7148394C9501}"/>
              </a:ext>
            </a:extLst>
          </p:cNvPr>
          <p:cNvSpPr txBox="1"/>
          <p:nvPr/>
        </p:nvSpPr>
        <p:spPr>
          <a:xfrm>
            <a:off x="6895722" y="3022648"/>
            <a:ext cx="464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 СЧЕТ МЕСТНЫХ СРЕДСТВ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F1D3C9-662C-AADB-3194-65C0AD651947}"/>
              </a:ext>
            </a:extLst>
          </p:cNvPr>
          <p:cNvSpPr txBox="1"/>
          <p:nvPr/>
        </p:nvSpPr>
        <p:spPr>
          <a:xfrm>
            <a:off x="8360157" y="3293708"/>
            <a:ext cx="309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74,7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млн. руб.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12CDA3-D778-A11A-3D37-C19EDC706816}"/>
              </a:ext>
            </a:extLst>
          </p:cNvPr>
          <p:cNvSpPr txBox="1"/>
          <p:nvPr/>
        </p:nvSpPr>
        <p:spPr>
          <a:xfrm>
            <a:off x="6895722" y="4503292"/>
            <a:ext cx="464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 СЧЕТ СРЕДСТВ ФИЗ. ЛИЦ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5B364E-A8E8-A7CB-7368-49598A74FCC7}"/>
              </a:ext>
            </a:extLst>
          </p:cNvPr>
          <p:cNvSpPr txBox="1"/>
          <p:nvPr/>
        </p:nvSpPr>
        <p:spPr>
          <a:xfrm>
            <a:off x="8361343" y="4817610"/>
            <a:ext cx="208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39,4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млн. руб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F1BDD2-3D1B-1FED-D216-6BCA0CF14925}"/>
              </a:ext>
            </a:extLst>
          </p:cNvPr>
          <p:cNvSpPr txBox="1"/>
          <p:nvPr/>
        </p:nvSpPr>
        <p:spPr>
          <a:xfrm>
            <a:off x="4489147" y="3781184"/>
            <a:ext cx="22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2017 – 2023 гг.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69705B-451B-79C9-F064-E4C0C7B8A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6" y="203368"/>
            <a:ext cx="1029452" cy="959924"/>
          </a:xfrm>
          <a:prstGeom prst="rect">
            <a:avLst/>
          </a:prstGeom>
          <a:effectLst>
            <a:innerShdw blurRad="88900" dist="38100">
              <a:prstClr val="black"/>
            </a:inn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841EF56-99DE-8FAB-A4AE-97C31758E123}"/>
              </a:ext>
            </a:extLst>
          </p:cNvPr>
          <p:cNvSpPr txBox="1"/>
          <p:nvPr/>
        </p:nvSpPr>
        <p:spPr>
          <a:xfrm>
            <a:off x="1208183" y="256969"/>
            <a:ext cx="608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ГУБЕРНАТОРСКАЯ ПРОГРАММА ПОДДЕРЖКИ </a:t>
            </a:r>
          </a:p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МЕСТНЫХ ИНИЦИАТИВ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702277-A3FF-52C0-6331-5C7617CF3535}"/>
              </a:ext>
            </a:extLst>
          </p:cNvPr>
          <p:cNvSpPr txBox="1"/>
          <p:nvPr/>
        </p:nvSpPr>
        <p:spPr>
          <a:xfrm>
            <a:off x="8595113" y="1149810"/>
            <a:ext cx="165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ТОМ ЧИСЛЕ</a:t>
            </a:r>
          </a:p>
        </p:txBody>
      </p:sp>
    </p:spTree>
    <p:extLst>
      <p:ext uri="{BB962C8B-B14F-4D97-AF65-F5344CB8AC3E}">
        <p14:creationId xmlns:p14="http://schemas.microsoft.com/office/powerpoint/2010/main" val="315562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3DFEBC-6F48-EEC0-D2D2-E4F935129C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091" cy="698572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841EF56-99DE-8FAB-A4AE-97C31758E123}"/>
              </a:ext>
            </a:extLst>
          </p:cNvPr>
          <p:cNvSpPr txBox="1"/>
          <p:nvPr/>
        </p:nvSpPr>
        <p:spPr>
          <a:xfrm>
            <a:off x="1035905" y="111604"/>
            <a:ext cx="1036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РЕМОНТ УЛИЧНО – ДОРОЖНОЙ СЕТИ, ОСНОВАННЫЙ НА ИНИЦИАТИВАХ ЖИТЕЛЕЙ </a:t>
            </a:r>
          </a:p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ПЕТРОВСКОГО ГОРОДСКОГО ОКРУГА СТАВРОПОЛЬСКОГО КРАЯ</a:t>
            </a:r>
          </a:p>
        </p:txBody>
      </p:sp>
      <p:sp>
        <p:nvSpPr>
          <p:cNvPr id="16" name="下箭头 11">
            <a:extLst>
              <a:ext uri="{FF2B5EF4-FFF2-40B4-BE49-F238E27FC236}">
                <a16:creationId xmlns:a16="http://schemas.microsoft.com/office/drawing/2014/main" id="{D351F379-6888-28A6-D31E-8E0FEFBD862F}"/>
              </a:ext>
            </a:extLst>
          </p:cNvPr>
          <p:cNvSpPr/>
          <p:nvPr/>
        </p:nvSpPr>
        <p:spPr>
          <a:xfrm rot="4368884">
            <a:off x="4679434" y="124447"/>
            <a:ext cx="2032093" cy="3603143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FFB850"/>
          </a:solidFill>
          <a:ln w="15875" cap="flat" cmpd="sng" algn="ctr">
            <a:gradFill>
              <a:gsLst>
                <a:gs pos="0">
                  <a:srgbClr val="F3F3F3"/>
                </a:gs>
                <a:gs pos="100000">
                  <a:sysClr val="window" lastClr="FFFFFF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 dist="38100" dir="16200000">
              <a:prstClr val="black">
                <a:alpha val="3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8" name="下箭头 11">
            <a:extLst>
              <a:ext uri="{FF2B5EF4-FFF2-40B4-BE49-F238E27FC236}">
                <a16:creationId xmlns:a16="http://schemas.microsoft.com/office/drawing/2014/main" id="{160E82F4-5515-C794-1FA0-4CC2586D2322}"/>
              </a:ext>
            </a:extLst>
          </p:cNvPr>
          <p:cNvSpPr/>
          <p:nvPr/>
        </p:nvSpPr>
        <p:spPr>
          <a:xfrm rot="20821995">
            <a:off x="4063867" y="1448425"/>
            <a:ext cx="1902807" cy="3847959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E87071"/>
          </a:solidFill>
          <a:ln w="15875" cap="flat" cmpd="sng" algn="ctr">
            <a:gradFill>
              <a:gsLst>
                <a:gs pos="0">
                  <a:srgbClr val="F3F3F3"/>
                </a:gs>
                <a:gs pos="100000">
                  <a:sysClr val="window" lastClr="FFFFFF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 dist="38100" dir="16200000">
              <a:prstClr val="black">
                <a:alpha val="3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" name="下箭头 11">
            <a:extLst>
              <a:ext uri="{FF2B5EF4-FFF2-40B4-BE49-F238E27FC236}">
                <a16:creationId xmlns:a16="http://schemas.microsoft.com/office/drawing/2014/main" id="{069CC1D8-1DD6-F184-AA5C-D8749A0693E4}"/>
              </a:ext>
            </a:extLst>
          </p:cNvPr>
          <p:cNvSpPr/>
          <p:nvPr/>
        </p:nvSpPr>
        <p:spPr>
          <a:xfrm rot="15242877">
            <a:off x="5871380" y="2249008"/>
            <a:ext cx="2032093" cy="3603144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540060 w 720080"/>
              <a:gd name="connsiteY2" fmla="*/ 0 h 3168352"/>
              <a:gd name="connsiteX3" fmla="*/ 540060 w 720080"/>
              <a:gd name="connsiteY3" fmla="*/ 2808312 h 3168352"/>
              <a:gd name="connsiteX4" fmla="*/ 720080 w 720080"/>
              <a:gd name="connsiteY4" fmla="*/ 2808312 h 3168352"/>
              <a:gd name="connsiteX5" fmla="*/ 360040 w 720080"/>
              <a:gd name="connsiteY5" fmla="*/ 3168352 h 3168352"/>
              <a:gd name="connsiteX6" fmla="*/ 0 w 720080"/>
              <a:gd name="connsiteY6" fmla="*/ 2808312 h 3168352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752331"/>
              <a:gd name="connsiteY0" fmla="*/ 3085897 h 3445937"/>
              <a:gd name="connsiteX1" fmla="*/ 180020 w 752331"/>
              <a:gd name="connsiteY1" fmla="*/ 3085897 h 3445937"/>
              <a:gd name="connsiteX2" fmla="*/ 752331 w 752331"/>
              <a:gd name="connsiteY2" fmla="*/ 0 h 3445937"/>
              <a:gd name="connsiteX3" fmla="*/ 540060 w 752331"/>
              <a:gd name="connsiteY3" fmla="*/ 3085897 h 3445937"/>
              <a:gd name="connsiteX4" fmla="*/ 720080 w 752331"/>
              <a:gd name="connsiteY4" fmla="*/ 3085897 h 3445937"/>
              <a:gd name="connsiteX5" fmla="*/ 360040 w 752331"/>
              <a:gd name="connsiteY5" fmla="*/ 3445937 h 3445937"/>
              <a:gd name="connsiteX6" fmla="*/ 0 w 752331"/>
              <a:gd name="connsiteY6" fmla="*/ 3085897 h 3445937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21214"/>
              <a:gd name="connsiteY0" fmla="*/ 2643005 h 3003045"/>
              <a:gd name="connsiteX1" fmla="*/ 180020 w 1521214"/>
              <a:gd name="connsiteY1" fmla="*/ 2643005 h 3003045"/>
              <a:gd name="connsiteX2" fmla="*/ 1521214 w 1521214"/>
              <a:gd name="connsiteY2" fmla="*/ 0 h 3003045"/>
              <a:gd name="connsiteX3" fmla="*/ 540060 w 1521214"/>
              <a:gd name="connsiteY3" fmla="*/ 2643005 h 3003045"/>
              <a:gd name="connsiteX4" fmla="*/ 720080 w 1521214"/>
              <a:gd name="connsiteY4" fmla="*/ 2643005 h 3003045"/>
              <a:gd name="connsiteX5" fmla="*/ 360040 w 1521214"/>
              <a:gd name="connsiteY5" fmla="*/ 3003045 h 3003045"/>
              <a:gd name="connsiteX6" fmla="*/ 0 w 1521214"/>
              <a:gd name="connsiteY6" fmla="*/ 2643005 h 3003045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  <a:gd name="connsiteX0" fmla="*/ 0 w 1553538"/>
              <a:gd name="connsiteY0" fmla="*/ 2581732 h 2941772"/>
              <a:gd name="connsiteX1" fmla="*/ 180020 w 1553538"/>
              <a:gd name="connsiteY1" fmla="*/ 2581732 h 2941772"/>
              <a:gd name="connsiteX2" fmla="*/ 1553538 w 1553538"/>
              <a:gd name="connsiteY2" fmla="*/ 0 h 2941772"/>
              <a:gd name="connsiteX3" fmla="*/ 540060 w 1553538"/>
              <a:gd name="connsiteY3" fmla="*/ 2581732 h 2941772"/>
              <a:gd name="connsiteX4" fmla="*/ 720080 w 1553538"/>
              <a:gd name="connsiteY4" fmla="*/ 2581732 h 2941772"/>
              <a:gd name="connsiteX5" fmla="*/ 360040 w 1553538"/>
              <a:gd name="connsiteY5" fmla="*/ 2941772 h 2941772"/>
              <a:gd name="connsiteX6" fmla="*/ 0 w 1553538"/>
              <a:gd name="connsiteY6" fmla="*/ 2581732 h 294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01ACBE"/>
          </a:solidFill>
          <a:ln w="15875" cap="flat" cmpd="sng" algn="ctr">
            <a:gradFill>
              <a:gsLst>
                <a:gs pos="0">
                  <a:srgbClr val="F3F3F3"/>
                </a:gs>
                <a:gs pos="100000">
                  <a:sysClr val="window" lastClr="FFFFFF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 dist="38100" dir="16200000">
              <a:prstClr val="black">
                <a:alpha val="3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24" name="组合 24">
            <a:extLst>
              <a:ext uri="{FF2B5EF4-FFF2-40B4-BE49-F238E27FC236}">
                <a16:creationId xmlns:a16="http://schemas.microsoft.com/office/drawing/2014/main" id="{A337F476-062E-25C5-4C0B-4C9CB9C80181}"/>
              </a:ext>
            </a:extLst>
          </p:cNvPr>
          <p:cNvGrpSpPr/>
          <p:nvPr/>
        </p:nvGrpSpPr>
        <p:grpSpPr>
          <a:xfrm>
            <a:off x="4732684" y="996814"/>
            <a:ext cx="3273263" cy="3495666"/>
            <a:chOff x="8343900" y="254000"/>
            <a:chExt cx="3416300" cy="3416300"/>
          </a:xfrm>
        </p:grpSpPr>
        <p:sp>
          <p:nvSpPr>
            <p:cNvPr id="25" name="椭圆 25">
              <a:extLst>
                <a:ext uri="{FF2B5EF4-FFF2-40B4-BE49-F238E27FC236}">
                  <a16:creationId xmlns:a16="http://schemas.microsoft.com/office/drawing/2014/main" id="{1339D739-82BE-F8AA-8458-69D979D5A194}"/>
                </a:ext>
              </a:extLst>
            </p:cNvPr>
            <p:cNvSpPr/>
            <p:nvPr/>
          </p:nvSpPr>
          <p:spPr>
            <a:xfrm>
              <a:off x="8343900" y="254000"/>
              <a:ext cx="3416300" cy="34163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46000">
                  <a:sysClr val="window" lastClr="FFFFFF"/>
                </a:gs>
                <a:gs pos="100000">
                  <a:srgbClr val="E7E6E6">
                    <a:lumMod val="9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143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椭圆 26">
              <a:extLst>
                <a:ext uri="{FF2B5EF4-FFF2-40B4-BE49-F238E27FC236}">
                  <a16:creationId xmlns:a16="http://schemas.microsoft.com/office/drawing/2014/main" id="{5B353728-317C-D544-ED75-35B2EF12C60B}"/>
                </a:ext>
              </a:extLst>
            </p:cNvPr>
            <p:cNvSpPr/>
            <p:nvPr/>
          </p:nvSpPr>
          <p:spPr>
            <a:xfrm>
              <a:off x="8477524" y="387624"/>
              <a:ext cx="3149051" cy="314905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40000">
                    <a:sysClr val="window" lastClr="FFFFFF"/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7616480-EC11-1E37-DFA5-E78E1F606089}"/>
              </a:ext>
            </a:extLst>
          </p:cNvPr>
          <p:cNvSpPr txBox="1"/>
          <p:nvPr/>
        </p:nvSpPr>
        <p:spPr>
          <a:xfrm>
            <a:off x="1338362" y="1741352"/>
            <a:ext cx="294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БЫЛО РЕАЛИЗОВАНО</a:t>
            </a: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A02E9493-083A-DE96-B3A9-0356B5CA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748" y="2154801"/>
            <a:ext cx="2781951" cy="1487705"/>
          </a:xfrm>
          <a:prstGeom prst="roundRect">
            <a:avLst>
              <a:gd name="adj" fmla="val 8579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1" hangingPunct="1"/>
            <a:endParaRPr lang="ko-KR" altLang="en-US">
              <a:solidFill>
                <a:srgbClr val="333333"/>
              </a:solidFill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412DF9F9-AC80-7A3F-B0A5-9F22E3EFE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014" y="2334987"/>
            <a:ext cx="2830854" cy="550865"/>
          </a:xfrm>
          <a:prstGeom prst="roundRect">
            <a:avLst>
              <a:gd name="adj" fmla="val 16884"/>
            </a:avLst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57D20F-172E-1D11-1AEA-8EC68F4DD52A}"/>
              </a:ext>
            </a:extLst>
          </p:cNvPr>
          <p:cNvSpPr txBox="1"/>
          <p:nvPr/>
        </p:nvSpPr>
        <p:spPr>
          <a:xfrm>
            <a:off x="5384391" y="2374471"/>
            <a:ext cx="327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18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проектов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91C8D9-6926-D8F3-FB0A-EC747C6930B4}"/>
              </a:ext>
            </a:extLst>
          </p:cNvPr>
          <p:cNvSpPr txBox="1"/>
          <p:nvPr/>
        </p:nvSpPr>
        <p:spPr>
          <a:xfrm>
            <a:off x="1597201" y="2486917"/>
            <a:ext cx="293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</a:t>
            </a:r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4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ГОДА</a:t>
            </a:r>
          </a:p>
        </p:txBody>
      </p:sp>
      <p:sp>
        <p:nvSpPr>
          <p:cNvPr id="50" name="AutoShape 45">
            <a:extLst>
              <a:ext uri="{FF2B5EF4-FFF2-40B4-BE49-F238E27FC236}">
                <a16:creationId xmlns:a16="http://schemas.microsoft.com/office/drawing/2014/main" id="{D9C2B581-56F1-42D2-E86A-D1F6570FA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267" y="5249592"/>
            <a:ext cx="2871896" cy="1438975"/>
          </a:xfrm>
          <a:prstGeom prst="roundRect">
            <a:avLst>
              <a:gd name="adj" fmla="val 8579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1" hangingPunct="1"/>
            <a:endParaRPr lang="ko-KR" altLang="en-US">
              <a:solidFill>
                <a:srgbClr val="333333"/>
              </a:solidFill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51" name="AutoShape 46">
            <a:extLst>
              <a:ext uri="{FF2B5EF4-FFF2-40B4-BE49-F238E27FC236}">
                <a16:creationId xmlns:a16="http://schemas.microsoft.com/office/drawing/2014/main" id="{6EF795F9-C0E0-A990-FEEF-99F00D12F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015" y="5504922"/>
            <a:ext cx="2885147" cy="565038"/>
          </a:xfrm>
          <a:prstGeom prst="roundRect">
            <a:avLst>
              <a:gd name="adj" fmla="val 16884"/>
            </a:avLst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19AC17-5A02-0D30-96D9-2E9DF70B775C}"/>
              </a:ext>
            </a:extLst>
          </p:cNvPr>
          <p:cNvSpPr txBox="1"/>
          <p:nvPr/>
        </p:nvSpPr>
        <p:spPr>
          <a:xfrm>
            <a:off x="5851163" y="4957594"/>
            <a:ext cx="216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НА СУММУ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B623D5-DCCA-D713-E770-626BE9DD075E}"/>
              </a:ext>
            </a:extLst>
          </p:cNvPr>
          <p:cNvSpPr txBox="1"/>
          <p:nvPr/>
        </p:nvSpPr>
        <p:spPr>
          <a:xfrm>
            <a:off x="5283639" y="5649264"/>
            <a:ext cx="25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16,92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млн. руб.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EEEABE-A0F9-42FD-B217-32D9B02FCD6D}"/>
              </a:ext>
            </a:extLst>
          </p:cNvPr>
          <p:cNvSpPr txBox="1"/>
          <p:nvPr/>
        </p:nvSpPr>
        <p:spPr>
          <a:xfrm>
            <a:off x="8813406" y="1846534"/>
            <a:ext cx="294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ОТРЕМОНТИРОВАНО</a:t>
            </a:r>
          </a:p>
        </p:txBody>
      </p:sp>
      <p:sp>
        <p:nvSpPr>
          <p:cNvPr id="55" name="AutoShape 45">
            <a:extLst>
              <a:ext uri="{FF2B5EF4-FFF2-40B4-BE49-F238E27FC236}">
                <a16:creationId xmlns:a16="http://schemas.microsoft.com/office/drawing/2014/main" id="{80F3AD5D-655F-501E-28A6-BB8489FA7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388" y="2281242"/>
            <a:ext cx="2680573" cy="1487705"/>
          </a:xfrm>
          <a:prstGeom prst="roundRect">
            <a:avLst>
              <a:gd name="adj" fmla="val 8579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1" hangingPunct="1"/>
            <a:endParaRPr lang="ko-KR" altLang="en-US">
              <a:solidFill>
                <a:srgbClr val="333333"/>
              </a:solidFill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56" name="AutoShape 46">
            <a:extLst>
              <a:ext uri="{FF2B5EF4-FFF2-40B4-BE49-F238E27FC236}">
                <a16:creationId xmlns:a16="http://schemas.microsoft.com/office/drawing/2014/main" id="{60E5677E-DD2D-AE17-1C1D-4DAD90F4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654" y="2461428"/>
            <a:ext cx="2830854" cy="550865"/>
          </a:xfrm>
          <a:prstGeom prst="roundRect">
            <a:avLst>
              <a:gd name="adj" fmla="val 16884"/>
            </a:avLst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3A1521-9076-A365-BDD1-35B378AE552B}"/>
              </a:ext>
            </a:extLst>
          </p:cNvPr>
          <p:cNvSpPr txBox="1"/>
          <p:nvPr/>
        </p:nvSpPr>
        <p:spPr>
          <a:xfrm>
            <a:off x="9135303" y="2733751"/>
            <a:ext cx="25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5,35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КМ. </a:t>
            </a:r>
          </a:p>
        </p:txBody>
      </p:sp>
    </p:spTree>
    <p:extLst>
      <p:ext uri="{BB962C8B-B14F-4D97-AF65-F5344CB8AC3E}">
        <p14:creationId xmlns:p14="http://schemas.microsoft.com/office/powerpoint/2010/main" val="28968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DC9F16-5BED-4F03-CF09-47146B5D3F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2"/>
            <a:ext cx="12199091" cy="69011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EE7299-0976-A585-136A-0AE5DBE3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" y="0"/>
            <a:ext cx="1357899" cy="75771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23A8174B-B4DD-DC8E-4756-892E532079D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1624" y="-4348"/>
            <a:ext cx="10992210" cy="846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1024F-C6B1-F261-8B49-84A65C6B6607}"/>
              </a:ext>
            </a:extLst>
          </p:cNvPr>
          <p:cNvSpPr txBox="1"/>
          <p:nvPr/>
        </p:nvSpPr>
        <p:spPr>
          <a:xfrm>
            <a:off x="92764" y="895807"/>
            <a:ext cx="11754679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15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20.07.2020</a:t>
            </a:r>
            <a:r>
              <a:rPr lang="ru-RU" sz="1500" b="1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5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236-ФЗ</a:t>
            </a:r>
            <a:r>
              <a:rPr lang="ru-RU" sz="1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</a:t>
            </a:r>
            <a:r>
              <a:rPr lang="ru-RU" sz="15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</a:t>
            </a:r>
            <a:r>
              <a:rPr lang="ru-RU" sz="15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№131 ФЗ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lang="ru-RU" sz="15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общих</a:t>
            </a:r>
            <a:r>
              <a:rPr lang="ru-RU" sz="15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принципах</a:t>
            </a:r>
            <a:r>
              <a:rPr lang="ru-RU" sz="15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lang="ru-RU" sz="15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  <a:r>
              <a:rPr lang="ru-RU" sz="15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15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</a:p>
          <a:p>
            <a:pPr marL="86360" marR="387985" indent="39370">
              <a:lnSpc>
                <a:spcPct val="100000"/>
              </a:lnSpc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360" marR="387985" indent="39370">
              <a:lnSpc>
                <a:spcPct val="100000"/>
              </a:lnSpc>
            </a:pP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15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20.07.2020</a:t>
            </a:r>
            <a:r>
              <a:rPr lang="ru-RU" sz="1500" b="1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5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216-ФЗ</a:t>
            </a:r>
            <a:r>
              <a:rPr lang="ru-RU" sz="1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</a:t>
            </a:r>
            <a:r>
              <a:rPr lang="ru-RU" sz="15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</a:t>
            </a:r>
            <a:r>
              <a:rPr lang="ru-RU" sz="15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lang="ru-RU" sz="1500" b="1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</a:t>
            </a:r>
            <a:r>
              <a:rPr lang="ru-RU" sz="15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15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</a:p>
          <a:p>
            <a:pPr marL="86360" marR="387985" indent="39370">
              <a:lnSpc>
                <a:spcPct val="100000"/>
              </a:lnSpc>
            </a:pPr>
            <a:endParaRPr lang="ru-RU" sz="800" b="1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360" marR="387985" indent="39370">
              <a:lnSpc>
                <a:spcPct val="100000"/>
              </a:lnSpc>
            </a:pP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</a:t>
            </a:r>
            <a:r>
              <a:rPr lang="ru-RU" sz="15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</a:t>
            </a:r>
            <a:r>
              <a:rPr lang="ru-RU" sz="1500" b="1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ru-RU" sz="15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15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29.01.2021</a:t>
            </a:r>
            <a:r>
              <a:rPr lang="ru-RU" sz="1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5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5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1-кз</a:t>
            </a:r>
            <a:r>
              <a:rPr lang="ru-RU" sz="15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lang="ru-RU" sz="15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инициативном </a:t>
            </a:r>
            <a:r>
              <a:rPr lang="ru-RU" sz="1500" b="1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бюджетировании</a:t>
            </a:r>
            <a:r>
              <a:rPr lang="ru-RU" sz="1500" b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Ставропольском</a:t>
            </a:r>
            <a:r>
              <a:rPr lang="ru-RU" sz="1500" b="1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крае»</a:t>
            </a:r>
          </a:p>
          <a:p>
            <a:pPr algn="l"/>
            <a:endParaRPr lang="ru-RU" sz="8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5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Петровского городского округа Ставропольского края от 30.03.2021 № 22 «Об утверждении Положения     </a:t>
            </a:r>
          </a:p>
          <a:p>
            <a:pPr algn="l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выдвижения, внесения, обсуждения, рассмотрения инициативных проектов, а также проведения их конкурсного </a:t>
            </a:r>
          </a:p>
          <a:p>
            <a:pPr algn="l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отбора в Петровском городском округе Ставропольского края» (с имениями от 06 сентября 2021 года № 94, от 27 июля 2023 г. № </a:t>
            </a:r>
          </a:p>
          <a:p>
            <a:pPr algn="l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64)</a:t>
            </a:r>
          </a:p>
          <a:p>
            <a:pPr algn="l"/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Петровского городского округа Ставропольского края от 03 июня 2021 года № 52 «Об утверждении     </a:t>
            </a:r>
          </a:p>
          <a:p>
            <a:pPr algn="l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 порядке назначения собраний, конференций граждан (собраний делегатов) в целях рассмотрения и обсуждения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вопросов внесения инициативных проектов в Петровском городском округе Ставропольского края</a:t>
            </a:r>
            <a:r>
              <a:rPr lang="ru-RU" sz="15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b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Петровского городского округа Ставропольского края от 24 июня 2021 года № 77 «Об утверждении   </a:t>
            </a:r>
          </a:p>
          <a:p>
            <a:pPr algn="l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расчета и возврата сумм инициативных платежей, подлежащих возврату лицам (в том числе организациям),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15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осуществившим их перечисление в бюджет Петровского городского округа Ставропольского края»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Приказ финансового управления администрации Петровского городского округа Ставропольского края от 25.01.2022 № 08 «Об 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утверждении формы соглашения между администрацией Петровского городского округа Ставропольского края и представителем  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инициаторов  проекта о совместном финансировании реализации инициативного проекта»</a:t>
            </a:r>
            <a:b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F34E06-9723-E34E-3CDE-7A43FD5E6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" y="6113322"/>
            <a:ext cx="3665001" cy="7620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C8F125-FDDD-BE9E-EDA6-784B9CD26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999" y="6113322"/>
            <a:ext cx="3665001" cy="7620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29AE79-7B0B-F2DE-AB10-EDFCD692B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781" y="6113322"/>
            <a:ext cx="3665001" cy="7620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AA7830-E8BA-3917-CD77-0EC85441B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720" y="6113321"/>
            <a:ext cx="3665001" cy="7620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D42E08-A559-A3C6-94DB-359E76C53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833" y="6113320"/>
            <a:ext cx="3665001" cy="7620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D4A4B7-977F-FF20-F8C7-463CC4C0D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25" y="84541"/>
            <a:ext cx="1110659" cy="846607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56DEFB-0A1D-5310-5B4D-4775502DC46E}"/>
              </a:ext>
            </a:extLst>
          </p:cNvPr>
          <p:cNvSpPr txBox="1"/>
          <p:nvPr/>
        </p:nvSpPr>
        <p:spPr>
          <a:xfrm>
            <a:off x="747766" y="138090"/>
            <a:ext cx="1108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ПРАВОВЫЕ ОСНОВЫ ИНИЦИАТИВНОГО БЮДЖЕТИРОВАНИЯ В ПЕТРОВСКОМ ГОРОДСКОМ ОКРУГЕ СТАВРОПОЛЬСКОГО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333523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9DE5BA-7BCC-AD62-520F-E459FA41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1" y="-43184"/>
            <a:ext cx="11582400" cy="6901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51174-8950-CF38-CB5F-9BA98497B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68299" y="1299978"/>
            <a:ext cx="3665001" cy="9566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3EFA96-F48F-3F4F-F2CB-06BDFCB5F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79060" y="2315242"/>
            <a:ext cx="3665001" cy="956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5D2609-89BD-3BAB-F361-73D73F25C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67089" y="4587036"/>
            <a:ext cx="3665001" cy="95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174F6-EADB-85FF-7D90-04D824E43D39}"/>
              </a:ext>
            </a:extLst>
          </p:cNvPr>
          <p:cNvSpPr txBox="1"/>
          <p:nvPr/>
        </p:nvSpPr>
        <p:spPr>
          <a:xfrm>
            <a:off x="1035905" y="111604"/>
            <a:ext cx="1036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ВЫДВИЖЕНИЕ ИНИЦИАТИВНЫХ ПРОЕКТОВ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7C924F-334D-B9A5-9D49-85FA3B527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0" y="63295"/>
            <a:ext cx="956601" cy="906283"/>
          </a:xfrm>
          <a:prstGeom prst="rect">
            <a:avLst/>
          </a:prstGeom>
          <a:noFill/>
        </p:spPr>
      </p:pic>
      <p:grpSp>
        <p:nvGrpSpPr>
          <p:cNvPr id="11" name="组合 7">
            <a:extLst>
              <a:ext uri="{FF2B5EF4-FFF2-40B4-BE49-F238E27FC236}">
                <a16:creationId xmlns:a16="http://schemas.microsoft.com/office/drawing/2014/main" id="{94223646-AF43-4115-DBBF-08790C1253AD}"/>
              </a:ext>
            </a:extLst>
          </p:cNvPr>
          <p:cNvGrpSpPr/>
          <p:nvPr/>
        </p:nvGrpSpPr>
        <p:grpSpPr>
          <a:xfrm rot="5400000">
            <a:off x="1438657" y="838165"/>
            <a:ext cx="572799" cy="6580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>
              <a:extLst>
                <a:ext uri="{FF2B5EF4-FFF2-40B4-BE49-F238E27FC236}">
                  <a16:creationId xmlns:a16="http://schemas.microsoft.com/office/drawing/2014/main" id="{D07DE352-BB03-1F98-992A-720C907739E1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等腰三角形 42">
              <a:extLst>
                <a:ext uri="{FF2B5EF4-FFF2-40B4-BE49-F238E27FC236}">
                  <a16:creationId xmlns:a16="http://schemas.microsoft.com/office/drawing/2014/main" id="{4DE511BB-24F9-7F24-9E60-4C7FAA8A3FB0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745189A0-976F-AC69-01F7-88121AD69AB3}"/>
              </a:ext>
            </a:extLst>
          </p:cNvPr>
          <p:cNvGrpSpPr/>
          <p:nvPr/>
        </p:nvGrpSpPr>
        <p:grpSpPr>
          <a:xfrm>
            <a:off x="2822034" y="812972"/>
            <a:ext cx="9067549" cy="60440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1">
              <a:extLst>
                <a:ext uri="{FF2B5EF4-FFF2-40B4-BE49-F238E27FC236}">
                  <a16:creationId xmlns:a16="http://schemas.microsoft.com/office/drawing/2014/main" id="{36DD6BB7-488C-6B53-539F-C0B6A4DB91DA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圆角矩形 12">
              <a:extLst>
                <a:ext uri="{FF2B5EF4-FFF2-40B4-BE49-F238E27FC236}">
                  <a16:creationId xmlns:a16="http://schemas.microsoft.com/office/drawing/2014/main" id="{8E68D431-74E1-FF65-7C1B-38CF713CD321}"/>
                </a:ext>
              </a:extLst>
            </p:cNvPr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1EFDB8-731A-A052-EB81-033B7443289B}"/>
              </a:ext>
            </a:extLst>
          </p:cNvPr>
          <p:cNvSpPr txBox="1"/>
          <p:nvPr/>
        </p:nvSpPr>
        <p:spPr>
          <a:xfrm>
            <a:off x="277243" y="332339"/>
            <a:ext cx="322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ИНИЦИАТОРЫ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6367F9-2786-9503-EBA0-6658637C5941}"/>
              </a:ext>
            </a:extLst>
          </p:cNvPr>
          <p:cNvSpPr txBox="1"/>
          <p:nvPr/>
        </p:nvSpPr>
        <p:spPr>
          <a:xfrm>
            <a:off x="3069780" y="958274"/>
            <a:ext cx="873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ОПРЕДЕЛЯЮТ ЦЕЛЬ, АКТУАЛЬНОСТЬ, МЕРОПРИЯТИЯ ПО РЕАЛИЗАЦИИ ПРОЕКТА</a:t>
            </a:r>
          </a:p>
        </p:txBody>
      </p:sp>
      <p:grpSp>
        <p:nvGrpSpPr>
          <p:cNvPr id="26" name="组合 10">
            <a:extLst>
              <a:ext uri="{FF2B5EF4-FFF2-40B4-BE49-F238E27FC236}">
                <a16:creationId xmlns:a16="http://schemas.microsoft.com/office/drawing/2014/main" id="{79FD12C7-DAF5-2EA2-7195-0131E75FB6ED}"/>
              </a:ext>
            </a:extLst>
          </p:cNvPr>
          <p:cNvGrpSpPr/>
          <p:nvPr/>
        </p:nvGrpSpPr>
        <p:grpSpPr>
          <a:xfrm>
            <a:off x="2752588" y="1739470"/>
            <a:ext cx="9067549" cy="98330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11">
              <a:extLst>
                <a:ext uri="{FF2B5EF4-FFF2-40B4-BE49-F238E27FC236}">
                  <a16:creationId xmlns:a16="http://schemas.microsoft.com/office/drawing/2014/main" id="{50D6EAAD-7AC6-BBA2-67DF-D75E0E5F9EC4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圆角矩形 12">
              <a:extLst>
                <a:ext uri="{FF2B5EF4-FFF2-40B4-BE49-F238E27FC236}">
                  <a16:creationId xmlns:a16="http://schemas.microsoft.com/office/drawing/2014/main" id="{72B287F8-5BD3-CF2F-7E9B-DBA86589A997}"/>
                </a:ext>
              </a:extLst>
            </p:cNvPr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7B59B87-6FEE-C8F7-C3D4-375DF5F02305}"/>
              </a:ext>
            </a:extLst>
          </p:cNvPr>
          <p:cNvSpPr txBox="1"/>
          <p:nvPr/>
        </p:nvSpPr>
        <p:spPr>
          <a:xfrm>
            <a:off x="3069780" y="1809060"/>
            <a:ext cx="8737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ОРГАНИЗУЮТ ОБСУЖДЕНИЯ И РАССМОТРЕНИЕ ПРОЕКТА НА СОБРАНИЯХ (КОНФЕРЕНЦИЯХ), СХОДАХ ( В СООТВЕТСТВИИ С ПОРЯДКОМ УТВЕРЖДЕНННЫМ НПА ), СБОР ПОДПИСЕЙ В ПОДДЕРЖКУ ПРОЕКТА</a:t>
            </a:r>
          </a:p>
        </p:txBody>
      </p:sp>
      <p:sp>
        <p:nvSpPr>
          <p:cNvPr id="30" name="AutoShape 50">
            <a:extLst>
              <a:ext uri="{FF2B5EF4-FFF2-40B4-BE49-F238E27FC236}">
                <a16:creationId xmlns:a16="http://schemas.microsoft.com/office/drawing/2014/main" id="{8A14679D-A37D-177E-627B-13BD11BE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380" y="3153547"/>
            <a:ext cx="2369331" cy="82944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75053-ABD9-F6D5-C6F2-79094BD3A55F}"/>
              </a:ext>
            </a:extLst>
          </p:cNvPr>
          <p:cNvSpPr txBox="1"/>
          <p:nvPr/>
        </p:nvSpPr>
        <p:spPr>
          <a:xfrm>
            <a:off x="1346187" y="3398992"/>
            <a:ext cx="2593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</a:t>
            </a:r>
          </a:p>
        </p:txBody>
      </p:sp>
      <p:sp>
        <p:nvSpPr>
          <p:cNvPr id="32" name="AutoShape 50">
            <a:extLst>
              <a:ext uri="{FF2B5EF4-FFF2-40B4-BE49-F238E27FC236}">
                <a16:creationId xmlns:a16="http://schemas.microsoft.com/office/drawing/2014/main" id="{E66F1978-C563-9058-2FF1-B14893DE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141" y="3153318"/>
            <a:ext cx="2497293" cy="84397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33" name="AutoShape 50">
            <a:extLst>
              <a:ext uri="{FF2B5EF4-FFF2-40B4-BE49-F238E27FC236}">
                <a16:creationId xmlns:a16="http://schemas.microsoft.com/office/drawing/2014/main" id="{416BFE64-C00E-8E9D-9860-5861041E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869" y="3192997"/>
            <a:ext cx="2369331" cy="8017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34" name="AutoShape 50">
            <a:extLst>
              <a:ext uri="{FF2B5EF4-FFF2-40B4-BE49-F238E27FC236}">
                <a16:creationId xmlns:a16="http://schemas.microsoft.com/office/drawing/2014/main" id="{6572871B-9C7E-5E0A-EDD1-3F5AF1482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96" y="3172665"/>
            <a:ext cx="2369331" cy="79594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6A6A6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 wrap="none" lIns="342000" tIns="36000" bIns="36000" anchor="ctr"/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153B8A-B217-09C2-2DB0-05D3C8FE8A3C}"/>
              </a:ext>
            </a:extLst>
          </p:cNvPr>
          <p:cNvSpPr txBox="1"/>
          <p:nvPr/>
        </p:nvSpPr>
        <p:spPr>
          <a:xfrm>
            <a:off x="4434464" y="3352027"/>
            <a:ext cx="241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ИМУЩЕСТВЕННЫЙ</a:t>
            </a:r>
          </a:p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ВКЛАД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3EC24E-FEA9-4776-340B-5502B0D0CA63}"/>
              </a:ext>
            </a:extLst>
          </p:cNvPr>
          <p:cNvSpPr txBox="1"/>
          <p:nvPr/>
        </p:nvSpPr>
        <p:spPr>
          <a:xfrm>
            <a:off x="7398116" y="3262043"/>
            <a:ext cx="209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ДЕНЕЖНЫЙ </a:t>
            </a:r>
          </a:p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ВКЛАД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7EB49B-F400-52AD-D159-78B1680BBD22}"/>
              </a:ext>
            </a:extLst>
          </p:cNvPr>
          <p:cNvSpPr txBox="1"/>
          <p:nvPr/>
        </p:nvSpPr>
        <p:spPr>
          <a:xfrm>
            <a:off x="10128283" y="3293445"/>
            <a:ext cx="191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ТРУДОВОЕ </a:t>
            </a:r>
          </a:p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УЧАСТИЕ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F5F368-9C75-0400-F750-BF441C0FD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00" y1="73778" x2="25500" y2="73778"/>
                        <a14:foregroundMark x1="27250" y1="58556" x2="27250" y2="58556"/>
                        <a14:foregroundMark x1="38083" y1="37444" x2="38083" y2="37444"/>
                        <a14:foregroundMark x1="38583" y1="30333" x2="38583" y2="30333"/>
                        <a14:foregroundMark x1="38667" y1="26444" x2="38667" y2="26444"/>
                        <a14:foregroundMark x1="36500" y1="21667" x2="36500" y2="21667"/>
                        <a14:foregroundMark x1="34083" y1="44222" x2="34083" y2="44222"/>
                        <a14:foregroundMark x1="31417" y1="48889" x2="31417" y2="48889"/>
                        <a14:backgroundMark x1="44167" y1="52333" x2="44167" y2="52333"/>
                        <a14:backgroundMark x1="44667" y1="62222" x2="44667" y2="62222"/>
                        <a14:backgroundMark x1="61167" y1="63333" x2="61167" y2="63333"/>
                        <a14:backgroundMark x1="34917" y1="78111" x2="34917" y2="7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5" r="52573" b="13623"/>
          <a:stretch/>
        </p:blipFill>
        <p:spPr>
          <a:xfrm>
            <a:off x="1263369" y="3282300"/>
            <a:ext cx="688219" cy="60007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1FE821-4B2B-82EF-8ACB-2113C0430F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00" y1="73778" x2="25500" y2="73778"/>
                        <a14:foregroundMark x1="27250" y1="58556" x2="27250" y2="58556"/>
                        <a14:foregroundMark x1="38083" y1="37444" x2="38083" y2="37444"/>
                        <a14:foregroundMark x1="38583" y1="30333" x2="38583" y2="30333"/>
                        <a14:foregroundMark x1="38667" y1="26444" x2="38667" y2="26444"/>
                        <a14:foregroundMark x1="36500" y1="21667" x2="36500" y2="21667"/>
                        <a14:foregroundMark x1="34083" y1="44222" x2="34083" y2="44222"/>
                        <a14:foregroundMark x1="31417" y1="48889" x2="31417" y2="48889"/>
                        <a14:backgroundMark x1="44167" y1="52333" x2="44167" y2="52333"/>
                        <a14:backgroundMark x1="44667" y1="62222" x2="44667" y2="62222"/>
                        <a14:backgroundMark x1="61167" y1="63333" x2="61167" y2="63333"/>
                        <a14:backgroundMark x1="34917" y1="78111" x2="34917" y2="7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5" r="52573" b="13623"/>
          <a:stretch/>
        </p:blipFill>
        <p:spPr>
          <a:xfrm>
            <a:off x="3887812" y="3310743"/>
            <a:ext cx="688219" cy="60007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B95A4A-86B5-E250-4BA9-CB1543CB5D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00" y1="73778" x2="25500" y2="73778"/>
                        <a14:foregroundMark x1="27250" y1="58556" x2="27250" y2="58556"/>
                        <a14:foregroundMark x1="38083" y1="37444" x2="38083" y2="37444"/>
                        <a14:foregroundMark x1="38583" y1="30333" x2="38583" y2="30333"/>
                        <a14:foregroundMark x1="38667" y1="26444" x2="38667" y2="26444"/>
                        <a14:foregroundMark x1="36500" y1="21667" x2="36500" y2="21667"/>
                        <a14:foregroundMark x1="34083" y1="44222" x2="34083" y2="44222"/>
                        <a14:foregroundMark x1="31417" y1="48889" x2="31417" y2="48889"/>
                        <a14:backgroundMark x1="44167" y1="52333" x2="44167" y2="52333"/>
                        <a14:backgroundMark x1="44667" y1="62222" x2="44667" y2="62222"/>
                        <a14:backgroundMark x1="61167" y1="63333" x2="61167" y2="63333"/>
                        <a14:backgroundMark x1="34917" y1="78111" x2="34917" y2="7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5" r="52573" b="13623"/>
          <a:stretch/>
        </p:blipFill>
        <p:spPr>
          <a:xfrm>
            <a:off x="6866360" y="3293445"/>
            <a:ext cx="688219" cy="6000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18D158-1D49-B47D-C8DA-57A9094B70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00" y1="73778" x2="25500" y2="73778"/>
                        <a14:foregroundMark x1="27250" y1="58556" x2="27250" y2="58556"/>
                        <a14:foregroundMark x1="38083" y1="37444" x2="38083" y2="37444"/>
                        <a14:foregroundMark x1="38583" y1="30333" x2="38583" y2="30333"/>
                        <a14:foregroundMark x1="38667" y1="26444" x2="38667" y2="26444"/>
                        <a14:foregroundMark x1="36500" y1="21667" x2="36500" y2="21667"/>
                        <a14:foregroundMark x1="34083" y1="44222" x2="34083" y2="44222"/>
                        <a14:foregroundMark x1="31417" y1="48889" x2="31417" y2="48889"/>
                        <a14:backgroundMark x1="44167" y1="52333" x2="44167" y2="52333"/>
                        <a14:backgroundMark x1="44667" y1="62222" x2="44667" y2="62222"/>
                        <a14:backgroundMark x1="61167" y1="63333" x2="61167" y2="63333"/>
                        <a14:backgroundMark x1="34917" y1="78111" x2="34917" y2="7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5" r="52573" b="13623"/>
          <a:stretch/>
        </p:blipFill>
        <p:spPr>
          <a:xfrm>
            <a:off x="9618204" y="3326426"/>
            <a:ext cx="688219" cy="600077"/>
          </a:xfrm>
          <a:prstGeom prst="rect">
            <a:avLst/>
          </a:prstGeom>
        </p:spPr>
      </p:pic>
      <p:grpSp>
        <p:nvGrpSpPr>
          <p:cNvPr id="55" name="组合 10">
            <a:extLst>
              <a:ext uri="{FF2B5EF4-FFF2-40B4-BE49-F238E27FC236}">
                <a16:creationId xmlns:a16="http://schemas.microsoft.com/office/drawing/2014/main" id="{ACDCBA17-E075-2C82-4FE8-51F3045DDFE0}"/>
              </a:ext>
            </a:extLst>
          </p:cNvPr>
          <p:cNvGrpSpPr/>
          <p:nvPr/>
        </p:nvGrpSpPr>
        <p:grpSpPr>
          <a:xfrm>
            <a:off x="2535568" y="4399127"/>
            <a:ext cx="9067549" cy="62505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6" name="圆角矩形 11">
              <a:extLst>
                <a:ext uri="{FF2B5EF4-FFF2-40B4-BE49-F238E27FC236}">
                  <a16:creationId xmlns:a16="http://schemas.microsoft.com/office/drawing/2014/main" id="{64B39B8E-70D4-99C9-A9F3-590187F4DE45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圆角矩形 12">
              <a:extLst>
                <a:ext uri="{FF2B5EF4-FFF2-40B4-BE49-F238E27FC236}">
                  <a16:creationId xmlns:a16="http://schemas.microsoft.com/office/drawing/2014/main" id="{2ED68522-4F28-448F-A495-6DB8BACD22FD}"/>
                </a:ext>
              </a:extLst>
            </p:cNvPr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4C37C14-802E-9299-5723-710C6B539A5A}"/>
              </a:ext>
            </a:extLst>
          </p:cNvPr>
          <p:cNvSpPr txBox="1"/>
          <p:nvPr/>
        </p:nvSpPr>
        <p:spPr>
          <a:xfrm>
            <a:off x="2917847" y="4555859"/>
            <a:ext cx="873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ОФОРМЛЕНИЕ РЕЗУЛЬТАТОВ ОБСУЖДЕНИЯ И РАССМОТРЕНИЯ ПРОЕКТА</a:t>
            </a:r>
          </a:p>
        </p:txBody>
      </p:sp>
      <p:sp>
        <p:nvSpPr>
          <p:cNvPr id="64" name="Стрелка: вниз 63">
            <a:extLst>
              <a:ext uri="{FF2B5EF4-FFF2-40B4-BE49-F238E27FC236}">
                <a16:creationId xmlns:a16="http://schemas.microsoft.com/office/drawing/2014/main" id="{B9DF8C2A-A186-1CE4-265B-3B16F10B455F}"/>
              </a:ext>
            </a:extLst>
          </p:cNvPr>
          <p:cNvSpPr/>
          <p:nvPr/>
        </p:nvSpPr>
        <p:spPr>
          <a:xfrm>
            <a:off x="6405969" y="5095649"/>
            <a:ext cx="644188" cy="625054"/>
          </a:xfrm>
          <a:prstGeom prst="downArrow">
            <a:avLst/>
          </a:prstGeom>
          <a:solidFill>
            <a:schemeClr val="bg2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025A3F-2143-3749-643D-945E5C3A82B0}"/>
              </a:ext>
            </a:extLst>
          </p:cNvPr>
          <p:cNvSpPr txBox="1"/>
          <p:nvPr/>
        </p:nvSpPr>
        <p:spPr>
          <a:xfrm>
            <a:off x="2752588" y="5809493"/>
            <a:ext cx="80479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ИНИЦИАТИВНЫЙ ПРОЕКТ</a:t>
            </a:r>
          </a:p>
          <a:p>
            <a:pPr algn="ctr"/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(ЗАПОЛНЯЕТСЯ ПО ФОРМЕ УТВЕРЖДЕННОЙ НПА, УКАЗЫВАЮТСЯ СВЕДЕНИЯ ПРЕДУСМОТРЕННЫЕ 131 ФЗ,) </a:t>
            </a:r>
          </a:p>
        </p:txBody>
      </p:sp>
      <p:grpSp>
        <p:nvGrpSpPr>
          <p:cNvPr id="66" name="组合 7">
            <a:extLst>
              <a:ext uri="{FF2B5EF4-FFF2-40B4-BE49-F238E27FC236}">
                <a16:creationId xmlns:a16="http://schemas.microsoft.com/office/drawing/2014/main" id="{6FC83402-8C59-CDB8-FFBD-61C2E0B76EB0}"/>
              </a:ext>
            </a:extLst>
          </p:cNvPr>
          <p:cNvGrpSpPr/>
          <p:nvPr/>
        </p:nvGrpSpPr>
        <p:grpSpPr>
          <a:xfrm rot="5400000">
            <a:off x="1430986" y="1945250"/>
            <a:ext cx="572799" cy="6580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等腰三角形 43">
              <a:extLst>
                <a:ext uri="{FF2B5EF4-FFF2-40B4-BE49-F238E27FC236}">
                  <a16:creationId xmlns:a16="http://schemas.microsoft.com/office/drawing/2014/main" id="{D96C8066-560F-29C3-093D-F51B7C8295A5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等腰三角形 42">
              <a:extLst>
                <a:ext uri="{FF2B5EF4-FFF2-40B4-BE49-F238E27FC236}">
                  <a16:creationId xmlns:a16="http://schemas.microsoft.com/office/drawing/2014/main" id="{8457FF0C-86B1-4573-0908-EEEB0A7EE631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9" name="组合 7">
            <a:extLst>
              <a:ext uri="{FF2B5EF4-FFF2-40B4-BE49-F238E27FC236}">
                <a16:creationId xmlns:a16="http://schemas.microsoft.com/office/drawing/2014/main" id="{A5A3ECA3-7B1A-AA36-EA31-7299190086DA}"/>
              </a:ext>
            </a:extLst>
          </p:cNvPr>
          <p:cNvGrpSpPr/>
          <p:nvPr/>
        </p:nvGrpSpPr>
        <p:grpSpPr>
          <a:xfrm rot="5400000">
            <a:off x="1430986" y="4480220"/>
            <a:ext cx="572799" cy="6580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等腰三角形 43">
              <a:extLst>
                <a:ext uri="{FF2B5EF4-FFF2-40B4-BE49-F238E27FC236}">
                  <a16:creationId xmlns:a16="http://schemas.microsoft.com/office/drawing/2014/main" id="{FB0AEC9A-3D53-357C-DEE1-87C9A5BA8BCE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等腰三角形 42">
              <a:extLst>
                <a:ext uri="{FF2B5EF4-FFF2-40B4-BE49-F238E27FC236}">
                  <a16:creationId xmlns:a16="http://schemas.microsoft.com/office/drawing/2014/main" id="{1E1C14D7-4823-B57D-4C95-A3F5049903DE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DEF1218-B283-1ED9-B5ED-4FD4CE8877A4}"/>
              </a:ext>
            </a:extLst>
          </p:cNvPr>
          <p:cNvSpPr txBox="1"/>
          <p:nvPr/>
        </p:nvSpPr>
        <p:spPr>
          <a:xfrm>
            <a:off x="1476718" y="982681"/>
            <a:ext cx="465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1EC2CD-4BF5-41AD-46D3-CCCDB6397EFF}"/>
              </a:ext>
            </a:extLst>
          </p:cNvPr>
          <p:cNvSpPr txBox="1"/>
          <p:nvPr/>
        </p:nvSpPr>
        <p:spPr>
          <a:xfrm>
            <a:off x="1455953" y="2083238"/>
            <a:ext cx="465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26D6043-06DA-A2C3-4F97-776E6A0E6AC2}"/>
              </a:ext>
            </a:extLst>
          </p:cNvPr>
          <p:cNvSpPr txBox="1"/>
          <p:nvPr/>
        </p:nvSpPr>
        <p:spPr>
          <a:xfrm>
            <a:off x="1503600" y="4604703"/>
            <a:ext cx="465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759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C7B00-836B-23E7-01AB-8C01EFB52A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091" cy="69857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7ED75D-B6AA-1B95-F5E2-8A590AA2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1" y="1354201"/>
            <a:ext cx="3665001" cy="9566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891B0-DD2C-DDC4-AF02-C33F6E64A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4" y="1800850"/>
            <a:ext cx="3665001" cy="956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24B599-847D-E3D0-07E5-EFFACF5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4" y="4547201"/>
            <a:ext cx="3665001" cy="9565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4BB56B-B7D5-D0FA-876B-43D21051D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43184"/>
            <a:ext cx="956601" cy="906283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B8D1B8-35F7-5478-4704-D39D3839585E}"/>
              </a:ext>
            </a:extLst>
          </p:cNvPr>
          <p:cNvSpPr txBox="1"/>
          <p:nvPr/>
        </p:nvSpPr>
        <p:spPr>
          <a:xfrm>
            <a:off x="2909667" y="120066"/>
            <a:ext cx="637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БАЛЛЬНАЯ ШКАЛА ОЦЕНКИ ИНИЦИАТИВНЫХ ПРОЕКТОВ</a:t>
            </a:r>
          </a:p>
        </p:txBody>
      </p:sp>
      <p:graphicFrame>
        <p:nvGraphicFramePr>
          <p:cNvPr id="38" name="Таблица 38">
            <a:extLst>
              <a:ext uri="{FF2B5EF4-FFF2-40B4-BE49-F238E27FC236}">
                <a16:creationId xmlns:a16="http://schemas.microsoft.com/office/drawing/2014/main" id="{4E56AA0A-007A-BB08-9FE7-BDE077789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787821"/>
              </p:ext>
            </p:extLst>
          </p:nvPr>
        </p:nvGraphicFramePr>
        <p:xfrm>
          <a:off x="1003240" y="813753"/>
          <a:ext cx="6736080" cy="617197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270655">
                  <a:extLst>
                    <a:ext uri="{9D8B030D-6E8A-4147-A177-3AD203B41FA5}">
                      <a16:colId xmlns:a16="http://schemas.microsoft.com/office/drawing/2014/main" val="1326329795"/>
                    </a:ext>
                  </a:extLst>
                </a:gridCol>
                <a:gridCol w="465425">
                  <a:extLst>
                    <a:ext uri="{9D8B030D-6E8A-4147-A177-3AD203B41FA5}">
                      <a16:colId xmlns:a16="http://schemas.microsoft.com/office/drawing/2014/main" val="4077919926"/>
                    </a:ext>
                  </a:extLst>
                </a:gridCol>
              </a:tblGrid>
              <a:tr h="375045">
                <a:tc gridSpan="2">
                  <a:txBody>
                    <a:bodyPr/>
                    <a:lstStyle/>
                    <a:p>
                      <a:r>
                        <a:rPr lang="ru-RU" sz="1400" dirty="0"/>
                        <a:t> Социальная эффективность реализации инициативного проекта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22430"/>
                  </a:ext>
                </a:extLst>
              </a:tr>
              <a:tr h="462384">
                <a:tc gridSpan="2">
                  <a:txBody>
                    <a:bodyPr/>
                    <a:lstStyle/>
                    <a:p>
                      <a:r>
                        <a:rPr lang="ru-RU" sz="1200" b="1" dirty="0"/>
                        <a:t>Доля </a:t>
                      </a:r>
                      <a:r>
                        <a:rPr lang="ru-RU" sz="1200" b="1" dirty="0" err="1"/>
                        <a:t>благополучателей</a:t>
                      </a:r>
                      <a:r>
                        <a:rPr lang="ru-RU" sz="1200" b="1" dirty="0"/>
                        <a:t> в общей численности населения населенного пункта Петровского городского округа Ставропольского края (или его части)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625909"/>
                  </a:ext>
                </a:extLst>
              </a:tr>
              <a:tr h="375045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</a:rPr>
                        <a:t>доля </a:t>
                      </a:r>
                      <a:r>
                        <a:rPr lang="ru-RU" sz="1200" b="0" dirty="0" err="1">
                          <a:effectLst/>
                        </a:rPr>
                        <a:t>благополучателей</a:t>
                      </a:r>
                      <a:r>
                        <a:rPr lang="ru-RU" sz="1200" b="0" dirty="0">
                          <a:effectLst/>
                        </a:rPr>
                        <a:t> составляет меньше 50% от общей численности проживающих в населенном пункте Петровского городского округа Ставропольского (или его части)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</a:rPr>
                        <a:t>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632217"/>
                  </a:ext>
                </a:extLst>
              </a:tr>
              <a:tr h="375045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</a:t>
                      </a:r>
                      <a:r>
                        <a:rPr lang="ru-RU" sz="1200" b="0" dirty="0" err="1">
                          <a:effectLst/>
                        </a:rPr>
                        <a:t>благополучателей</a:t>
                      </a:r>
                      <a:r>
                        <a:rPr lang="ru-RU" sz="1200" b="0" dirty="0">
                          <a:effectLst/>
                        </a:rPr>
                        <a:t> составляет более 50% от общей численности проживающих в населенном пункте Петровского городского округа Ставропольского (или его части)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</a:rPr>
                        <a:t>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866143"/>
                  </a:ext>
                </a:extLst>
              </a:tr>
              <a:tr h="238043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отсутствие </a:t>
                      </a:r>
                      <a:r>
                        <a:rPr lang="ru-RU" sz="1200" b="0" dirty="0" err="1">
                          <a:effectLst/>
                        </a:rPr>
                        <a:t>благополучателей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</a:rPr>
                        <a:t>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611474"/>
                  </a:ext>
                </a:extLst>
              </a:tr>
              <a:tr h="1017245">
                <a:tc gridSpan="2">
                  <a:txBody>
                    <a:bodyPr/>
                    <a:lstStyle/>
                    <a:p>
                      <a:r>
                        <a:rPr lang="ru-RU" sz="1200" b="1" dirty="0"/>
                        <a:t>Степень участия населения населенного пункта Петровского городского округа Ставропольского края (или его части), достигших шестнадцатилетнего возраста  в идентификации проблемы в процессе ее предварительного рассмотрения (согласно протоколам собраний граждан, конференциям (собраниям делегатов) населенного пункта (части городского округа), результатам соответствующего опроса и т.д.)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074918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менее 10%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111144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от 10 до 20%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</a:rPr>
                        <a:t>10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229233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от 20 до 30%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</a:rPr>
                        <a:t>15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556993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от 30 до 40%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</a:rPr>
                        <a:t>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6188279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от 40 до 50%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</a:rPr>
                        <a:t>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3922087"/>
                  </a:ext>
                </a:extLst>
              </a:tr>
              <a:tr h="5548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</a:rPr>
                        <a:t>доля участвующего в мероприятиях населения достигшего шестнадцатилетнего возраста в процентах от общей численности населения населенного пункта (или его части) достигшего шестнадцатилетнего возраста составляет 50% и более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</a:rPr>
                        <a:t>30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0666606"/>
                  </a:ext>
                </a:extLst>
              </a:tr>
            </a:tbl>
          </a:graphicData>
        </a:graphic>
      </p:graphicFrame>
      <p:graphicFrame>
        <p:nvGraphicFramePr>
          <p:cNvPr id="39" name="Таблица 39">
            <a:extLst>
              <a:ext uri="{FF2B5EF4-FFF2-40B4-BE49-F238E27FC236}">
                <a16:creationId xmlns:a16="http://schemas.microsoft.com/office/drawing/2014/main" id="{1501EC6F-2443-22C7-3B9A-D8DE1118B9EC}"/>
              </a:ext>
            </a:extLst>
          </p:cNvPr>
          <p:cNvGraphicFramePr>
            <a:graphicFrameLocks noGrp="1"/>
          </p:cNvGraphicFramePr>
          <p:nvPr/>
        </p:nvGraphicFramePr>
        <p:xfrm>
          <a:off x="8004519" y="608709"/>
          <a:ext cx="4004601" cy="616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853">
                  <a:extLst>
                    <a:ext uri="{9D8B030D-6E8A-4147-A177-3AD203B41FA5}">
                      <a16:colId xmlns:a16="http://schemas.microsoft.com/office/drawing/2014/main" val="827697251"/>
                    </a:ext>
                  </a:extLst>
                </a:gridCol>
                <a:gridCol w="650748">
                  <a:extLst>
                    <a:ext uri="{9D8B030D-6E8A-4147-A177-3AD203B41FA5}">
                      <a16:colId xmlns:a16="http://schemas.microsoft.com/office/drawing/2014/main" val="3598992787"/>
                    </a:ext>
                  </a:extLst>
                </a:gridCol>
              </a:tblGrid>
              <a:tr h="511796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участников реализации проекта, в его финансирование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67928"/>
                  </a:ext>
                </a:extLst>
              </a:tr>
              <a:tr h="632218">
                <a:tc gridSpan="2"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софинансирования проекта за счет средств населения, организаций и других внебюджетных источников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396248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214379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1% 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6713361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1 % до 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583409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3 %  до 5%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9446978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836787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5 %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0033219"/>
                  </a:ext>
                </a:extLst>
              </a:tr>
              <a:tr h="618351">
                <a:tc gridSpan="2"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населения, организаций и других внебюджетных источников в реализацию проекта в неденежной форме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479738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086523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73640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5%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6592669"/>
                  </a:ext>
                </a:extLst>
              </a:tr>
              <a:tr h="180634">
                <a:tc gridSpan="2"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трудовое участие граждан: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13485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примут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7524531"/>
                  </a:ext>
                </a:extLst>
              </a:tr>
              <a:tr h="38056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примут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11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5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170642-0522-60B7-58D1-BAA8E69038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091" cy="69857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7ED75D-B6AA-1B95-F5E2-8A590AA2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1" y="1354201"/>
            <a:ext cx="3665001" cy="9566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CCBCA-C7FD-9A09-B7E7-2E6139F66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12809" r="28026" b="22528"/>
          <a:stretch/>
        </p:blipFill>
        <p:spPr>
          <a:xfrm>
            <a:off x="6861120" y="4420173"/>
            <a:ext cx="5135485" cy="26812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A8A4FB-382A-27B7-1856-20E94CDF49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7419" r="27584" b="9187"/>
          <a:stretch/>
        </p:blipFill>
        <p:spPr>
          <a:xfrm>
            <a:off x="6878318" y="921902"/>
            <a:ext cx="5118287" cy="3446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891B0-DD2C-DDC4-AF02-C33F6E64A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0" y="1800847"/>
            <a:ext cx="3665001" cy="9566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24B599-847D-E3D0-07E5-EFFACF5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54201" y="4547199"/>
            <a:ext cx="3665001" cy="9566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4BB56B-B7D5-D0FA-876B-43D21051D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36252"/>
            <a:ext cx="1055081" cy="906283"/>
          </a:xfrm>
          <a:prstGeom prst="rect">
            <a:avLst/>
          </a:prstGeom>
          <a:noFill/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3D9DBFD-012E-FC9B-208D-DDAB88B10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15258"/>
              </p:ext>
            </p:extLst>
          </p:nvPr>
        </p:nvGraphicFramePr>
        <p:xfrm>
          <a:off x="1055071" y="1315886"/>
          <a:ext cx="5208158" cy="535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8158">
                  <a:extLst>
                    <a:ext uri="{9D8B030D-6E8A-4147-A177-3AD203B41FA5}">
                      <a16:colId xmlns:a16="http://schemas.microsoft.com/office/drawing/2014/main" val="1606308099"/>
                    </a:ext>
                  </a:extLst>
                </a:gridCol>
              </a:tblGrid>
              <a:tr h="26997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ДОКУМЕНТЫ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49655"/>
                  </a:ext>
                </a:extLst>
              </a:tr>
              <a:tr h="2189778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НПА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Решения Совета депутатов ПГОСК о назначении собраний граждан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Работа конкурсной комиссии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Отчеты об итогах реализации проектов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Графики проведения мероприятий по повышению компетенций жителей в области инициативного бюджетирования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Медиапланы по информационному сопровождению муниципальной практики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60826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ОБЪЯВЛЕНИЯ, ИЗВЕЩЕНИЯ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749453"/>
                  </a:ext>
                </a:extLst>
              </a:tr>
              <a:tr h="5099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Объявления о проведении и итогах  конкурсного отбора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Информация о внесении инициативного проекта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61003"/>
                  </a:ext>
                </a:extLst>
              </a:tr>
              <a:tr h="280451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РЕАЛИЗАЦИЯ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2948"/>
                  </a:ext>
                </a:extLst>
              </a:tr>
              <a:tr h="9358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Информация о ходе реализации инициативного проекта, в том числе об использовании денежных средств, об имущественном и (или) трудовом участии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Фоторепортажи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629685"/>
                  </a:ext>
                </a:extLst>
              </a:tr>
              <a:tr h="26563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МАТЕРИАЛЫ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91656"/>
                  </a:ext>
                </a:extLst>
              </a:tr>
              <a:tr h="56776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Формы документов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Рекомендации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15369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8CCA098-3A7D-A99B-9C2F-84E8FE7CCFEA}"/>
              </a:ext>
            </a:extLst>
          </p:cNvPr>
          <p:cNvCxnSpPr/>
          <p:nvPr/>
        </p:nvCxnSpPr>
        <p:spPr>
          <a:xfrm flipH="1">
            <a:off x="6459406" y="3439551"/>
            <a:ext cx="482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681DDB4-0C4B-29D0-CFA4-71C72D23502E}"/>
              </a:ext>
            </a:extLst>
          </p:cNvPr>
          <p:cNvCxnSpPr>
            <a:cxnSpLocks/>
          </p:cNvCxnSpPr>
          <p:nvPr/>
        </p:nvCxnSpPr>
        <p:spPr>
          <a:xfrm>
            <a:off x="6459406" y="1434905"/>
            <a:ext cx="25796" cy="4503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A65CFDB-344B-3928-ADA3-666333839CC8}"/>
              </a:ext>
            </a:extLst>
          </p:cNvPr>
          <p:cNvCxnSpPr>
            <a:cxnSpLocks/>
          </p:cNvCxnSpPr>
          <p:nvPr/>
        </p:nvCxnSpPr>
        <p:spPr>
          <a:xfrm flipH="1">
            <a:off x="6237433" y="3932854"/>
            <a:ext cx="221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0C52564-8E04-1F4F-DBDA-76F5A7A13014}"/>
              </a:ext>
            </a:extLst>
          </p:cNvPr>
          <p:cNvCxnSpPr>
            <a:cxnSpLocks/>
          </p:cNvCxnSpPr>
          <p:nvPr/>
        </p:nvCxnSpPr>
        <p:spPr>
          <a:xfrm flipH="1">
            <a:off x="6237434" y="4734712"/>
            <a:ext cx="221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98B61DF-D35E-7BAD-B7EB-CBC6914A4C1A}"/>
              </a:ext>
            </a:extLst>
          </p:cNvPr>
          <p:cNvCxnSpPr>
            <a:cxnSpLocks/>
          </p:cNvCxnSpPr>
          <p:nvPr/>
        </p:nvCxnSpPr>
        <p:spPr>
          <a:xfrm flipH="1">
            <a:off x="6237434" y="5938653"/>
            <a:ext cx="2477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7E124BF-F50A-8FB1-584B-184423F98DCA}"/>
              </a:ext>
            </a:extLst>
          </p:cNvPr>
          <p:cNvCxnSpPr>
            <a:cxnSpLocks/>
          </p:cNvCxnSpPr>
          <p:nvPr/>
        </p:nvCxnSpPr>
        <p:spPr>
          <a:xfrm flipH="1">
            <a:off x="6237433" y="1434905"/>
            <a:ext cx="221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325DDC-995E-6D65-2856-E3A5EB964748}"/>
              </a:ext>
            </a:extLst>
          </p:cNvPr>
          <p:cNvSpPr txBox="1"/>
          <p:nvPr/>
        </p:nvSpPr>
        <p:spPr>
          <a:xfrm>
            <a:off x="1187697" y="36252"/>
            <a:ext cx="1054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СТРАНИЦА МУНИЦИПАЛЬНОЙ ПРАКТИКИ НА ОФИЦИАЛЬНОМ САЙТЕ АДМИНИСТРАЦИИ ПЕТРОВСКОГО ОКРУГА В ИНФОРМАЦИОННО – ТЕЛЕКОММУНИКАЦИОННОЙ СЕТИ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240620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1CB553-C0B1-B973-EAF5-12EE7F9D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8"/>
            <a:ext cx="12199091" cy="6985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89E5D-FF8F-FA30-71A8-B7B9E9191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49" y="933081"/>
            <a:ext cx="1899825" cy="28994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C161EE-8052-AEC6-07BD-7F3CCDBAD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23" y="2123808"/>
            <a:ext cx="1899825" cy="28994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32AFC9-1641-E318-8273-1E430BB3A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89" y="4008833"/>
            <a:ext cx="2015094" cy="28994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BCD3F2-13B6-C705-4CC3-6590F4617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64" y="474696"/>
            <a:ext cx="3508689" cy="33195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E1C81B-5A91-1836-1AD8-3F04839AE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1" y="933081"/>
            <a:ext cx="2015671" cy="31438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946AEF-F491-8CFD-864B-3B7DF658B5AF}"/>
              </a:ext>
            </a:extLst>
          </p:cNvPr>
          <p:cNvGrpSpPr/>
          <p:nvPr/>
        </p:nvGrpSpPr>
        <p:grpSpPr>
          <a:xfrm>
            <a:off x="-30585" y="0"/>
            <a:ext cx="1055081" cy="6552534"/>
            <a:chOff x="-21759" y="305466"/>
            <a:chExt cx="1055081" cy="655253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0925DC2-49C5-8E5B-E0C9-27326A611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-1354200" y="1659665"/>
              <a:ext cx="3665001" cy="95660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1D9A2B2-BCC4-91B9-9182-05D6B761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-1354201" y="4547199"/>
              <a:ext cx="3665001" cy="95660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7B93CFC-768B-CB5F-4E15-38DFD8421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59" y="332264"/>
              <a:ext cx="1055081" cy="906283"/>
            </a:xfrm>
            <a:prstGeom prst="rect">
              <a:avLst/>
            </a:prstGeom>
            <a:noFill/>
          </p:spPr>
        </p:pic>
      </p:grp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0B9788ED-ECF3-7B45-99F1-145771A37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371038"/>
              </p:ext>
            </p:extLst>
          </p:nvPr>
        </p:nvGraphicFramePr>
        <p:xfrm>
          <a:off x="9603680" y="3914970"/>
          <a:ext cx="3236741" cy="140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69BE9CB-61B3-44E2-9605-AC258C7512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1354200" y="4783200"/>
            <a:ext cx="3665001" cy="9566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6BA97-A6D7-FC43-7347-75DF27A93863}"/>
              </a:ext>
            </a:extLst>
          </p:cNvPr>
          <p:cNvSpPr txBox="1"/>
          <p:nvPr/>
        </p:nvSpPr>
        <p:spPr>
          <a:xfrm>
            <a:off x="3586644" y="32026"/>
            <a:ext cx="671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ОПРОС ЖИТЕЛЕЙ ПЕТРОВСКОГО ГОРОДСКОГО ОКРУГА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8E3F03-2821-7604-5A98-353A9417F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07" y="2113923"/>
            <a:ext cx="1972584" cy="290934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258F95-6B4F-A0CE-A3FC-A159DCC88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3" y="4037729"/>
            <a:ext cx="2124282" cy="28705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407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FF59D5-FE81-B8D2-BEDC-36927D6F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8"/>
            <a:ext cx="12199091" cy="69857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43B9DF-89C2-0B4A-DA34-0E2895DC3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7" y="0"/>
            <a:ext cx="957155" cy="3664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FC2B6E-8B76-4A0A-52D5-8A874159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18079"/>
            <a:ext cx="957155" cy="36640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A3E3C5-0F2A-FDF1-0330-4A1F26AD8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" y="3193986"/>
            <a:ext cx="957155" cy="3664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4E26F8-BA89-CE80-F409-948518F55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9445"/>
            <a:ext cx="1054699" cy="9083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B67A01-4B0F-9883-8E2E-BD65D311A9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-1259"/>
          <a:stretch/>
        </p:blipFill>
        <p:spPr>
          <a:xfrm>
            <a:off x="3029512" y="109143"/>
            <a:ext cx="6504453" cy="3898082"/>
          </a:xfrm>
          <a:prstGeom prst="rect">
            <a:avLst/>
          </a:prstGeom>
          <a:ln w="25400">
            <a:noFill/>
            <a:prstDash val="sysDash"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A93F5E-9B59-26D4-224C-7951AC3D4B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379"/>
          <a:stretch/>
        </p:blipFill>
        <p:spPr>
          <a:xfrm>
            <a:off x="4592231" y="2790574"/>
            <a:ext cx="3572822" cy="3516096"/>
          </a:xfrm>
          <a:prstGeom prst="rect">
            <a:avLst/>
          </a:prstGeom>
          <a:ln w="25400">
            <a:solidFill>
              <a:schemeClr val="accent3">
                <a:lumMod val="50000"/>
              </a:schemeClr>
            </a:solidFill>
            <a:prstDash val="sysDash"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045923-BFC7-CA39-7240-1B4ECB87AE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0" t="8137" r="5141" b="8942"/>
          <a:stretch/>
        </p:blipFill>
        <p:spPr>
          <a:xfrm>
            <a:off x="1053424" y="2376108"/>
            <a:ext cx="3399969" cy="3426924"/>
          </a:xfrm>
          <a:prstGeom prst="rect">
            <a:avLst/>
          </a:prstGeom>
          <a:ln w="25400">
            <a:solidFill>
              <a:schemeClr val="accent3">
                <a:lumMod val="50000"/>
              </a:schemeClr>
            </a:solidFill>
            <a:prstDash val="sysDash"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8F5798-CE91-C36C-BD1F-F2FD408BD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8684" y="3278598"/>
            <a:ext cx="3786776" cy="3431484"/>
          </a:xfrm>
          <a:prstGeom prst="rect">
            <a:avLst/>
          </a:prstGeom>
          <a:ln w="25400">
            <a:solidFill>
              <a:schemeClr val="accent3">
                <a:lumMod val="50000"/>
              </a:schemeClr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467138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790</TotalTime>
  <Words>999</Words>
  <Application>Microsoft Office PowerPoint</Application>
  <PresentationFormat>Широкоэкранный</PresentationFormat>
  <Paragraphs>156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Gulim</vt:lpstr>
      <vt:lpstr>微软雅黑</vt:lpstr>
      <vt:lpstr>Arial</vt:lpstr>
      <vt:lpstr>Arial Black</vt:lpstr>
      <vt:lpstr>Arial Narrow</vt:lpstr>
      <vt:lpstr>Bahnschrift Condensed</vt:lpstr>
      <vt:lpstr>Calibri</vt:lpstr>
      <vt:lpstr>Calibri Light</vt:lpstr>
      <vt:lpstr>Cambria Math</vt:lpstr>
      <vt:lpstr>HY헤드라인M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Браиловская</dc:creator>
  <cp:lastModifiedBy>Елена Браиловская</cp:lastModifiedBy>
  <cp:revision>16</cp:revision>
  <dcterms:created xsi:type="dcterms:W3CDTF">2023-09-14T07:37:25Z</dcterms:created>
  <dcterms:modified xsi:type="dcterms:W3CDTF">2023-09-18T15:23:28Z</dcterms:modified>
</cp:coreProperties>
</file>