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70" r:id="rId3"/>
  </p:sldMasterIdLst>
  <p:notesMasterIdLst>
    <p:notesMasterId r:id="rId22"/>
  </p:notesMasterIdLst>
  <p:sldIdLst>
    <p:sldId id="256" r:id="rId4"/>
    <p:sldId id="257" r:id="rId5"/>
    <p:sldId id="278" r:id="rId6"/>
    <p:sldId id="267" r:id="rId7"/>
    <p:sldId id="268" r:id="rId8"/>
    <p:sldId id="275" r:id="rId9"/>
    <p:sldId id="276" r:id="rId10"/>
    <p:sldId id="274" r:id="rId11"/>
    <p:sldId id="277" r:id="rId12"/>
    <p:sldId id="272" r:id="rId13"/>
    <p:sldId id="273" r:id="rId14"/>
    <p:sldId id="280" r:id="rId15"/>
    <p:sldId id="271" r:id="rId16"/>
    <p:sldId id="279" r:id="rId17"/>
    <p:sldId id="269" r:id="rId18"/>
    <p:sldId id="270" r:id="rId19"/>
    <p:sldId id="281" r:id="rId20"/>
    <p:sldId id="266" r:id="rId21"/>
  </p:sldIdLst>
  <p:sldSz cx="12192000" cy="6858000"/>
  <p:notesSz cx="6797675" cy="9926638"/>
  <p:defaultTextStyle>
    <a:defPPr marL="0" marR="0" indent="0" algn="l" defTabSz="91421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2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108" algn="l" defTabSz="9142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218" algn="l" defTabSz="9142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326" algn="l" defTabSz="9142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434" algn="l" defTabSz="9142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5543" algn="l" defTabSz="9142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2652" algn="l" defTabSz="9142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199760" algn="l" defTabSz="9142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6868" algn="l" defTabSz="91421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83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8792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554" latinLnBrk="0">
      <a:defRPr sz="1200">
        <a:latin typeface="+mn-lt"/>
        <a:ea typeface="+mn-ea"/>
        <a:cs typeface="+mn-cs"/>
        <a:sym typeface="Calibri"/>
      </a:defRPr>
    </a:lvl2pPr>
    <a:lvl3pPr indent="457108" latinLnBrk="0">
      <a:defRPr sz="1200">
        <a:latin typeface="+mn-lt"/>
        <a:ea typeface="+mn-ea"/>
        <a:cs typeface="+mn-cs"/>
        <a:sym typeface="Calibri"/>
      </a:defRPr>
    </a:lvl3pPr>
    <a:lvl4pPr indent="685663" latinLnBrk="0">
      <a:defRPr sz="1200">
        <a:latin typeface="+mn-lt"/>
        <a:ea typeface="+mn-ea"/>
        <a:cs typeface="+mn-cs"/>
        <a:sym typeface="Calibri"/>
      </a:defRPr>
    </a:lvl4pPr>
    <a:lvl5pPr indent="914218" latinLnBrk="0">
      <a:defRPr sz="1200">
        <a:latin typeface="+mn-lt"/>
        <a:ea typeface="+mn-ea"/>
        <a:cs typeface="+mn-cs"/>
        <a:sym typeface="Calibri"/>
      </a:defRPr>
    </a:lvl5pPr>
    <a:lvl6pPr indent="1142772" latinLnBrk="0">
      <a:defRPr sz="1200">
        <a:latin typeface="+mn-lt"/>
        <a:ea typeface="+mn-ea"/>
        <a:cs typeface="+mn-cs"/>
        <a:sym typeface="Calibri"/>
      </a:defRPr>
    </a:lvl6pPr>
    <a:lvl7pPr indent="1371326" latinLnBrk="0">
      <a:defRPr sz="1200">
        <a:latin typeface="+mn-lt"/>
        <a:ea typeface="+mn-ea"/>
        <a:cs typeface="+mn-cs"/>
        <a:sym typeface="Calibri"/>
      </a:defRPr>
    </a:lvl7pPr>
    <a:lvl8pPr indent="1599880" latinLnBrk="0">
      <a:defRPr sz="1200">
        <a:latin typeface="+mn-lt"/>
        <a:ea typeface="+mn-ea"/>
        <a:cs typeface="+mn-cs"/>
        <a:sym typeface="Calibri"/>
      </a:defRPr>
    </a:lvl8pPr>
    <a:lvl9pPr indent="1828434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08" algn="ctr">
              <a:buSzTx/>
              <a:buFontTx/>
              <a:buNone/>
              <a:defRPr sz="2400"/>
            </a:lvl2pPr>
            <a:lvl3pPr marL="0" indent="914218" algn="ctr">
              <a:buSzTx/>
              <a:buFontTx/>
              <a:buNone/>
              <a:defRPr sz="2400"/>
            </a:lvl3pPr>
            <a:lvl4pPr marL="0" indent="1371326" algn="ctr">
              <a:buSzTx/>
              <a:buFontTx/>
              <a:buNone/>
              <a:defRPr sz="2400"/>
            </a:lvl4pPr>
            <a:lvl5pPr marL="0" indent="1828434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4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0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1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4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1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83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5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25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9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76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4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10" indent="0">
              <a:buNone/>
              <a:defRPr sz="1300" b="1"/>
            </a:lvl2pPr>
            <a:lvl3pPr marL="609417" indent="0">
              <a:buNone/>
              <a:defRPr sz="1200" b="1"/>
            </a:lvl3pPr>
            <a:lvl4pPr marL="914127" indent="0">
              <a:buNone/>
              <a:defRPr sz="1100" b="1"/>
            </a:lvl4pPr>
            <a:lvl5pPr marL="1218834" indent="0">
              <a:buNone/>
              <a:defRPr sz="1100" b="1"/>
            </a:lvl5pPr>
            <a:lvl6pPr marL="1523544" indent="0">
              <a:buNone/>
              <a:defRPr sz="1100" b="1"/>
            </a:lvl6pPr>
            <a:lvl7pPr marL="1828251" indent="0">
              <a:buNone/>
              <a:defRPr sz="1100" b="1"/>
            </a:lvl7pPr>
            <a:lvl8pPr marL="2132961" indent="0">
              <a:buNone/>
              <a:defRPr sz="1100" b="1"/>
            </a:lvl8pPr>
            <a:lvl9pPr marL="243766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10" indent="0">
              <a:buNone/>
              <a:defRPr sz="1300" b="1"/>
            </a:lvl2pPr>
            <a:lvl3pPr marL="609417" indent="0">
              <a:buNone/>
              <a:defRPr sz="1200" b="1"/>
            </a:lvl3pPr>
            <a:lvl4pPr marL="914127" indent="0">
              <a:buNone/>
              <a:defRPr sz="1100" b="1"/>
            </a:lvl4pPr>
            <a:lvl5pPr marL="1218834" indent="0">
              <a:buNone/>
              <a:defRPr sz="1100" b="1"/>
            </a:lvl5pPr>
            <a:lvl6pPr marL="1523544" indent="0">
              <a:buNone/>
              <a:defRPr sz="1100" b="1"/>
            </a:lvl6pPr>
            <a:lvl7pPr marL="1828251" indent="0">
              <a:buNone/>
              <a:defRPr sz="1100" b="1"/>
            </a:lvl7pPr>
            <a:lvl8pPr marL="2132961" indent="0">
              <a:buNone/>
              <a:defRPr sz="1100" b="1"/>
            </a:lvl8pPr>
            <a:lvl9pPr marL="243766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0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81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2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6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10" indent="0">
              <a:buNone/>
              <a:defRPr sz="800"/>
            </a:lvl2pPr>
            <a:lvl3pPr marL="609417" indent="0">
              <a:buNone/>
              <a:defRPr sz="700"/>
            </a:lvl3pPr>
            <a:lvl4pPr marL="914127" indent="0">
              <a:buNone/>
              <a:defRPr sz="600"/>
            </a:lvl4pPr>
            <a:lvl5pPr marL="1218834" indent="0">
              <a:buNone/>
              <a:defRPr sz="600"/>
            </a:lvl5pPr>
            <a:lvl6pPr marL="1523544" indent="0">
              <a:buNone/>
              <a:defRPr sz="600"/>
            </a:lvl6pPr>
            <a:lvl7pPr marL="1828251" indent="0">
              <a:buNone/>
              <a:defRPr sz="600"/>
            </a:lvl7pPr>
            <a:lvl8pPr marL="2132961" indent="0">
              <a:buNone/>
              <a:defRPr sz="600"/>
            </a:lvl8pPr>
            <a:lvl9pPr marL="243766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10" indent="0">
              <a:buNone/>
              <a:defRPr sz="1900"/>
            </a:lvl2pPr>
            <a:lvl3pPr marL="609417" indent="0">
              <a:buNone/>
              <a:defRPr sz="1600"/>
            </a:lvl3pPr>
            <a:lvl4pPr marL="914127" indent="0">
              <a:buNone/>
              <a:defRPr sz="1300"/>
            </a:lvl4pPr>
            <a:lvl5pPr marL="1218834" indent="0">
              <a:buNone/>
              <a:defRPr sz="1300"/>
            </a:lvl5pPr>
            <a:lvl6pPr marL="1523544" indent="0">
              <a:buNone/>
              <a:defRPr sz="1300"/>
            </a:lvl6pPr>
            <a:lvl7pPr marL="1828251" indent="0">
              <a:buNone/>
              <a:defRPr sz="1300"/>
            </a:lvl7pPr>
            <a:lvl8pPr marL="2132961" indent="0">
              <a:buNone/>
              <a:defRPr sz="1300"/>
            </a:lvl8pPr>
            <a:lvl9pPr marL="2437668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10" indent="0">
              <a:buNone/>
              <a:defRPr sz="800"/>
            </a:lvl2pPr>
            <a:lvl3pPr marL="609417" indent="0">
              <a:buNone/>
              <a:defRPr sz="700"/>
            </a:lvl3pPr>
            <a:lvl4pPr marL="914127" indent="0">
              <a:buNone/>
              <a:defRPr sz="600"/>
            </a:lvl4pPr>
            <a:lvl5pPr marL="1218834" indent="0">
              <a:buNone/>
              <a:defRPr sz="600"/>
            </a:lvl5pPr>
            <a:lvl6pPr marL="1523544" indent="0">
              <a:buNone/>
              <a:defRPr sz="600"/>
            </a:lvl6pPr>
            <a:lvl7pPr marL="1828251" indent="0">
              <a:buNone/>
              <a:defRPr sz="600"/>
            </a:lvl7pPr>
            <a:lvl8pPr marL="2132961" indent="0">
              <a:buNone/>
              <a:defRPr sz="600"/>
            </a:lvl8pPr>
            <a:lvl9pPr marL="243766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93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0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50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8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75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6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2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83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43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49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02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70" indent="0">
              <a:buNone/>
              <a:defRPr sz="1900"/>
            </a:lvl2pPr>
            <a:lvl3pPr marL="609539" indent="0">
              <a:buNone/>
              <a:defRPr sz="1600"/>
            </a:lvl3pPr>
            <a:lvl4pPr marL="914309" indent="0">
              <a:buNone/>
              <a:defRPr sz="1300"/>
            </a:lvl4pPr>
            <a:lvl5pPr marL="1219078" indent="0">
              <a:buNone/>
              <a:defRPr sz="1300"/>
            </a:lvl5pPr>
            <a:lvl6pPr marL="1523848" indent="0">
              <a:buNone/>
              <a:defRPr sz="1300"/>
            </a:lvl6pPr>
            <a:lvl7pPr marL="1828617" indent="0">
              <a:buNone/>
              <a:defRPr sz="1300"/>
            </a:lvl7pPr>
            <a:lvl8pPr marL="2133387" indent="0">
              <a:buNone/>
              <a:defRPr sz="1300"/>
            </a:lvl8pPr>
            <a:lvl9pPr marL="243815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108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218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326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434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74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4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42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8084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108">
              <a:buSzTx/>
              <a:buFontTx/>
              <a:buNone/>
              <a:defRPr sz="2400" b="1"/>
            </a:lvl2pPr>
            <a:lvl3pPr marL="0" indent="914218">
              <a:buSzTx/>
              <a:buFontTx/>
              <a:buNone/>
              <a:defRPr sz="2400" b="1"/>
            </a:lvl3pPr>
            <a:lvl4pPr marL="0" indent="1371326">
              <a:buSzTx/>
              <a:buFontTx/>
              <a:buNone/>
              <a:defRPr sz="2400" b="1"/>
            </a:lvl4pPr>
            <a:lvl5pPr marL="0" indent="1828434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pic>
        <p:nvPicPr>
          <p:cNvPr id="53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8084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62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8084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8084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313" indent="-261205">
              <a:defRPr sz="3200"/>
            </a:lvl2pPr>
            <a:lvl3pPr marL="1218956" indent="-304740">
              <a:defRPr sz="3200"/>
            </a:lvl3pPr>
            <a:lvl4pPr marL="1737012" indent="-365687">
              <a:defRPr sz="3200"/>
            </a:lvl4pPr>
            <a:lvl5pPr marL="2194122" indent="-365687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0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pic>
        <p:nvPicPr>
          <p:cNvPr id="81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8084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90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21" rIns="91421">
            <a:noAutofit/>
          </a:bodyPr>
          <a:lstStyle/>
          <a:p>
            <a:endParaRPr/>
          </a:p>
        </p:txBody>
      </p:sp>
      <p:sp>
        <p:nvSpPr>
          <p:cNvPr id="9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08">
              <a:buSzTx/>
              <a:buFontTx/>
              <a:buNone/>
              <a:defRPr sz="1600"/>
            </a:lvl2pPr>
            <a:lvl3pPr marL="0" indent="914218">
              <a:buSzTx/>
              <a:buFontTx/>
              <a:buNone/>
              <a:defRPr sz="1600"/>
            </a:lvl3pPr>
            <a:lvl4pPr marL="0" indent="1371326">
              <a:buSzTx/>
              <a:buFontTx/>
              <a:buNone/>
              <a:defRPr sz="1600"/>
            </a:lvl4pPr>
            <a:lvl5pPr marL="0" indent="1828434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92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8084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Рисунок 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0"/>
            <a:ext cx="88084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Объект 2"/>
          <p:cNvSpPr txBox="1"/>
          <p:nvPr/>
        </p:nvSpPr>
        <p:spPr>
          <a:xfrm>
            <a:off x="142540" y="6376194"/>
            <a:ext cx="489473" cy="24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/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79796" y="6400415"/>
            <a:ext cx="274005" cy="276999"/>
          </a:xfrm>
          <a:prstGeom prst="rect">
            <a:avLst/>
          </a:prstGeom>
          <a:ln w="12700">
            <a:miter lim="400000"/>
          </a:ln>
        </p:spPr>
        <p:txBody>
          <a:bodyPr wrap="none" lIns="45711" tIns="45711" rIns="45711" bIns="45711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hf hdr="0" ftr="0" dt="0"/>
  <p:txStyles>
    <p:titleStyle>
      <a:lvl1pPr marL="0" marR="0" indent="0" algn="l" defTabSz="9142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2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2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2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2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2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2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2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2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54" marR="0" indent="-228554" algn="l" defTabSz="91421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756" marR="0" indent="-266647" algn="l" defTabSz="91421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193" marR="0" indent="-319975" algn="l" defTabSz="91421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6855" marR="0" indent="-355528" algn="l" defTabSz="91421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3964" marR="0" indent="-355528" algn="l" defTabSz="91421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072" marR="0" indent="-355528" algn="l" defTabSz="91421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180" marR="0" indent="-355528" algn="l" defTabSz="91421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5288" marR="0" indent="-355528" algn="l" defTabSz="91421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2398" marR="0" indent="-355528" algn="l" defTabSz="914218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08" algn="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18" algn="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326" algn="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434" algn="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543" algn="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652" algn="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760" algn="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868" algn="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42" tIns="30471" rIns="60942" bIns="304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60942" tIns="30471" rIns="60942" bIns="304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60942" tIns="30471" rIns="60942" bIns="3047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417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60942" tIns="30471" rIns="60942" bIns="3047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417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60942" tIns="30471" rIns="60942" bIns="3047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417" hangingPunct="1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609417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defTabSz="609417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60941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150" indent="-190443" algn="l" defTabSz="60941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72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81" indent="-152355" algn="l" defTabSz="609417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indent="-152355" algn="l" defTabSz="609417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96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606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315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023" indent="-152355" algn="l" defTabSz="609417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10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417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127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834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544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251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961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668" algn="l" defTabSz="60941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54" tIns="30477" rIns="60954" bIns="3047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60954" tIns="30477" rIns="60954" bIns="30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 hangingPunct="1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609539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60953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6095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0" indent="-190481" algn="l" defTabSz="60953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Заголовок 1"/>
          <p:cNvSpPr txBox="1">
            <a:spLocks noGrp="1"/>
          </p:cNvSpPr>
          <p:nvPr>
            <p:ph type="ctrTitle"/>
          </p:nvPr>
        </p:nvSpPr>
        <p:spPr>
          <a:xfrm>
            <a:off x="1458104" y="3428511"/>
            <a:ext cx="9144001" cy="8790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ru-RU" sz="3200" dirty="0"/>
              <a:t>Инициативное бюджетирование </a:t>
            </a:r>
            <a:r>
              <a:rPr lang="ru-RU" sz="3200" dirty="0"/>
              <a:t>как ресурс развития территорий. Участие граждан в реализации национальных проектов и  </a:t>
            </a:r>
            <a:r>
              <a:rPr lang="ru-RU" sz="3200" dirty="0"/>
              <a:t>государственных </a:t>
            </a:r>
            <a:r>
              <a:rPr lang="ru-RU" sz="3200" dirty="0"/>
              <a:t>программ.</a:t>
            </a:r>
            <a:endParaRPr sz="3200" dirty="0"/>
          </a:p>
        </p:txBody>
      </p:sp>
      <p:sp>
        <p:nvSpPr>
          <p:cNvPr id="104" name="Прямая соединительная линия 4"/>
          <p:cNvSpPr/>
          <p:nvPr/>
        </p:nvSpPr>
        <p:spPr>
          <a:xfrm flipV="1">
            <a:off x="1210800" y="3721687"/>
            <a:ext cx="1" cy="194400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1" tIns="45711" rIns="45711" bIns="45711"/>
          <a:lstStyle/>
          <a:p>
            <a:endParaRPr/>
          </a:p>
        </p:txBody>
      </p:sp>
      <p:pic>
        <p:nvPicPr>
          <p:cNvPr id="105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0802" y="1191942"/>
            <a:ext cx="2371957" cy="107894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1524000" y="5016927"/>
            <a:ext cx="3201910" cy="135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9" tIns="45709" rIns="45709" bIns="45709">
            <a:spAutoFit/>
          </a:bodyPr>
          <a:lstStyle/>
          <a:p>
            <a:pPr>
              <a:defRPr sz="2100">
                <a:solidFill>
                  <a:srgbClr val="FFFFFF"/>
                </a:solidFill>
              </a:defRPr>
            </a:pPr>
            <a:r>
              <a:rPr lang="ru-RU" sz="2000" dirty="0"/>
              <a:t>Шатохин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r>
              <a:rPr lang="ru-RU" sz="2000" dirty="0"/>
              <a:t>Дмитрий Александрович</a:t>
            </a:r>
            <a:endParaRPr sz="2000" dirty="0"/>
          </a:p>
          <a:p>
            <a:pPr>
              <a:defRPr sz="1400" i="1">
                <a:solidFill>
                  <a:srgbClr val="FFFFFF"/>
                </a:solidFill>
              </a:defRPr>
            </a:pPr>
            <a:endParaRPr lang="ru-RU" dirty="0" smtClean="0"/>
          </a:p>
          <a:p>
            <a:pPr>
              <a:defRPr sz="1400" i="1">
                <a:solidFill>
                  <a:srgbClr val="FFFFFF"/>
                </a:solidFill>
              </a:defRPr>
            </a:pPr>
            <a:r>
              <a:rPr lang="ru-RU" dirty="0" smtClean="0"/>
              <a:t>Заместитель Руководителя Центра инициативного бюджетирования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Заголовок 1"/>
          <p:cNvSpPr txBox="1">
            <a:spLocks noGrp="1"/>
          </p:cNvSpPr>
          <p:nvPr>
            <p:ph type="title"/>
          </p:nvPr>
        </p:nvSpPr>
        <p:spPr>
          <a:xfrm>
            <a:off x="1074502" y="9511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3B3838"/>
                </a:solidFill>
              </a:defRPr>
            </a:lvl1pPr>
          </a:lstStyle>
          <a:p>
            <a:r>
              <a:rPr lang="ru-RU" sz="2800" b="1" dirty="0">
                <a:latin typeface="Helvetica" pitchFamily="2" charset="0"/>
              </a:rPr>
              <a:t>Российская практика: стратегический, проектный, программный подходы</a:t>
            </a:r>
            <a:endParaRPr sz="2800" b="1" dirty="0">
              <a:latin typeface="Helvetica" pitchFamily="2" charset="0"/>
            </a:endParaRPr>
          </a:p>
        </p:txBody>
      </p:sp>
      <p:sp>
        <p:nvSpPr>
          <p:cNvPr id="110" name="Объект 2"/>
          <p:cNvSpPr txBox="1">
            <a:spLocks noGrp="1"/>
          </p:cNvSpPr>
          <p:nvPr>
            <p:ph type="body" idx="1"/>
          </p:nvPr>
        </p:nvSpPr>
        <p:spPr>
          <a:xfrm>
            <a:off x="7175805" y="2456246"/>
            <a:ext cx="2069493" cy="670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SzTx/>
              <a:buNone/>
              <a:defRPr sz="2400">
                <a:solidFill>
                  <a:srgbClr val="3B3838"/>
                </a:solidFill>
              </a:defRPr>
            </a:lvl1pPr>
          </a:lstStyle>
          <a:p>
            <a:pPr algn="ctr"/>
            <a:r>
              <a:rPr lang="ru-RU" sz="1800" b="1" dirty="0">
                <a:latin typeface="Helvetica" pitchFamily="2" charset="0"/>
              </a:rPr>
              <a:t>Отраслевые программы</a:t>
            </a:r>
            <a:endParaRPr dirty="0">
              <a:latin typeface="Helvetica" pitchFamily="2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936EAF64-85F7-D56C-058F-93ECD12AACFF}"/>
              </a:ext>
            </a:extLst>
          </p:cNvPr>
          <p:cNvSpPr txBox="1">
            <a:spLocks/>
          </p:cNvSpPr>
          <p:nvPr/>
        </p:nvSpPr>
        <p:spPr>
          <a:xfrm>
            <a:off x="4290412" y="2330628"/>
            <a:ext cx="2153305" cy="104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1" tIns="45711" rIns="45711" bIns="45711">
            <a:normAutofit lnSpcReduction="10000"/>
          </a:bodyPr>
          <a:lstStyle>
            <a:lvl1pPr marL="0" marR="0" indent="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u="none" strike="noStrike" cap="none" spc="0" baseline="0">
                <a:solidFill>
                  <a:srgbClr val="3B383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ru-RU" sz="1800" b="1" dirty="0">
                <a:latin typeface="Helvetica" pitchFamily="2" charset="0"/>
              </a:rPr>
              <a:t>Программы и проекты финансовой грамотности</a:t>
            </a:r>
            <a:endParaRPr lang="ru-RU" sz="1800" dirty="0">
              <a:latin typeface="Helvetica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D50D03C-F49D-4639-C059-B5C2ECE496EB}"/>
              </a:ext>
            </a:extLst>
          </p:cNvPr>
          <p:cNvSpPr/>
          <p:nvPr/>
        </p:nvSpPr>
        <p:spPr>
          <a:xfrm>
            <a:off x="914400" y="1981200"/>
            <a:ext cx="2844800" cy="1638300"/>
          </a:xfrm>
          <a:prstGeom prst="roundRect">
            <a:avLst/>
          </a:prstGeom>
          <a:noFill/>
          <a:ln w="12700" cap="flat">
            <a:solidFill>
              <a:srgbClr val="6EB79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90C843BD-9346-305D-F009-F2531E908E44}"/>
              </a:ext>
            </a:extLst>
          </p:cNvPr>
          <p:cNvSpPr/>
          <p:nvPr/>
        </p:nvSpPr>
        <p:spPr>
          <a:xfrm>
            <a:off x="6832602" y="2023445"/>
            <a:ext cx="2755900" cy="1596055"/>
          </a:xfrm>
          <a:prstGeom prst="roundRect">
            <a:avLst/>
          </a:prstGeom>
          <a:noFill/>
          <a:ln w="12700" cap="flat">
            <a:solidFill>
              <a:srgbClr val="6EB79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4500" y="1150938"/>
            <a:ext cx="832866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Скругленная прямоугольная выноска 2"/>
          <p:cNvSpPr/>
          <p:nvPr/>
        </p:nvSpPr>
        <p:spPr>
          <a:xfrm>
            <a:off x="1108752" y="4424888"/>
            <a:ext cx="2650448" cy="1898948"/>
          </a:xfrm>
          <a:prstGeom prst="wedgeRoundRectCallou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П</a:t>
            </a: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одпрограмма «</a:t>
            </a: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Повышение качества управления бюджетным процессом и эффективности управления общественными финансами» государственной программы </a:t>
            </a: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«</a:t>
            </a: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Управление государственными финансами и регулирование финансовых рынков»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979916" y="4332944"/>
            <a:ext cx="2463800" cy="1956846"/>
          </a:xfrm>
          <a:prstGeom prst="wedgeRoundRectCallou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ru-RU" sz="1400" dirty="0">
              <a:solidFill>
                <a:srgbClr val="3B3838"/>
              </a:solidFill>
              <a:latin typeface="Helvetica" pitchFamily="2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3B3838"/>
                </a:solidFill>
                <a:latin typeface="Helvetica" pitchFamily="2" charset="0"/>
              </a:rPr>
              <a:t>Ведомственный проект «Новая финансовая культура»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ru-RU" sz="1400" dirty="0">
              <a:solidFill>
                <a:srgbClr val="3B3838"/>
              </a:solidFill>
              <a:latin typeface="Helvetica" pitchFamily="2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ru-RU" sz="1400" dirty="0">
              <a:solidFill>
                <a:srgbClr val="3B3838"/>
              </a:solidFill>
              <a:latin typeface="Helvetica" pitchFamily="2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662340" y="4420344"/>
            <a:ext cx="2926162" cy="1869446"/>
          </a:xfrm>
          <a:prstGeom prst="wedgeRoundRectCallou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«Формирование комфортной городской среды»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«Комплексное развитие сельских территорий»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Программа </a:t>
            </a: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проектирования </a:t>
            </a:r>
            <a:r>
              <a:rPr lang="ru-RU" sz="1200" dirty="0">
                <a:solidFill>
                  <a:srgbClr val="3B3838"/>
                </a:solidFill>
                <a:latin typeface="Helvetica" pitchFamily="2" charset="0"/>
              </a:rPr>
              <a:t>туристского кода центра города</a:t>
            </a:r>
          </a:p>
          <a:p>
            <a:pPr algn="ctr"/>
            <a:endParaRPr lang="ru-RU" sz="1400" dirty="0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90C843BD-9346-305D-F009-F2531E908E44}"/>
              </a:ext>
            </a:extLst>
          </p:cNvPr>
          <p:cNvSpPr/>
          <p:nvPr/>
        </p:nvSpPr>
        <p:spPr>
          <a:xfrm>
            <a:off x="9855205" y="1981200"/>
            <a:ext cx="2133591" cy="1638300"/>
          </a:xfrm>
          <a:prstGeom prst="roundRect">
            <a:avLst/>
          </a:prstGeom>
          <a:noFill/>
          <a:ln w="12700" cap="flat">
            <a:solidFill>
              <a:srgbClr val="6EB79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9951658" y="2197980"/>
            <a:ext cx="2037139" cy="161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>
            <a:normAutofit/>
          </a:bodyPr>
          <a:lstStyle>
            <a:lvl1pPr marL="0" marR="0" indent="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u="none" strike="noStrike" cap="none" spc="0" baseline="0">
                <a:solidFill>
                  <a:srgbClr val="3B383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ru-RU" sz="1800" b="1" dirty="0">
                <a:latin typeface="Helvetica" pitchFamily="2" charset="0"/>
              </a:rPr>
              <a:t>Программы развития местного самоуправления</a:t>
            </a:r>
          </a:p>
          <a:p>
            <a:pPr algn="ctr" hangingPunct="1"/>
            <a:endParaRPr lang="ru-RU" sz="1800" dirty="0">
              <a:latin typeface="Helvetica" pitchFamily="2" charset="0"/>
            </a:endParaRPr>
          </a:p>
          <a:p>
            <a:pPr algn="ctr" hangingPunct="1"/>
            <a:endParaRPr lang="ru-RU" dirty="0">
              <a:latin typeface="Helvetica" pitchFamily="2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9690102" y="4474827"/>
            <a:ext cx="2463800" cy="1673080"/>
          </a:xfrm>
          <a:prstGeom prst="wedgeRoundRectCallou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3B3838"/>
                </a:solidFill>
                <a:latin typeface="Helvetica" pitchFamily="2" charset="0"/>
              </a:rPr>
              <a:t>«Стратегия </a:t>
            </a:r>
            <a:r>
              <a:rPr lang="ru-RU" sz="1400" dirty="0">
                <a:solidFill>
                  <a:srgbClr val="3B3838"/>
                </a:solidFill>
                <a:latin typeface="Helvetica" pitchFamily="2" charset="0"/>
              </a:rPr>
              <a:t>развития территориального местного </a:t>
            </a:r>
            <a:r>
              <a:rPr lang="ru-RU" sz="1400" dirty="0">
                <a:solidFill>
                  <a:srgbClr val="3B3838"/>
                </a:solidFill>
                <a:latin typeface="Helvetica" pitchFamily="2" charset="0"/>
              </a:rPr>
              <a:t>самоуправления»</a:t>
            </a:r>
            <a:endParaRPr lang="ru-RU" sz="1400" dirty="0">
              <a:solidFill>
                <a:srgbClr val="3B3838"/>
              </a:solidFill>
              <a:latin typeface="Helvetica" pitchFamily="2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400" dirty="0">
                <a:solidFill>
                  <a:srgbClr val="3B3838"/>
                </a:solidFill>
                <a:latin typeface="Helvetica" pitchFamily="2" charset="0"/>
              </a:rPr>
              <a:t>Региональные Стратегии развития МСУ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6652" y="2197981"/>
            <a:ext cx="3048000" cy="1400373"/>
          </a:xfrm>
          <a:prstGeom prst="rect">
            <a:avLst/>
          </a:prstGeom>
        </p:spPr>
        <p:txBody>
          <a:bodyPr lIns="91431" tIns="45715" rIns="91431" bIns="45715">
            <a:spAutoFit/>
          </a:bodyPr>
          <a:lstStyle/>
          <a:p>
            <a:pPr lvl="0" algn="ctr" hangingPunct="1"/>
            <a:r>
              <a:rPr lang="ru-RU" sz="1700" b="1" dirty="0">
                <a:latin typeface="Helvetica" pitchFamily="2" charset="0"/>
              </a:rPr>
              <a:t>Программы управления финансами</a:t>
            </a:r>
            <a:endParaRPr lang="en-US" sz="1700" b="1" dirty="0">
              <a:latin typeface="Helvetica" pitchFamily="2" charset="0"/>
            </a:endParaRPr>
          </a:p>
          <a:p>
            <a:pPr lvl="0" algn="ctr" hangingPunct="1"/>
            <a:endParaRPr lang="ru-RU" sz="1700" b="1" dirty="0" smtClean="0">
              <a:latin typeface="Helvetica" pitchFamily="2" charset="0"/>
            </a:endParaRPr>
          </a:p>
          <a:p>
            <a:pPr lvl="0" algn="ctr" hangingPunct="1"/>
            <a:r>
              <a:rPr lang="ru-RU" sz="1700" b="1" dirty="0" smtClean="0">
                <a:latin typeface="Helvetica" pitchFamily="2" charset="0"/>
              </a:rPr>
              <a:t>Часть </a:t>
            </a:r>
            <a:r>
              <a:rPr lang="ru-RU" sz="1700" b="1" dirty="0">
                <a:latin typeface="Helvetica" pitchFamily="2" charset="0"/>
              </a:rPr>
              <a:t>бюджетной политики</a:t>
            </a:r>
            <a:endParaRPr lang="ru-RU" sz="1700" b="1" dirty="0">
              <a:latin typeface="Helvetica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7D50D03C-F49D-4639-C059-B5C2ECE496EB}"/>
              </a:ext>
            </a:extLst>
          </p:cNvPr>
          <p:cNvSpPr/>
          <p:nvPr/>
        </p:nvSpPr>
        <p:spPr>
          <a:xfrm>
            <a:off x="3864652" y="2023445"/>
            <a:ext cx="2829475" cy="1549400"/>
          </a:xfrm>
          <a:prstGeom prst="roundRect">
            <a:avLst/>
          </a:prstGeom>
          <a:noFill/>
          <a:ln w="12700" cap="flat">
            <a:solidFill>
              <a:srgbClr val="6EB79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32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Заголовок 1"/>
          <p:cNvSpPr txBox="1">
            <a:spLocks noGrp="1"/>
          </p:cNvSpPr>
          <p:nvPr>
            <p:ph type="title"/>
          </p:nvPr>
        </p:nvSpPr>
        <p:spPr>
          <a:xfrm>
            <a:off x="1074502" y="9511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3B3838"/>
                </a:solidFill>
              </a:defRPr>
            </a:lvl1pPr>
          </a:lstStyle>
          <a:p>
            <a:r>
              <a:rPr lang="ru-RU" sz="2800" b="1" dirty="0">
                <a:latin typeface="Helvetica" pitchFamily="2" charset="0"/>
              </a:rPr>
              <a:t>Перспективные практики: стратегический, проектный, программный подходы</a:t>
            </a:r>
            <a:endParaRPr sz="2800" b="1" dirty="0">
              <a:latin typeface="Helvetica" pitchFamily="2" charset="0"/>
            </a:endParaRPr>
          </a:p>
        </p:txBody>
      </p:sp>
      <p:sp>
        <p:nvSpPr>
          <p:cNvPr id="110" name="Объект 2"/>
          <p:cNvSpPr txBox="1">
            <a:spLocks noGrp="1"/>
          </p:cNvSpPr>
          <p:nvPr>
            <p:ph type="body" idx="1"/>
          </p:nvPr>
        </p:nvSpPr>
        <p:spPr>
          <a:xfrm>
            <a:off x="8638582" y="1833993"/>
            <a:ext cx="3045582" cy="238991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just">
              <a:buSzTx/>
              <a:buNone/>
              <a:defRPr sz="2400">
                <a:solidFill>
                  <a:srgbClr val="3B3838"/>
                </a:solidFill>
              </a:defRPr>
            </a:lvl1pPr>
          </a:lstStyle>
          <a:p>
            <a:pPr algn="ctr"/>
            <a:r>
              <a:rPr lang="ru-RU" sz="2200" b="1" dirty="0">
                <a:latin typeface="Helvetica" pitchFamily="2" charset="0"/>
              </a:rPr>
              <a:t>Участие в принятии бюджетных решений</a:t>
            </a:r>
          </a:p>
          <a:p>
            <a:pPr algn="ctr"/>
            <a:endParaRPr lang="ru-RU" sz="2200" b="1" dirty="0">
              <a:latin typeface="Helvetica" pitchFamily="2" charset="0"/>
            </a:endParaRPr>
          </a:p>
          <a:p>
            <a:pPr algn="ctr"/>
            <a:r>
              <a:rPr lang="ru-RU" sz="2200" b="1" dirty="0">
                <a:latin typeface="Helvetica" pitchFamily="2" charset="0"/>
              </a:rPr>
              <a:t>Отраслевые программы</a:t>
            </a:r>
          </a:p>
          <a:p>
            <a:pPr algn="ctr"/>
            <a:endParaRPr lang="ru-RU" sz="2200" b="1" dirty="0">
              <a:latin typeface="Helvetica" pitchFamily="2" charset="0"/>
            </a:endParaRPr>
          </a:p>
          <a:p>
            <a:pPr algn="ctr"/>
            <a:r>
              <a:rPr lang="ru-RU" sz="2200" b="1" dirty="0">
                <a:latin typeface="Helvetica" pitchFamily="2" charset="0"/>
              </a:rPr>
              <a:t>Региональные полномочия</a:t>
            </a:r>
          </a:p>
          <a:p>
            <a:pPr algn="ctr"/>
            <a:endParaRPr lang="ru-RU" sz="1800" b="1" dirty="0">
              <a:latin typeface="Helvetica" pitchFamily="2" charset="0"/>
            </a:endParaRPr>
          </a:p>
          <a:p>
            <a:pPr algn="ctr"/>
            <a:endParaRPr lang="ru-RU" sz="1800" dirty="0">
              <a:latin typeface="Helvetica" pitchFamily="2" charset="0"/>
            </a:endParaRPr>
          </a:p>
          <a:p>
            <a:pPr algn="ctr"/>
            <a:endParaRPr dirty="0">
              <a:latin typeface="Helvetica" pitchFamily="2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AFDBAA5-7102-47EC-34E6-53CDD6ED075C}"/>
              </a:ext>
            </a:extLst>
          </p:cNvPr>
          <p:cNvSpPr txBox="1">
            <a:spLocks/>
          </p:cNvSpPr>
          <p:nvPr/>
        </p:nvSpPr>
        <p:spPr>
          <a:xfrm>
            <a:off x="1361347" y="2717757"/>
            <a:ext cx="3137796" cy="184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1" tIns="45711" rIns="45711" bIns="45711">
            <a:normAutofit/>
          </a:bodyPr>
          <a:lstStyle>
            <a:lvl1pPr marL="0" marR="0" indent="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u="none" strike="noStrike" cap="none" spc="0" baseline="0">
                <a:solidFill>
                  <a:srgbClr val="3B383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ru-RU" sz="2000" b="1" dirty="0">
                <a:latin typeface="Helvetica" pitchFamily="2" charset="0"/>
              </a:rPr>
              <a:t>Клиентоцентричность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936EAF64-85F7-D56C-058F-93ECD12AACFF}"/>
              </a:ext>
            </a:extLst>
          </p:cNvPr>
          <p:cNvSpPr txBox="1">
            <a:spLocks/>
          </p:cNvSpPr>
          <p:nvPr/>
        </p:nvSpPr>
        <p:spPr>
          <a:xfrm>
            <a:off x="4818997" y="2906360"/>
            <a:ext cx="3137795" cy="1045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1" tIns="45711" rIns="45711" bIns="45711">
            <a:normAutofit/>
          </a:bodyPr>
          <a:lstStyle>
            <a:lvl1pPr marL="0" marR="0" indent="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u="none" strike="noStrike" cap="none" spc="0" baseline="0">
                <a:solidFill>
                  <a:srgbClr val="3B383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endParaRPr lang="ru-RU" sz="1800" dirty="0">
              <a:latin typeface="Helvetica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7D50D03C-F49D-4639-C059-B5C2ECE496EB}"/>
              </a:ext>
            </a:extLst>
          </p:cNvPr>
          <p:cNvSpPr/>
          <p:nvPr/>
        </p:nvSpPr>
        <p:spPr>
          <a:xfrm>
            <a:off x="1201119" y="1485900"/>
            <a:ext cx="3458252" cy="2882900"/>
          </a:xfrm>
          <a:prstGeom prst="roundRect">
            <a:avLst/>
          </a:prstGeom>
          <a:noFill/>
          <a:ln w="12700" cap="flat">
            <a:solidFill>
              <a:srgbClr val="6EB79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26BB9F38-034F-3D98-070F-B303811F5376}"/>
              </a:ext>
            </a:extLst>
          </p:cNvPr>
          <p:cNvSpPr/>
          <p:nvPr/>
        </p:nvSpPr>
        <p:spPr>
          <a:xfrm>
            <a:off x="4903203" y="1485900"/>
            <a:ext cx="3224797" cy="2882900"/>
          </a:xfrm>
          <a:prstGeom prst="roundRect">
            <a:avLst/>
          </a:prstGeom>
          <a:noFill/>
          <a:ln w="12700" cap="flat">
            <a:solidFill>
              <a:srgbClr val="6EB79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90C843BD-9346-305D-F009-F2531E908E44}"/>
              </a:ext>
            </a:extLst>
          </p:cNvPr>
          <p:cNvSpPr/>
          <p:nvPr/>
        </p:nvSpPr>
        <p:spPr>
          <a:xfrm>
            <a:off x="8483604" y="1485900"/>
            <a:ext cx="3390896" cy="3086100"/>
          </a:xfrm>
          <a:prstGeom prst="roundRect">
            <a:avLst/>
          </a:prstGeom>
          <a:noFill/>
          <a:ln w="12700" cap="flat">
            <a:solidFill>
              <a:srgbClr val="6EB79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4500" y="1150938"/>
            <a:ext cx="101777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Скругленная прямоугольная выноска 2"/>
          <p:cNvSpPr/>
          <p:nvPr/>
        </p:nvSpPr>
        <p:spPr>
          <a:xfrm>
            <a:off x="1201119" y="4990802"/>
            <a:ext cx="3458251" cy="1666270"/>
          </a:xfrm>
          <a:prstGeom prst="wedgeRoundRectCallou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pPr algn="ctr" hangingPunct="1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3B3838"/>
                </a:solidFill>
                <a:latin typeface="Helvetica" pitchFamily="2" charset="0"/>
              </a:rPr>
              <a:t>Декларация ценностей клиентоцентричности</a:t>
            </a:r>
          </a:p>
          <a:p>
            <a:pPr algn="ctr" hangingPunct="1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rgbClr val="3B3838"/>
                </a:solidFill>
                <a:latin typeface="Helvetica" pitchFamily="2" charset="0"/>
              </a:rPr>
              <a:t>Стандарт клиентоцентричности</a:t>
            </a:r>
          </a:p>
          <a:p>
            <a:pPr algn="ctr"/>
            <a:endParaRPr lang="ru-RU" sz="1600" b="1" dirty="0"/>
          </a:p>
          <a:p>
            <a:pPr algn="ctr"/>
            <a:endParaRPr lang="ru-RU" sz="16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492991" y="5331128"/>
            <a:ext cx="2463800" cy="1021554"/>
          </a:xfrm>
          <a:prstGeom prst="wedgeRoundRectCallou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pPr algn="ctr"/>
            <a:r>
              <a:rPr lang="ru-RU" dirty="0"/>
              <a:t>Школьные стандарты по воспитанию и самоуправлению 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681661" y="4841478"/>
            <a:ext cx="2969382" cy="1522060"/>
          </a:xfrm>
          <a:prstGeom prst="wedgeRoundRectCallout">
            <a:avLst/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054885" y="1968500"/>
            <a:ext cx="2901907" cy="240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>
            <a:normAutofit fontScale="92500" lnSpcReduction="20000"/>
          </a:bodyPr>
          <a:lstStyle>
            <a:lvl1pPr marL="0" marR="0" indent="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u="none" strike="noStrike" cap="none" spc="0" baseline="0">
                <a:solidFill>
                  <a:srgbClr val="3B383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ru-RU" sz="2200" b="1" dirty="0">
                <a:latin typeface="Helvetica" pitchFamily="2" charset="0"/>
              </a:rPr>
              <a:t>Самоуправление</a:t>
            </a:r>
          </a:p>
          <a:p>
            <a:pPr algn="ctr" hangingPunct="1"/>
            <a:endParaRPr lang="ru-RU" sz="2200" b="1" dirty="0">
              <a:latin typeface="Helvetica" pitchFamily="2" charset="0"/>
            </a:endParaRPr>
          </a:p>
          <a:p>
            <a:pPr algn="ctr" hangingPunct="1"/>
            <a:r>
              <a:rPr lang="ru-RU" sz="2200" b="1" dirty="0">
                <a:latin typeface="Helvetica" pitchFamily="2" charset="0"/>
              </a:rPr>
              <a:t>Демократизация</a:t>
            </a:r>
          </a:p>
          <a:p>
            <a:pPr algn="ctr" hangingPunct="1"/>
            <a:r>
              <a:rPr lang="ru-RU" sz="2200" b="1" dirty="0">
                <a:latin typeface="Helvetica" pitchFamily="2" charset="0"/>
              </a:rPr>
              <a:t>Процессов</a:t>
            </a:r>
          </a:p>
          <a:p>
            <a:pPr algn="ctr" hangingPunct="1"/>
            <a:endParaRPr lang="ru-RU" sz="2200" b="1" dirty="0">
              <a:latin typeface="Helvetica" pitchFamily="2" charset="0"/>
            </a:endParaRPr>
          </a:p>
          <a:p>
            <a:pPr algn="ctr" hangingPunct="1"/>
            <a:r>
              <a:rPr lang="ru-RU" sz="2200" b="1" dirty="0">
                <a:latin typeface="Helvetica" pitchFamily="2" charset="0"/>
              </a:rPr>
              <a:t>Воспитательная технология</a:t>
            </a:r>
          </a:p>
          <a:p>
            <a:pPr algn="ctr" hangingPunct="1"/>
            <a:endParaRPr lang="ru-RU" sz="1800" dirty="0">
              <a:latin typeface="Helvetica" pitchFamily="2" charset="0"/>
            </a:endParaRPr>
          </a:p>
          <a:p>
            <a:pPr algn="ctr" hangingPunct="1"/>
            <a:endParaRPr lang="ru-RU" dirty="0">
              <a:latin typeface="Helvetica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847610" y="5333905"/>
            <a:ext cx="2969382" cy="131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>
            <a:normAutofit/>
          </a:bodyPr>
          <a:lstStyle>
            <a:lvl1pPr marL="0" marR="0" indent="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u="none" strike="noStrike" cap="none" spc="0" baseline="0">
                <a:solidFill>
                  <a:srgbClr val="3B383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endParaRPr lang="ru-RU" sz="1800" dirty="0">
              <a:latin typeface="Helvetica" pitchFamily="2" charset="0"/>
            </a:endParaRPr>
          </a:p>
          <a:p>
            <a:pPr algn="ctr" hangingPunct="1"/>
            <a:endParaRPr lang="ru-RU" dirty="0">
              <a:latin typeface="Helvetica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676682" y="4990803"/>
            <a:ext cx="2969382" cy="136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>
            <a:normAutofit fontScale="92500" lnSpcReduction="20000"/>
          </a:bodyPr>
          <a:lstStyle>
            <a:lvl1pPr marL="0" marR="0" indent="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u="none" strike="noStrike" cap="none" spc="0" baseline="0">
                <a:solidFill>
                  <a:srgbClr val="3B383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ru-RU" sz="1400" dirty="0">
                <a:latin typeface="Helvetica" pitchFamily="2" charset="0"/>
              </a:rPr>
              <a:t>Молодежная политика</a:t>
            </a:r>
          </a:p>
          <a:p>
            <a:pPr algn="ctr" hangingPunct="1"/>
            <a:r>
              <a:rPr lang="ru-RU" sz="1400" dirty="0">
                <a:latin typeface="Helvetica" pitchFamily="2" charset="0"/>
              </a:rPr>
              <a:t>Экология</a:t>
            </a:r>
          </a:p>
          <a:p>
            <a:pPr algn="ctr" hangingPunct="1">
              <a:lnSpc>
                <a:spcPct val="120000"/>
              </a:lnSpc>
              <a:spcBef>
                <a:spcPts val="0"/>
              </a:spcBef>
            </a:pPr>
            <a:endParaRPr lang="ru-RU" sz="1400" dirty="0">
              <a:latin typeface="Helvetica" pitchFamily="2" charset="0"/>
            </a:endParaRPr>
          </a:p>
          <a:p>
            <a:pPr algn="ctr" hangingPunct="1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latin typeface="Helvetica" pitchFamily="2" charset="0"/>
              </a:rPr>
              <a:t>Инициативное</a:t>
            </a:r>
          </a:p>
          <a:p>
            <a:pPr algn="ctr" hangingPunct="1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latin typeface="Helvetica" pitchFamily="2" charset="0"/>
              </a:rPr>
              <a:t> бюджетирование</a:t>
            </a:r>
          </a:p>
          <a:p>
            <a:pPr algn="ctr" hangingPunct="1">
              <a:lnSpc>
                <a:spcPct val="120000"/>
              </a:lnSpc>
              <a:spcBef>
                <a:spcPts val="0"/>
              </a:spcBef>
            </a:pPr>
            <a:r>
              <a:rPr lang="ru-RU" sz="1400" dirty="0">
                <a:latin typeface="Helvetica" pitchFamily="2" charset="0"/>
              </a:rPr>
              <a:t> </a:t>
            </a:r>
            <a:r>
              <a:rPr lang="ru-RU" sz="1400" dirty="0">
                <a:latin typeface="Helvetica" pitchFamily="2" charset="0"/>
              </a:rPr>
              <a:t>пенсионеров </a:t>
            </a:r>
          </a:p>
          <a:p>
            <a:pPr algn="ctr" hangingPunct="1"/>
            <a:endParaRPr lang="ru-RU" sz="1800" dirty="0">
              <a:latin typeface="Helvetica" pitchFamily="2" charset="0"/>
            </a:endParaRPr>
          </a:p>
          <a:p>
            <a:pPr algn="ctr" hangingPunct="1"/>
            <a:endParaRPr lang="ru-RU" dirty="0">
              <a:latin typeface="Helvetica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95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7" r="137"/>
          <a:stretch>
            <a:fillRect/>
          </a:stretch>
        </p:blipFill>
        <p:spPr>
          <a:xfrm>
            <a:off x="10122857" y="0"/>
            <a:ext cx="2069145" cy="11508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26" r="526" b="1053"/>
          <a:stretch>
            <a:fillRect/>
          </a:stretch>
        </p:blipFill>
        <p:spPr>
          <a:xfrm>
            <a:off x="8060788" y="0"/>
            <a:ext cx="2065606" cy="11437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60788" y="1143734"/>
            <a:ext cx="2065606" cy="1143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85" b="85"/>
          <a:stretch>
            <a:fillRect/>
          </a:stretch>
        </p:blipFill>
        <p:spPr>
          <a:xfrm>
            <a:off x="10122857" y="1143734"/>
            <a:ext cx="2069145" cy="11437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t="363" b="363"/>
          <a:stretch>
            <a:fillRect/>
          </a:stretch>
        </p:blipFill>
        <p:spPr>
          <a:xfrm>
            <a:off x="8060788" y="2287468"/>
            <a:ext cx="2065606" cy="11354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7337" t="12740" r="2799"/>
          <a:stretch>
            <a:fillRect/>
          </a:stretch>
        </p:blipFill>
        <p:spPr>
          <a:xfrm>
            <a:off x="10122856" y="2287468"/>
            <a:ext cx="2111763" cy="11354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10838" r="526"/>
          <a:stretch>
            <a:fillRect/>
          </a:stretch>
        </p:blipFill>
        <p:spPr>
          <a:xfrm>
            <a:off x="8060788" y="3386352"/>
            <a:ext cx="2082979" cy="1176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l="1387" r="1552" b="2066"/>
          <a:stretch>
            <a:fillRect/>
          </a:stretch>
        </p:blipFill>
        <p:spPr>
          <a:xfrm>
            <a:off x="10122857" y="3386352"/>
            <a:ext cx="2069145" cy="11761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392" r="392"/>
          <a:stretch>
            <a:fillRect/>
          </a:stretch>
        </p:blipFill>
        <p:spPr>
          <a:xfrm>
            <a:off x="8067108" y="4559531"/>
            <a:ext cx="2065606" cy="11527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l="9754" r="5210"/>
          <a:stretch>
            <a:fillRect/>
          </a:stretch>
        </p:blipFill>
        <p:spPr>
          <a:xfrm>
            <a:off x="10122857" y="4559531"/>
            <a:ext cx="2069145" cy="11527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 l="569" r="569"/>
          <a:stretch>
            <a:fillRect/>
          </a:stretch>
        </p:blipFill>
        <p:spPr>
          <a:xfrm>
            <a:off x="10122857" y="5699104"/>
            <a:ext cx="2069145" cy="11588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rcRect l="318" r="318"/>
          <a:stretch>
            <a:fillRect/>
          </a:stretch>
        </p:blipFill>
        <p:spPr>
          <a:xfrm>
            <a:off x="8067108" y="5700786"/>
            <a:ext cx="2076659" cy="11572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rcRect t="24647" b="1171"/>
          <a:stretch>
            <a:fillRect/>
          </a:stretch>
        </p:blipFill>
        <p:spPr>
          <a:xfrm>
            <a:off x="6011359" y="7084"/>
            <a:ext cx="2055749" cy="11437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 t="40136" b="18395"/>
          <a:stretch>
            <a:fillRect/>
          </a:stretch>
        </p:blipFill>
        <p:spPr>
          <a:xfrm>
            <a:off x="6011359" y="1150818"/>
            <a:ext cx="2055749" cy="11366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010626" y="2287468"/>
            <a:ext cx="2061630" cy="114153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rcRect t="10685" b="13251"/>
          <a:stretch>
            <a:fillRect/>
          </a:stretch>
        </p:blipFill>
        <p:spPr>
          <a:xfrm>
            <a:off x="6010626" y="3386352"/>
            <a:ext cx="2061630" cy="11761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6011358" y="4562454"/>
            <a:ext cx="2060898" cy="114112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 l="193" r="1340"/>
          <a:stretch>
            <a:fillRect/>
          </a:stretch>
        </p:blipFill>
        <p:spPr>
          <a:xfrm>
            <a:off x="6011358" y="5699104"/>
            <a:ext cx="2060898" cy="115889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542094" y="1555354"/>
            <a:ext cx="76702" cy="7670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478" hangingPunct="1">
                <a:lnSpc>
                  <a:spcPts val="1394"/>
                </a:lnSpc>
              </a:pPr>
              <a:endParaRPr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48480" y="5110432"/>
            <a:ext cx="4775497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478" hangingPunct="1">
              <a:lnSpc>
                <a:spcPts val="1866"/>
              </a:lnSpc>
            </a:pPr>
            <a:r>
              <a:rPr lang="en-US" sz="1600" kern="1200" dirty="0">
                <a:cs typeface="Times New Roman" panose="02020603050405020304" pitchFamily="18" charset="0"/>
              </a:rPr>
              <a:t>Социальная технология </a:t>
            </a:r>
            <a:r>
              <a:rPr lang="ru-RU" sz="1600" kern="1200" dirty="0">
                <a:cs typeface="Times New Roman" panose="02020603050405020304" pitchFamily="18" charset="0"/>
              </a:rPr>
              <a:t>вовлечения </a:t>
            </a:r>
            <a:r>
              <a:rPr lang="en-US" sz="1600" kern="1200" dirty="0" err="1">
                <a:cs typeface="Times New Roman" panose="02020603050405020304" pitchFamily="18" charset="0"/>
              </a:rPr>
              <a:t>граждан</a:t>
            </a:r>
            <a:r>
              <a:rPr lang="ru-RU" sz="1600" kern="1200" dirty="0">
                <a:cs typeface="Times New Roman" panose="02020603050405020304" pitchFamily="18" charset="0"/>
              </a:rPr>
              <a:t> </a:t>
            </a:r>
            <a:r>
              <a:rPr lang="ru-RU" sz="1600" kern="1200" dirty="0" smtClean="0">
                <a:cs typeface="Times New Roman" panose="02020603050405020304" pitchFamily="18" charset="0"/>
              </a:rPr>
              <a:t>(социальный заказ, граждане </a:t>
            </a:r>
            <a:r>
              <a:rPr lang="ru-RU" sz="1600" kern="1200" dirty="0">
                <a:cs typeface="Times New Roman" panose="02020603050405020304" pitchFamily="18" charset="0"/>
              </a:rPr>
              <a:t>пожилого возраста, общественное здравоохранение, сельское население)</a:t>
            </a:r>
            <a:endParaRPr lang="en-US" sz="1600" kern="1200" dirty="0">
              <a:cs typeface="Times New Roman" panose="02020603050405020304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35780" y="6025596"/>
            <a:ext cx="4660737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478" hangingPunct="1">
              <a:lnSpc>
                <a:spcPts val="1866"/>
              </a:lnSpc>
            </a:pPr>
            <a:r>
              <a:rPr lang="en-US" sz="1600" kern="1200" dirty="0">
                <a:cs typeface="Times New Roman" panose="02020603050405020304" pitchFamily="18" charset="0"/>
              </a:rPr>
              <a:t>Образовательная и воспитательная технология: участие школьников</a:t>
            </a:r>
            <a:r>
              <a:rPr lang="ru-RU" sz="1600" kern="1200" dirty="0">
                <a:cs typeface="Times New Roman" panose="02020603050405020304" pitchFamily="18" charset="0"/>
              </a:rPr>
              <a:t>, студентов, молодежи</a:t>
            </a:r>
            <a:r>
              <a:rPr lang="en-US" sz="1600" kern="1200" dirty="0">
                <a:cs typeface="Times New Roman" panose="02020603050405020304" pitchFamily="18" charset="0"/>
              </a:rPr>
              <a:t> в улучшении инфраструктуры</a:t>
            </a:r>
            <a:r>
              <a:rPr lang="ru-RU" sz="1600" kern="1200" dirty="0">
                <a:cs typeface="Times New Roman" panose="02020603050405020304" pitchFamily="18" charset="0"/>
              </a:rPr>
              <a:t> (Академия </a:t>
            </a:r>
            <a:r>
              <a:rPr lang="ru-RU" sz="1600" kern="1200" dirty="0" err="1">
                <a:cs typeface="Times New Roman" panose="02020603050405020304" pitchFamily="18" charset="0"/>
              </a:rPr>
              <a:t>ШКиБ</a:t>
            </a:r>
            <a:r>
              <a:rPr lang="ru-RU" sz="1600" kern="1200" dirty="0">
                <a:cs typeface="Times New Roman" panose="02020603050405020304" pitchFamily="18" charset="0"/>
              </a:rPr>
              <a:t>)</a:t>
            </a:r>
            <a:r>
              <a:rPr lang="en-US" sz="1600" kern="1200" dirty="0"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5701" y="1272984"/>
            <a:ext cx="4660737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478" hangingPunct="1">
              <a:lnSpc>
                <a:spcPts val="1866"/>
              </a:lnSpc>
            </a:pPr>
            <a:r>
              <a:rPr lang="ru-RU" sz="1600" kern="1200" dirty="0">
                <a:cs typeface="Times New Roman" panose="02020603050405020304" pitchFamily="18" charset="0"/>
              </a:rPr>
              <a:t>Включение мероприятий ИБ в состав национальных проектов и государственных программ, стратегий регионального развития </a:t>
            </a:r>
            <a:endParaRPr lang="en-US" sz="1600" kern="1200" dirty="0">
              <a:cs typeface="Times New Roman" panose="02020603050405020304" pitchFamily="18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536634" y="2387444"/>
            <a:ext cx="76702" cy="7670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478" hangingPunct="1">
                <a:lnSpc>
                  <a:spcPts val="1394"/>
                </a:lnSpc>
              </a:pPr>
              <a:endParaRPr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24624" y="3214576"/>
            <a:ext cx="76702" cy="7670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478" hangingPunct="1">
                <a:lnSpc>
                  <a:spcPts val="1394"/>
                </a:lnSpc>
              </a:pPr>
              <a:endParaRPr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9444" y="4599228"/>
            <a:ext cx="76702" cy="7670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478" hangingPunct="1">
                <a:lnSpc>
                  <a:spcPts val="1394"/>
                </a:lnSpc>
              </a:pPr>
              <a:endParaRPr kern="120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755699" y="58841"/>
            <a:ext cx="4978464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478" hangingPunct="1">
              <a:spcBef>
                <a:spcPct val="0"/>
              </a:spcBef>
            </a:pPr>
            <a:r>
              <a:rPr lang="ru-RU" sz="1900" b="1" kern="1200" spc="-82" dirty="0">
                <a:solidFill>
                  <a:srgbClr val="009447"/>
                </a:solidFill>
                <a:cs typeface="Times New Roman" panose="02020603050405020304" pitchFamily="18" charset="0"/>
              </a:rPr>
              <a:t>Потенциал для </a:t>
            </a:r>
          </a:p>
          <a:p>
            <a:pPr defTabSz="609478" hangingPunct="1">
              <a:spcBef>
                <a:spcPct val="0"/>
              </a:spcBef>
            </a:pPr>
            <a:r>
              <a:rPr lang="ru-RU" sz="1900" b="1" kern="1200" spc="-82" dirty="0">
                <a:solidFill>
                  <a:srgbClr val="009447"/>
                </a:solidFill>
                <a:cs typeface="Times New Roman" panose="02020603050405020304" pitchFamily="18" charset="0"/>
              </a:rPr>
              <a:t>социально-экономического развития региона и формирование налоговый потенциал</a:t>
            </a:r>
          </a:p>
        </p:txBody>
      </p:sp>
      <p:grpSp>
        <p:nvGrpSpPr>
          <p:cNvPr id="37" name="Group 33"/>
          <p:cNvGrpSpPr/>
          <p:nvPr/>
        </p:nvGrpSpPr>
        <p:grpSpPr>
          <a:xfrm>
            <a:off x="525264" y="4064642"/>
            <a:ext cx="76702" cy="76702"/>
            <a:chOff x="0" y="0"/>
            <a:chExt cx="812800" cy="812800"/>
          </a:xfrm>
        </p:grpSpPr>
        <p:sp>
          <p:nvSpPr>
            <p:cNvPr id="38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39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478" hangingPunct="1">
                <a:lnSpc>
                  <a:spcPts val="1394"/>
                </a:lnSpc>
              </a:pPr>
              <a:endParaRPr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26"/>
          <p:cNvSpPr txBox="1"/>
          <p:nvPr/>
        </p:nvSpPr>
        <p:spPr>
          <a:xfrm>
            <a:off x="755701" y="2277080"/>
            <a:ext cx="4660737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478" hangingPunct="1">
              <a:lnSpc>
                <a:spcPts val="1866"/>
              </a:lnSpc>
            </a:pPr>
            <a:r>
              <a:rPr lang="ru-RU" sz="1600" kern="1200" dirty="0">
                <a:cs typeface="Times New Roman" panose="02020603050405020304" pitchFamily="18" charset="0"/>
              </a:rPr>
              <a:t>Решение вопросов устойчивого территориального развития (в том числе с участием коммерческих компаний)</a:t>
            </a:r>
            <a:endParaRPr lang="en-US" sz="1600" kern="1200" dirty="0">
              <a:cs typeface="Times New Roman" panose="02020603050405020304" pitchFamily="18" charset="0"/>
            </a:endParaRPr>
          </a:p>
        </p:txBody>
      </p:sp>
      <p:sp>
        <p:nvSpPr>
          <p:cNvPr id="43" name="TextBox 26"/>
          <p:cNvSpPr txBox="1"/>
          <p:nvPr/>
        </p:nvSpPr>
        <p:spPr>
          <a:xfrm>
            <a:off x="748479" y="4418974"/>
            <a:ext cx="49405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478" hangingPunct="1">
              <a:lnSpc>
                <a:spcPts val="1866"/>
              </a:lnSpc>
            </a:pPr>
            <a:r>
              <a:rPr lang="ru-RU" sz="1600" kern="1200" dirty="0">
                <a:cs typeface="Times New Roman" panose="02020603050405020304" pitchFamily="18" charset="0"/>
              </a:rPr>
              <a:t>Решение посредством ИБ вопросов регионального значения</a:t>
            </a:r>
            <a:endParaRPr lang="en-US" sz="1600" kern="1200" dirty="0">
              <a:cs typeface="Times New Roman" panose="02020603050405020304" pitchFamily="18" charset="0"/>
            </a:endParaRPr>
          </a:p>
        </p:txBody>
      </p:sp>
      <p:grpSp>
        <p:nvGrpSpPr>
          <p:cNvPr id="45" name="Group 33"/>
          <p:cNvGrpSpPr/>
          <p:nvPr/>
        </p:nvGrpSpPr>
        <p:grpSpPr>
          <a:xfrm>
            <a:off x="487018" y="6315156"/>
            <a:ext cx="76702" cy="76702"/>
            <a:chOff x="0" y="0"/>
            <a:chExt cx="812800" cy="812800"/>
          </a:xfrm>
        </p:grpSpPr>
        <p:sp>
          <p:nvSpPr>
            <p:cNvPr id="46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47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478" hangingPunct="1">
                <a:lnSpc>
                  <a:spcPts val="1394"/>
                </a:lnSpc>
              </a:pPr>
              <a:endParaRPr kern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59422" y="3390390"/>
            <a:ext cx="73159" cy="77223"/>
          </a:xfrm>
          <a:prstGeom prst="rect">
            <a:avLst/>
          </a:prstGeom>
        </p:spPr>
      </p:pic>
      <p:grpSp>
        <p:nvGrpSpPr>
          <p:cNvPr id="50" name="Group 33"/>
          <p:cNvGrpSpPr/>
          <p:nvPr/>
        </p:nvGrpSpPr>
        <p:grpSpPr>
          <a:xfrm>
            <a:off x="542318" y="5349812"/>
            <a:ext cx="76702" cy="76702"/>
            <a:chOff x="0" y="0"/>
            <a:chExt cx="812800" cy="812800"/>
          </a:xfrm>
        </p:grpSpPr>
        <p:sp>
          <p:nvSpPr>
            <p:cNvPr id="51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52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478" hangingPunct="1">
                <a:lnSpc>
                  <a:spcPts val="1394"/>
                </a:lnSpc>
              </a:pPr>
              <a:endParaRPr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26"/>
          <p:cNvSpPr txBox="1"/>
          <p:nvPr/>
        </p:nvSpPr>
        <p:spPr>
          <a:xfrm>
            <a:off x="748481" y="3133236"/>
            <a:ext cx="4660737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478" hangingPunct="1">
              <a:lnSpc>
                <a:spcPts val="1866"/>
              </a:lnSpc>
            </a:pPr>
            <a:r>
              <a:rPr lang="ru-RU" sz="1600" kern="1200" dirty="0">
                <a:cs typeface="Times New Roman" panose="02020603050405020304" pitchFamily="18" charset="0"/>
              </a:rPr>
              <a:t>Формирование налогового потенциала территорий</a:t>
            </a:r>
            <a:endParaRPr lang="en-US" sz="1600" kern="1200" dirty="0">
              <a:cs typeface="Times New Roman" panose="02020603050405020304" pitchFamily="18" charset="0"/>
            </a:endParaRPr>
          </a:p>
        </p:txBody>
      </p:sp>
      <p:sp>
        <p:nvSpPr>
          <p:cNvPr id="54" name="TextBox 26"/>
          <p:cNvSpPr txBox="1"/>
          <p:nvPr/>
        </p:nvSpPr>
        <p:spPr>
          <a:xfrm>
            <a:off x="748481" y="3957453"/>
            <a:ext cx="4660737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478" hangingPunct="1">
              <a:lnSpc>
                <a:spcPts val="1866"/>
              </a:lnSpc>
            </a:pPr>
            <a:r>
              <a:rPr lang="ru-RU" sz="1600" kern="1200" dirty="0">
                <a:cs typeface="Times New Roman" panose="02020603050405020304" pitchFamily="18" charset="0"/>
              </a:rPr>
              <a:t>Доходогенерирующие проекты</a:t>
            </a:r>
            <a:endParaRPr lang="en-US" sz="1600" kern="1200" dirty="0">
              <a:cs typeface="Times New Roman" panose="02020603050405020304" pitchFamily="18" charset="0"/>
            </a:endParaRPr>
          </a:p>
        </p:txBody>
      </p:sp>
      <p:sp>
        <p:nvSpPr>
          <p:cNvPr id="55" name="TextBox 26"/>
          <p:cNvSpPr txBox="1"/>
          <p:nvPr/>
        </p:nvSpPr>
        <p:spPr>
          <a:xfrm>
            <a:off x="735781" y="3536722"/>
            <a:ext cx="4660737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478" hangingPunct="1">
              <a:lnSpc>
                <a:spcPts val="1866"/>
              </a:lnSpc>
            </a:pPr>
            <a:r>
              <a:rPr lang="ru-RU" sz="1600" kern="1200" dirty="0">
                <a:cs typeface="Times New Roman" panose="02020603050405020304" pitchFamily="18" charset="0"/>
              </a:rPr>
              <a:t>Запуск практики выпуска целевых облигаций</a:t>
            </a:r>
            <a:endParaRPr lang="en-US" sz="1600" kern="1200" dirty="0">
              <a:cs typeface="Times New Roman" panose="02020603050405020304" pitchFamily="18" charset="0"/>
            </a:endParaRPr>
          </a:p>
        </p:txBody>
      </p:sp>
      <p:grpSp>
        <p:nvGrpSpPr>
          <p:cNvPr id="56" name="Group 33"/>
          <p:cNvGrpSpPr/>
          <p:nvPr/>
        </p:nvGrpSpPr>
        <p:grpSpPr>
          <a:xfrm>
            <a:off x="529614" y="3645070"/>
            <a:ext cx="76702" cy="76702"/>
            <a:chOff x="0" y="0"/>
            <a:chExt cx="812800" cy="812800"/>
          </a:xfrm>
        </p:grpSpPr>
        <p:sp>
          <p:nvSpPr>
            <p:cNvPr id="57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58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478" hangingPunct="1">
                <a:lnSpc>
                  <a:spcPts val="1394"/>
                </a:lnSpc>
              </a:pPr>
              <a:endParaRPr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Заголовок 1"/>
          <p:cNvSpPr txBox="1">
            <a:spLocks noGrp="1"/>
          </p:cNvSpPr>
          <p:nvPr>
            <p:ph type="title"/>
          </p:nvPr>
        </p:nvSpPr>
        <p:spPr>
          <a:xfrm>
            <a:off x="1386839" y="-326232"/>
            <a:ext cx="10515601" cy="1008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3B3838"/>
                </a:solidFill>
              </a:defRPr>
            </a:lvl1pPr>
          </a:lstStyle>
          <a:p>
            <a:r>
              <a:rPr lang="ru-RU" sz="3200" b="1" dirty="0"/>
              <a:t>Решение вопросов местного значения</a:t>
            </a:r>
            <a:endParaRPr sz="32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86838" y="454025"/>
            <a:ext cx="799846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520375"/>
            <a:ext cx="10144125" cy="633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502900" y="2108200"/>
            <a:ext cx="368300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02900" y="4800600"/>
            <a:ext cx="368300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502900" y="5410200"/>
            <a:ext cx="368300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37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Заголовок 1"/>
          <p:cNvSpPr txBox="1">
            <a:spLocks noGrp="1"/>
          </p:cNvSpPr>
          <p:nvPr>
            <p:ph type="title"/>
          </p:nvPr>
        </p:nvSpPr>
        <p:spPr>
          <a:xfrm>
            <a:off x="1386839" y="-326232"/>
            <a:ext cx="10515601" cy="1008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3B3838"/>
                </a:solidFill>
              </a:defRPr>
            </a:lvl1pPr>
          </a:lstStyle>
          <a:p>
            <a:r>
              <a:rPr lang="ru-RU" sz="3200" b="1" dirty="0"/>
              <a:t>Решение вопросов местного значения</a:t>
            </a:r>
            <a:endParaRPr sz="32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86838" y="454025"/>
            <a:ext cx="799846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502900" y="2108200"/>
            <a:ext cx="368300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502900" y="4800600"/>
            <a:ext cx="368300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502900" y="5410200"/>
            <a:ext cx="368300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09" y="927100"/>
            <a:ext cx="1115708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58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896600" cy="73977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Сферы для решения вопросов регионального значения посредством инициативного бюджетирования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901826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/>
              <a:t>Экология, обращение с твердыми бытовыми </a:t>
            </a:r>
            <a:r>
              <a:rPr lang="ru-RU" sz="3200" dirty="0" smtClean="0"/>
              <a:t>отходами</a:t>
            </a:r>
            <a:endParaRPr lang="en-US" sz="3200" dirty="0" smtClean="0"/>
          </a:p>
          <a:p>
            <a:r>
              <a:rPr lang="ru-RU" sz="3200" dirty="0" smtClean="0"/>
              <a:t>Предпринимательство</a:t>
            </a:r>
          </a:p>
          <a:p>
            <a:r>
              <a:rPr lang="ru-RU" sz="3200" dirty="0" smtClean="0"/>
              <a:t>Культура</a:t>
            </a:r>
          </a:p>
          <a:p>
            <a:r>
              <a:rPr lang="ru-RU" sz="3200" dirty="0" smtClean="0"/>
              <a:t>Образование</a:t>
            </a:r>
          </a:p>
          <a:p>
            <a:r>
              <a:rPr lang="ru-RU" sz="3200" dirty="0" smtClean="0"/>
              <a:t>Дорожная деятельность</a:t>
            </a:r>
          </a:p>
          <a:p>
            <a:r>
              <a:rPr lang="ru-RU" sz="3200" dirty="0" smtClean="0"/>
              <a:t>Социальная защита</a:t>
            </a:r>
          </a:p>
          <a:p>
            <a:r>
              <a:rPr lang="ru-RU" sz="3200" dirty="0" smtClean="0"/>
              <a:t>Молодежная политика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7600" y="1320800"/>
            <a:ext cx="103759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76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/>
          <a:stretch/>
        </p:blipFill>
        <p:spPr bwMode="auto">
          <a:xfrm>
            <a:off x="177800" y="143243"/>
            <a:ext cx="4305299" cy="225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7" y="2206625"/>
            <a:ext cx="8508002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17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52412"/>
            <a:ext cx="4434984" cy="223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10" y="2016125"/>
            <a:ext cx="7984996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9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Заголовок 4"/>
          <p:cNvSpPr txBox="1"/>
          <p:nvPr/>
        </p:nvSpPr>
        <p:spPr>
          <a:xfrm>
            <a:off x="1219028" y="2061882"/>
            <a:ext cx="4006501" cy="2243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 anchor="b">
            <a:normAutofit lnSpcReduction="10000"/>
          </a:bodyPr>
          <a:lstStyle/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</a:defRPr>
            </a:pPr>
            <a:r>
              <a:rPr lang="ru-RU" dirty="0" smtClean="0"/>
              <a:t>Центр инициативного бюджетирования</a:t>
            </a:r>
            <a:endParaRPr lang="en-US" dirty="0" smtClean="0"/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</a:defRPr>
            </a:pPr>
            <a:endParaRPr lang="en-US" dirty="0"/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</a:defRPr>
            </a:pPr>
            <a:endParaRPr lang="en-US" dirty="0" smtClean="0"/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</a:defRPr>
            </a:pPr>
            <a:r>
              <a:rPr dirty="0" err="1" smtClean="0"/>
              <a:t>Научно-исследовательский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институт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96" name="Текст 5"/>
          <p:cNvSpPr txBox="1"/>
          <p:nvPr/>
        </p:nvSpPr>
        <p:spPr>
          <a:xfrm>
            <a:off x="6256216" y="2441139"/>
            <a:ext cx="3493330" cy="342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>
            <a:normAutofit/>
          </a:bodyPr>
          <a:lstStyle/>
          <a:p>
            <a:pPr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r>
              <a:rPr dirty="0"/>
              <a:t>127006, г. </a:t>
            </a:r>
            <a:r>
              <a:rPr dirty="0" err="1"/>
              <a:t>Москва</a:t>
            </a:r>
            <a:r>
              <a:rPr dirty="0"/>
              <a:t>, </a:t>
            </a:r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r>
              <a:rPr dirty="0" err="1"/>
              <a:t>Настасьинский</a:t>
            </a:r>
            <a:r>
              <a:rPr dirty="0"/>
              <a:t> </a:t>
            </a:r>
            <a:r>
              <a:rPr dirty="0" err="1"/>
              <a:t>пер</a:t>
            </a:r>
            <a:r>
              <a:rPr dirty="0"/>
              <a:t>., д. 3, </a:t>
            </a:r>
            <a:r>
              <a:rPr dirty="0" err="1"/>
              <a:t>стр</a:t>
            </a:r>
            <a:r>
              <a:rPr dirty="0"/>
              <a:t>. 2</a:t>
            </a:r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 dirty="0"/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 dirty="0"/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r>
              <a:rPr dirty="0"/>
              <a:t>+7 (495) 699-74-14</a:t>
            </a:r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 dirty="0"/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r>
              <a:rPr dirty="0"/>
              <a:t/>
            </a:r>
            <a:br>
              <a:rPr dirty="0"/>
            </a:br>
            <a:r>
              <a:rPr lang="en-US" u="sng" dirty="0" smtClean="0">
                <a:uFill>
                  <a:solidFill>
                    <a:srgbClr val="0000FF"/>
                  </a:solidFill>
                </a:uFill>
              </a:rPr>
              <a:t>shatohin</a:t>
            </a:r>
            <a:r>
              <a:rPr u="sng" dirty="0" smtClean="0">
                <a:uFill>
                  <a:solidFill>
                    <a:srgbClr val="0000FF"/>
                  </a:solidFill>
                </a:uFill>
              </a:rPr>
              <a:t>@nifi.ru </a:t>
            </a:r>
            <a:endParaRPr u="sng" dirty="0">
              <a:uFill>
                <a:solidFill>
                  <a:srgbClr val="0000FF"/>
                </a:solidFill>
              </a:uFill>
            </a:endParaRPr>
          </a:p>
          <a:p>
            <a:pPr>
              <a:lnSpc>
                <a:spcPct val="90000"/>
              </a:lnSpc>
              <a:defRPr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</a:defRPr>
            </a:pPr>
            <a:endParaRPr u="sng" dirty="0">
              <a:uFill>
                <a:solidFill>
                  <a:srgbClr val="0000FF"/>
                </a:solidFill>
              </a:uFill>
            </a:endParaRPr>
          </a:p>
          <a:p>
            <a:pPr>
              <a:lnSpc>
                <a:spcPct val="90000"/>
              </a:lnSpc>
              <a:defRPr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</a:defRPr>
            </a:pPr>
            <a:endParaRPr u="sng" dirty="0">
              <a:uFill>
                <a:solidFill>
                  <a:srgbClr val="0000FF"/>
                </a:solidFill>
              </a:uFill>
            </a:endParaRPr>
          </a:p>
          <a:p>
            <a:pPr>
              <a:lnSpc>
                <a:spcPct val="90000"/>
              </a:lnSpc>
              <a:defRPr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dirty="0"/>
              <a:t>www.nifi.ru</a:t>
            </a:r>
          </a:p>
        </p:txBody>
      </p:sp>
      <p:sp>
        <p:nvSpPr>
          <p:cNvPr id="197" name="Овал 9"/>
          <p:cNvSpPr/>
          <p:nvPr/>
        </p:nvSpPr>
        <p:spPr>
          <a:xfrm>
            <a:off x="5566980" y="2441140"/>
            <a:ext cx="557493" cy="55749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1" tIns="45711" rIns="45711" bIns="45711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8" name="Рисунок 11" descr="Рисунок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94243" y="2497635"/>
            <a:ext cx="3048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Овал 13"/>
          <p:cNvSpPr/>
          <p:nvPr/>
        </p:nvSpPr>
        <p:spPr>
          <a:xfrm>
            <a:off x="5566980" y="4043026"/>
            <a:ext cx="557493" cy="55749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1" tIns="45711" rIns="45711" bIns="45711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Овал 16"/>
          <p:cNvSpPr/>
          <p:nvPr/>
        </p:nvSpPr>
        <p:spPr>
          <a:xfrm>
            <a:off x="5566980" y="3263381"/>
            <a:ext cx="557493" cy="55749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1" tIns="45711" rIns="45711" bIns="45711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Овал 17"/>
          <p:cNvSpPr/>
          <p:nvPr/>
        </p:nvSpPr>
        <p:spPr>
          <a:xfrm>
            <a:off x="5566980" y="4801815"/>
            <a:ext cx="557493" cy="55749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1" tIns="45711" rIns="45711" bIns="45711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2" name="Рисунок 18" descr="Рисунок 1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55742" y="4201121"/>
            <a:ext cx="3683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Рисунок 19" descr="Рисунок 1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1142" y="3370676"/>
            <a:ext cx="3429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Рисунок 20" descr="Рисунок 2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81142" y="4915923"/>
            <a:ext cx="368301" cy="32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Рисунок 1" descr="Рисунок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90040" y="1056478"/>
            <a:ext cx="2233993" cy="10161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Заголовок 1"/>
          <p:cNvSpPr txBox="1">
            <a:spLocks noGrp="1"/>
          </p:cNvSpPr>
          <p:nvPr>
            <p:ph type="title"/>
          </p:nvPr>
        </p:nvSpPr>
        <p:spPr>
          <a:xfrm>
            <a:off x="1386840" y="91283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B3838"/>
                </a:solidFill>
              </a:defRPr>
            </a:lvl1pPr>
          </a:lstStyle>
          <a:p>
            <a:r>
              <a:rPr lang="ru-RU" b="1" dirty="0" smtClean="0"/>
              <a:t>Структура выступления</a:t>
            </a:r>
            <a:endParaRPr b="1" dirty="0"/>
          </a:p>
        </p:txBody>
      </p:sp>
      <p:sp>
        <p:nvSpPr>
          <p:cNvPr id="110" name="Объект 2"/>
          <p:cNvSpPr txBox="1">
            <a:spLocks noGrp="1"/>
          </p:cNvSpPr>
          <p:nvPr>
            <p:ph type="body" idx="1"/>
          </p:nvPr>
        </p:nvSpPr>
        <p:spPr>
          <a:xfrm>
            <a:off x="1234438" y="1785145"/>
            <a:ext cx="9834260" cy="41425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SzTx/>
              <a:buNone/>
              <a:defRPr sz="2400">
                <a:solidFill>
                  <a:srgbClr val="3B3838"/>
                </a:solidFill>
              </a:defRPr>
            </a:lvl1pPr>
          </a:lstStyle>
          <a:p>
            <a:pPr marL="457108" indent="-457108">
              <a:buFont typeface="+mj-lt"/>
              <a:buAutoNum type="arabicPeriod"/>
            </a:pPr>
            <a:r>
              <a:rPr lang="ru-RU" sz="3000" dirty="0"/>
              <a:t>Инициативное бюджетирование в стратегических документах: нормативный, смысловой ландшафт </a:t>
            </a:r>
            <a:endParaRPr lang="ru-RU" sz="3000" dirty="0"/>
          </a:p>
          <a:p>
            <a:pPr marL="457108" indent="-457108">
              <a:buFont typeface="+mj-lt"/>
              <a:buAutoNum type="arabicPeriod"/>
            </a:pPr>
            <a:r>
              <a:rPr lang="ru-RU" sz="3000" dirty="0" smtClean="0"/>
              <a:t>Федеральные </a:t>
            </a:r>
            <a:r>
              <a:rPr lang="ru-RU" sz="3000" dirty="0"/>
              <a:t>решения. </a:t>
            </a:r>
            <a:r>
              <a:rPr lang="ru-RU" sz="3000" dirty="0"/>
              <a:t>Практики реализации муниципальных, государственных программ в Российской Федерации</a:t>
            </a:r>
          </a:p>
          <a:p>
            <a:pPr marL="457108" indent="-457108">
              <a:buFont typeface="+mj-lt"/>
              <a:buAutoNum type="arabicPeriod"/>
            </a:pPr>
            <a:r>
              <a:rPr lang="ru-RU" sz="3000" dirty="0"/>
              <a:t>Рекомендации по включению мероприятий инициативного бюджетирования в программные документы</a:t>
            </a:r>
          </a:p>
          <a:p>
            <a:pPr algn="l"/>
            <a:endParaRPr sz="27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86838" y="1038225"/>
            <a:ext cx="707136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96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Эффекты от внедрения инициативного бюджетирования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2200" y="1927226"/>
            <a:ext cx="10490200" cy="4270374"/>
          </a:xfrm>
        </p:spPr>
        <p:txBody>
          <a:bodyPr>
            <a:normAutofit/>
          </a:bodyPr>
          <a:lstStyle/>
          <a:p>
            <a:r>
              <a:rPr lang="ru-RU" sz="3000" dirty="0"/>
              <a:t>Управленческие и </a:t>
            </a:r>
            <a:r>
              <a:rPr lang="ru-RU" sz="3000" dirty="0"/>
              <a:t>общественно-политические </a:t>
            </a:r>
            <a:r>
              <a:rPr lang="ru-RU" sz="3000" dirty="0" smtClean="0"/>
              <a:t>                           (</a:t>
            </a:r>
            <a:r>
              <a:rPr lang="ru-RU" sz="3000" dirty="0"/>
              <a:t>рост доверия</a:t>
            </a:r>
            <a:r>
              <a:rPr lang="ru-RU" sz="3000" dirty="0"/>
              <a:t>)</a:t>
            </a:r>
            <a:endParaRPr lang="ru-RU" sz="3000" dirty="0"/>
          </a:p>
          <a:p>
            <a:r>
              <a:rPr lang="ru-RU" sz="3000" dirty="0"/>
              <a:t>Финансово-экономические эффекты </a:t>
            </a:r>
            <a:r>
              <a:rPr lang="ru-RU" sz="3000" dirty="0"/>
              <a:t>(экономия по закупочным процедурам, более результативная форма эксплуатации объектов</a:t>
            </a:r>
            <a:r>
              <a:rPr lang="ru-RU" sz="3000" dirty="0"/>
              <a:t>)</a:t>
            </a:r>
            <a:endParaRPr lang="ru-RU" sz="3000" dirty="0"/>
          </a:p>
          <a:p>
            <a:r>
              <a:rPr lang="ru-RU" sz="3000" dirty="0"/>
              <a:t>Социальные эффекты </a:t>
            </a:r>
            <a:r>
              <a:rPr lang="ru-RU" sz="3000" dirty="0"/>
              <a:t>(повышение уровня удовлетворенности населения качеством жизни, социальными услугами) </a:t>
            </a:r>
            <a:endParaRPr lang="ru-RU" sz="3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9200" y="1422400"/>
            <a:ext cx="1023620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88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Заголовок 1"/>
          <p:cNvSpPr txBox="1">
            <a:spLocks noGrp="1"/>
          </p:cNvSpPr>
          <p:nvPr>
            <p:ph type="title"/>
          </p:nvPr>
        </p:nvSpPr>
        <p:spPr>
          <a:xfrm>
            <a:off x="1132840" y="-287338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B3838"/>
                </a:solidFill>
              </a:defRPr>
            </a:lvl1pPr>
          </a:lstStyle>
          <a:p>
            <a:r>
              <a:rPr lang="ru-RU" b="1" dirty="0" smtClean="0"/>
              <a:t>Ландшафт инициативного бюджетирования</a:t>
            </a:r>
            <a:endParaRPr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32838" y="720725"/>
            <a:ext cx="832866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257300" y="4796530"/>
            <a:ext cx="6629400" cy="5193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h="139700"/>
            <a:bevelB w="57150" h="698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3400" y="4796530"/>
            <a:ext cx="3429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algn="ctr"/>
            <a:r>
              <a:rPr lang="ru-RU" b="1" dirty="0" smtClean="0"/>
              <a:t>национальное законодательство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31583" y="5527210"/>
            <a:ext cx="3131817" cy="1272142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500" dirty="0"/>
              <a:t>Европейская Хартия </a:t>
            </a:r>
            <a:r>
              <a:rPr lang="ru-RU" sz="1500" dirty="0"/>
              <a:t>местного </a:t>
            </a:r>
            <a:r>
              <a:rPr lang="ru-RU" sz="1500" dirty="0"/>
              <a:t>самоуправления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sz="1500" dirty="0"/>
              <a:t> </a:t>
            </a:r>
            <a:r>
              <a:rPr lang="en-US" sz="1500" dirty="0"/>
              <a:t>ESG</a:t>
            </a:r>
            <a:r>
              <a:rPr lang="ru-RU" sz="1500" dirty="0"/>
              <a:t>, </a:t>
            </a:r>
            <a:r>
              <a:rPr lang="en-US" sz="1500" dirty="0"/>
              <a:t>SDGs</a:t>
            </a:r>
            <a:endParaRPr lang="ru-RU" sz="1500" dirty="0"/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500" dirty="0"/>
              <a:t>Документы стран БРИКС 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500" dirty="0"/>
              <a:t>Межправ. соглашения</a:t>
            </a:r>
            <a:endParaRPr lang="ru-RU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8194042" y="4572933"/>
            <a:ext cx="3454399" cy="830995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200" dirty="0"/>
              <a:t>О стратегировании и программировании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200" dirty="0"/>
              <a:t>Об органах власти национального, регионального и местного значения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200" dirty="0"/>
              <a:t>Профильные законы ИБ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894081" y="5647403"/>
            <a:ext cx="7937500" cy="519349"/>
          </a:xfrm>
          <a:prstGeom prst="ellipse">
            <a:avLst/>
          </a:prstGeom>
          <a:ln/>
          <a:scene3d>
            <a:camera prst="perspectiveRelaxedModerately"/>
            <a:lightRig rig="threePt" dir="t"/>
          </a:scene3d>
          <a:sp3d>
            <a:bevelT w="107950" h="165100"/>
            <a:bevelB w="3175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3400" y="5783502"/>
            <a:ext cx="3429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algn="ctr"/>
            <a:r>
              <a:rPr lang="ru-RU" b="1" dirty="0"/>
              <a:t>н</a:t>
            </a:r>
            <a:r>
              <a:rPr lang="ru-RU" b="1" dirty="0"/>
              <a:t>ормы международного права</a:t>
            </a:r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>
            <a:off x="1885953" y="3835612"/>
            <a:ext cx="5353049" cy="5193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 extrusionH="57150" contourW="31750">
            <a:bevelT w="82550" h="120650"/>
            <a:bevelB w="952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6841" y="3928303"/>
            <a:ext cx="40640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algn="ctr"/>
            <a:r>
              <a:rPr lang="ru-RU" sz="1400" b="1" dirty="0"/>
              <a:t>Стратегические документы национального уровня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47612" y="3369575"/>
            <a:ext cx="3971288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200" dirty="0"/>
              <a:t>Стратегия </a:t>
            </a:r>
            <a:r>
              <a:rPr lang="ru-RU" sz="1200" dirty="0"/>
              <a:t>повышения финансовой грамотности и формирования финансовой </a:t>
            </a:r>
            <a:r>
              <a:rPr lang="ru-RU" sz="1200" dirty="0"/>
              <a:t>культуры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200" dirty="0"/>
              <a:t>Стратегия развития территориального </a:t>
            </a:r>
            <a:r>
              <a:rPr lang="ru-RU" sz="1200" dirty="0"/>
              <a:t>общественного самоуправления</a:t>
            </a:r>
            <a:r>
              <a:rPr lang="ru-RU" sz="1200" dirty="0"/>
              <a:t> (ТОС) </a:t>
            </a:r>
            <a:endParaRPr lang="ru-RU" sz="1200" dirty="0"/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1200" dirty="0"/>
              <a:t>Клиентоцентричность </a:t>
            </a:r>
            <a:endParaRPr lang="ru-RU" sz="1200" dirty="0"/>
          </a:p>
        </p:txBody>
      </p:sp>
      <p:sp>
        <p:nvSpPr>
          <p:cNvPr id="23" name="Овал 22"/>
          <p:cNvSpPr/>
          <p:nvPr/>
        </p:nvSpPr>
        <p:spPr>
          <a:xfrm>
            <a:off x="1328418" y="2307530"/>
            <a:ext cx="2179636" cy="941281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 extrusionH="38100">
            <a:bevelT w="69850"/>
            <a:bevelB w="5715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3522" y="2423207"/>
            <a:ext cx="199453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algn="ctr"/>
            <a:r>
              <a:rPr lang="ru-RU" sz="1400" dirty="0"/>
              <a:t>Национальные государственные программы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546600" y="5372652"/>
            <a:ext cx="25400" cy="30911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4486275" y="4449758"/>
            <a:ext cx="25400" cy="24635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2485388" y="3531540"/>
            <a:ext cx="25400" cy="30911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035677" y="3501152"/>
            <a:ext cx="60325" cy="29870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Овал 34"/>
          <p:cNvSpPr/>
          <p:nvPr/>
        </p:nvSpPr>
        <p:spPr>
          <a:xfrm>
            <a:off x="5133338" y="2676813"/>
            <a:ext cx="2143762" cy="51934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 extrusionH="31750" contourW="19050">
            <a:bevelT w="44450"/>
            <a:bevelB w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07953" y="2686082"/>
            <a:ext cx="1994532" cy="523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algn="ctr"/>
            <a:r>
              <a:rPr lang="ru-RU" sz="1400" dirty="0"/>
              <a:t>Региональный ландшафт</a:t>
            </a:r>
            <a:endParaRPr lang="ru-RU" sz="1400" dirty="0"/>
          </a:p>
        </p:txBody>
      </p:sp>
      <p:sp>
        <p:nvSpPr>
          <p:cNvPr id="38" name="Овал 37"/>
          <p:cNvSpPr/>
          <p:nvPr/>
        </p:nvSpPr>
        <p:spPr>
          <a:xfrm>
            <a:off x="5258755" y="2043592"/>
            <a:ext cx="1878331" cy="527879"/>
          </a:xfrm>
          <a:prstGeom prst="ellipse">
            <a:avLst/>
          </a:prstGeom>
          <a:solidFill>
            <a:srgbClr val="FF66FF"/>
          </a:solidFill>
          <a:ln/>
          <a:scene3d>
            <a:camera prst="orthographicFront"/>
            <a:lightRig rig="threePt" dir="t"/>
          </a:scene3d>
          <a:sp3d extrusionH="31750" contourW="19050">
            <a:bevelT w="44450"/>
            <a:bevelB w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1" tIns="45711" rIns="45711" bIns="45711" numCol="1" spcCol="38092" rtlCol="0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07953" y="2153643"/>
            <a:ext cx="199453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algn="ctr"/>
            <a:r>
              <a:rPr lang="ru-RU" sz="1400" dirty="0"/>
              <a:t>Местный ландшафт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547612" y="2654040"/>
            <a:ext cx="3971288" cy="276997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1" tIns="45711" rIns="45711" bIns="45711" numCol="1" spcCol="38092" rtlCol="0" anchor="t">
            <a:spAutoFit/>
          </a:bodyPr>
          <a:lstStyle/>
          <a:p>
            <a:pPr marL="285693" indent="-285693" algn="ctr">
              <a:buFont typeface="Arial" panose="020B0604020202020204" pitchFamily="34" charset="0"/>
              <a:buChar char="•"/>
            </a:pPr>
            <a:r>
              <a:rPr lang="ru-RU" sz="1200" dirty="0"/>
              <a:t>Региональные Стратегии, программы</a:t>
            </a:r>
            <a:endParaRPr lang="ru-RU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36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0" y="33340"/>
            <a:ext cx="10972800" cy="4984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Международный опыт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1" y="917577"/>
            <a:ext cx="6096851" cy="342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715"/>
          <a:stretch/>
        </p:blipFill>
        <p:spPr>
          <a:xfrm>
            <a:off x="5892377" y="3212862"/>
            <a:ext cx="5931324" cy="342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619500" y="566738"/>
            <a:ext cx="832866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19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895">
            <a:off x="3" y="3207507"/>
            <a:ext cx="12192001" cy="0"/>
          </a:xfrm>
          <a:prstGeom prst="line">
            <a:avLst/>
          </a:prstGeom>
          <a:ln w="9525" cap="flat">
            <a:solidFill>
              <a:srgbClr val="009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685800" y="1486430"/>
            <a:ext cx="576494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356" hangingPunct="1">
              <a:lnSpc>
                <a:spcPts val="1493"/>
              </a:lnSpc>
            </a:pPr>
            <a:r>
              <a:rPr lang="en-US" sz="1100" kern="1200" dirty="0" err="1">
                <a:latin typeface="Open Sans Light"/>
              </a:rPr>
              <a:t>совокупность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практик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вовлечения</a:t>
            </a:r>
            <a:r>
              <a:rPr lang="en-US" sz="1100" kern="1200" dirty="0">
                <a:latin typeface="Open Sans Light"/>
              </a:rPr>
              <a:t> граждан в </a:t>
            </a:r>
            <a:r>
              <a:rPr lang="en-US" sz="1100" kern="1200" dirty="0" err="1">
                <a:latin typeface="Open Sans Light"/>
              </a:rPr>
              <a:t>бюджетный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процесс</a:t>
            </a:r>
            <a:r>
              <a:rPr lang="en-US" sz="1100" kern="1200" dirty="0">
                <a:latin typeface="Open Sans Light"/>
              </a:rPr>
              <a:t>, </a:t>
            </a:r>
            <a:r>
              <a:rPr lang="en-US" sz="1100" kern="1200" dirty="0" err="1">
                <a:latin typeface="Open Sans Light"/>
              </a:rPr>
              <a:t>объединенных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общей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идеологией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гражданского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участия</a:t>
            </a:r>
            <a:r>
              <a:rPr lang="en-US" sz="1100" kern="1200" dirty="0">
                <a:latin typeface="Open Sans Light"/>
              </a:rPr>
              <a:t>, а </a:t>
            </a:r>
            <a:r>
              <a:rPr lang="en-US" sz="1100" kern="1200" dirty="0" err="1">
                <a:latin typeface="Open Sans Light"/>
              </a:rPr>
              <a:t>также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сфера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государственного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регулирования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участия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населения</a:t>
            </a:r>
            <a:r>
              <a:rPr lang="en-US" sz="1100" kern="1200" dirty="0">
                <a:latin typeface="Open Sans Light"/>
              </a:rPr>
              <a:t> в </a:t>
            </a:r>
            <a:r>
              <a:rPr lang="en-US" sz="1100" kern="1200" dirty="0" err="1">
                <a:latin typeface="Open Sans Light"/>
              </a:rPr>
              <a:t>определении</a:t>
            </a:r>
            <a:r>
              <a:rPr lang="en-US" sz="1100" kern="1200" dirty="0">
                <a:latin typeface="Open Sans Light"/>
              </a:rPr>
              <a:t> и </a:t>
            </a:r>
            <a:r>
              <a:rPr lang="en-US" sz="1100" kern="1200" dirty="0" err="1">
                <a:latin typeface="Open Sans Light"/>
              </a:rPr>
              <a:t>выборе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проектов</a:t>
            </a:r>
            <a:r>
              <a:rPr lang="en-US" sz="1100" kern="1200" dirty="0">
                <a:latin typeface="Open Sans Light"/>
              </a:rPr>
              <a:t>, </a:t>
            </a:r>
            <a:r>
              <a:rPr lang="en-US" sz="1100" kern="1200" dirty="0" err="1">
                <a:latin typeface="Open Sans Light"/>
              </a:rPr>
              <a:t>финансируемых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за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счет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расходов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бюджета</a:t>
            </a:r>
            <a:r>
              <a:rPr lang="en-US" sz="1100" kern="1200" dirty="0">
                <a:latin typeface="Open Sans Light"/>
              </a:rPr>
              <a:t>, и </a:t>
            </a:r>
            <a:r>
              <a:rPr lang="en-US" sz="1100" kern="1200" dirty="0" err="1">
                <a:latin typeface="Open Sans Light"/>
              </a:rPr>
              <a:t>последующем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контроле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за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реализацией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отобранных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проектов</a:t>
            </a:r>
            <a:endParaRPr lang="en-US" sz="1100" kern="1200" dirty="0">
              <a:latin typeface="Open Sa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3" y="1143530"/>
            <a:ext cx="4927527" cy="285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356" hangingPunct="1">
              <a:lnSpc>
                <a:spcPts val="2200"/>
              </a:lnSpc>
              <a:spcBef>
                <a:spcPct val="0"/>
              </a:spcBef>
            </a:pPr>
            <a:r>
              <a:rPr lang="en-US" sz="2000" kern="1200" spc="-60" dirty="0">
                <a:solidFill>
                  <a:srgbClr val="009447"/>
                </a:solidFill>
                <a:latin typeface="Open Sans Light"/>
              </a:rPr>
              <a:t>Инициативное бюджетирование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84087" y="3456152"/>
            <a:ext cx="61917" cy="6191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356" hangingPunct="1">
                <a:lnSpc>
                  <a:spcPts val="1394"/>
                </a:lnSpc>
              </a:pPr>
              <a:endParaRPr kern="120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27299" y="2917733"/>
            <a:ext cx="967225" cy="19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467"/>
              </a:lnSpc>
            </a:pPr>
            <a:r>
              <a:rPr lang="en-US" sz="1300" kern="1200" spc="133">
                <a:latin typeface="Open Sans Light Bold"/>
              </a:rPr>
              <a:t>2015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84661" y="2867095"/>
            <a:ext cx="967225" cy="19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467"/>
              </a:lnSpc>
            </a:pPr>
            <a:r>
              <a:rPr lang="en-US" sz="1300" kern="1200" spc="133" dirty="0">
                <a:latin typeface="Open Sans Light Bold"/>
              </a:rPr>
              <a:t>2017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80142" y="2917733"/>
            <a:ext cx="967225" cy="19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467"/>
              </a:lnSpc>
            </a:pPr>
            <a:r>
              <a:rPr lang="en-US" sz="1300" kern="1200" spc="133" dirty="0">
                <a:latin typeface="Open Sans Light Bold"/>
              </a:rPr>
              <a:t>2018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55979" y="2917733"/>
            <a:ext cx="967225" cy="19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467"/>
              </a:lnSpc>
            </a:pPr>
            <a:r>
              <a:rPr lang="en-US" sz="1300" kern="1200" spc="133">
                <a:latin typeface="Open Sans Light Bold"/>
              </a:rPr>
              <a:t>2020</a:t>
            </a:r>
          </a:p>
        </p:txBody>
      </p:sp>
      <p:sp>
        <p:nvSpPr>
          <p:cNvPr id="13" name="AutoShape 13"/>
          <p:cNvSpPr/>
          <p:nvPr/>
        </p:nvSpPr>
        <p:spPr>
          <a:xfrm rot="-5399999">
            <a:off x="1171093" y="3355264"/>
            <a:ext cx="285989" cy="0"/>
          </a:xfrm>
          <a:prstGeom prst="line">
            <a:avLst/>
          </a:prstGeom>
          <a:ln w="9525" cap="flat">
            <a:solidFill>
              <a:srgbClr val="009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384952" y="3560793"/>
            <a:ext cx="185191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333"/>
              </a:lnSpc>
            </a:pPr>
            <a:r>
              <a:rPr lang="en-US" sz="1100" kern="1200" dirty="0" err="1">
                <a:latin typeface="Open Sans Light"/>
              </a:rPr>
              <a:t>создан</a:t>
            </a:r>
            <a:r>
              <a:rPr lang="en-US" sz="1100" kern="1200" dirty="0">
                <a:latin typeface="Open Sans Light"/>
              </a:rPr>
              <a:t> Центр инициативного </a:t>
            </a:r>
            <a:r>
              <a:rPr lang="en-US" sz="1100" kern="1200" dirty="0" err="1">
                <a:latin typeface="Open Sans Light"/>
              </a:rPr>
              <a:t>бюджетирования</a:t>
            </a:r>
            <a:r>
              <a:rPr lang="en-US" sz="1100" kern="1200" dirty="0">
                <a:latin typeface="Open Sans Light"/>
              </a:rPr>
              <a:t> НИФИ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24992" y="5345774"/>
            <a:ext cx="1851919" cy="34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333"/>
              </a:lnSpc>
            </a:pPr>
            <a:r>
              <a:rPr lang="en-US" sz="1100" kern="1200">
                <a:latin typeface="Open Sans Light"/>
              </a:rPr>
              <a:t>разработана Программа развития ИБ в РФ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31397" y="3684152"/>
            <a:ext cx="185191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333"/>
              </a:lnSpc>
            </a:pPr>
            <a:r>
              <a:rPr lang="en-US" sz="1100" kern="1200" dirty="0">
                <a:latin typeface="Open Sans Light"/>
              </a:rPr>
              <a:t>ИБ </a:t>
            </a:r>
            <a:r>
              <a:rPr lang="en-US" sz="1100" kern="1200" dirty="0" err="1">
                <a:latin typeface="Open Sans Light"/>
              </a:rPr>
              <a:t>включено</a:t>
            </a:r>
            <a:r>
              <a:rPr lang="en-US" sz="1100" kern="1200" dirty="0">
                <a:latin typeface="Open Sans Light"/>
              </a:rPr>
              <a:t> в </a:t>
            </a:r>
            <a:r>
              <a:rPr lang="en-US" sz="1100" kern="1200" dirty="0" err="1">
                <a:latin typeface="Open Sans Light"/>
              </a:rPr>
              <a:t>госпрограмму</a:t>
            </a:r>
            <a:r>
              <a:rPr lang="en-US" sz="1100" kern="1200" dirty="0">
                <a:latin typeface="Open Sans Light"/>
              </a:rPr>
              <a:t> "</a:t>
            </a:r>
            <a:r>
              <a:rPr lang="en-US" sz="1100" kern="1200" dirty="0" err="1">
                <a:latin typeface="Open Sans Light"/>
              </a:rPr>
              <a:t>Управление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государственными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финансами</a:t>
            </a:r>
            <a:r>
              <a:rPr lang="en-US" sz="1100" kern="1200" dirty="0">
                <a:latin typeface="Open Sans Light"/>
              </a:rPr>
              <a:t> и </a:t>
            </a:r>
            <a:r>
              <a:rPr lang="en-US" sz="1100" kern="1200" dirty="0" err="1">
                <a:latin typeface="Open Sans Light"/>
              </a:rPr>
              <a:t>регулирование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финансовых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рынков</a:t>
            </a:r>
            <a:r>
              <a:rPr lang="en-US" sz="1100" kern="1200" dirty="0">
                <a:latin typeface="Open Sans Light"/>
              </a:rPr>
              <a:t>"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37151" y="2917733"/>
            <a:ext cx="967225" cy="19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467"/>
              </a:lnSpc>
            </a:pPr>
            <a:r>
              <a:rPr lang="en-US" sz="1300" kern="1200" spc="133">
                <a:latin typeface="Open Sans Light Bold"/>
              </a:rPr>
              <a:t>2021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13547" y="2917733"/>
            <a:ext cx="967225" cy="19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467"/>
              </a:lnSpc>
            </a:pPr>
            <a:r>
              <a:rPr lang="en-US" sz="1300" kern="1200" spc="133" dirty="0">
                <a:latin typeface="Open Sans Light Bold"/>
              </a:rPr>
              <a:t>2022</a:t>
            </a:r>
          </a:p>
        </p:txBody>
      </p:sp>
      <p:sp>
        <p:nvSpPr>
          <p:cNvPr id="20" name="AutoShape 20"/>
          <p:cNvSpPr/>
          <p:nvPr/>
        </p:nvSpPr>
        <p:spPr>
          <a:xfrm rot="-5391701">
            <a:off x="2566892" y="4185226"/>
            <a:ext cx="1972882" cy="0"/>
          </a:xfrm>
          <a:prstGeom prst="line">
            <a:avLst/>
          </a:prstGeom>
          <a:ln w="9525" cap="flat">
            <a:solidFill>
              <a:srgbClr val="009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10215518" y="4174361"/>
            <a:ext cx="156328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333"/>
              </a:lnSpc>
            </a:pPr>
            <a:r>
              <a:rPr lang="en-US" sz="1100" kern="1200" dirty="0" err="1">
                <a:latin typeface="Open Sans Light"/>
              </a:rPr>
              <a:t>разработана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Стратегия</a:t>
            </a:r>
            <a:r>
              <a:rPr lang="en-US" sz="1100" kern="1200" dirty="0">
                <a:latin typeface="Open Sans Light"/>
              </a:rPr>
              <a:t> развития ИБ в РФ </a:t>
            </a:r>
            <a:r>
              <a:rPr lang="en-US" sz="1100" kern="1200" dirty="0" err="1">
                <a:latin typeface="Open Sans Light"/>
              </a:rPr>
              <a:t>до</a:t>
            </a:r>
            <a:r>
              <a:rPr lang="en-US" sz="1100" kern="1200" dirty="0">
                <a:latin typeface="Open Sans Light"/>
              </a:rPr>
              <a:t> 2030 </a:t>
            </a:r>
            <a:r>
              <a:rPr lang="en-US" sz="1100" kern="1200" dirty="0" err="1">
                <a:latin typeface="Open Sans Light"/>
              </a:rPr>
              <a:t>года</a:t>
            </a:r>
            <a:endParaRPr lang="en-US" sz="1100" kern="1200" dirty="0">
              <a:latin typeface="Open Sa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590314" y="5441247"/>
            <a:ext cx="22922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333"/>
              </a:lnSpc>
            </a:pPr>
            <a:r>
              <a:rPr lang="en-US" sz="1100" kern="1200">
                <a:latin typeface="Open Sans Light"/>
              </a:rPr>
              <a:t> разработаны методические рекомендации по подготовке и реализации практик ИБ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96874" y="5745130"/>
            <a:ext cx="185191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333"/>
              </a:lnSpc>
            </a:pPr>
            <a:r>
              <a:rPr lang="en-US" sz="1100" kern="1200" dirty="0" err="1">
                <a:latin typeface="Open Sans Light"/>
              </a:rPr>
              <a:t>проведен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первый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Всероссийский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конкурс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проектов</a:t>
            </a:r>
            <a:r>
              <a:rPr lang="en-US" sz="1100" kern="1200" dirty="0">
                <a:latin typeface="Open Sans Light"/>
              </a:rPr>
              <a:t> ИБ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10458" y="4476470"/>
            <a:ext cx="1851919" cy="85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333"/>
              </a:lnSpc>
            </a:pPr>
            <a:r>
              <a:rPr lang="en-US" sz="1100" kern="1200">
                <a:latin typeface="Open Sans Light"/>
              </a:rPr>
              <a:t>установлены правовые основы для внесения проектов ИБ в 131-ФЗ "Об общих принципах организации МСУ в РФ"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06075" y="3805054"/>
            <a:ext cx="143731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333"/>
              </a:lnSpc>
            </a:pPr>
            <a:r>
              <a:rPr lang="en-US" sz="1100" kern="1200" dirty="0" err="1">
                <a:latin typeface="Open Sans Light"/>
              </a:rPr>
              <a:t>начато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развитие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модели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вовлечения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школьного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сообщества</a:t>
            </a:r>
            <a:r>
              <a:rPr lang="en-US" sz="1100" kern="1200" dirty="0">
                <a:latin typeface="Open Sans Light"/>
              </a:rPr>
              <a:t> в </a:t>
            </a:r>
            <a:r>
              <a:rPr lang="en-US" sz="1100" kern="1200" dirty="0" err="1">
                <a:latin typeface="Open Sans Light"/>
              </a:rPr>
              <a:t>принятие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бюджетных</a:t>
            </a:r>
            <a:r>
              <a:rPr lang="en-US" sz="1100" kern="1200" dirty="0">
                <a:latin typeface="Open Sans Light"/>
              </a:rPr>
              <a:t> </a:t>
            </a:r>
            <a:r>
              <a:rPr lang="en-US" sz="1100" kern="1200" dirty="0" err="1">
                <a:latin typeface="Open Sans Light"/>
              </a:rPr>
              <a:t>решений</a:t>
            </a:r>
            <a:r>
              <a:rPr lang="en-US" sz="1100" kern="1200" dirty="0">
                <a:latin typeface="Open Sans Light"/>
              </a:rPr>
              <a:t> (ШкИБ)</a:t>
            </a:r>
          </a:p>
        </p:txBody>
      </p:sp>
      <p:sp>
        <p:nvSpPr>
          <p:cNvPr id="26" name="AutoShape 26"/>
          <p:cNvSpPr/>
          <p:nvPr/>
        </p:nvSpPr>
        <p:spPr>
          <a:xfrm rot="-5400000">
            <a:off x="5134662" y="3332621"/>
            <a:ext cx="240704" cy="0"/>
          </a:xfrm>
          <a:prstGeom prst="line">
            <a:avLst/>
          </a:prstGeom>
          <a:ln w="9525" cap="flat">
            <a:solidFill>
              <a:srgbClr val="009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-5386665">
            <a:off x="7128084" y="3826160"/>
            <a:ext cx="1227772" cy="0"/>
          </a:xfrm>
          <a:prstGeom prst="line">
            <a:avLst/>
          </a:prstGeom>
          <a:ln w="9525" cap="flat">
            <a:solidFill>
              <a:srgbClr val="009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-5389955">
            <a:off x="9153075" y="3474407"/>
            <a:ext cx="543308" cy="0"/>
          </a:xfrm>
          <a:prstGeom prst="line">
            <a:avLst/>
          </a:prstGeom>
          <a:ln w="9525" cap="flat">
            <a:solidFill>
              <a:srgbClr val="009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-5382374">
            <a:off x="10535081" y="3667204"/>
            <a:ext cx="928912" cy="0"/>
          </a:xfrm>
          <a:prstGeom prst="line">
            <a:avLst/>
          </a:prstGeom>
          <a:ln w="9525" cap="flat">
            <a:solidFill>
              <a:srgbClr val="009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4" name="Group 34"/>
          <p:cNvGrpSpPr/>
          <p:nvPr/>
        </p:nvGrpSpPr>
        <p:grpSpPr>
          <a:xfrm>
            <a:off x="3519993" y="5147842"/>
            <a:ext cx="61917" cy="61917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356" hangingPunct="1">
                <a:lnSpc>
                  <a:spcPts val="1394"/>
                </a:lnSpc>
              </a:pPr>
              <a:endParaRPr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224059" y="3450347"/>
            <a:ext cx="61917" cy="61917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356" hangingPunct="1">
                <a:lnSpc>
                  <a:spcPts val="1394"/>
                </a:lnSpc>
              </a:pPr>
              <a:endParaRPr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705455" y="4394012"/>
            <a:ext cx="61917" cy="61917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356" hangingPunct="1">
                <a:lnSpc>
                  <a:spcPts val="1394"/>
                </a:lnSpc>
              </a:pPr>
              <a:endParaRPr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389805" y="3718289"/>
            <a:ext cx="61917" cy="61917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356" hangingPunct="1">
                <a:lnSpc>
                  <a:spcPts val="1394"/>
                </a:lnSpc>
              </a:pPr>
              <a:endParaRPr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968583" y="4098332"/>
            <a:ext cx="61917" cy="61917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9447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609356" hangingPunct="1">
                <a:lnSpc>
                  <a:spcPts val="1394"/>
                </a:lnSpc>
              </a:pPr>
              <a:endParaRPr kern="1200">
                <a:solidFill>
                  <a:prstClr val="black"/>
                </a:solidFill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7633960" y="3112466"/>
            <a:ext cx="211258" cy="2149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0936" tIns="30468" rIns="60936" bIns="30468" rtlCol="0" anchor="ctr"/>
          <a:lstStyle/>
          <a:p>
            <a:pPr algn="ctr" defTabSz="609356" hangingPunct="1"/>
            <a:endParaRPr lang="ru-RU" kern="120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327" y="3093403"/>
            <a:ext cx="227604" cy="231668"/>
          </a:xfrm>
          <a:prstGeom prst="rect">
            <a:avLst/>
          </a:prstGeom>
        </p:spPr>
      </p:pic>
      <p:sp>
        <p:nvSpPr>
          <p:cNvPr id="50" name="TextBox 19"/>
          <p:cNvSpPr txBox="1"/>
          <p:nvPr/>
        </p:nvSpPr>
        <p:spPr>
          <a:xfrm>
            <a:off x="11364519" y="2923810"/>
            <a:ext cx="967225" cy="19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467"/>
              </a:lnSpc>
            </a:pPr>
            <a:r>
              <a:rPr lang="en-US" sz="1300" kern="1200" spc="133" dirty="0">
                <a:latin typeface="Open Sans Light Bold"/>
              </a:rPr>
              <a:t>202</a:t>
            </a:r>
            <a:r>
              <a:rPr lang="ru-RU" sz="1300" kern="1200" spc="133" dirty="0">
                <a:latin typeface="Open Sans Light Bold"/>
              </a:rPr>
              <a:t>3</a:t>
            </a:r>
            <a:endParaRPr lang="en-US" sz="1300" kern="1200" spc="133" dirty="0">
              <a:latin typeface="Open Sans Light Bold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431324" y="3116867"/>
            <a:ext cx="211258" cy="2149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0936" tIns="30468" rIns="60936" bIns="30468" rtlCol="0" anchor="ctr"/>
          <a:lstStyle/>
          <a:p>
            <a:pPr algn="ctr" defTabSz="609356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52" name="TextBox 21"/>
          <p:cNvSpPr txBox="1"/>
          <p:nvPr/>
        </p:nvSpPr>
        <p:spPr>
          <a:xfrm>
            <a:off x="10929845" y="3482728"/>
            <a:ext cx="1563283" cy="17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 hangingPunct="1">
              <a:lnSpc>
                <a:spcPts val="1333"/>
              </a:lnSpc>
            </a:pPr>
            <a:r>
              <a:rPr lang="ru-RU" sz="1100" kern="1200" dirty="0">
                <a:latin typeface="Open Sans Light"/>
              </a:rPr>
              <a:t>Совет МСУ</a:t>
            </a:r>
            <a:endParaRPr lang="en-US" sz="1100" kern="1200" dirty="0">
              <a:latin typeface="Open Sans Light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7" y="159554"/>
            <a:ext cx="5022915" cy="309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20834" b="19166"/>
          <a:stretch/>
        </p:blipFill>
        <p:spPr>
          <a:xfrm>
            <a:off x="7721600" y="159557"/>
            <a:ext cx="3708400" cy="167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06536" y="1708954"/>
            <a:ext cx="6299200" cy="2793054"/>
          </a:xfrm>
          <a:prstGeom prst="rect">
            <a:avLst/>
          </a:prstGeom>
          <a:noFill/>
        </p:spPr>
        <p:txBody>
          <a:bodyPr wrap="square" lIns="60936" tIns="30468" rIns="60936" bIns="30468" rtlCol="0">
            <a:spAutoFit/>
          </a:bodyPr>
          <a:lstStyle/>
          <a:p>
            <a:pPr defTabSz="609356" hangingPunct="1">
              <a:lnSpc>
                <a:spcPts val="1493"/>
              </a:lnSpc>
            </a:pPr>
            <a:endParaRPr lang="ru-RU" sz="1100" b="1" kern="1200" dirty="0">
              <a:latin typeface="Open Sans Light"/>
            </a:endParaRPr>
          </a:p>
          <a:p>
            <a:pPr defTabSz="609356" hangingPunct="1">
              <a:lnSpc>
                <a:spcPts val="1820"/>
              </a:lnSpc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«Очень важно непосредственное участие жителей в принятии решений. У нас много таких инструментов. Активно идёт голосование за определение приоритетных объектов благоустройства. Оно проходит в рамках проекта «Формирование комфортной городской среды». Растёт интерес и к проектам инициативного бюджетирования. Сельские жители чувствуют – надеюсь, во всяком случае, что многие сельские жители уже почувствовали результаты реализации госпрограммы «Комплексное развитие сельских территорий». Если этого недостаточно – а в таких вопросах всегда есть над чем работать, – надо продолжать эту работу.».</a:t>
            </a:r>
          </a:p>
          <a:p>
            <a:pPr algn="r" defTabSz="609356" hangingPunct="1">
              <a:lnSpc>
                <a:spcPts val="1820"/>
              </a:lnSpc>
            </a:pPr>
            <a:endParaRPr lang="ru-RU" sz="1100" i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09356" hangingPunct="1">
              <a:lnSpc>
                <a:spcPts val="1820"/>
              </a:lnSpc>
            </a:pPr>
            <a:r>
              <a:rPr lang="ru-RU" sz="1100" i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Путин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819" y="3461574"/>
            <a:ext cx="4267200" cy="3277796"/>
          </a:xfrm>
          <a:prstGeom prst="rect">
            <a:avLst/>
          </a:prstGeom>
        </p:spPr>
        <p:txBody>
          <a:bodyPr wrap="square" lIns="60936" tIns="30468" rIns="60936" bIns="30468">
            <a:spAutoFit/>
          </a:bodyPr>
          <a:lstStyle/>
          <a:p>
            <a:pPr defTabSz="609356" hangingPunct="1"/>
            <a:r>
              <a:rPr lang="ru-RU" sz="1200" kern="12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604020202020204" charset="0"/>
                <a:cs typeface="Arial" panose="020B0604020202020204" pitchFamily="34" charset="0"/>
              </a:rPr>
              <a:t>«Необходимо вводить в более широкую практику для муниципалитетов, в первую очередь поселенческого уровня. Через механизмы финансовой помощи субъект предоставляет различные виды поддержки муниципалитетам, и как одно из условий – включать туда условие развития инициативного бюджетирования.</a:t>
            </a:r>
          </a:p>
          <a:p>
            <a:pPr defTabSz="609356" hangingPunct="1"/>
            <a:endParaRPr lang="ru-RU" sz="1200" kern="1200" dirty="0">
              <a:solidFill>
                <a:prstClr val="black"/>
              </a:solidFill>
              <a:latin typeface="Arial" panose="020B0604020202020204" pitchFamily="34" charset="0"/>
              <a:ea typeface="Open Sans Light" panose="020B0604020202020204" charset="0"/>
              <a:cs typeface="Arial" panose="020B0604020202020204" pitchFamily="34" charset="0"/>
            </a:endParaRPr>
          </a:p>
          <a:p>
            <a:pPr defTabSz="609356" hangingPunct="1"/>
            <a:r>
              <a:rPr lang="ru-RU" sz="1200" kern="1200" dirty="0">
                <a:solidFill>
                  <a:prstClr val="black"/>
                </a:solidFill>
                <a:latin typeface="Arial" panose="020B0604020202020204" pitchFamily="34" charset="0"/>
                <a:ea typeface="Open Sans Light" panose="020B0604020202020204" charset="0"/>
                <a:cs typeface="Arial" panose="020B0604020202020204" pitchFamily="34" charset="0"/>
              </a:rPr>
              <a:t>Нужно больше наращивать объёмы такого участия граждан, в первую очередь в направлении приоритетов поселенческих бюджетов, больше привлекать ресурсов и бизнеса к решению вопросов местного самоуправления, в первую очередь на самом низовом уровне, в поселении. Я думаю, что субъекты вместе с муниципалитетами могли бы этому уделять больше внимания.».</a:t>
            </a:r>
          </a:p>
          <a:p>
            <a:pPr defTabSz="609356" hangingPunct="1"/>
            <a:endParaRPr lang="ru-RU" sz="1200" kern="1200" dirty="0">
              <a:solidFill>
                <a:prstClr val="black"/>
              </a:solidFill>
              <a:latin typeface="Arial" panose="020B0604020202020204" pitchFamily="34" charset="0"/>
              <a:ea typeface="Open Sans Light" panose="020B0604020202020204" charset="0"/>
              <a:cs typeface="Arial" panose="020B0604020202020204" pitchFamily="34" charset="0"/>
            </a:endParaRPr>
          </a:p>
          <a:p>
            <a:pPr algn="r" defTabSz="609356" hangingPunct="1"/>
            <a:r>
              <a:rPr lang="ru-RU" sz="1100" i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Силуанов</a:t>
            </a:r>
          </a:p>
          <a:p>
            <a:pPr algn="r" defTabSz="609356" hangingPunct="1"/>
            <a:r>
              <a:rPr lang="ru-RU" kern="1200" dirty="0" smtClean="0">
                <a:solidFill>
                  <a:prstClr val="black"/>
                </a:solidFill>
                <a:latin typeface="Arial" panose="020B0604020202020204" pitchFamily="34" charset="0"/>
                <a:ea typeface="Open Sans Light" panose="020B0604020202020204" charset="0"/>
                <a:cs typeface="Arial" panose="020B0604020202020204" pitchFamily="34" charset="0"/>
              </a:rPr>
              <a:t> </a:t>
            </a:r>
            <a:endParaRPr lang="ru-RU" kern="1200" dirty="0">
              <a:solidFill>
                <a:prstClr val="black"/>
              </a:solidFill>
              <a:latin typeface="Arial" panose="020B0604020202020204" pitchFamily="34" charset="0"/>
              <a:ea typeface="Open Sans Light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699" y="4165966"/>
            <a:ext cx="3973437" cy="245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body" idx="1"/>
          </p:nvPr>
        </p:nvSpPr>
        <p:spPr>
          <a:xfrm>
            <a:off x="1336675" y="1739901"/>
            <a:ext cx="9788525" cy="4719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Правительству РФ, Комиссии Госсовета РФ: </a:t>
            </a:r>
          </a:p>
          <a:p>
            <a:pPr algn="just"/>
            <a:r>
              <a:rPr lang="ru-RU" dirty="0" smtClean="0"/>
              <a:t>проанализировать практику применения механизмов участия граждан в бюджетном процессе, в том числе механизма инициативных проектов, при разработке и реализации мероприятий, предусмотренных государственными программами субъектов Российской Федерации и муниципальными программами (представить предложения, </a:t>
            </a:r>
            <a:r>
              <a:rPr lang="ru-RU" i="1" dirty="0" smtClean="0"/>
              <a:t>01.02.2024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r>
              <a:rPr lang="ru-RU" u="sng" dirty="0" smtClean="0"/>
              <a:t>Главам субъектов:</a:t>
            </a:r>
          </a:p>
          <a:p>
            <a:pPr algn="just"/>
            <a:r>
              <a:rPr lang="ru-RU" dirty="0" smtClean="0"/>
              <a:t>Предусматривать включение в государственные программы субъектов Российской Федерации и муниципальные программы мероприятий по реализации проектов инициативного </a:t>
            </a:r>
            <a:r>
              <a:rPr lang="ru-RU" dirty="0"/>
              <a:t>бюджетирования </a:t>
            </a:r>
            <a:r>
              <a:rPr lang="ru-RU" i="1" dirty="0" smtClean="0"/>
              <a:t>(01.09.2023)</a:t>
            </a:r>
          </a:p>
          <a:p>
            <a:pPr marL="0" indent="0" algn="ctr">
              <a:buNone/>
            </a:pPr>
            <a:r>
              <a:rPr lang="ru-RU" sz="3000" b="1" dirty="0"/>
              <a:t>***</a:t>
            </a:r>
          </a:p>
          <a:p>
            <a:pPr algn="just"/>
            <a:r>
              <a:rPr lang="ru-RU" dirty="0" smtClean="0"/>
              <a:t>Создание цифровой коммуникационной платформы для органов местного самоуправления</a:t>
            </a:r>
          </a:p>
          <a:p>
            <a:pPr algn="just"/>
            <a:r>
              <a:rPr lang="ru-RU" dirty="0" smtClean="0"/>
              <a:t>Реализация образовательных программ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2325" y="1016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Перечень поручений по итогам заседания Совета при Президенте по развитию МСУ (</a:t>
            </a:r>
            <a:r>
              <a:rPr lang="ru-RU" sz="3600" b="1" dirty="0"/>
              <a:t>20.04.2023</a:t>
            </a:r>
            <a:r>
              <a:rPr lang="ru-RU" sz="3600" b="1" dirty="0"/>
              <a:t>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4500" y="1316038"/>
            <a:ext cx="101777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59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762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Перечень поручений </a:t>
            </a:r>
            <a:r>
              <a:rPr lang="ru-RU" sz="3200" b="1" dirty="0"/>
              <a:t> Президента РФ по</a:t>
            </a:r>
            <a:r>
              <a:rPr lang="ru-RU" sz="3200" b="1" dirty="0"/>
              <a:t> итогам </a:t>
            </a:r>
            <a:r>
              <a:rPr lang="ru-RU" sz="3200" b="1" dirty="0"/>
              <a:t>форума </a:t>
            </a:r>
            <a:r>
              <a:rPr lang="ru-RU" sz="3200" b="1" dirty="0"/>
              <a:t>«Сильные идеи для </a:t>
            </a:r>
            <a:r>
              <a:rPr lang="ru-RU" sz="3200" b="1" dirty="0"/>
              <a:t>нового времени»</a:t>
            </a:r>
            <a:br>
              <a:rPr lang="ru-RU" sz="3200" b="1" dirty="0"/>
            </a:br>
            <a:r>
              <a:rPr lang="ru-RU" sz="3600" b="1" dirty="0"/>
              <a:t> </a:t>
            </a:r>
            <a:r>
              <a:rPr lang="ru-RU" sz="2800" i="1" dirty="0"/>
              <a:t>(29</a:t>
            </a:r>
            <a:r>
              <a:rPr lang="ru-RU" sz="2800" i="1" dirty="0"/>
              <a:t> июня 2023 </a:t>
            </a:r>
            <a:r>
              <a:rPr lang="ru-RU" sz="2800" i="1" dirty="0"/>
              <a:t>года)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9800" y="2181226"/>
            <a:ext cx="10515600" cy="457517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Правительству </a:t>
            </a:r>
            <a:r>
              <a:rPr lang="ru-RU" dirty="0"/>
              <a:t>Российской Федерации совместно с автономной некоммерческой организацией </a:t>
            </a:r>
            <a:r>
              <a:rPr lang="ru-RU" dirty="0" smtClean="0"/>
              <a:t>«АСИ» </a:t>
            </a:r>
            <a:r>
              <a:rPr lang="ru-RU" dirty="0"/>
              <a:t>и органами исполнительной власти субъектов Российской Федерации </a:t>
            </a:r>
            <a:r>
              <a:rPr lang="ru-RU" u="sng" dirty="0"/>
              <a:t>обеспечить внедрение механизма</a:t>
            </a:r>
            <a:r>
              <a:rPr lang="ru-RU" dirty="0"/>
              <a:t> взаимодействия указанных органов исполнительной власти и общественных организаций при реализации инициативных проектов по благоустройству общественных пространств, восстановлению, реконструкции и ремонту зданий и сооружений, предусмотрев оказание финансовой поддержки таких </a:t>
            </a:r>
            <a:r>
              <a:rPr lang="ru-RU" dirty="0" smtClean="0"/>
              <a:t>проектов.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 smtClean="0"/>
              <a:t>  Доклад</a:t>
            </a:r>
            <a:r>
              <a:rPr lang="ru-RU" i="1" dirty="0"/>
              <a:t> – до 1 ноября 2023 г.</a:t>
            </a:r>
          </a:p>
          <a:p>
            <a:endParaRPr lang="ru-RU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4500" y="1709738"/>
            <a:ext cx="101777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66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880</Words>
  <Application>Microsoft Office PowerPoint</Application>
  <PresentationFormat>Произвольный</PresentationFormat>
  <Paragraphs>162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Office Theme</vt:lpstr>
      <vt:lpstr>1_Office Theme</vt:lpstr>
      <vt:lpstr>Инициативное бюджетирование как ресурс развития территорий. Участие граждан в реализации национальных проектов и  государственных программ.</vt:lpstr>
      <vt:lpstr>Структура выступления</vt:lpstr>
      <vt:lpstr>Эффекты от внедрения инициативного бюджетирования</vt:lpstr>
      <vt:lpstr>Ландшафт инициативного бюджетирования</vt:lpstr>
      <vt:lpstr>Международный опыт</vt:lpstr>
      <vt:lpstr>Презентация PowerPoint</vt:lpstr>
      <vt:lpstr>Презентация PowerPoint</vt:lpstr>
      <vt:lpstr>Перечень поручений по итогам заседания Совета при Президенте по развитию МСУ (20.04.2023)</vt:lpstr>
      <vt:lpstr>Перечень поручений  Президента РФ по итогам форума «Сильные идеи для нового времени»  (29 июня 2023 года)</vt:lpstr>
      <vt:lpstr>Российская практика: стратегический, проектный, программный подходы</vt:lpstr>
      <vt:lpstr>Перспективные практики: стратегический, проектный, программный подходы</vt:lpstr>
      <vt:lpstr>Презентация PowerPoint</vt:lpstr>
      <vt:lpstr>Решение вопросов местного значения</vt:lpstr>
      <vt:lpstr>Решение вопросов местного значения</vt:lpstr>
      <vt:lpstr>Сферы для решения вопросов регионального значения посредством инициативного бюджетирования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Шатохин Дмитрий Александрович</dc:creator>
  <cp:lastModifiedBy>79858814487</cp:lastModifiedBy>
  <cp:revision>72</cp:revision>
  <cp:lastPrinted>2023-07-04T06:06:57Z</cp:lastPrinted>
  <dcterms:modified xsi:type="dcterms:W3CDTF">2023-09-17T08:20:40Z</dcterms:modified>
</cp:coreProperties>
</file>