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5"/>
    <p:sldMasterId id="2147483751" r:id="rId6"/>
  </p:sldMasterIdLst>
  <p:notesMasterIdLst>
    <p:notesMasterId r:id="rId41"/>
  </p:notesMasterIdLst>
  <p:sldIdLst>
    <p:sldId id="448" r:id="rId7"/>
    <p:sldId id="756" r:id="rId8"/>
    <p:sldId id="697" r:id="rId9"/>
    <p:sldId id="727" r:id="rId10"/>
    <p:sldId id="648" r:id="rId11"/>
    <p:sldId id="682" r:id="rId12"/>
    <p:sldId id="694" r:id="rId13"/>
    <p:sldId id="742" r:id="rId14"/>
    <p:sldId id="757" r:id="rId15"/>
    <p:sldId id="743" r:id="rId16"/>
    <p:sldId id="747" r:id="rId17"/>
    <p:sldId id="740" r:id="rId18"/>
    <p:sldId id="744" r:id="rId19"/>
    <p:sldId id="745" r:id="rId20"/>
    <p:sldId id="749" r:id="rId21"/>
    <p:sldId id="746" r:id="rId22"/>
    <p:sldId id="748" r:id="rId23"/>
    <p:sldId id="750" r:id="rId24"/>
    <p:sldId id="751" r:id="rId25"/>
    <p:sldId id="333" r:id="rId26"/>
    <p:sldId id="752" r:id="rId27"/>
    <p:sldId id="675" r:id="rId28"/>
    <p:sldId id="737" r:id="rId29"/>
    <p:sldId id="644" r:id="rId30"/>
    <p:sldId id="507" r:id="rId31"/>
    <p:sldId id="686" r:id="rId32"/>
    <p:sldId id="415" r:id="rId33"/>
    <p:sldId id="687" r:id="rId34"/>
    <p:sldId id="524" r:id="rId35"/>
    <p:sldId id="693" r:id="rId36"/>
    <p:sldId id="755" r:id="rId37"/>
    <p:sldId id="518" r:id="rId38"/>
    <p:sldId id="758" r:id="rId39"/>
    <p:sldId id="442" r:id="rId40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повалова Наталья Арнольдовна" initials="ШНА" lastIdx="6" clrIdx="0">
    <p:extLst>
      <p:ext uri="{19B8F6BF-5375-455C-9EA6-DF929625EA0E}">
        <p15:presenceInfo xmlns:p15="http://schemas.microsoft.com/office/powerpoint/2012/main" userId="S-1-5-21-2556096346-3367145294-3090831036-1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438"/>
    <a:srgbClr val="3D8F39"/>
    <a:srgbClr val="9D9BBA"/>
    <a:srgbClr val="039648"/>
    <a:srgbClr val="9BD5B7"/>
    <a:srgbClr val="EAEAEA"/>
    <a:srgbClr val="E4E4E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87109" autoAdjust="0"/>
  </p:normalViewPr>
  <p:slideViewPr>
    <p:cSldViewPr>
      <p:cViewPr varScale="1">
        <p:scale>
          <a:sx n="112" d="100"/>
          <a:sy n="112" d="100"/>
        </p:scale>
        <p:origin x="51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7BBDB-B667-492D-BA30-9A0547404C7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DD40C2-753C-4854-A620-2D131D2AE71B}">
      <dgm:prSet phldrT="[Текст]"/>
      <dgm:spPr>
        <a:ln>
          <a:solidFill>
            <a:srgbClr val="92D050"/>
          </a:solidFill>
        </a:ln>
      </dgm:spPr>
      <dgm:t>
        <a:bodyPr/>
        <a:lstStyle/>
        <a:p>
          <a:r>
            <a:rPr lang="ru-RU" dirty="0"/>
            <a:t>Информировать</a:t>
          </a:r>
        </a:p>
      </dgm:t>
    </dgm:pt>
    <dgm:pt modelId="{878DCD33-06BE-4B84-882B-CFDE29386ACE}" type="parTrans" cxnId="{BCB7D663-6FFF-4035-8B93-EEF827A37591}">
      <dgm:prSet/>
      <dgm:spPr/>
      <dgm:t>
        <a:bodyPr/>
        <a:lstStyle/>
        <a:p>
          <a:endParaRPr lang="ru-RU"/>
        </a:p>
      </dgm:t>
    </dgm:pt>
    <dgm:pt modelId="{35FA5EBF-59F1-40C8-A823-DFA20CA33AD1}" type="sibTrans" cxnId="{BCB7D663-6FFF-4035-8B93-EEF827A37591}">
      <dgm:prSet/>
      <dgm:spPr/>
      <dgm:t>
        <a:bodyPr/>
        <a:lstStyle/>
        <a:p>
          <a:endParaRPr lang="ru-RU"/>
        </a:p>
      </dgm:t>
    </dgm:pt>
    <dgm:pt modelId="{E6B02F20-89F2-4A95-BD58-B61E955A81C9}">
      <dgm:prSet phldrT="[Текст]"/>
      <dgm:spPr>
        <a:ln>
          <a:solidFill>
            <a:srgbClr val="92D050"/>
          </a:solidFill>
        </a:ln>
      </dgm:spPr>
      <dgm:t>
        <a:bodyPr/>
        <a:lstStyle/>
        <a:p>
          <a:r>
            <a:rPr lang="ru-RU" dirty="0"/>
            <a:t>Вовлекать </a:t>
          </a:r>
        </a:p>
      </dgm:t>
    </dgm:pt>
    <dgm:pt modelId="{9F68F935-1C16-42CA-8366-CC7B8AB8A45B}" type="parTrans" cxnId="{54BDB749-B49A-40E5-B8FE-DD2BB7C4EC58}">
      <dgm:prSet/>
      <dgm:spPr/>
      <dgm:t>
        <a:bodyPr/>
        <a:lstStyle/>
        <a:p>
          <a:endParaRPr lang="ru-RU"/>
        </a:p>
      </dgm:t>
    </dgm:pt>
    <dgm:pt modelId="{B7B9887D-FC7D-42AC-BE58-926D044BF792}" type="sibTrans" cxnId="{54BDB749-B49A-40E5-B8FE-DD2BB7C4EC58}">
      <dgm:prSet/>
      <dgm:spPr/>
      <dgm:t>
        <a:bodyPr/>
        <a:lstStyle/>
        <a:p>
          <a:endParaRPr lang="ru-RU"/>
        </a:p>
      </dgm:t>
    </dgm:pt>
    <dgm:pt modelId="{C01CAE3F-D703-43BE-83D9-BF0320E3A849}">
      <dgm:prSet phldrT="[Текст]"/>
      <dgm:spPr>
        <a:ln>
          <a:solidFill>
            <a:srgbClr val="92D050"/>
          </a:solidFill>
        </a:ln>
      </dgm:spPr>
      <dgm:t>
        <a:bodyPr/>
        <a:lstStyle/>
        <a:p>
          <a:r>
            <a:rPr lang="ru-RU" dirty="0"/>
            <a:t>Формировать  доверие</a:t>
          </a:r>
        </a:p>
      </dgm:t>
    </dgm:pt>
    <dgm:pt modelId="{D4A51705-8778-4AE6-B0C9-A1101151866C}" type="parTrans" cxnId="{4E5A0884-A4B0-4203-917B-E3941167B63B}">
      <dgm:prSet/>
      <dgm:spPr/>
      <dgm:t>
        <a:bodyPr/>
        <a:lstStyle/>
        <a:p>
          <a:endParaRPr lang="ru-RU"/>
        </a:p>
      </dgm:t>
    </dgm:pt>
    <dgm:pt modelId="{05490243-B00B-4792-A6AB-8F1DD8169132}" type="sibTrans" cxnId="{4E5A0884-A4B0-4203-917B-E3941167B63B}">
      <dgm:prSet/>
      <dgm:spPr/>
      <dgm:t>
        <a:bodyPr/>
        <a:lstStyle/>
        <a:p>
          <a:endParaRPr lang="ru-RU"/>
        </a:p>
      </dgm:t>
    </dgm:pt>
    <dgm:pt modelId="{744D1A8C-B69B-4A18-973C-99EC3F5414B1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ru-RU" dirty="0"/>
            <a:t>Обучать</a:t>
          </a:r>
        </a:p>
      </dgm:t>
    </dgm:pt>
    <dgm:pt modelId="{043D50B9-4BAA-4CA0-A1E2-8492B33B7B96}" type="parTrans" cxnId="{74E3F375-694E-4DA0-B3F1-A5E21797823B}">
      <dgm:prSet/>
      <dgm:spPr/>
      <dgm:t>
        <a:bodyPr/>
        <a:lstStyle/>
        <a:p>
          <a:endParaRPr lang="ru-RU"/>
        </a:p>
      </dgm:t>
    </dgm:pt>
    <dgm:pt modelId="{ED08C83C-6D01-4D51-B5E8-16D0CDCA586D}" type="sibTrans" cxnId="{74E3F375-694E-4DA0-B3F1-A5E21797823B}">
      <dgm:prSet/>
      <dgm:spPr/>
      <dgm:t>
        <a:bodyPr/>
        <a:lstStyle/>
        <a:p>
          <a:endParaRPr lang="ru-RU"/>
        </a:p>
      </dgm:t>
    </dgm:pt>
    <dgm:pt modelId="{C99C7855-1961-48D4-A887-9F36C5E71A97}" type="pres">
      <dgm:prSet presAssocID="{6877BBDB-B667-492D-BA30-9A0547404C79}" presName="compositeShape" presStyleCnt="0">
        <dgm:presLayoutVars>
          <dgm:dir/>
          <dgm:resizeHandles/>
        </dgm:presLayoutVars>
      </dgm:prSet>
      <dgm:spPr/>
    </dgm:pt>
    <dgm:pt modelId="{103DDA78-F93C-47F9-889F-DBCB3DDA1AD5}" type="pres">
      <dgm:prSet presAssocID="{6877BBDB-B667-492D-BA30-9A0547404C79}" presName="pyramid" presStyleLbl="node1" presStyleIdx="0" presStyleCnt="1" custLinFactNeighborX="57164" custLinFactNeighborY="-8613"/>
      <dgm:spPr>
        <a:solidFill>
          <a:srgbClr val="92D050"/>
        </a:solidFill>
      </dgm:spPr>
    </dgm:pt>
    <dgm:pt modelId="{01985418-E94D-4887-9ACC-52C91FF1953D}" type="pres">
      <dgm:prSet presAssocID="{6877BBDB-B667-492D-BA30-9A0547404C79}" presName="theList" presStyleCnt="0"/>
      <dgm:spPr/>
    </dgm:pt>
    <dgm:pt modelId="{7BEAAEC3-A011-4401-8AA6-E64F09A60183}" type="pres">
      <dgm:prSet presAssocID="{D5DD40C2-753C-4854-A620-2D131D2AE71B}" presName="aNode" presStyleLbl="fgAcc1" presStyleIdx="0" presStyleCnt="4" custLinFactNeighborX="-1191" custLinFactNeighborY="85379">
        <dgm:presLayoutVars>
          <dgm:bulletEnabled val="1"/>
        </dgm:presLayoutVars>
      </dgm:prSet>
      <dgm:spPr/>
    </dgm:pt>
    <dgm:pt modelId="{3401C2BB-F95B-4EEF-9728-BF06368A2190}" type="pres">
      <dgm:prSet presAssocID="{D5DD40C2-753C-4854-A620-2D131D2AE71B}" presName="aSpace" presStyleCnt="0"/>
      <dgm:spPr/>
    </dgm:pt>
    <dgm:pt modelId="{68488831-C7B7-410D-BE40-2E7DC5CD74DA}" type="pres">
      <dgm:prSet presAssocID="{E6B02F20-89F2-4A95-BD58-B61E955A81C9}" presName="aNode" presStyleLbl="fgAcc1" presStyleIdx="1" presStyleCnt="4" custLinFactNeighborX="34" custLinFactNeighborY="23744">
        <dgm:presLayoutVars>
          <dgm:bulletEnabled val="1"/>
        </dgm:presLayoutVars>
      </dgm:prSet>
      <dgm:spPr/>
    </dgm:pt>
    <dgm:pt modelId="{E1FE7D53-2769-489B-BCB4-A961577B7168}" type="pres">
      <dgm:prSet presAssocID="{E6B02F20-89F2-4A95-BD58-B61E955A81C9}" presName="aSpace" presStyleCnt="0"/>
      <dgm:spPr/>
    </dgm:pt>
    <dgm:pt modelId="{7BF30850-2552-4DBF-AF15-736FEA6C1B3C}" type="pres">
      <dgm:prSet presAssocID="{744D1A8C-B69B-4A18-973C-99EC3F5414B1}" presName="aNode" presStyleLbl="fgAcc1" presStyleIdx="2" presStyleCnt="4">
        <dgm:presLayoutVars>
          <dgm:bulletEnabled val="1"/>
        </dgm:presLayoutVars>
      </dgm:prSet>
      <dgm:spPr/>
    </dgm:pt>
    <dgm:pt modelId="{2DC4102A-ED45-4A2B-ABB6-844BBF28F13F}" type="pres">
      <dgm:prSet presAssocID="{744D1A8C-B69B-4A18-973C-99EC3F5414B1}" presName="aSpace" presStyleCnt="0"/>
      <dgm:spPr/>
    </dgm:pt>
    <dgm:pt modelId="{026FFDDC-1242-41F9-B870-07877B92D510}" type="pres">
      <dgm:prSet presAssocID="{C01CAE3F-D703-43BE-83D9-BF0320E3A849}" presName="aNode" presStyleLbl="fgAcc1" presStyleIdx="3" presStyleCnt="4">
        <dgm:presLayoutVars>
          <dgm:bulletEnabled val="1"/>
        </dgm:presLayoutVars>
      </dgm:prSet>
      <dgm:spPr/>
    </dgm:pt>
    <dgm:pt modelId="{9D7C0B1B-23DF-4CE2-9757-39CBA978E85D}" type="pres">
      <dgm:prSet presAssocID="{C01CAE3F-D703-43BE-83D9-BF0320E3A849}" presName="aSpace" presStyleCnt="0"/>
      <dgm:spPr/>
    </dgm:pt>
  </dgm:ptLst>
  <dgm:cxnLst>
    <dgm:cxn modelId="{E4E6310B-6D30-4572-80EC-969C1EE4831A}" type="presOf" srcId="{E6B02F20-89F2-4A95-BD58-B61E955A81C9}" destId="{68488831-C7B7-410D-BE40-2E7DC5CD74DA}" srcOrd="0" destOrd="0" presId="urn:microsoft.com/office/officeart/2005/8/layout/pyramid2"/>
    <dgm:cxn modelId="{8E21E128-AFE3-40A5-855E-1DCEA6C05C2B}" type="presOf" srcId="{6877BBDB-B667-492D-BA30-9A0547404C79}" destId="{C99C7855-1961-48D4-A887-9F36C5E71A97}" srcOrd="0" destOrd="0" presId="urn:microsoft.com/office/officeart/2005/8/layout/pyramid2"/>
    <dgm:cxn modelId="{BCB7D663-6FFF-4035-8B93-EEF827A37591}" srcId="{6877BBDB-B667-492D-BA30-9A0547404C79}" destId="{D5DD40C2-753C-4854-A620-2D131D2AE71B}" srcOrd="0" destOrd="0" parTransId="{878DCD33-06BE-4B84-882B-CFDE29386ACE}" sibTransId="{35FA5EBF-59F1-40C8-A823-DFA20CA33AD1}"/>
    <dgm:cxn modelId="{7747FD44-992E-4739-8C42-3EC42F075BFB}" type="presOf" srcId="{744D1A8C-B69B-4A18-973C-99EC3F5414B1}" destId="{7BF30850-2552-4DBF-AF15-736FEA6C1B3C}" srcOrd="0" destOrd="0" presId="urn:microsoft.com/office/officeart/2005/8/layout/pyramid2"/>
    <dgm:cxn modelId="{54BDB749-B49A-40E5-B8FE-DD2BB7C4EC58}" srcId="{6877BBDB-B667-492D-BA30-9A0547404C79}" destId="{E6B02F20-89F2-4A95-BD58-B61E955A81C9}" srcOrd="1" destOrd="0" parTransId="{9F68F935-1C16-42CA-8366-CC7B8AB8A45B}" sibTransId="{B7B9887D-FC7D-42AC-BE58-926D044BF792}"/>
    <dgm:cxn modelId="{74E3F375-694E-4DA0-B3F1-A5E21797823B}" srcId="{6877BBDB-B667-492D-BA30-9A0547404C79}" destId="{744D1A8C-B69B-4A18-973C-99EC3F5414B1}" srcOrd="2" destOrd="0" parTransId="{043D50B9-4BAA-4CA0-A1E2-8492B33B7B96}" sibTransId="{ED08C83C-6D01-4D51-B5E8-16D0CDCA586D}"/>
    <dgm:cxn modelId="{5E93FD80-5485-41ED-AC04-A6AF3E0EB8E6}" type="presOf" srcId="{C01CAE3F-D703-43BE-83D9-BF0320E3A849}" destId="{026FFDDC-1242-41F9-B870-07877B92D510}" srcOrd="0" destOrd="0" presId="urn:microsoft.com/office/officeart/2005/8/layout/pyramid2"/>
    <dgm:cxn modelId="{4E5A0884-A4B0-4203-917B-E3941167B63B}" srcId="{6877BBDB-B667-492D-BA30-9A0547404C79}" destId="{C01CAE3F-D703-43BE-83D9-BF0320E3A849}" srcOrd="3" destOrd="0" parTransId="{D4A51705-8778-4AE6-B0C9-A1101151866C}" sibTransId="{05490243-B00B-4792-A6AB-8F1DD8169132}"/>
    <dgm:cxn modelId="{71C62E9F-F418-4D6B-87F8-89B4163D3723}" type="presOf" srcId="{D5DD40C2-753C-4854-A620-2D131D2AE71B}" destId="{7BEAAEC3-A011-4401-8AA6-E64F09A60183}" srcOrd="0" destOrd="0" presId="urn:microsoft.com/office/officeart/2005/8/layout/pyramid2"/>
    <dgm:cxn modelId="{D96360D1-0B13-42AC-8B73-D7EB6198066E}" type="presParOf" srcId="{C99C7855-1961-48D4-A887-9F36C5E71A97}" destId="{103DDA78-F93C-47F9-889F-DBCB3DDA1AD5}" srcOrd="0" destOrd="0" presId="urn:microsoft.com/office/officeart/2005/8/layout/pyramid2"/>
    <dgm:cxn modelId="{097E88D2-62C4-4A89-896A-E50DEF2112B7}" type="presParOf" srcId="{C99C7855-1961-48D4-A887-9F36C5E71A97}" destId="{01985418-E94D-4887-9ACC-52C91FF1953D}" srcOrd="1" destOrd="0" presId="urn:microsoft.com/office/officeart/2005/8/layout/pyramid2"/>
    <dgm:cxn modelId="{FCE181DA-2D81-4F87-8AE5-06C5C79B3F73}" type="presParOf" srcId="{01985418-E94D-4887-9ACC-52C91FF1953D}" destId="{7BEAAEC3-A011-4401-8AA6-E64F09A60183}" srcOrd="0" destOrd="0" presId="urn:microsoft.com/office/officeart/2005/8/layout/pyramid2"/>
    <dgm:cxn modelId="{36FBF5AA-E5FD-44E4-9187-DB8C34E7901C}" type="presParOf" srcId="{01985418-E94D-4887-9ACC-52C91FF1953D}" destId="{3401C2BB-F95B-4EEF-9728-BF06368A2190}" srcOrd="1" destOrd="0" presId="urn:microsoft.com/office/officeart/2005/8/layout/pyramid2"/>
    <dgm:cxn modelId="{418A6A7F-49F3-4CB3-BB54-0A97A6447030}" type="presParOf" srcId="{01985418-E94D-4887-9ACC-52C91FF1953D}" destId="{68488831-C7B7-410D-BE40-2E7DC5CD74DA}" srcOrd="2" destOrd="0" presId="urn:microsoft.com/office/officeart/2005/8/layout/pyramid2"/>
    <dgm:cxn modelId="{6FC1ACAF-2B4A-4541-AFB0-BACB5B1E3507}" type="presParOf" srcId="{01985418-E94D-4887-9ACC-52C91FF1953D}" destId="{E1FE7D53-2769-489B-BCB4-A961577B7168}" srcOrd="3" destOrd="0" presId="urn:microsoft.com/office/officeart/2005/8/layout/pyramid2"/>
    <dgm:cxn modelId="{42C82D0A-BEBD-4985-B511-295252863E52}" type="presParOf" srcId="{01985418-E94D-4887-9ACC-52C91FF1953D}" destId="{7BF30850-2552-4DBF-AF15-736FEA6C1B3C}" srcOrd="4" destOrd="0" presId="urn:microsoft.com/office/officeart/2005/8/layout/pyramid2"/>
    <dgm:cxn modelId="{802A4E4E-C244-40D6-8EEC-7CB4388ABD86}" type="presParOf" srcId="{01985418-E94D-4887-9ACC-52C91FF1953D}" destId="{2DC4102A-ED45-4A2B-ABB6-844BBF28F13F}" srcOrd="5" destOrd="0" presId="urn:microsoft.com/office/officeart/2005/8/layout/pyramid2"/>
    <dgm:cxn modelId="{C4F89DAD-6436-4520-9C52-B773C3113180}" type="presParOf" srcId="{01985418-E94D-4887-9ACC-52C91FF1953D}" destId="{026FFDDC-1242-41F9-B870-07877B92D510}" srcOrd="6" destOrd="0" presId="urn:microsoft.com/office/officeart/2005/8/layout/pyramid2"/>
    <dgm:cxn modelId="{1C5A01CA-7733-4D7F-BD7F-59B6E39F0ACF}" type="presParOf" srcId="{01985418-E94D-4887-9ACC-52C91FF1953D}" destId="{9D7C0B1B-23DF-4CE2-9757-39CBA978E85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9100E7-C986-40B0-807D-9F09DA98340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B60FD6-B851-4153-BC02-CD1849547DD0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/>
            <a:t>Региональный уровень</a:t>
          </a:r>
        </a:p>
      </dgm:t>
    </dgm:pt>
    <dgm:pt modelId="{20EB109D-CFCB-4F1E-83FD-4039457889BF}" type="parTrans" cxnId="{6C2ACB09-EC59-4626-9525-E74E2453F81D}">
      <dgm:prSet/>
      <dgm:spPr/>
      <dgm:t>
        <a:bodyPr/>
        <a:lstStyle/>
        <a:p>
          <a:endParaRPr lang="ru-RU"/>
        </a:p>
      </dgm:t>
    </dgm:pt>
    <dgm:pt modelId="{F326BC49-DF72-438C-AAC5-EC06F0454D7D}" type="sibTrans" cxnId="{6C2ACB09-EC59-4626-9525-E74E2453F81D}">
      <dgm:prSet/>
      <dgm:spPr/>
      <dgm:t>
        <a:bodyPr/>
        <a:lstStyle/>
        <a:p>
          <a:endParaRPr lang="ru-RU"/>
        </a:p>
      </dgm:t>
    </dgm:pt>
    <dgm:pt modelId="{BA663390-A9F5-4173-A13B-D3A2DBC528AF}">
      <dgm:prSet phldrT="[Текст]" custT="1"/>
      <dgm:spPr/>
      <dgm:t>
        <a:bodyPr/>
        <a:lstStyle/>
        <a:p>
          <a:r>
            <a:rPr lang="ru-RU" sz="1600" dirty="0"/>
            <a:t>Методические рекомендации</a:t>
          </a:r>
        </a:p>
      </dgm:t>
    </dgm:pt>
    <dgm:pt modelId="{27A081B8-5721-43B7-B4E1-8148373CC245}" type="parTrans" cxnId="{A9D2A6A3-17B9-4225-8FDF-9399B2CF47B3}">
      <dgm:prSet/>
      <dgm:spPr/>
      <dgm:t>
        <a:bodyPr/>
        <a:lstStyle/>
        <a:p>
          <a:endParaRPr lang="ru-RU"/>
        </a:p>
      </dgm:t>
    </dgm:pt>
    <dgm:pt modelId="{E40845C5-0067-454A-A9C4-17261B9C422C}" type="sibTrans" cxnId="{A9D2A6A3-17B9-4225-8FDF-9399B2CF47B3}">
      <dgm:prSet/>
      <dgm:spPr/>
      <dgm:t>
        <a:bodyPr/>
        <a:lstStyle/>
        <a:p>
          <a:endParaRPr lang="ru-RU"/>
        </a:p>
      </dgm:t>
    </dgm:pt>
    <dgm:pt modelId="{A4807F60-9AC4-46A5-B2C7-D77212FAF9E0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dirty="0"/>
            <a:t>Муниципальный  уровень</a:t>
          </a:r>
        </a:p>
      </dgm:t>
    </dgm:pt>
    <dgm:pt modelId="{0C5B5840-E63E-468D-9801-4A47A76F85E1}" type="parTrans" cxnId="{FBF710CA-C28A-4A97-A7C8-EBA0D65E16F6}">
      <dgm:prSet/>
      <dgm:spPr/>
      <dgm:t>
        <a:bodyPr/>
        <a:lstStyle/>
        <a:p>
          <a:endParaRPr lang="ru-RU"/>
        </a:p>
      </dgm:t>
    </dgm:pt>
    <dgm:pt modelId="{9BDDF83D-B9C2-4F67-9F04-B4E9D04A28E5}" type="sibTrans" cxnId="{FBF710CA-C28A-4A97-A7C8-EBA0D65E16F6}">
      <dgm:prSet/>
      <dgm:spPr/>
      <dgm:t>
        <a:bodyPr/>
        <a:lstStyle/>
        <a:p>
          <a:endParaRPr lang="ru-RU"/>
        </a:p>
      </dgm:t>
    </dgm:pt>
    <dgm:pt modelId="{6A392F31-CC23-4C51-96A0-3519F0294591}">
      <dgm:prSet phldrT="[Текст]" custT="1"/>
      <dgm:spPr/>
      <dgm:t>
        <a:bodyPr/>
        <a:lstStyle/>
        <a:p>
          <a:r>
            <a:rPr lang="ru-RU" sz="1600" dirty="0"/>
            <a:t>Местные СМИ</a:t>
          </a:r>
        </a:p>
      </dgm:t>
    </dgm:pt>
    <dgm:pt modelId="{122251C4-5A9C-4181-BBBA-02F806E140E6}" type="parTrans" cxnId="{56B6E063-43F4-49FA-BE32-AA135C3BAD56}">
      <dgm:prSet/>
      <dgm:spPr/>
      <dgm:t>
        <a:bodyPr/>
        <a:lstStyle/>
        <a:p>
          <a:endParaRPr lang="ru-RU"/>
        </a:p>
      </dgm:t>
    </dgm:pt>
    <dgm:pt modelId="{D22A3F6C-F463-4DF3-8659-13DC0B58E3D8}" type="sibTrans" cxnId="{56B6E063-43F4-49FA-BE32-AA135C3BAD56}">
      <dgm:prSet/>
      <dgm:spPr/>
      <dgm:t>
        <a:bodyPr/>
        <a:lstStyle/>
        <a:p>
          <a:endParaRPr lang="ru-RU"/>
        </a:p>
      </dgm:t>
    </dgm:pt>
    <dgm:pt modelId="{EF43C9C6-A437-4FDD-962D-AA18F50249B0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Местный уровень (поселение/двор)</a:t>
          </a:r>
        </a:p>
      </dgm:t>
    </dgm:pt>
    <dgm:pt modelId="{9E1AC2E6-7F32-4ABF-B79A-C5F00A52729E}" type="parTrans" cxnId="{DDC273CB-FD4E-44BB-BADE-951305D74A55}">
      <dgm:prSet/>
      <dgm:spPr/>
      <dgm:t>
        <a:bodyPr/>
        <a:lstStyle/>
        <a:p>
          <a:endParaRPr lang="ru-RU"/>
        </a:p>
      </dgm:t>
    </dgm:pt>
    <dgm:pt modelId="{FE0BE5D1-0E6B-4E4F-9A58-2F8093F2CA91}" type="sibTrans" cxnId="{DDC273CB-FD4E-44BB-BADE-951305D74A55}">
      <dgm:prSet/>
      <dgm:spPr/>
      <dgm:t>
        <a:bodyPr/>
        <a:lstStyle/>
        <a:p>
          <a:endParaRPr lang="ru-RU"/>
        </a:p>
      </dgm:t>
    </dgm:pt>
    <dgm:pt modelId="{ABFC75B4-2B28-4FD2-B88B-7924C75CCAB3}">
      <dgm:prSet phldrT="[Текст]" custT="1"/>
      <dgm:spPr/>
      <dgm:t>
        <a:bodyPr/>
        <a:lstStyle/>
        <a:p>
          <a:r>
            <a:rPr lang="ru-RU" sz="1600" dirty="0"/>
            <a:t>Объявления/информационные стенды</a:t>
          </a:r>
        </a:p>
      </dgm:t>
    </dgm:pt>
    <dgm:pt modelId="{B9A01C05-77C3-406A-A1C5-1F95D19C171E}" type="parTrans" cxnId="{7161C7A1-D8E4-4A02-B20B-837782F4D5C3}">
      <dgm:prSet/>
      <dgm:spPr/>
      <dgm:t>
        <a:bodyPr/>
        <a:lstStyle/>
        <a:p>
          <a:endParaRPr lang="ru-RU"/>
        </a:p>
      </dgm:t>
    </dgm:pt>
    <dgm:pt modelId="{25BBEB8F-9763-462C-BEC2-DB59A54179C4}" type="sibTrans" cxnId="{7161C7A1-D8E4-4A02-B20B-837782F4D5C3}">
      <dgm:prSet/>
      <dgm:spPr/>
      <dgm:t>
        <a:bodyPr/>
        <a:lstStyle/>
        <a:p>
          <a:endParaRPr lang="ru-RU"/>
        </a:p>
      </dgm:t>
    </dgm:pt>
    <dgm:pt modelId="{751157E1-6E7E-4147-87C9-D7CE421CE36A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ТОС/старосты/ инициативные группы граждан</a:t>
          </a:r>
        </a:p>
      </dgm:t>
    </dgm:pt>
    <dgm:pt modelId="{F6BD2571-267E-43E8-A51C-DFBE7DED892C}" type="parTrans" cxnId="{34CDF537-89C1-4E3C-94A6-AEB2678A491B}">
      <dgm:prSet/>
      <dgm:spPr/>
      <dgm:t>
        <a:bodyPr/>
        <a:lstStyle/>
        <a:p>
          <a:endParaRPr lang="ru-RU"/>
        </a:p>
      </dgm:t>
    </dgm:pt>
    <dgm:pt modelId="{3ACDAC9D-ECBB-4227-8B29-68D80F8CE39E}" type="sibTrans" cxnId="{34CDF537-89C1-4E3C-94A6-AEB2678A491B}">
      <dgm:prSet/>
      <dgm:spPr/>
      <dgm:t>
        <a:bodyPr/>
        <a:lstStyle/>
        <a:p>
          <a:endParaRPr lang="ru-RU"/>
        </a:p>
      </dgm:t>
    </dgm:pt>
    <dgm:pt modelId="{5A97A4EF-0FE7-42EA-BD50-E7E78E5E0100}">
      <dgm:prSet custT="1"/>
      <dgm:spPr/>
      <dgm:t>
        <a:bodyPr/>
        <a:lstStyle/>
        <a:p>
          <a:r>
            <a:rPr lang="ru-RU" sz="1600" dirty="0"/>
            <a:t>Интернет-ресурс</a:t>
          </a:r>
        </a:p>
      </dgm:t>
    </dgm:pt>
    <dgm:pt modelId="{7B06D94C-A356-44E1-82C6-3EC37279AEAA}" type="parTrans" cxnId="{D8940DF5-4462-4E8F-B273-0CB55E95D9A3}">
      <dgm:prSet/>
      <dgm:spPr/>
      <dgm:t>
        <a:bodyPr/>
        <a:lstStyle/>
        <a:p>
          <a:endParaRPr lang="ru-RU"/>
        </a:p>
      </dgm:t>
    </dgm:pt>
    <dgm:pt modelId="{B569763C-5F37-45A4-A188-B12E9AB7D1E6}" type="sibTrans" cxnId="{D8940DF5-4462-4E8F-B273-0CB55E95D9A3}">
      <dgm:prSet/>
      <dgm:spPr/>
      <dgm:t>
        <a:bodyPr/>
        <a:lstStyle/>
        <a:p>
          <a:endParaRPr lang="ru-RU"/>
        </a:p>
      </dgm:t>
    </dgm:pt>
    <dgm:pt modelId="{1E4B8FAD-E034-4F8B-9BBF-2BBF3C3BD842}">
      <dgm:prSet custT="1"/>
      <dgm:spPr/>
      <dgm:t>
        <a:bodyPr/>
        <a:lstStyle/>
        <a:p>
          <a:r>
            <a:rPr lang="ru-RU" sz="1600" dirty="0"/>
            <a:t>Обучающие мероприятия</a:t>
          </a:r>
        </a:p>
      </dgm:t>
    </dgm:pt>
    <dgm:pt modelId="{55AE6DDB-B3AA-4B2A-A62F-F44FCB8B8903}" type="parTrans" cxnId="{8B096988-7A4C-4D66-A8D6-1FCF770F16A5}">
      <dgm:prSet/>
      <dgm:spPr/>
      <dgm:t>
        <a:bodyPr/>
        <a:lstStyle/>
        <a:p>
          <a:endParaRPr lang="ru-RU"/>
        </a:p>
      </dgm:t>
    </dgm:pt>
    <dgm:pt modelId="{540F4441-B937-419A-8C25-BBDC08B232EA}" type="sibTrans" cxnId="{8B096988-7A4C-4D66-A8D6-1FCF770F16A5}">
      <dgm:prSet/>
      <dgm:spPr/>
      <dgm:t>
        <a:bodyPr/>
        <a:lstStyle/>
        <a:p>
          <a:endParaRPr lang="ru-RU"/>
        </a:p>
      </dgm:t>
    </dgm:pt>
    <dgm:pt modelId="{16E7C668-774F-4647-91DD-4D7D3136A924}">
      <dgm:prSet/>
      <dgm:spPr/>
      <dgm:t>
        <a:bodyPr/>
        <a:lstStyle/>
        <a:p>
          <a:endParaRPr lang="ru-RU" sz="1000" dirty="0"/>
        </a:p>
      </dgm:t>
    </dgm:pt>
    <dgm:pt modelId="{0D95A0F8-0E72-4FF7-89F6-79DA6725B124}" type="parTrans" cxnId="{0DF07364-981E-4434-B1E6-27D789E79A06}">
      <dgm:prSet/>
      <dgm:spPr/>
      <dgm:t>
        <a:bodyPr/>
        <a:lstStyle/>
        <a:p>
          <a:endParaRPr lang="ru-RU"/>
        </a:p>
      </dgm:t>
    </dgm:pt>
    <dgm:pt modelId="{9094F9E9-5F89-44D6-A7D8-299B9C9EE17F}" type="sibTrans" cxnId="{0DF07364-981E-4434-B1E6-27D789E79A06}">
      <dgm:prSet/>
      <dgm:spPr/>
      <dgm:t>
        <a:bodyPr/>
        <a:lstStyle/>
        <a:p>
          <a:endParaRPr lang="ru-RU"/>
        </a:p>
      </dgm:t>
    </dgm:pt>
    <dgm:pt modelId="{038BABF6-EF51-4815-9424-5DA5008CA7A3}">
      <dgm:prSet phldrT="[Текст]" custT="1"/>
      <dgm:spPr/>
      <dgm:t>
        <a:bodyPr/>
        <a:lstStyle/>
        <a:p>
          <a:r>
            <a:rPr lang="ru-RU" sz="1600" dirty="0"/>
            <a:t>СМИ и реклама</a:t>
          </a:r>
        </a:p>
      </dgm:t>
    </dgm:pt>
    <dgm:pt modelId="{D4059E80-E961-49B4-B7B0-B63C75545740}" type="parTrans" cxnId="{E6C7B3DA-5EC5-441E-96A0-E003CBAEF4FC}">
      <dgm:prSet/>
      <dgm:spPr/>
      <dgm:t>
        <a:bodyPr/>
        <a:lstStyle/>
        <a:p>
          <a:endParaRPr lang="ru-RU"/>
        </a:p>
      </dgm:t>
    </dgm:pt>
    <dgm:pt modelId="{BFBF8548-77C2-4F49-965E-C3B15869E25F}" type="sibTrans" cxnId="{E6C7B3DA-5EC5-441E-96A0-E003CBAEF4FC}">
      <dgm:prSet/>
      <dgm:spPr/>
      <dgm:t>
        <a:bodyPr/>
        <a:lstStyle/>
        <a:p>
          <a:endParaRPr lang="ru-RU"/>
        </a:p>
      </dgm:t>
    </dgm:pt>
    <dgm:pt modelId="{A61F2680-ED35-4B53-9FD1-1C862D4A211B}">
      <dgm:prSet phldrT="[Текст]" custT="1"/>
      <dgm:spPr/>
      <dgm:t>
        <a:bodyPr/>
        <a:lstStyle/>
        <a:p>
          <a:r>
            <a:rPr lang="ru-RU" sz="1600" dirty="0"/>
            <a:t>Разработка айдентики</a:t>
          </a:r>
        </a:p>
      </dgm:t>
    </dgm:pt>
    <dgm:pt modelId="{4DEE513C-FBAC-457A-B3D5-2CFE865E535A}" type="parTrans" cxnId="{B228F6F1-CD7C-4518-8EB2-046BA48B828D}">
      <dgm:prSet/>
      <dgm:spPr/>
      <dgm:t>
        <a:bodyPr/>
        <a:lstStyle/>
        <a:p>
          <a:endParaRPr lang="ru-RU"/>
        </a:p>
      </dgm:t>
    </dgm:pt>
    <dgm:pt modelId="{7093E3B0-1A92-468A-BD7F-69D4DB42CB1B}" type="sibTrans" cxnId="{B228F6F1-CD7C-4518-8EB2-046BA48B828D}">
      <dgm:prSet/>
      <dgm:spPr/>
      <dgm:t>
        <a:bodyPr/>
        <a:lstStyle/>
        <a:p>
          <a:endParaRPr lang="ru-RU"/>
        </a:p>
      </dgm:t>
    </dgm:pt>
    <dgm:pt modelId="{586E14BB-4F5A-4833-8B32-C4F42A252D53}">
      <dgm:prSet custT="1"/>
      <dgm:spPr/>
      <dgm:t>
        <a:bodyPr/>
        <a:lstStyle/>
        <a:p>
          <a:r>
            <a:rPr lang="ru-RU" sz="1600" dirty="0"/>
            <a:t>Консалтинговое сопровождение</a:t>
          </a:r>
        </a:p>
      </dgm:t>
    </dgm:pt>
    <dgm:pt modelId="{2D7D1C6D-71E4-4781-A998-65DD0EDD5266}" type="parTrans" cxnId="{4EBCAFB0-63F3-4CFA-A7C5-99FD22870481}">
      <dgm:prSet/>
      <dgm:spPr/>
      <dgm:t>
        <a:bodyPr/>
        <a:lstStyle/>
        <a:p>
          <a:endParaRPr lang="ru-RU"/>
        </a:p>
      </dgm:t>
    </dgm:pt>
    <dgm:pt modelId="{D67E016B-BC6E-4DAE-B07C-135CA1F1AFEB}" type="sibTrans" cxnId="{4EBCAFB0-63F3-4CFA-A7C5-99FD22870481}">
      <dgm:prSet/>
      <dgm:spPr/>
      <dgm:t>
        <a:bodyPr/>
        <a:lstStyle/>
        <a:p>
          <a:endParaRPr lang="ru-RU"/>
        </a:p>
      </dgm:t>
    </dgm:pt>
    <dgm:pt modelId="{C0452718-439F-4A3C-ABBD-080595E53524}">
      <dgm:prSet phldrT="[Текст]" custT="1"/>
      <dgm:spPr/>
      <dgm:t>
        <a:bodyPr/>
        <a:lstStyle/>
        <a:p>
          <a:r>
            <a:rPr lang="ru-RU" sz="1600" dirty="0"/>
            <a:t>Местные сайты и группы в соцсетях</a:t>
          </a:r>
        </a:p>
      </dgm:t>
    </dgm:pt>
    <dgm:pt modelId="{DE83C795-8A2A-41F3-B7A2-196A0EB89CCC}" type="parTrans" cxnId="{EF6E38BA-8954-4817-A49E-DE4A3778B3B1}">
      <dgm:prSet/>
      <dgm:spPr/>
      <dgm:t>
        <a:bodyPr/>
        <a:lstStyle/>
        <a:p>
          <a:endParaRPr lang="ru-RU"/>
        </a:p>
      </dgm:t>
    </dgm:pt>
    <dgm:pt modelId="{E3C49A2E-43F8-4FD8-AE22-AAEF8253E305}" type="sibTrans" cxnId="{EF6E38BA-8954-4817-A49E-DE4A3778B3B1}">
      <dgm:prSet/>
      <dgm:spPr/>
      <dgm:t>
        <a:bodyPr/>
        <a:lstStyle/>
        <a:p>
          <a:endParaRPr lang="ru-RU"/>
        </a:p>
      </dgm:t>
    </dgm:pt>
    <dgm:pt modelId="{46C7E940-EE54-4ABD-A0D2-AF1A818C1F2B}">
      <dgm:prSet phldrT="[Текст]" custT="1"/>
      <dgm:spPr/>
      <dgm:t>
        <a:bodyPr/>
        <a:lstStyle/>
        <a:p>
          <a:r>
            <a:rPr lang="ru-RU" sz="1600" dirty="0"/>
            <a:t>Наглядная агитация</a:t>
          </a:r>
        </a:p>
      </dgm:t>
    </dgm:pt>
    <dgm:pt modelId="{1F2BA441-BC91-479C-A3EB-1C2BFB42037D}" type="parTrans" cxnId="{73F0B3DB-3AC8-495C-B07D-1368FFFB0823}">
      <dgm:prSet/>
      <dgm:spPr/>
      <dgm:t>
        <a:bodyPr/>
        <a:lstStyle/>
        <a:p>
          <a:endParaRPr lang="ru-RU"/>
        </a:p>
      </dgm:t>
    </dgm:pt>
    <dgm:pt modelId="{77ABB419-393B-433B-BBB8-B43F6FEB7DFA}" type="sibTrans" cxnId="{73F0B3DB-3AC8-495C-B07D-1368FFFB0823}">
      <dgm:prSet/>
      <dgm:spPr/>
      <dgm:t>
        <a:bodyPr/>
        <a:lstStyle/>
        <a:p>
          <a:endParaRPr lang="ru-RU"/>
        </a:p>
      </dgm:t>
    </dgm:pt>
    <dgm:pt modelId="{4DAF8D8A-F379-4B90-A1A7-F4C122BFB661}">
      <dgm:prSet phldrT="[Текст]" custT="1"/>
      <dgm:spPr/>
      <dgm:t>
        <a:bodyPr/>
        <a:lstStyle/>
        <a:p>
          <a:r>
            <a:rPr lang="ru-RU" sz="1600" dirty="0"/>
            <a:t>Оповещение </a:t>
          </a:r>
        </a:p>
      </dgm:t>
    </dgm:pt>
    <dgm:pt modelId="{C1C72B56-DDA8-4E9B-9045-092A225DB5F7}" type="parTrans" cxnId="{45E53F9E-7ED3-4F2E-B15F-BB54AEFF0C99}">
      <dgm:prSet/>
      <dgm:spPr/>
      <dgm:t>
        <a:bodyPr/>
        <a:lstStyle/>
        <a:p>
          <a:endParaRPr lang="ru-RU"/>
        </a:p>
      </dgm:t>
    </dgm:pt>
    <dgm:pt modelId="{9BBC7368-9A27-4A7F-A71F-D85A0F2BF940}" type="sibTrans" cxnId="{45E53F9E-7ED3-4F2E-B15F-BB54AEFF0C99}">
      <dgm:prSet/>
      <dgm:spPr/>
      <dgm:t>
        <a:bodyPr/>
        <a:lstStyle/>
        <a:p>
          <a:endParaRPr lang="ru-RU"/>
        </a:p>
      </dgm:t>
    </dgm:pt>
    <dgm:pt modelId="{5853DF1B-2900-4D59-B56A-127203754928}">
      <dgm:prSet phldrT="[Текст]" custT="1"/>
      <dgm:spPr/>
      <dgm:t>
        <a:bodyPr/>
        <a:lstStyle/>
        <a:p>
          <a:r>
            <a:rPr lang="ru-RU" sz="1600" dirty="0"/>
            <a:t>Праздники</a:t>
          </a:r>
        </a:p>
      </dgm:t>
    </dgm:pt>
    <dgm:pt modelId="{6DD01929-7D46-4E4F-8C8E-5CD1B3C5E222}" type="parTrans" cxnId="{927153A8-AD6F-4931-A756-D83E7E1FB6E4}">
      <dgm:prSet/>
      <dgm:spPr/>
      <dgm:t>
        <a:bodyPr/>
        <a:lstStyle/>
        <a:p>
          <a:endParaRPr lang="ru-RU"/>
        </a:p>
      </dgm:t>
    </dgm:pt>
    <dgm:pt modelId="{B653B943-A796-4CBB-A2F5-DC3ED89559EF}" type="sibTrans" cxnId="{927153A8-AD6F-4931-A756-D83E7E1FB6E4}">
      <dgm:prSet/>
      <dgm:spPr/>
      <dgm:t>
        <a:bodyPr/>
        <a:lstStyle/>
        <a:p>
          <a:endParaRPr lang="ru-RU"/>
        </a:p>
      </dgm:t>
    </dgm:pt>
    <dgm:pt modelId="{D43BC39C-22E7-4063-8C4B-C8A151CD1133}">
      <dgm:prSet phldrT="[Текст]" custT="1"/>
      <dgm:spPr/>
      <dgm:t>
        <a:bodyPr/>
        <a:lstStyle/>
        <a:p>
          <a:r>
            <a:rPr lang="ru-RU" sz="1600" dirty="0"/>
            <a:t>Группы в соцсетях</a:t>
          </a:r>
        </a:p>
      </dgm:t>
    </dgm:pt>
    <dgm:pt modelId="{63C1E604-BDFE-4EAB-A7D3-C8532984753D}" type="parTrans" cxnId="{3E709CAC-2F6E-4AB9-99F8-5BFAE33453A5}">
      <dgm:prSet/>
      <dgm:spPr/>
      <dgm:t>
        <a:bodyPr/>
        <a:lstStyle/>
        <a:p>
          <a:endParaRPr lang="ru-RU"/>
        </a:p>
      </dgm:t>
    </dgm:pt>
    <dgm:pt modelId="{AB7DC94B-A045-4A82-A7AA-5237E4239210}" type="sibTrans" cxnId="{3E709CAC-2F6E-4AB9-99F8-5BFAE33453A5}">
      <dgm:prSet/>
      <dgm:spPr/>
      <dgm:t>
        <a:bodyPr/>
        <a:lstStyle/>
        <a:p>
          <a:endParaRPr lang="ru-RU"/>
        </a:p>
      </dgm:t>
    </dgm:pt>
    <dgm:pt modelId="{B6CDB704-7388-442C-8377-B95CB0541992}">
      <dgm:prSet phldrT="[Текст]" custT="1"/>
      <dgm:spPr/>
      <dgm:t>
        <a:bodyPr/>
        <a:lstStyle/>
        <a:p>
          <a:r>
            <a:rPr lang="ru-RU" sz="1600" dirty="0"/>
            <a:t>Мессенджеры</a:t>
          </a:r>
        </a:p>
      </dgm:t>
    </dgm:pt>
    <dgm:pt modelId="{CA1D5CB1-CFF2-4ABF-B757-8F4661FA1F9D}" type="parTrans" cxnId="{9B6474B2-EEF7-44EC-8AA1-7DCB12DC35EB}">
      <dgm:prSet/>
      <dgm:spPr/>
      <dgm:t>
        <a:bodyPr/>
        <a:lstStyle/>
        <a:p>
          <a:endParaRPr lang="ru-RU"/>
        </a:p>
      </dgm:t>
    </dgm:pt>
    <dgm:pt modelId="{40DB3C76-8434-4118-94A9-6852A3D63F4D}" type="sibTrans" cxnId="{9B6474B2-EEF7-44EC-8AA1-7DCB12DC35EB}">
      <dgm:prSet/>
      <dgm:spPr/>
      <dgm:t>
        <a:bodyPr/>
        <a:lstStyle/>
        <a:p>
          <a:endParaRPr lang="ru-RU"/>
        </a:p>
      </dgm:t>
    </dgm:pt>
    <dgm:pt modelId="{DF42921C-E145-4CE9-B5A2-7D7FB8111EC8}">
      <dgm:prSet phldrT="[Текст]"/>
      <dgm:spPr/>
      <dgm:t>
        <a:bodyPr/>
        <a:lstStyle/>
        <a:p>
          <a:endParaRPr lang="ru-RU" sz="1100" dirty="0"/>
        </a:p>
      </dgm:t>
    </dgm:pt>
    <dgm:pt modelId="{952A7913-D8B9-4938-BC48-EDD71F32AA1B}" type="parTrans" cxnId="{1CEEEF6F-6046-444B-A6B8-FD471A753B1A}">
      <dgm:prSet/>
      <dgm:spPr/>
      <dgm:t>
        <a:bodyPr/>
        <a:lstStyle/>
        <a:p>
          <a:endParaRPr lang="ru-RU"/>
        </a:p>
      </dgm:t>
    </dgm:pt>
    <dgm:pt modelId="{FC217504-DF7D-48DF-A8DF-B690DA91502A}" type="sibTrans" cxnId="{1CEEEF6F-6046-444B-A6B8-FD471A753B1A}">
      <dgm:prSet/>
      <dgm:spPr/>
      <dgm:t>
        <a:bodyPr/>
        <a:lstStyle/>
        <a:p>
          <a:endParaRPr lang="ru-RU"/>
        </a:p>
      </dgm:t>
    </dgm:pt>
    <dgm:pt modelId="{EE7FEB90-3568-4865-ADBC-9CD2497589D3}">
      <dgm:prSet phldrT="[Текст]" custT="1"/>
      <dgm:spPr/>
      <dgm:t>
        <a:bodyPr/>
        <a:lstStyle/>
        <a:p>
          <a:r>
            <a:rPr lang="ru-RU" sz="1600" dirty="0"/>
            <a:t>Встречи/обсуждения/акции</a:t>
          </a:r>
        </a:p>
      </dgm:t>
    </dgm:pt>
    <dgm:pt modelId="{66A79BF9-C6CA-4D5F-87D1-AA60F6FACB90}" type="parTrans" cxnId="{4407B44C-484E-487A-B98F-DE3582EA6288}">
      <dgm:prSet/>
      <dgm:spPr/>
      <dgm:t>
        <a:bodyPr/>
        <a:lstStyle/>
        <a:p>
          <a:endParaRPr lang="ru-RU"/>
        </a:p>
      </dgm:t>
    </dgm:pt>
    <dgm:pt modelId="{55657015-FA84-4BB8-9818-8F9A20548048}" type="sibTrans" cxnId="{4407B44C-484E-487A-B98F-DE3582EA6288}">
      <dgm:prSet/>
      <dgm:spPr/>
      <dgm:t>
        <a:bodyPr/>
        <a:lstStyle/>
        <a:p>
          <a:endParaRPr lang="ru-RU"/>
        </a:p>
      </dgm:t>
    </dgm:pt>
    <dgm:pt modelId="{0DA061FB-894C-4174-B11B-A6F8FBD465E2}">
      <dgm:prSet phldrT="[Текст]" custT="1"/>
      <dgm:spPr/>
      <dgm:t>
        <a:bodyPr/>
        <a:lstStyle/>
        <a:p>
          <a:r>
            <a:rPr lang="ru-RU" sz="1600" dirty="0"/>
            <a:t>Брендирование проектов</a:t>
          </a:r>
        </a:p>
      </dgm:t>
    </dgm:pt>
    <dgm:pt modelId="{7EC4D18D-1019-4ACD-91A4-5847BF7B9A49}" type="parTrans" cxnId="{86432F1D-4690-429D-B0DF-3B9ED3955680}">
      <dgm:prSet/>
      <dgm:spPr/>
      <dgm:t>
        <a:bodyPr/>
        <a:lstStyle/>
        <a:p>
          <a:endParaRPr lang="ru-RU"/>
        </a:p>
      </dgm:t>
    </dgm:pt>
    <dgm:pt modelId="{FF4B8392-7BF7-48BB-A572-60212A8BA1C8}" type="sibTrans" cxnId="{86432F1D-4690-429D-B0DF-3B9ED3955680}">
      <dgm:prSet/>
      <dgm:spPr/>
      <dgm:t>
        <a:bodyPr/>
        <a:lstStyle/>
        <a:p>
          <a:endParaRPr lang="ru-RU"/>
        </a:p>
      </dgm:t>
    </dgm:pt>
    <dgm:pt modelId="{73BD3E1C-7555-45D6-BA4E-5EF5F173E48B}">
      <dgm:prSet custT="1"/>
      <dgm:spPr/>
      <dgm:t>
        <a:bodyPr/>
        <a:lstStyle/>
        <a:p>
          <a:r>
            <a:rPr lang="ru-RU" sz="1600" dirty="0"/>
            <a:t>Фестивали, конкурсы</a:t>
          </a:r>
        </a:p>
      </dgm:t>
    </dgm:pt>
    <dgm:pt modelId="{8FA7510C-F6CA-4C49-B7E6-9B75003C5C15}" type="parTrans" cxnId="{58E91738-4A38-4960-8D46-5B12DC90C206}">
      <dgm:prSet/>
      <dgm:spPr/>
      <dgm:t>
        <a:bodyPr/>
        <a:lstStyle/>
        <a:p>
          <a:endParaRPr lang="ru-RU"/>
        </a:p>
      </dgm:t>
    </dgm:pt>
    <dgm:pt modelId="{28CC4A5D-F9BA-44EE-9183-969D5D1B63F3}" type="sibTrans" cxnId="{58E91738-4A38-4960-8D46-5B12DC90C206}">
      <dgm:prSet/>
      <dgm:spPr/>
      <dgm:t>
        <a:bodyPr/>
        <a:lstStyle/>
        <a:p>
          <a:endParaRPr lang="ru-RU"/>
        </a:p>
      </dgm:t>
    </dgm:pt>
    <dgm:pt modelId="{10789BAB-B294-4371-A8D4-91DA5B03E865}" type="pres">
      <dgm:prSet presAssocID="{4B9100E7-C986-40B0-807D-9F09DA983404}" presName="rootnode" presStyleCnt="0">
        <dgm:presLayoutVars>
          <dgm:chMax/>
          <dgm:chPref/>
          <dgm:dir/>
          <dgm:animLvl val="lvl"/>
        </dgm:presLayoutVars>
      </dgm:prSet>
      <dgm:spPr/>
    </dgm:pt>
    <dgm:pt modelId="{24D3F24B-304F-4718-B787-CC6D610BE30E}" type="pres">
      <dgm:prSet presAssocID="{E7B60FD6-B851-4153-BC02-CD1849547DD0}" presName="composite" presStyleCnt="0"/>
      <dgm:spPr/>
    </dgm:pt>
    <dgm:pt modelId="{73BEDE16-4D43-4770-98E2-FE0A36025F9D}" type="pres">
      <dgm:prSet presAssocID="{E7B60FD6-B851-4153-BC02-CD1849547DD0}" presName="bentUpArrow1" presStyleLbl="alignImgPlace1" presStyleIdx="0" presStyleCnt="3"/>
      <dgm:spPr/>
    </dgm:pt>
    <dgm:pt modelId="{A873B2E0-1CD4-427D-A4B4-9BE721AD2050}" type="pres">
      <dgm:prSet presAssocID="{E7B60FD6-B851-4153-BC02-CD1849547DD0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E20E9597-55B1-430A-9739-A92A5E25232F}" type="pres">
      <dgm:prSet presAssocID="{E7B60FD6-B851-4153-BC02-CD1849547DD0}" presName="ChildText" presStyleLbl="revTx" presStyleIdx="0" presStyleCnt="3" custScaleX="266827" custScaleY="132478" custLinFactNeighborX="92000" custLinFactNeighborY="-1290">
        <dgm:presLayoutVars>
          <dgm:chMax val="0"/>
          <dgm:chPref val="0"/>
          <dgm:bulletEnabled val="1"/>
        </dgm:presLayoutVars>
      </dgm:prSet>
      <dgm:spPr/>
    </dgm:pt>
    <dgm:pt modelId="{6C70D4E9-52AB-4908-95F9-B03496E4F176}" type="pres">
      <dgm:prSet presAssocID="{F326BC49-DF72-438C-AAC5-EC06F0454D7D}" presName="sibTrans" presStyleCnt="0"/>
      <dgm:spPr/>
    </dgm:pt>
    <dgm:pt modelId="{657849C6-56F6-4185-8256-8782ABCCAC49}" type="pres">
      <dgm:prSet presAssocID="{A4807F60-9AC4-46A5-B2C7-D77212FAF9E0}" presName="composite" presStyleCnt="0"/>
      <dgm:spPr/>
    </dgm:pt>
    <dgm:pt modelId="{50B891ED-AA08-4318-9EB7-4CF92BB2F878}" type="pres">
      <dgm:prSet presAssocID="{A4807F60-9AC4-46A5-B2C7-D77212FAF9E0}" presName="bentUpArrow1" presStyleLbl="alignImgPlace1" presStyleIdx="1" presStyleCnt="3"/>
      <dgm:spPr/>
    </dgm:pt>
    <dgm:pt modelId="{0F076F60-4E98-450C-920C-487FE93EC8EE}" type="pres">
      <dgm:prSet presAssocID="{A4807F60-9AC4-46A5-B2C7-D77212FAF9E0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5EED6E07-836B-455E-B08C-4B72E0AEED49}" type="pres">
      <dgm:prSet presAssocID="{A4807F60-9AC4-46A5-B2C7-D77212FAF9E0}" presName="ChildText" presStyleLbl="revTx" presStyleIdx="1" presStyleCnt="3" custScaleX="326415" custLinFactX="35363" custLinFactNeighborX="100000" custLinFactNeighborY="-4820">
        <dgm:presLayoutVars>
          <dgm:chMax val="0"/>
          <dgm:chPref val="0"/>
          <dgm:bulletEnabled val="1"/>
        </dgm:presLayoutVars>
      </dgm:prSet>
      <dgm:spPr/>
    </dgm:pt>
    <dgm:pt modelId="{E4B68BFB-2D60-43D2-ABCD-9D9A3DCB1796}" type="pres">
      <dgm:prSet presAssocID="{9BDDF83D-B9C2-4F67-9F04-B4E9D04A28E5}" presName="sibTrans" presStyleCnt="0"/>
      <dgm:spPr/>
    </dgm:pt>
    <dgm:pt modelId="{B231F12F-E524-49EC-B7B8-541F5F41E616}" type="pres">
      <dgm:prSet presAssocID="{EF43C9C6-A437-4FDD-962D-AA18F50249B0}" presName="composite" presStyleCnt="0"/>
      <dgm:spPr/>
    </dgm:pt>
    <dgm:pt modelId="{0C2C18B7-C7C3-4F9E-9F03-9B22A48D7CED}" type="pres">
      <dgm:prSet presAssocID="{EF43C9C6-A437-4FDD-962D-AA18F50249B0}" presName="bentUpArrow1" presStyleLbl="alignImgPlace1" presStyleIdx="2" presStyleCnt="3"/>
      <dgm:spPr/>
    </dgm:pt>
    <dgm:pt modelId="{553CB249-FED0-4D3E-8DB3-9C9B850C79D5}" type="pres">
      <dgm:prSet presAssocID="{EF43C9C6-A437-4FDD-962D-AA18F50249B0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B809FB1-FBCB-44D8-8895-DE24BC5FB902}" type="pres">
      <dgm:prSet presAssocID="{EF43C9C6-A437-4FDD-962D-AA18F50249B0}" presName="ChildText" presStyleLbl="revTx" presStyleIdx="2" presStyleCnt="3" custScaleX="311095" custLinFactX="17861" custLinFactNeighborX="100000" custLinFactNeighborY="-1004">
        <dgm:presLayoutVars>
          <dgm:chMax val="0"/>
          <dgm:chPref val="0"/>
          <dgm:bulletEnabled val="1"/>
        </dgm:presLayoutVars>
      </dgm:prSet>
      <dgm:spPr/>
    </dgm:pt>
    <dgm:pt modelId="{6A30488E-952F-41C7-A36C-B46D1B103792}" type="pres">
      <dgm:prSet presAssocID="{FE0BE5D1-0E6B-4E4F-9A58-2F8093F2CA91}" presName="sibTrans" presStyleCnt="0"/>
      <dgm:spPr/>
    </dgm:pt>
    <dgm:pt modelId="{169A9BE3-F3FE-41F3-A4CE-0A400EED5CEE}" type="pres">
      <dgm:prSet presAssocID="{751157E1-6E7E-4147-87C9-D7CE421CE36A}" presName="composite" presStyleCnt="0"/>
      <dgm:spPr/>
    </dgm:pt>
    <dgm:pt modelId="{0B40947A-9B1E-4670-978D-1E0C186B1FD8}" type="pres">
      <dgm:prSet presAssocID="{751157E1-6E7E-4147-87C9-D7CE421CE36A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6C2ACB09-EC59-4626-9525-E74E2453F81D}" srcId="{4B9100E7-C986-40B0-807D-9F09DA983404}" destId="{E7B60FD6-B851-4153-BC02-CD1849547DD0}" srcOrd="0" destOrd="0" parTransId="{20EB109D-CFCB-4F1E-83FD-4039457889BF}" sibTransId="{F326BC49-DF72-438C-AAC5-EC06F0454D7D}"/>
    <dgm:cxn modelId="{86432F1D-4690-429D-B0DF-3B9ED3955680}" srcId="{EF43C9C6-A437-4FDD-962D-AA18F50249B0}" destId="{0DA061FB-894C-4174-B11B-A6F8FBD465E2}" srcOrd="4" destOrd="0" parTransId="{7EC4D18D-1019-4ACD-91A4-5847BF7B9A49}" sibTransId="{FF4B8392-7BF7-48BB-A572-60212A8BA1C8}"/>
    <dgm:cxn modelId="{7FCB971D-9F48-4C9D-99C7-8AF65B3281A7}" type="presOf" srcId="{16E7C668-774F-4647-91DD-4D7D3136A924}" destId="{E20E9597-55B1-430A-9739-A92A5E25232F}" srcOrd="0" destOrd="7" presId="urn:microsoft.com/office/officeart/2005/8/layout/StepDownProcess"/>
    <dgm:cxn modelId="{FC44B923-0DE1-453F-9AA5-FB988E91CF68}" type="presOf" srcId="{ABFC75B4-2B28-4FD2-B88B-7924C75CCAB3}" destId="{5B809FB1-FBCB-44D8-8895-DE24BC5FB902}" srcOrd="0" destOrd="0" presId="urn:microsoft.com/office/officeart/2005/8/layout/StepDownProcess"/>
    <dgm:cxn modelId="{DE211330-0817-4E3F-894E-2C8B19392C27}" type="presOf" srcId="{5853DF1B-2900-4D59-B56A-127203754928}" destId="{5EED6E07-836B-455E-B08C-4B72E0AEED49}" srcOrd="0" destOrd="4" presId="urn:microsoft.com/office/officeart/2005/8/layout/StepDownProcess"/>
    <dgm:cxn modelId="{2FA83934-CADE-4A06-8E46-C35A689680C1}" type="presOf" srcId="{B6CDB704-7388-442C-8377-B95CB0541992}" destId="{5B809FB1-FBCB-44D8-8895-DE24BC5FB902}" srcOrd="0" destOrd="2" presId="urn:microsoft.com/office/officeart/2005/8/layout/StepDownProcess"/>
    <dgm:cxn modelId="{34CDF537-89C1-4E3C-94A6-AEB2678A491B}" srcId="{4B9100E7-C986-40B0-807D-9F09DA983404}" destId="{751157E1-6E7E-4147-87C9-D7CE421CE36A}" srcOrd="3" destOrd="0" parTransId="{F6BD2571-267E-43E8-A51C-DFBE7DED892C}" sibTransId="{3ACDAC9D-ECBB-4227-8B29-68D80F8CE39E}"/>
    <dgm:cxn modelId="{58E91738-4A38-4960-8D46-5B12DC90C206}" srcId="{E7B60FD6-B851-4153-BC02-CD1849547DD0}" destId="{73BD3E1C-7555-45D6-BA4E-5EF5F173E48B}" srcOrd="6" destOrd="0" parTransId="{8FA7510C-F6CA-4C49-B7E6-9B75003C5C15}" sibTransId="{28CC4A5D-F9BA-44EE-9183-969D5D1B63F3}"/>
    <dgm:cxn modelId="{A1EACA3B-C37F-44F4-9B07-4C4091A63130}" type="presOf" srcId="{586E14BB-4F5A-4833-8B32-C4F42A252D53}" destId="{E20E9597-55B1-430A-9739-A92A5E25232F}" srcOrd="0" destOrd="5" presId="urn:microsoft.com/office/officeart/2005/8/layout/StepDownProcess"/>
    <dgm:cxn modelId="{56B6E063-43F4-49FA-BE32-AA135C3BAD56}" srcId="{A4807F60-9AC4-46A5-B2C7-D77212FAF9E0}" destId="{6A392F31-CC23-4C51-96A0-3519F0294591}" srcOrd="0" destOrd="0" parTransId="{122251C4-5A9C-4181-BBBA-02F806E140E6}" sibTransId="{D22A3F6C-F463-4DF3-8659-13DC0B58E3D8}"/>
    <dgm:cxn modelId="{581CF643-1E5A-4F04-BB5D-7D3D6B26E546}" type="presOf" srcId="{DF42921C-E145-4CE9-B5A2-7D7FB8111EC8}" destId="{5B809FB1-FBCB-44D8-8895-DE24BC5FB902}" srcOrd="0" destOrd="5" presId="urn:microsoft.com/office/officeart/2005/8/layout/StepDownProcess"/>
    <dgm:cxn modelId="{0DF07364-981E-4434-B1E6-27D789E79A06}" srcId="{E7B60FD6-B851-4153-BC02-CD1849547DD0}" destId="{16E7C668-774F-4647-91DD-4D7D3136A924}" srcOrd="7" destOrd="0" parTransId="{0D95A0F8-0E72-4FF7-89F6-79DA6725B124}" sibTransId="{9094F9E9-5F89-44D6-A7D8-299B9C9EE17F}"/>
    <dgm:cxn modelId="{0C4BEB4A-55DF-41A6-B819-962B1D751E68}" type="presOf" srcId="{038BABF6-EF51-4815-9424-5DA5008CA7A3}" destId="{E20E9597-55B1-430A-9739-A92A5E25232F}" srcOrd="0" destOrd="2" presId="urn:microsoft.com/office/officeart/2005/8/layout/StepDownProcess"/>
    <dgm:cxn modelId="{4407B44C-484E-487A-B98F-DE3582EA6288}" srcId="{EF43C9C6-A437-4FDD-962D-AA18F50249B0}" destId="{EE7FEB90-3568-4865-ADBC-9CD2497589D3}" srcOrd="3" destOrd="0" parTransId="{66A79BF9-C6CA-4D5F-87D1-AA60F6FACB90}" sibTransId="{55657015-FA84-4BB8-9818-8F9A20548048}"/>
    <dgm:cxn modelId="{1CEEEF6F-6046-444B-A6B8-FD471A753B1A}" srcId="{EF43C9C6-A437-4FDD-962D-AA18F50249B0}" destId="{DF42921C-E145-4CE9-B5A2-7D7FB8111EC8}" srcOrd="5" destOrd="0" parTransId="{952A7913-D8B9-4938-BC48-EDD71F32AA1B}" sibTransId="{FC217504-DF7D-48DF-A8DF-B690DA91502A}"/>
    <dgm:cxn modelId="{AB30CA70-4170-4D39-9FC5-E1815F8F8CFA}" type="presOf" srcId="{D43BC39C-22E7-4063-8C4B-C8A151CD1133}" destId="{5B809FB1-FBCB-44D8-8895-DE24BC5FB902}" srcOrd="0" destOrd="1" presId="urn:microsoft.com/office/officeart/2005/8/layout/StepDownProcess"/>
    <dgm:cxn modelId="{DB3FE354-5F7D-45E0-8B97-79D419553463}" type="presOf" srcId="{E7B60FD6-B851-4153-BC02-CD1849547DD0}" destId="{A873B2E0-1CD4-427D-A4B4-9BE721AD2050}" srcOrd="0" destOrd="0" presId="urn:microsoft.com/office/officeart/2005/8/layout/StepDownProcess"/>
    <dgm:cxn modelId="{5CEB5478-B428-439B-81EC-70542FBA7E05}" type="presOf" srcId="{4B9100E7-C986-40B0-807D-9F09DA983404}" destId="{10789BAB-B294-4371-A8D4-91DA5B03E865}" srcOrd="0" destOrd="0" presId="urn:microsoft.com/office/officeart/2005/8/layout/StepDownProcess"/>
    <dgm:cxn modelId="{2997E37F-53F0-49BE-BA3C-263DF308CD9A}" type="presOf" srcId="{A4807F60-9AC4-46A5-B2C7-D77212FAF9E0}" destId="{0F076F60-4E98-450C-920C-487FE93EC8EE}" srcOrd="0" destOrd="0" presId="urn:microsoft.com/office/officeart/2005/8/layout/StepDownProcess"/>
    <dgm:cxn modelId="{4D87C981-D22A-4DB0-891E-07A9C4EFBDB0}" type="presOf" srcId="{73BD3E1C-7555-45D6-BA4E-5EF5F173E48B}" destId="{E20E9597-55B1-430A-9739-A92A5E25232F}" srcOrd="0" destOrd="6" presId="urn:microsoft.com/office/officeart/2005/8/layout/StepDownProcess"/>
    <dgm:cxn modelId="{F0598787-9CFB-468D-8495-0DCDE15F7A54}" type="presOf" srcId="{0DA061FB-894C-4174-B11B-A6F8FBD465E2}" destId="{5B809FB1-FBCB-44D8-8895-DE24BC5FB902}" srcOrd="0" destOrd="4" presId="urn:microsoft.com/office/officeart/2005/8/layout/StepDownProcess"/>
    <dgm:cxn modelId="{D5471888-E078-461A-A6D1-1344526F4EDE}" type="presOf" srcId="{46C7E940-EE54-4ABD-A0D2-AF1A818C1F2B}" destId="{5EED6E07-836B-455E-B08C-4B72E0AEED49}" srcOrd="0" destOrd="2" presId="urn:microsoft.com/office/officeart/2005/8/layout/StepDownProcess"/>
    <dgm:cxn modelId="{8B096988-7A4C-4D66-A8D6-1FCF770F16A5}" srcId="{E7B60FD6-B851-4153-BC02-CD1849547DD0}" destId="{1E4B8FAD-E034-4F8B-9BBF-2BBF3C3BD842}" srcOrd="4" destOrd="0" parTransId="{55AE6DDB-B3AA-4B2A-A62F-F44FCB8B8903}" sibTransId="{540F4441-B937-419A-8C25-BBDC08B232EA}"/>
    <dgm:cxn modelId="{61E9429A-C71F-4719-AAD1-D66397E219D9}" type="presOf" srcId="{6A392F31-CC23-4C51-96A0-3519F0294591}" destId="{5EED6E07-836B-455E-B08C-4B72E0AEED49}" srcOrd="0" destOrd="0" presId="urn:microsoft.com/office/officeart/2005/8/layout/StepDownProcess"/>
    <dgm:cxn modelId="{45E53F9E-7ED3-4F2E-B15F-BB54AEFF0C99}" srcId="{A4807F60-9AC4-46A5-B2C7-D77212FAF9E0}" destId="{4DAF8D8A-F379-4B90-A1A7-F4C122BFB661}" srcOrd="3" destOrd="0" parTransId="{C1C72B56-DDA8-4E9B-9045-092A225DB5F7}" sibTransId="{9BBC7368-9A27-4A7F-A71F-D85A0F2BF940}"/>
    <dgm:cxn modelId="{6BAB93A1-5C83-4167-9716-EDF7A8849E55}" type="presOf" srcId="{A61F2680-ED35-4B53-9FD1-1C862D4A211B}" destId="{E20E9597-55B1-430A-9739-A92A5E25232F}" srcOrd="0" destOrd="1" presId="urn:microsoft.com/office/officeart/2005/8/layout/StepDownProcess"/>
    <dgm:cxn modelId="{7161C7A1-D8E4-4A02-B20B-837782F4D5C3}" srcId="{EF43C9C6-A437-4FDD-962D-AA18F50249B0}" destId="{ABFC75B4-2B28-4FD2-B88B-7924C75CCAB3}" srcOrd="0" destOrd="0" parTransId="{B9A01C05-77C3-406A-A1C5-1F95D19C171E}" sibTransId="{25BBEB8F-9763-462C-BEC2-DB59A54179C4}"/>
    <dgm:cxn modelId="{A9D2A6A3-17B9-4225-8FDF-9399B2CF47B3}" srcId="{E7B60FD6-B851-4153-BC02-CD1849547DD0}" destId="{BA663390-A9F5-4173-A13B-D3A2DBC528AF}" srcOrd="0" destOrd="0" parTransId="{27A081B8-5721-43B7-B4E1-8148373CC245}" sibTransId="{E40845C5-0067-454A-A9C4-17261B9C422C}"/>
    <dgm:cxn modelId="{927153A8-AD6F-4931-A756-D83E7E1FB6E4}" srcId="{A4807F60-9AC4-46A5-B2C7-D77212FAF9E0}" destId="{5853DF1B-2900-4D59-B56A-127203754928}" srcOrd="4" destOrd="0" parTransId="{6DD01929-7D46-4E4F-8C8E-5CD1B3C5E222}" sibTransId="{B653B943-A796-4CBB-A2F5-DC3ED89559EF}"/>
    <dgm:cxn modelId="{6C2072AA-2A62-43AB-955A-8465E0B439E7}" type="presOf" srcId="{751157E1-6E7E-4147-87C9-D7CE421CE36A}" destId="{0B40947A-9B1E-4670-978D-1E0C186B1FD8}" srcOrd="0" destOrd="0" presId="urn:microsoft.com/office/officeart/2005/8/layout/StepDownProcess"/>
    <dgm:cxn modelId="{3E709CAC-2F6E-4AB9-99F8-5BFAE33453A5}" srcId="{EF43C9C6-A437-4FDD-962D-AA18F50249B0}" destId="{D43BC39C-22E7-4063-8C4B-C8A151CD1133}" srcOrd="1" destOrd="0" parTransId="{63C1E604-BDFE-4EAB-A7D3-C8532984753D}" sibTransId="{AB7DC94B-A045-4A82-A7AA-5237E4239210}"/>
    <dgm:cxn modelId="{4EBCAFB0-63F3-4CFA-A7C5-99FD22870481}" srcId="{E7B60FD6-B851-4153-BC02-CD1849547DD0}" destId="{586E14BB-4F5A-4833-8B32-C4F42A252D53}" srcOrd="5" destOrd="0" parTransId="{2D7D1C6D-71E4-4781-A998-65DD0EDD5266}" sibTransId="{D67E016B-BC6E-4DAE-B07C-135CA1F1AFEB}"/>
    <dgm:cxn modelId="{9B6474B2-EEF7-44EC-8AA1-7DCB12DC35EB}" srcId="{EF43C9C6-A437-4FDD-962D-AA18F50249B0}" destId="{B6CDB704-7388-442C-8377-B95CB0541992}" srcOrd="2" destOrd="0" parTransId="{CA1D5CB1-CFF2-4ABF-B757-8F4661FA1F9D}" sibTransId="{40DB3C76-8434-4118-94A9-6852A3D63F4D}"/>
    <dgm:cxn modelId="{EF6E38BA-8954-4817-A49E-DE4A3778B3B1}" srcId="{A4807F60-9AC4-46A5-B2C7-D77212FAF9E0}" destId="{C0452718-439F-4A3C-ABBD-080595E53524}" srcOrd="1" destOrd="0" parTransId="{DE83C795-8A2A-41F3-B7A2-196A0EB89CCC}" sibTransId="{E3C49A2E-43F8-4FD8-AE22-AAEF8253E305}"/>
    <dgm:cxn modelId="{737A7BBB-E042-459E-B246-4D0DB67F1550}" type="presOf" srcId="{1E4B8FAD-E034-4F8B-9BBF-2BBF3C3BD842}" destId="{E20E9597-55B1-430A-9739-A92A5E25232F}" srcOrd="0" destOrd="4" presId="urn:microsoft.com/office/officeart/2005/8/layout/StepDownProcess"/>
    <dgm:cxn modelId="{035B61C1-665D-4AEF-BE45-D521F74DDF67}" type="presOf" srcId="{5A97A4EF-0FE7-42EA-BD50-E7E78E5E0100}" destId="{E20E9597-55B1-430A-9739-A92A5E25232F}" srcOrd="0" destOrd="3" presId="urn:microsoft.com/office/officeart/2005/8/layout/StepDownProcess"/>
    <dgm:cxn modelId="{08A45FC4-74AC-40A7-9268-38825E72836E}" type="presOf" srcId="{EF43C9C6-A437-4FDD-962D-AA18F50249B0}" destId="{553CB249-FED0-4D3E-8DB3-9C9B850C79D5}" srcOrd="0" destOrd="0" presId="urn:microsoft.com/office/officeart/2005/8/layout/StepDownProcess"/>
    <dgm:cxn modelId="{FBF710CA-C28A-4A97-A7C8-EBA0D65E16F6}" srcId="{4B9100E7-C986-40B0-807D-9F09DA983404}" destId="{A4807F60-9AC4-46A5-B2C7-D77212FAF9E0}" srcOrd="1" destOrd="0" parTransId="{0C5B5840-E63E-468D-9801-4A47A76F85E1}" sibTransId="{9BDDF83D-B9C2-4F67-9F04-B4E9D04A28E5}"/>
    <dgm:cxn modelId="{DDC273CB-FD4E-44BB-BADE-951305D74A55}" srcId="{4B9100E7-C986-40B0-807D-9F09DA983404}" destId="{EF43C9C6-A437-4FDD-962D-AA18F50249B0}" srcOrd="2" destOrd="0" parTransId="{9E1AC2E6-7F32-4ABF-B79A-C5F00A52729E}" sibTransId="{FE0BE5D1-0E6B-4E4F-9A58-2F8093F2CA91}"/>
    <dgm:cxn modelId="{91C619D1-FB64-4704-9BA1-A9EA3EAB1405}" type="presOf" srcId="{BA663390-A9F5-4173-A13B-D3A2DBC528AF}" destId="{E20E9597-55B1-430A-9739-A92A5E25232F}" srcOrd="0" destOrd="0" presId="urn:microsoft.com/office/officeart/2005/8/layout/StepDownProcess"/>
    <dgm:cxn modelId="{2EDE59D7-978F-4B80-ADEC-0FC29D7F37BF}" type="presOf" srcId="{4DAF8D8A-F379-4B90-A1A7-F4C122BFB661}" destId="{5EED6E07-836B-455E-B08C-4B72E0AEED49}" srcOrd="0" destOrd="3" presId="urn:microsoft.com/office/officeart/2005/8/layout/StepDownProcess"/>
    <dgm:cxn modelId="{E6C7B3DA-5EC5-441E-96A0-E003CBAEF4FC}" srcId="{E7B60FD6-B851-4153-BC02-CD1849547DD0}" destId="{038BABF6-EF51-4815-9424-5DA5008CA7A3}" srcOrd="2" destOrd="0" parTransId="{D4059E80-E961-49B4-B7B0-B63C75545740}" sibTransId="{BFBF8548-77C2-4F49-965E-C3B15869E25F}"/>
    <dgm:cxn modelId="{73F0B3DB-3AC8-495C-B07D-1368FFFB0823}" srcId="{A4807F60-9AC4-46A5-B2C7-D77212FAF9E0}" destId="{46C7E940-EE54-4ABD-A0D2-AF1A818C1F2B}" srcOrd="2" destOrd="0" parTransId="{1F2BA441-BC91-479C-A3EB-1C2BFB42037D}" sibTransId="{77ABB419-393B-433B-BBB8-B43F6FEB7DFA}"/>
    <dgm:cxn modelId="{B228F6F1-CD7C-4518-8EB2-046BA48B828D}" srcId="{E7B60FD6-B851-4153-BC02-CD1849547DD0}" destId="{A61F2680-ED35-4B53-9FD1-1C862D4A211B}" srcOrd="1" destOrd="0" parTransId="{4DEE513C-FBAC-457A-B3D5-2CFE865E535A}" sibTransId="{7093E3B0-1A92-468A-BD7F-69D4DB42CB1B}"/>
    <dgm:cxn modelId="{68EE0BF5-B78B-4120-819D-1D5550DF8EAE}" type="presOf" srcId="{C0452718-439F-4A3C-ABBD-080595E53524}" destId="{5EED6E07-836B-455E-B08C-4B72E0AEED49}" srcOrd="0" destOrd="1" presId="urn:microsoft.com/office/officeart/2005/8/layout/StepDownProcess"/>
    <dgm:cxn modelId="{D8940DF5-4462-4E8F-B273-0CB55E95D9A3}" srcId="{E7B60FD6-B851-4153-BC02-CD1849547DD0}" destId="{5A97A4EF-0FE7-42EA-BD50-E7E78E5E0100}" srcOrd="3" destOrd="0" parTransId="{7B06D94C-A356-44E1-82C6-3EC37279AEAA}" sibTransId="{B569763C-5F37-45A4-A188-B12E9AB7D1E6}"/>
    <dgm:cxn modelId="{C63169FA-12D2-4C5F-B9F5-A0E894D3ED61}" type="presOf" srcId="{EE7FEB90-3568-4865-ADBC-9CD2497589D3}" destId="{5B809FB1-FBCB-44D8-8895-DE24BC5FB902}" srcOrd="0" destOrd="3" presId="urn:microsoft.com/office/officeart/2005/8/layout/StepDownProcess"/>
    <dgm:cxn modelId="{B4B703F0-613F-4259-824F-A9E429EDB3E7}" type="presParOf" srcId="{10789BAB-B294-4371-A8D4-91DA5B03E865}" destId="{24D3F24B-304F-4718-B787-CC6D610BE30E}" srcOrd="0" destOrd="0" presId="urn:microsoft.com/office/officeart/2005/8/layout/StepDownProcess"/>
    <dgm:cxn modelId="{1A21B225-FC7C-4ED4-8C11-61D1DC7F095E}" type="presParOf" srcId="{24D3F24B-304F-4718-B787-CC6D610BE30E}" destId="{73BEDE16-4D43-4770-98E2-FE0A36025F9D}" srcOrd="0" destOrd="0" presId="urn:microsoft.com/office/officeart/2005/8/layout/StepDownProcess"/>
    <dgm:cxn modelId="{03A8A03F-8412-4FDE-833B-B5FE09D53D7A}" type="presParOf" srcId="{24D3F24B-304F-4718-B787-CC6D610BE30E}" destId="{A873B2E0-1CD4-427D-A4B4-9BE721AD2050}" srcOrd="1" destOrd="0" presId="urn:microsoft.com/office/officeart/2005/8/layout/StepDownProcess"/>
    <dgm:cxn modelId="{2EEAB9F0-2E63-4081-8ACB-A1496600485D}" type="presParOf" srcId="{24D3F24B-304F-4718-B787-CC6D610BE30E}" destId="{E20E9597-55B1-430A-9739-A92A5E25232F}" srcOrd="2" destOrd="0" presId="urn:microsoft.com/office/officeart/2005/8/layout/StepDownProcess"/>
    <dgm:cxn modelId="{76BDAB4D-3E81-4862-878D-4BE7E0617659}" type="presParOf" srcId="{10789BAB-B294-4371-A8D4-91DA5B03E865}" destId="{6C70D4E9-52AB-4908-95F9-B03496E4F176}" srcOrd="1" destOrd="0" presId="urn:microsoft.com/office/officeart/2005/8/layout/StepDownProcess"/>
    <dgm:cxn modelId="{3001F2D1-3EFC-48A4-B154-A93DDC42D74F}" type="presParOf" srcId="{10789BAB-B294-4371-A8D4-91DA5B03E865}" destId="{657849C6-56F6-4185-8256-8782ABCCAC49}" srcOrd="2" destOrd="0" presId="urn:microsoft.com/office/officeart/2005/8/layout/StepDownProcess"/>
    <dgm:cxn modelId="{9E0EFFF0-36DE-49AC-B0CF-B3667CC3B2C7}" type="presParOf" srcId="{657849C6-56F6-4185-8256-8782ABCCAC49}" destId="{50B891ED-AA08-4318-9EB7-4CF92BB2F878}" srcOrd="0" destOrd="0" presId="urn:microsoft.com/office/officeart/2005/8/layout/StepDownProcess"/>
    <dgm:cxn modelId="{FB390F9E-C6FC-45D5-BFF2-3B94325BA587}" type="presParOf" srcId="{657849C6-56F6-4185-8256-8782ABCCAC49}" destId="{0F076F60-4E98-450C-920C-487FE93EC8EE}" srcOrd="1" destOrd="0" presId="urn:microsoft.com/office/officeart/2005/8/layout/StepDownProcess"/>
    <dgm:cxn modelId="{DC14C499-EB56-403F-8AE3-663A7B2712EC}" type="presParOf" srcId="{657849C6-56F6-4185-8256-8782ABCCAC49}" destId="{5EED6E07-836B-455E-B08C-4B72E0AEED49}" srcOrd="2" destOrd="0" presId="urn:microsoft.com/office/officeart/2005/8/layout/StepDownProcess"/>
    <dgm:cxn modelId="{D31F7234-DAB6-4D4B-9C3B-63B85A22D3BD}" type="presParOf" srcId="{10789BAB-B294-4371-A8D4-91DA5B03E865}" destId="{E4B68BFB-2D60-43D2-ABCD-9D9A3DCB1796}" srcOrd="3" destOrd="0" presId="urn:microsoft.com/office/officeart/2005/8/layout/StepDownProcess"/>
    <dgm:cxn modelId="{1264EB8D-A265-4D8D-996B-2310EE4EDD1D}" type="presParOf" srcId="{10789BAB-B294-4371-A8D4-91DA5B03E865}" destId="{B231F12F-E524-49EC-B7B8-541F5F41E616}" srcOrd="4" destOrd="0" presId="urn:microsoft.com/office/officeart/2005/8/layout/StepDownProcess"/>
    <dgm:cxn modelId="{21642FA7-E2DC-43F0-A773-F9B9F731E4A2}" type="presParOf" srcId="{B231F12F-E524-49EC-B7B8-541F5F41E616}" destId="{0C2C18B7-C7C3-4F9E-9F03-9B22A48D7CED}" srcOrd="0" destOrd="0" presId="urn:microsoft.com/office/officeart/2005/8/layout/StepDownProcess"/>
    <dgm:cxn modelId="{C25FF45A-0E7D-463A-8095-52FCDC0E5A5B}" type="presParOf" srcId="{B231F12F-E524-49EC-B7B8-541F5F41E616}" destId="{553CB249-FED0-4D3E-8DB3-9C9B850C79D5}" srcOrd="1" destOrd="0" presId="urn:microsoft.com/office/officeart/2005/8/layout/StepDownProcess"/>
    <dgm:cxn modelId="{6BAE9BBF-FD23-4F80-8DAF-0197C70608A8}" type="presParOf" srcId="{B231F12F-E524-49EC-B7B8-541F5F41E616}" destId="{5B809FB1-FBCB-44D8-8895-DE24BC5FB902}" srcOrd="2" destOrd="0" presId="urn:microsoft.com/office/officeart/2005/8/layout/StepDownProcess"/>
    <dgm:cxn modelId="{6F3300C6-67A1-4D67-9E70-A63578BD4802}" type="presParOf" srcId="{10789BAB-B294-4371-A8D4-91DA5B03E865}" destId="{6A30488E-952F-41C7-A36C-B46D1B103792}" srcOrd="5" destOrd="0" presId="urn:microsoft.com/office/officeart/2005/8/layout/StepDownProcess"/>
    <dgm:cxn modelId="{108953B6-CAFE-4526-866F-5806E8CB68A5}" type="presParOf" srcId="{10789BAB-B294-4371-A8D4-91DA5B03E865}" destId="{169A9BE3-F3FE-41F3-A4CE-0A400EED5CEE}" srcOrd="6" destOrd="0" presId="urn:microsoft.com/office/officeart/2005/8/layout/StepDownProcess"/>
    <dgm:cxn modelId="{3EAE540D-523C-4910-9500-6AF79754491C}" type="presParOf" srcId="{169A9BE3-F3FE-41F3-A4CE-0A400EED5CEE}" destId="{0B40947A-9B1E-4670-978D-1E0C186B1FD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04B2BD-E6AE-4E51-801D-036E38E21954}" type="doc">
      <dgm:prSet loTypeId="urn:microsoft.com/office/officeart/2005/8/layout/matrix2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962285D-5579-4E9F-98A0-658E4415E786}">
      <dgm:prSet phldrT="[Текст]"/>
      <dgm:spPr/>
      <dgm:t>
        <a:bodyPr/>
        <a:lstStyle/>
        <a:p>
          <a:r>
            <a:rPr lang="ru-RU" b="1" dirty="0"/>
            <a:t>Оценка количественных показателей практик ИБ</a:t>
          </a:r>
        </a:p>
      </dgm:t>
    </dgm:pt>
    <dgm:pt modelId="{3F9A2794-1536-4729-8DE3-FFEE50DF800A}" type="parTrans" cxnId="{563E2F6D-47B8-4694-9798-5CBA744550D9}">
      <dgm:prSet/>
      <dgm:spPr/>
      <dgm:t>
        <a:bodyPr/>
        <a:lstStyle/>
        <a:p>
          <a:endParaRPr lang="ru-RU"/>
        </a:p>
      </dgm:t>
    </dgm:pt>
    <dgm:pt modelId="{C8C2052C-A3AE-49D1-BE91-E20C9415C24E}" type="sibTrans" cxnId="{563E2F6D-47B8-4694-9798-5CBA744550D9}">
      <dgm:prSet/>
      <dgm:spPr/>
      <dgm:t>
        <a:bodyPr/>
        <a:lstStyle/>
        <a:p>
          <a:endParaRPr lang="ru-RU"/>
        </a:p>
      </dgm:t>
    </dgm:pt>
    <dgm:pt modelId="{980F671E-D244-4555-93C7-BB0065AEB8DE}">
      <dgm:prSet phldrT="[Текст]"/>
      <dgm:spPr/>
      <dgm:t>
        <a:bodyPr/>
        <a:lstStyle/>
        <a:p>
          <a:r>
            <a:rPr lang="ru-RU" b="1" dirty="0"/>
            <a:t>Верификация процедур участия в практиках ИБ</a:t>
          </a:r>
        </a:p>
      </dgm:t>
    </dgm:pt>
    <dgm:pt modelId="{D75E275B-E362-45EB-A376-5ECA8BDE1738}" type="parTrans" cxnId="{AC46802D-CB74-4ACA-9315-C1335A77FA6B}">
      <dgm:prSet/>
      <dgm:spPr/>
      <dgm:t>
        <a:bodyPr/>
        <a:lstStyle/>
        <a:p>
          <a:endParaRPr lang="ru-RU"/>
        </a:p>
      </dgm:t>
    </dgm:pt>
    <dgm:pt modelId="{4BE02ED0-4D25-41F4-9959-36193A2913A0}" type="sibTrans" cxnId="{AC46802D-CB74-4ACA-9315-C1335A77FA6B}">
      <dgm:prSet/>
      <dgm:spPr/>
      <dgm:t>
        <a:bodyPr/>
        <a:lstStyle/>
        <a:p>
          <a:endParaRPr lang="ru-RU"/>
        </a:p>
      </dgm:t>
    </dgm:pt>
    <dgm:pt modelId="{E9D9DA0E-ADC6-4F40-BF8B-2B4866CD72B6}">
      <dgm:prSet phldrT="[Текст]"/>
      <dgm:spPr/>
      <dgm:t>
        <a:bodyPr/>
        <a:lstStyle/>
        <a:p>
          <a:r>
            <a:rPr lang="ru-RU" b="1" dirty="0"/>
            <a:t>Разнообразие практик</a:t>
          </a:r>
        </a:p>
      </dgm:t>
    </dgm:pt>
    <dgm:pt modelId="{4D4B59B5-2AD7-42DC-B526-324714CC1A11}" type="parTrans" cxnId="{3482DB13-C035-4F6A-9C5B-946FBABDA253}">
      <dgm:prSet/>
      <dgm:spPr/>
      <dgm:t>
        <a:bodyPr/>
        <a:lstStyle/>
        <a:p>
          <a:endParaRPr lang="ru-RU"/>
        </a:p>
      </dgm:t>
    </dgm:pt>
    <dgm:pt modelId="{A338C4F8-EF61-48AF-802B-1BEE89E8D04D}" type="sibTrans" cxnId="{3482DB13-C035-4F6A-9C5B-946FBABDA253}">
      <dgm:prSet/>
      <dgm:spPr/>
      <dgm:t>
        <a:bodyPr/>
        <a:lstStyle/>
        <a:p>
          <a:endParaRPr lang="ru-RU"/>
        </a:p>
      </dgm:t>
    </dgm:pt>
    <dgm:pt modelId="{223181C1-AA10-4FBE-ADC6-D0B40EF99FC8}">
      <dgm:prSet phldrT="[Текст]"/>
      <dgm:spPr/>
      <dgm:t>
        <a:bodyPr/>
        <a:lstStyle/>
        <a:p>
          <a:r>
            <a:rPr lang="ru-RU" b="1" dirty="0"/>
            <a:t>Динамика развития ИБ в субъектах  РФ</a:t>
          </a:r>
        </a:p>
      </dgm:t>
    </dgm:pt>
    <dgm:pt modelId="{06F71F9D-A1CE-4C86-B68B-9A20CF5E653A}" type="parTrans" cxnId="{55D646B1-FE43-4C0F-97DF-5BEEAD96EE1A}">
      <dgm:prSet/>
      <dgm:spPr/>
      <dgm:t>
        <a:bodyPr/>
        <a:lstStyle/>
        <a:p>
          <a:endParaRPr lang="ru-RU"/>
        </a:p>
      </dgm:t>
    </dgm:pt>
    <dgm:pt modelId="{5884AF2F-0F75-4F6B-AE86-955830E073CC}" type="sibTrans" cxnId="{55D646B1-FE43-4C0F-97DF-5BEEAD96EE1A}">
      <dgm:prSet/>
      <dgm:spPr/>
      <dgm:t>
        <a:bodyPr/>
        <a:lstStyle/>
        <a:p>
          <a:endParaRPr lang="ru-RU"/>
        </a:p>
      </dgm:t>
    </dgm:pt>
    <dgm:pt modelId="{6F8DE77D-AC54-468C-B77E-908B1101C75F}" type="pres">
      <dgm:prSet presAssocID="{2D04B2BD-E6AE-4E51-801D-036E38E21954}" presName="matrix" presStyleCnt="0">
        <dgm:presLayoutVars>
          <dgm:chMax val="1"/>
          <dgm:dir/>
          <dgm:resizeHandles val="exact"/>
        </dgm:presLayoutVars>
      </dgm:prSet>
      <dgm:spPr/>
    </dgm:pt>
    <dgm:pt modelId="{E25B4BA4-6AA8-423B-82DE-F4816B6B8635}" type="pres">
      <dgm:prSet presAssocID="{2D04B2BD-E6AE-4E51-801D-036E38E21954}" presName="axisShape" presStyleLbl="bgShp" presStyleIdx="0" presStyleCnt="1"/>
      <dgm:spPr/>
    </dgm:pt>
    <dgm:pt modelId="{E0937F22-508B-41AC-9B70-35E4437BE4BF}" type="pres">
      <dgm:prSet presAssocID="{2D04B2BD-E6AE-4E51-801D-036E38E21954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E5D278-7B1C-4CF6-A34A-F88306711C4A}" type="pres">
      <dgm:prSet presAssocID="{2D04B2BD-E6AE-4E51-801D-036E38E21954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893CCAE-7BF0-4277-9CBC-6A1C12A29EA8}" type="pres">
      <dgm:prSet presAssocID="{2D04B2BD-E6AE-4E51-801D-036E38E21954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E5F7DEE-C22A-44C8-8970-DA5A5B4D7E8B}" type="pres">
      <dgm:prSet presAssocID="{2D04B2BD-E6AE-4E51-801D-036E38E21954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6437501-A8B1-45A6-AC58-7F5222C4DEA5}" type="presOf" srcId="{E9D9DA0E-ADC6-4F40-BF8B-2B4866CD72B6}" destId="{4893CCAE-7BF0-4277-9CBC-6A1C12A29EA8}" srcOrd="0" destOrd="0" presId="urn:microsoft.com/office/officeart/2005/8/layout/matrix2"/>
    <dgm:cxn modelId="{3482DB13-C035-4F6A-9C5B-946FBABDA253}" srcId="{2D04B2BD-E6AE-4E51-801D-036E38E21954}" destId="{E9D9DA0E-ADC6-4F40-BF8B-2B4866CD72B6}" srcOrd="2" destOrd="0" parTransId="{4D4B59B5-2AD7-42DC-B526-324714CC1A11}" sibTransId="{A338C4F8-EF61-48AF-802B-1BEE89E8D04D}"/>
    <dgm:cxn modelId="{AC46802D-CB74-4ACA-9315-C1335A77FA6B}" srcId="{2D04B2BD-E6AE-4E51-801D-036E38E21954}" destId="{980F671E-D244-4555-93C7-BB0065AEB8DE}" srcOrd="1" destOrd="0" parTransId="{D75E275B-E362-45EB-A376-5ECA8BDE1738}" sibTransId="{4BE02ED0-4D25-41F4-9959-36193A2913A0}"/>
    <dgm:cxn modelId="{563E2F6D-47B8-4694-9798-5CBA744550D9}" srcId="{2D04B2BD-E6AE-4E51-801D-036E38E21954}" destId="{0962285D-5579-4E9F-98A0-658E4415E786}" srcOrd="0" destOrd="0" parTransId="{3F9A2794-1536-4729-8DE3-FFEE50DF800A}" sibTransId="{C8C2052C-A3AE-49D1-BE91-E20C9415C24E}"/>
    <dgm:cxn modelId="{31B35754-4FCD-42C2-AD76-372669A170A4}" type="presOf" srcId="{980F671E-D244-4555-93C7-BB0065AEB8DE}" destId="{0EE5D278-7B1C-4CF6-A34A-F88306711C4A}" srcOrd="0" destOrd="0" presId="urn:microsoft.com/office/officeart/2005/8/layout/matrix2"/>
    <dgm:cxn modelId="{F2E48B57-E18A-4679-B105-0E5C70009E40}" type="presOf" srcId="{2D04B2BD-E6AE-4E51-801D-036E38E21954}" destId="{6F8DE77D-AC54-468C-B77E-908B1101C75F}" srcOrd="0" destOrd="0" presId="urn:microsoft.com/office/officeart/2005/8/layout/matrix2"/>
    <dgm:cxn modelId="{45DBBC7A-647E-47EE-9C4D-D82DE935F38C}" type="presOf" srcId="{0962285D-5579-4E9F-98A0-658E4415E786}" destId="{E0937F22-508B-41AC-9B70-35E4437BE4BF}" srcOrd="0" destOrd="0" presId="urn:microsoft.com/office/officeart/2005/8/layout/matrix2"/>
    <dgm:cxn modelId="{15F73AA4-14F8-433C-9A6C-B957CF787274}" type="presOf" srcId="{223181C1-AA10-4FBE-ADC6-D0B40EF99FC8}" destId="{EE5F7DEE-C22A-44C8-8970-DA5A5B4D7E8B}" srcOrd="0" destOrd="0" presId="urn:microsoft.com/office/officeart/2005/8/layout/matrix2"/>
    <dgm:cxn modelId="{55D646B1-FE43-4C0F-97DF-5BEEAD96EE1A}" srcId="{2D04B2BD-E6AE-4E51-801D-036E38E21954}" destId="{223181C1-AA10-4FBE-ADC6-D0B40EF99FC8}" srcOrd="3" destOrd="0" parTransId="{06F71F9D-A1CE-4C86-B68B-9A20CF5E653A}" sibTransId="{5884AF2F-0F75-4F6B-AE86-955830E073CC}"/>
    <dgm:cxn modelId="{773C8842-AD2D-483E-8906-F574083D7496}" type="presParOf" srcId="{6F8DE77D-AC54-468C-B77E-908B1101C75F}" destId="{E25B4BA4-6AA8-423B-82DE-F4816B6B8635}" srcOrd="0" destOrd="0" presId="urn:microsoft.com/office/officeart/2005/8/layout/matrix2"/>
    <dgm:cxn modelId="{42668C1A-E965-4BBE-A951-1E811155A481}" type="presParOf" srcId="{6F8DE77D-AC54-468C-B77E-908B1101C75F}" destId="{E0937F22-508B-41AC-9B70-35E4437BE4BF}" srcOrd="1" destOrd="0" presId="urn:microsoft.com/office/officeart/2005/8/layout/matrix2"/>
    <dgm:cxn modelId="{DFAACAD3-E0A7-449F-9B93-F14EC87F1B13}" type="presParOf" srcId="{6F8DE77D-AC54-468C-B77E-908B1101C75F}" destId="{0EE5D278-7B1C-4CF6-A34A-F88306711C4A}" srcOrd="2" destOrd="0" presId="urn:microsoft.com/office/officeart/2005/8/layout/matrix2"/>
    <dgm:cxn modelId="{07B1A7FE-BA49-4638-B935-917F09D1232B}" type="presParOf" srcId="{6F8DE77D-AC54-468C-B77E-908B1101C75F}" destId="{4893CCAE-7BF0-4277-9CBC-6A1C12A29EA8}" srcOrd="3" destOrd="0" presId="urn:microsoft.com/office/officeart/2005/8/layout/matrix2"/>
    <dgm:cxn modelId="{60C4A5E7-D2FC-425D-A53F-E861BCA43A27}" type="presParOf" srcId="{6F8DE77D-AC54-468C-B77E-908B1101C75F}" destId="{EE5F7DEE-C22A-44C8-8970-DA5A5B4D7E8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CAAEA0-8B06-4719-801C-34113C435D5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93499B-4B31-46E2-9C76-435520F6361F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/>
            <a:t>Минфин</a:t>
          </a:r>
        </a:p>
        <a:p>
          <a:r>
            <a:rPr lang="ru-RU" b="1" dirty="0"/>
            <a:t>России</a:t>
          </a:r>
        </a:p>
      </dgm:t>
    </dgm:pt>
    <dgm:pt modelId="{EAFB60D8-5B87-4397-9B3D-D68AFAA4D7CC}" type="parTrans" cxnId="{FFF46150-0161-481F-AB3E-C99242CAD4BD}">
      <dgm:prSet/>
      <dgm:spPr/>
      <dgm:t>
        <a:bodyPr/>
        <a:lstStyle/>
        <a:p>
          <a:endParaRPr lang="ru-RU"/>
        </a:p>
      </dgm:t>
    </dgm:pt>
    <dgm:pt modelId="{C325E4C1-FC57-4BB0-B1C4-C8BC37A520C4}" type="sibTrans" cxnId="{FFF46150-0161-481F-AB3E-C99242CAD4BD}">
      <dgm:prSet/>
      <dgm:spPr/>
      <dgm:t>
        <a:bodyPr/>
        <a:lstStyle/>
        <a:p>
          <a:endParaRPr lang="ru-RU"/>
        </a:p>
      </dgm:t>
    </dgm:pt>
    <dgm:pt modelId="{1D3A3424-F35A-4600-B768-E3FDBA33D42C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/>
            <a:t>85 финансовых органов субъектов РФ</a:t>
          </a:r>
        </a:p>
      </dgm:t>
    </dgm:pt>
    <dgm:pt modelId="{82FC0859-7740-494C-A1DF-ECA221931922}" type="parTrans" cxnId="{4C7C3BF5-C7F0-4924-BAFE-52CC60D2DAF4}">
      <dgm:prSet/>
      <dgm:spPr/>
      <dgm:t>
        <a:bodyPr/>
        <a:lstStyle/>
        <a:p>
          <a:endParaRPr lang="ru-RU"/>
        </a:p>
      </dgm:t>
    </dgm:pt>
    <dgm:pt modelId="{5576F7F8-3BBD-4C20-A25A-43ABFE4CA788}" type="sibTrans" cxnId="{4C7C3BF5-C7F0-4924-BAFE-52CC60D2DAF4}">
      <dgm:prSet/>
      <dgm:spPr/>
      <dgm:t>
        <a:bodyPr/>
        <a:lstStyle/>
        <a:p>
          <a:endParaRPr lang="ru-RU"/>
        </a:p>
      </dgm:t>
    </dgm:pt>
    <dgm:pt modelId="{111A7B16-D37B-400E-8E95-E792902EEA06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/>
            <a:t>Муниципалитеты</a:t>
          </a:r>
        </a:p>
      </dgm:t>
    </dgm:pt>
    <dgm:pt modelId="{619F1836-8BBE-469A-8E4A-29B3A99690E3}" type="parTrans" cxnId="{6BB17C96-E5D5-4688-975D-F0AA0EDF2D43}">
      <dgm:prSet/>
      <dgm:spPr/>
      <dgm:t>
        <a:bodyPr/>
        <a:lstStyle/>
        <a:p>
          <a:endParaRPr lang="ru-RU"/>
        </a:p>
      </dgm:t>
    </dgm:pt>
    <dgm:pt modelId="{BB1E9F82-3837-488D-888B-1CD597CFED6D}" type="sibTrans" cxnId="{6BB17C96-E5D5-4688-975D-F0AA0EDF2D43}">
      <dgm:prSet/>
      <dgm:spPr/>
      <dgm:t>
        <a:bodyPr/>
        <a:lstStyle/>
        <a:p>
          <a:endParaRPr lang="ru-RU"/>
        </a:p>
      </dgm:t>
    </dgm:pt>
    <dgm:pt modelId="{BDD281EA-682F-4A27-B35A-9C1A80F3F121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/>
            <a:t>Проектные центры инициативного бюджетирования</a:t>
          </a:r>
        </a:p>
      </dgm:t>
    </dgm:pt>
    <dgm:pt modelId="{00F3C3C7-C045-4B32-9F91-5739DA9E98E4}" type="parTrans" cxnId="{DF1CD22E-F2A2-43A2-A4EB-3BA4D7405120}">
      <dgm:prSet/>
      <dgm:spPr/>
      <dgm:t>
        <a:bodyPr/>
        <a:lstStyle/>
        <a:p>
          <a:endParaRPr lang="ru-RU"/>
        </a:p>
      </dgm:t>
    </dgm:pt>
    <dgm:pt modelId="{E67AA8BC-727B-4C7A-96FC-BA3A92C78A97}" type="sibTrans" cxnId="{DF1CD22E-F2A2-43A2-A4EB-3BA4D7405120}">
      <dgm:prSet/>
      <dgm:spPr/>
      <dgm:t>
        <a:bodyPr/>
        <a:lstStyle/>
        <a:p>
          <a:endParaRPr lang="ru-RU"/>
        </a:p>
      </dgm:t>
    </dgm:pt>
    <dgm:pt modelId="{D134BB9F-8CE0-4233-92E3-EF1F7AF8E7FE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/>
            <a:t>Региональные органы исполнительной власти</a:t>
          </a:r>
        </a:p>
      </dgm:t>
    </dgm:pt>
    <dgm:pt modelId="{02A14ECC-4E69-43E6-9C8D-E812571B13E3}" type="sibTrans" cxnId="{C7AAB57F-197D-4478-AE4D-744D6BDA5A94}">
      <dgm:prSet/>
      <dgm:spPr/>
      <dgm:t>
        <a:bodyPr/>
        <a:lstStyle/>
        <a:p>
          <a:endParaRPr lang="ru-RU"/>
        </a:p>
      </dgm:t>
    </dgm:pt>
    <dgm:pt modelId="{11FF9664-8791-436E-9840-C6BA6B15E4AD}" type="parTrans" cxnId="{C7AAB57F-197D-4478-AE4D-744D6BDA5A94}">
      <dgm:prSet/>
      <dgm:spPr/>
      <dgm:t>
        <a:bodyPr/>
        <a:lstStyle/>
        <a:p>
          <a:endParaRPr lang="ru-RU"/>
        </a:p>
      </dgm:t>
    </dgm:pt>
    <dgm:pt modelId="{F14F8F64-8CDD-4245-BE89-0D69A8709253}" type="pres">
      <dgm:prSet presAssocID="{5FCAAEA0-8B06-4719-801C-34113C435D51}" presName="diagram" presStyleCnt="0">
        <dgm:presLayoutVars>
          <dgm:dir/>
          <dgm:resizeHandles val="exact"/>
        </dgm:presLayoutVars>
      </dgm:prSet>
      <dgm:spPr/>
    </dgm:pt>
    <dgm:pt modelId="{3ACCD4F9-BB26-41EE-BC24-6CA405FCA5D3}" type="pres">
      <dgm:prSet presAssocID="{0993499B-4B31-46E2-9C76-435520F6361F}" presName="node" presStyleLbl="node1" presStyleIdx="0" presStyleCnt="5" custLinFactNeighborX="43369" custLinFactNeighborY="-17171">
        <dgm:presLayoutVars>
          <dgm:bulletEnabled val="1"/>
        </dgm:presLayoutVars>
      </dgm:prSet>
      <dgm:spPr/>
    </dgm:pt>
    <dgm:pt modelId="{48D2969F-BB2D-495E-847E-A89169504849}" type="pres">
      <dgm:prSet presAssocID="{C325E4C1-FC57-4BB0-B1C4-C8BC37A520C4}" presName="sibTrans" presStyleCnt="0"/>
      <dgm:spPr/>
    </dgm:pt>
    <dgm:pt modelId="{CAFBDFA8-EA17-4A1E-984E-C53C8FF867D8}" type="pres">
      <dgm:prSet presAssocID="{1D3A3424-F35A-4600-B768-E3FDBA33D42C}" presName="node" presStyleLbl="node1" presStyleIdx="1" presStyleCnt="5" custLinFactNeighborX="89877" custLinFactNeighborY="-16313">
        <dgm:presLayoutVars>
          <dgm:bulletEnabled val="1"/>
        </dgm:presLayoutVars>
      </dgm:prSet>
      <dgm:spPr/>
    </dgm:pt>
    <dgm:pt modelId="{48936AD7-8274-4112-88A5-35A971AED29D}" type="pres">
      <dgm:prSet presAssocID="{5576F7F8-3BBD-4C20-A25A-43ABFE4CA788}" presName="sibTrans" presStyleCnt="0"/>
      <dgm:spPr/>
    </dgm:pt>
    <dgm:pt modelId="{483AE55F-38BC-4F92-B3AC-BF33E168FC33}" type="pres">
      <dgm:prSet presAssocID="{D134BB9F-8CE0-4233-92E3-EF1F7AF8E7FE}" presName="node" presStyleLbl="node1" presStyleIdx="2" presStyleCnt="5" custLinFactY="22117" custLinFactNeighborX="1523" custLinFactNeighborY="100000">
        <dgm:presLayoutVars>
          <dgm:bulletEnabled val="1"/>
        </dgm:presLayoutVars>
      </dgm:prSet>
      <dgm:spPr/>
    </dgm:pt>
    <dgm:pt modelId="{0D3B2D2D-E59F-4FBC-9E75-0E56CB488923}" type="pres">
      <dgm:prSet presAssocID="{02A14ECC-4E69-43E6-9C8D-E812571B13E3}" presName="sibTrans" presStyleCnt="0"/>
      <dgm:spPr/>
    </dgm:pt>
    <dgm:pt modelId="{6BC59EB2-EF1F-433F-84A8-0D8DCECF5048}" type="pres">
      <dgm:prSet presAssocID="{111A7B16-D37B-400E-8E95-E792902EEA06}" presName="node" presStyleLbl="node1" presStyleIdx="3" presStyleCnt="5" custLinFactNeighborX="-58616" custLinFactNeighborY="4885">
        <dgm:presLayoutVars>
          <dgm:bulletEnabled val="1"/>
        </dgm:presLayoutVars>
      </dgm:prSet>
      <dgm:spPr/>
    </dgm:pt>
    <dgm:pt modelId="{4A161555-83F4-4C86-972E-16FDC95B988E}" type="pres">
      <dgm:prSet presAssocID="{BB1E9F82-3837-488D-888B-1CD597CFED6D}" presName="sibTrans" presStyleCnt="0"/>
      <dgm:spPr/>
    </dgm:pt>
    <dgm:pt modelId="{9BBAE072-5BC5-4327-A449-6EE71284C26E}" type="pres">
      <dgm:prSet presAssocID="{BDD281EA-682F-4A27-B35A-9C1A80F3F121}" presName="node" presStyleLbl="node1" presStyleIdx="4" presStyleCnt="5" custLinFactNeighborX="-55000" custLinFactNeighborY="4885">
        <dgm:presLayoutVars>
          <dgm:bulletEnabled val="1"/>
        </dgm:presLayoutVars>
      </dgm:prSet>
      <dgm:spPr/>
    </dgm:pt>
  </dgm:ptLst>
  <dgm:cxnLst>
    <dgm:cxn modelId="{7FBCBC0C-CEB1-4839-978B-F4E12B5D7856}" type="presOf" srcId="{111A7B16-D37B-400E-8E95-E792902EEA06}" destId="{6BC59EB2-EF1F-433F-84A8-0D8DCECF5048}" srcOrd="0" destOrd="0" presId="urn:microsoft.com/office/officeart/2005/8/layout/default"/>
    <dgm:cxn modelId="{DF1CD22E-F2A2-43A2-A4EB-3BA4D7405120}" srcId="{5FCAAEA0-8B06-4719-801C-34113C435D51}" destId="{BDD281EA-682F-4A27-B35A-9C1A80F3F121}" srcOrd="4" destOrd="0" parTransId="{00F3C3C7-C045-4B32-9F91-5739DA9E98E4}" sibTransId="{E67AA8BC-727B-4C7A-96FC-BA3A92C78A97}"/>
    <dgm:cxn modelId="{EF92B52F-5E98-494B-BBA6-C2FEBD1EFDCD}" type="presOf" srcId="{5FCAAEA0-8B06-4719-801C-34113C435D51}" destId="{F14F8F64-8CDD-4245-BE89-0D69A8709253}" srcOrd="0" destOrd="0" presId="urn:microsoft.com/office/officeart/2005/8/layout/default"/>
    <dgm:cxn modelId="{FFF46150-0161-481F-AB3E-C99242CAD4BD}" srcId="{5FCAAEA0-8B06-4719-801C-34113C435D51}" destId="{0993499B-4B31-46E2-9C76-435520F6361F}" srcOrd="0" destOrd="0" parTransId="{EAFB60D8-5B87-4397-9B3D-D68AFAA4D7CC}" sibTransId="{C325E4C1-FC57-4BB0-B1C4-C8BC37A520C4}"/>
    <dgm:cxn modelId="{E87B4F77-D9D4-44B2-B174-DFE74A24F96E}" type="presOf" srcId="{D134BB9F-8CE0-4233-92E3-EF1F7AF8E7FE}" destId="{483AE55F-38BC-4F92-B3AC-BF33E168FC33}" srcOrd="0" destOrd="0" presId="urn:microsoft.com/office/officeart/2005/8/layout/default"/>
    <dgm:cxn modelId="{C7AAB57F-197D-4478-AE4D-744D6BDA5A94}" srcId="{5FCAAEA0-8B06-4719-801C-34113C435D51}" destId="{D134BB9F-8CE0-4233-92E3-EF1F7AF8E7FE}" srcOrd="2" destOrd="0" parTransId="{11FF9664-8791-436E-9840-C6BA6B15E4AD}" sibTransId="{02A14ECC-4E69-43E6-9C8D-E812571B13E3}"/>
    <dgm:cxn modelId="{6BB17C96-E5D5-4688-975D-F0AA0EDF2D43}" srcId="{5FCAAEA0-8B06-4719-801C-34113C435D51}" destId="{111A7B16-D37B-400E-8E95-E792902EEA06}" srcOrd="3" destOrd="0" parTransId="{619F1836-8BBE-469A-8E4A-29B3A99690E3}" sibTransId="{BB1E9F82-3837-488D-888B-1CD597CFED6D}"/>
    <dgm:cxn modelId="{A3EC99C9-ECFF-456D-9E0E-229F3DBBE618}" type="presOf" srcId="{1D3A3424-F35A-4600-B768-E3FDBA33D42C}" destId="{CAFBDFA8-EA17-4A1E-984E-C53C8FF867D8}" srcOrd="0" destOrd="0" presId="urn:microsoft.com/office/officeart/2005/8/layout/default"/>
    <dgm:cxn modelId="{A81072EB-4C94-45E3-853B-B927CA969351}" type="presOf" srcId="{0993499B-4B31-46E2-9C76-435520F6361F}" destId="{3ACCD4F9-BB26-41EE-BC24-6CA405FCA5D3}" srcOrd="0" destOrd="0" presId="urn:microsoft.com/office/officeart/2005/8/layout/default"/>
    <dgm:cxn modelId="{9DE961F0-212B-4CF7-9318-79ABDCBECD77}" type="presOf" srcId="{BDD281EA-682F-4A27-B35A-9C1A80F3F121}" destId="{9BBAE072-5BC5-4327-A449-6EE71284C26E}" srcOrd="0" destOrd="0" presId="urn:microsoft.com/office/officeart/2005/8/layout/default"/>
    <dgm:cxn modelId="{4C7C3BF5-C7F0-4924-BAFE-52CC60D2DAF4}" srcId="{5FCAAEA0-8B06-4719-801C-34113C435D51}" destId="{1D3A3424-F35A-4600-B768-E3FDBA33D42C}" srcOrd="1" destOrd="0" parTransId="{82FC0859-7740-494C-A1DF-ECA221931922}" sibTransId="{5576F7F8-3BBD-4C20-A25A-43ABFE4CA788}"/>
    <dgm:cxn modelId="{DF9CCFF1-961A-4A19-B521-9453F3FD03C8}" type="presParOf" srcId="{F14F8F64-8CDD-4245-BE89-0D69A8709253}" destId="{3ACCD4F9-BB26-41EE-BC24-6CA405FCA5D3}" srcOrd="0" destOrd="0" presId="urn:microsoft.com/office/officeart/2005/8/layout/default"/>
    <dgm:cxn modelId="{37AF6902-460C-4BD8-85AB-5F83A2BD44D9}" type="presParOf" srcId="{F14F8F64-8CDD-4245-BE89-0D69A8709253}" destId="{48D2969F-BB2D-495E-847E-A89169504849}" srcOrd="1" destOrd="0" presId="urn:microsoft.com/office/officeart/2005/8/layout/default"/>
    <dgm:cxn modelId="{F7A3FBA1-A694-4A7D-ABD2-6ACA34BF3F77}" type="presParOf" srcId="{F14F8F64-8CDD-4245-BE89-0D69A8709253}" destId="{CAFBDFA8-EA17-4A1E-984E-C53C8FF867D8}" srcOrd="2" destOrd="0" presId="urn:microsoft.com/office/officeart/2005/8/layout/default"/>
    <dgm:cxn modelId="{1FA9327A-8BA2-46C4-9A3D-98D0D8089A2B}" type="presParOf" srcId="{F14F8F64-8CDD-4245-BE89-0D69A8709253}" destId="{48936AD7-8274-4112-88A5-35A971AED29D}" srcOrd="3" destOrd="0" presId="urn:microsoft.com/office/officeart/2005/8/layout/default"/>
    <dgm:cxn modelId="{9890B517-2C23-4F10-B185-B8012473B900}" type="presParOf" srcId="{F14F8F64-8CDD-4245-BE89-0D69A8709253}" destId="{483AE55F-38BC-4F92-B3AC-BF33E168FC33}" srcOrd="4" destOrd="0" presId="urn:microsoft.com/office/officeart/2005/8/layout/default"/>
    <dgm:cxn modelId="{A03CC906-B438-4A65-A53A-4B641EB14D8F}" type="presParOf" srcId="{F14F8F64-8CDD-4245-BE89-0D69A8709253}" destId="{0D3B2D2D-E59F-4FBC-9E75-0E56CB488923}" srcOrd="5" destOrd="0" presId="urn:microsoft.com/office/officeart/2005/8/layout/default"/>
    <dgm:cxn modelId="{FC284A9B-F80B-4A07-80FC-5212F841D9B9}" type="presParOf" srcId="{F14F8F64-8CDD-4245-BE89-0D69A8709253}" destId="{6BC59EB2-EF1F-433F-84A8-0D8DCECF5048}" srcOrd="6" destOrd="0" presId="urn:microsoft.com/office/officeart/2005/8/layout/default"/>
    <dgm:cxn modelId="{2270D44C-D574-4568-96B3-023407F74E11}" type="presParOf" srcId="{F14F8F64-8CDD-4245-BE89-0D69A8709253}" destId="{4A161555-83F4-4C86-972E-16FDC95B988E}" srcOrd="7" destOrd="0" presId="urn:microsoft.com/office/officeart/2005/8/layout/default"/>
    <dgm:cxn modelId="{91D4BE4D-8C64-44AC-A005-10D5866388F8}" type="presParOf" srcId="{F14F8F64-8CDD-4245-BE89-0D69A8709253}" destId="{9BBAE072-5BC5-4327-A449-6EE71284C26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03AB04-20F1-4656-8DB2-1B297C7E564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82577B5-FAAF-4420-9473-A687D4CD7AD6}">
      <dgm:prSet phldrT="[Текст]"/>
      <dgm:spPr>
        <a:solidFill>
          <a:srgbClr val="FFC000">
            <a:alpha val="50000"/>
          </a:srgbClr>
        </a:solidFill>
      </dgm:spPr>
      <dgm:t>
        <a:bodyPr/>
        <a:lstStyle/>
        <a:p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161B39-200C-4D59-9988-5A6C8371D2AD}" type="parTrans" cxnId="{EAACDB41-77BA-493A-8AFB-0175FEC05508}">
      <dgm:prSet/>
      <dgm:spPr/>
      <dgm:t>
        <a:bodyPr/>
        <a:lstStyle/>
        <a:p>
          <a:endParaRPr lang="ru-RU"/>
        </a:p>
      </dgm:t>
    </dgm:pt>
    <dgm:pt modelId="{85F8405D-0437-4C7F-BB39-828FCDFF0BCF}" type="sibTrans" cxnId="{EAACDB41-77BA-493A-8AFB-0175FEC05508}">
      <dgm:prSet/>
      <dgm:spPr/>
      <dgm:t>
        <a:bodyPr/>
        <a:lstStyle/>
        <a:p>
          <a:endParaRPr lang="ru-RU"/>
        </a:p>
      </dgm:t>
    </dgm:pt>
    <dgm:pt modelId="{BB2BB5C1-75D0-402D-A818-E11F62969FE4}">
      <dgm:prSet phldrT="[Текст]" custT="1"/>
      <dgm:spPr>
        <a:solidFill>
          <a:srgbClr val="027438">
            <a:alpha val="50000"/>
          </a:srgbClr>
        </a:solidFill>
      </dgm:spPr>
      <dgm:t>
        <a:bodyPr/>
        <a:lstStyle/>
        <a:p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193790-3920-451F-8457-6D604F88AF6C}" type="parTrans" cxnId="{D962625A-3D4F-4A01-856D-BD50175E25F6}">
      <dgm:prSet/>
      <dgm:spPr/>
      <dgm:t>
        <a:bodyPr/>
        <a:lstStyle/>
        <a:p>
          <a:endParaRPr lang="ru-RU"/>
        </a:p>
      </dgm:t>
    </dgm:pt>
    <dgm:pt modelId="{E0FD9C30-5609-4712-935E-CE3F1000FC6A}" type="sibTrans" cxnId="{D962625A-3D4F-4A01-856D-BD50175E25F6}">
      <dgm:prSet/>
      <dgm:spPr/>
      <dgm:t>
        <a:bodyPr/>
        <a:lstStyle/>
        <a:p>
          <a:endParaRPr lang="ru-RU"/>
        </a:p>
      </dgm:t>
    </dgm:pt>
    <dgm:pt modelId="{6E78601D-EDB0-45BA-97F6-67DCA1876EF2}">
      <dgm:prSet phldrT="[Текст]" custT="1"/>
      <dgm:spPr/>
      <dgm:t>
        <a:bodyPr/>
        <a:lstStyle/>
        <a:p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BEEFB0-09A8-4FE4-B40A-F20DFAE74DF5}" type="parTrans" cxnId="{4AD249FF-0CAD-4AD8-BDA4-33376618E490}">
      <dgm:prSet/>
      <dgm:spPr/>
      <dgm:t>
        <a:bodyPr/>
        <a:lstStyle/>
        <a:p>
          <a:endParaRPr lang="ru-RU"/>
        </a:p>
      </dgm:t>
    </dgm:pt>
    <dgm:pt modelId="{5F832FD9-D738-4C01-ADCB-80162255D9D5}" type="sibTrans" cxnId="{4AD249FF-0CAD-4AD8-BDA4-33376618E490}">
      <dgm:prSet/>
      <dgm:spPr/>
      <dgm:t>
        <a:bodyPr/>
        <a:lstStyle/>
        <a:p>
          <a:endParaRPr lang="ru-RU"/>
        </a:p>
      </dgm:t>
    </dgm:pt>
    <dgm:pt modelId="{3EA9EE80-6F7A-48EE-A47C-D4CA2E904105}">
      <dgm:prSet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endParaRPr lang="ru-RU"/>
        </a:p>
      </dgm:t>
    </dgm:pt>
    <dgm:pt modelId="{86826F3E-BE08-4EB2-971C-84CE03907D78}" type="parTrans" cxnId="{24ADEF8E-7B23-4BB5-A053-285381283CDD}">
      <dgm:prSet/>
      <dgm:spPr/>
      <dgm:t>
        <a:bodyPr/>
        <a:lstStyle/>
        <a:p>
          <a:endParaRPr lang="ru-RU"/>
        </a:p>
      </dgm:t>
    </dgm:pt>
    <dgm:pt modelId="{6D67088C-D7B2-4C90-A519-C0571971C088}" type="sibTrans" cxnId="{24ADEF8E-7B23-4BB5-A053-285381283CDD}">
      <dgm:prSet/>
      <dgm:spPr/>
      <dgm:t>
        <a:bodyPr/>
        <a:lstStyle/>
        <a:p>
          <a:endParaRPr lang="ru-RU"/>
        </a:p>
      </dgm:t>
    </dgm:pt>
    <dgm:pt modelId="{07661CF8-3B31-454A-9A7D-BC6C43BDC903}" type="pres">
      <dgm:prSet presAssocID="{7A03AB04-20F1-4656-8DB2-1B297C7E5641}" presName="compositeShape" presStyleCnt="0">
        <dgm:presLayoutVars>
          <dgm:chMax val="7"/>
          <dgm:dir/>
          <dgm:resizeHandles val="exact"/>
        </dgm:presLayoutVars>
      </dgm:prSet>
      <dgm:spPr/>
    </dgm:pt>
    <dgm:pt modelId="{0E708490-1304-42FC-AC93-B8253BC0843E}" type="pres">
      <dgm:prSet presAssocID="{682577B5-FAAF-4420-9473-A687D4CD7AD6}" presName="circ1" presStyleLbl="vennNode1" presStyleIdx="0" presStyleCnt="4"/>
      <dgm:spPr/>
    </dgm:pt>
    <dgm:pt modelId="{E7BB5364-4FE9-456B-8EA1-D649850BF1A3}" type="pres">
      <dgm:prSet presAssocID="{682577B5-FAAF-4420-9473-A687D4CD7AD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13823A9-9799-412F-BC31-49890412E994}" type="pres">
      <dgm:prSet presAssocID="{BB2BB5C1-75D0-402D-A818-E11F62969FE4}" presName="circ2" presStyleLbl="vennNode1" presStyleIdx="1" presStyleCnt="4"/>
      <dgm:spPr/>
    </dgm:pt>
    <dgm:pt modelId="{6D87A4FE-34BB-42B9-B9F0-0A69BAF341FF}" type="pres">
      <dgm:prSet presAssocID="{BB2BB5C1-75D0-402D-A818-E11F62969F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A71929-4AB7-4F9F-B426-9A351297170B}" type="pres">
      <dgm:prSet presAssocID="{3EA9EE80-6F7A-48EE-A47C-D4CA2E904105}" presName="circ3" presStyleLbl="vennNode1" presStyleIdx="2" presStyleCnt="4"/>
      <dgm:spPr/>
    </dgm:pt>
    <dgm:pt modelId="{0AF71045-BEDD-424E-B0DF-CB5E9270221F}" type="pres">
      <dgm:prSet presAssocID="{3EA9EE80-6F7A-48EE-A47C-D4CA2E90410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086FDB-2E19-44FC-942B-D4E79B782B69}" type="pres">
      <dgm:prSet presAssocID="{6E78601D-EDB0-45BA-97F6-67DCA1876EF2}" presName="circ4" presStyleLbl="vennNode1" presStyleIdx="3" presStyleCnt="4"/>
      <dgm:spPr/>
    </dgm:pt>
    <dgm:pt modelId="{DD1148D4-938B-4372-AED5-FF1834E93F05}" type="pres">
      <dgm:prSet presAssocID="{6E78601D-EDB0-45BA-97F6-67DCA1876EF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888E13F-31F9-4BAC-B7BD-1E7EEE4BDE7F}" type="presOf" srcId="{BB2BB5C1-75D0-402D-A818-E11F62969FE4}" destId="{6D87A4FE-34BB-42B9-B9F0-0A69BAF341FF}" srcOrd="1" destOrd="0" presId="urn:microsoft.com/office/officeart/2005/8/layout/venn1"/>
    <dgm:cxn modelId="{EAACDB41-77BA-493A-8AFB-0175FEC05508}" srcId="{7A03AB04-20F1-4656-8DB2-1B297C7E5641}" destId="{682577B5-FAAF-4420-9473-A687D4CD7AD6}" srcOrd="0" destOrd="0" parTransId="{D8161B39-200C-4D59-9988-5A6C8371D2AD}" sibTransId="{85F8405D-0437-4C7F-BB39-828FCDFF0BCF}"/>
    <dgm:cxn modelId="{0DB43942-DF68-4A5F-9C46-2AD2C5088406}" type="presOf" srcId="{6E78601D-EDB0-45BA-97F6-67DCA1876EF2}" destId="{DD1148D4-938B-4372-AED5-FF1834E93F05}" srcOrd="1" destOrd="0" presId="urn:microsoft.com/office/officeart/2005/8/layout/venn1"/>
    <dgm:cxn modelId="{A2058742-ADCC-4A8F-9601-3859E4E35DDC}" type="presOf" srcId="{6E78601D-EDB0-45BA-97F6-67DCA1876EF2}" destId="{D2086FDB-2E19-44FC-942B-D4E79B782B69}" srcOrd="0" destOrd="0" presId="urn:microsoft.com/office/officeart/2005/8/layout/venn1"/>
    <dgm:cxn modelId="{5BCD5B58-8B5C-4B4E-8CF0-683F009984F9}" type="presOf" srcId="{3EA9EE80-6F7A-48EE-A47C-D4CA2E904105}" destId="{46A71929-4AB7-4F9F-B426-9A351297170B}" srcOrd="0" destOrd="0" presId="urn:microsoft.com/office/officeart/2005/8/layout/venn1"/>
    <dgm:cxn modelId="{D962625A-3D4F-4A01-856D-BD50175E25F6}" srcId="{7A03AB04-20F1-4656-8DB2-1B297C7E5641}" destId="{BB2BB5C1-75D0-402D-A818-E11F62969FE4}" srcOrd="1" destOrd="0" parTransId="{C8193790-3920-451F-8457-6D604F88AF6C}" sibTransId="{E0FD9C30-5609-4712-935E-CE3F1000FC6A}"/>
    <dgm:cxn modelId="{24ADEF8E-7B23-4BB5-A053-285381283CDD}" srcId="{7A03AB04-20F1-4656-8DB2-1B297C7E5641}" destId="{3EA9EE80-6F7A-48EE-A47C-D4CA2E904105}" srcOrd="2" destOrd="0" parTransId="{86826F3E-BE08-4EB2-971C-84CE03907D78}" sibTransId="{6D67088C-D7B2-4C90-A519-C0571971C088}"/>
    <dgm:cxn modelId="{B920F69F-02FE-4E0F-851F-E9CF292DF66A}" type="presOf" srcId="{3EA9EE80-6F7A-48EE-A47C-D4CA2E904105}" destId="{0AF71045-BEDD-424E-B0DF-CB5E9270221F}" srcOrd="1" destOrd="0" presId="urn:microsoft.com/office/officeart/2005/8/layout/venn1"/>
    <dgm:cxn modelId="{917D28DE-96B3-4266-A18D-3F379F007D3B}" type="presOf" srcId="{682577B5-FAAF-4420-9473-A687D4CD7AD6}" destId="{0E708490-1304-42FC-AC93-B8253BC0843E}" srcOrd="0" destOrd="0" presId="urn:microsoft.com/office/officeart/2005/8/layout/venn1"/>
    <dgm:cxn modelId="{E82E9EE5-F715-4473-8D0C-BF0F4215FED9}" type="presOf" srcId="{BB2BB5C1-75D0-402D-A818-E11F62969FE4}" destId="{513823A9-9799-412F-BC31-49890412E994}" srcOrd="0" destOrd="0" presId="urn:microsoft.com/office/officeart/2005/8/layout/venn1"/>
    <dgm:cxn modelId="{95B746F1-C129-4135-91D1-6869DDD2CA34}" type="presOf" srcId="{7A03AB04-20F1-4656-8DB2-1B297C7E5641}" destId="{07661CF8-3B31-454A-9A7D-BC6C43BDC903}" srcOrd="0" destOrd="0" presId="urn:microsoft.com/office/officeart/2005/8/layout/venn1"/>
    <dgm:cxn modelId="{5587D1F7-3906-4A28-9D40-483A4F8E9040}" type="presOf" srcId="{682577B5-FAAF-4420-9473-A687D4CD7AD6}" destId="{E7BB5364-4FE9-456B-8EA1-D649850BF1A3}" srcOrd="1" destOrd="0" presId="urn:microsoft.com/office/officeart/2005/8/layout/venn1"/>
    <dgm:cxn modelId="{4AD249FF-0CAD-4AD8-BDA4-33376618E490}" srcId="{7A03AB04-20F1-4656-8DB2-1B297C7E5641}" destId="{6E78601D-EDB0-45BA-97F6-67DCA1876EF2}" srcOrd="3" destOrd="0" parTransId="{92BEEFB0-09A8-4FE4-B40A-F20DFAE74DF5}" sibTransId="{5F832FD9-D738-4C01-ADCB-80162255D9D5}"/>
    <dgm:cxn modelId="{BF99898F-2405-47FE-99A9-2EE106694D8C}" type="presParOf" srcId="{07661CF8-3B31-454A-9A7D-BC6C43BDC903}" destId="{0E708490-1304-42FC-AC93-B8253BC0843E}" srcOrd="0" destOrd="0" presId="urn:microsoft.com/office/officeart/2005/8/layout/venn1"/>
    <dgm:cxn modelId="{895A4248-BC8F-49A2-AE03-197D1E49B09C}" type="presParOf" srcId="{07661CF8-3B31-454A-9A7D-BC6C43BDC903}" destId="{E7BB5364-4FE9-456B-8EA1-D649850BF1A3}" srcOrd="1" destOrd="0" presId="urn:microsoft.com/office/officeart/2005/8/layout/venn1"/>
    <dgm:cxn modelId="{33C66C29-9089-4661-B376-E9EC8DD9B97E}" type="presParOf" srcId="{07661CF8-3B31-454A-9A7D-BC6C43BDC903}" destId="{513823A9-9799-412F-BC31-49890412E994}" srcOrd="2" destOrd="0" presId="urn:microsoft.com/office/officeart/2005/8/layout/venn1"/>
    <dgm:cxn modelId="{AC72DD1B-950F-4A65-A0E7-67E3021B0871}" type="presParOf" srcId="{07661CF8-3B31-454A-9A7D-BC6C43BDC903}" destId="{6D87A4FE-34BB-42B9-B9F0-0A69BAF341FF}" srcOrd="3" destOrd="0" presId="urn:microsoft.com/office/officeart/2005/8/layout/venn1"/>
    <dgm:cxn modelId="{AB264488-2111-4902-85CD-4548A3B74F64}" type="presParOf" srcId="{07661CF8-3B31-454A-9A7D-BC6C43BDC903}" destId="{46A71929-4AB7-4F9F-B426-9A351297170B}" srcOrd="4" destOrd="0" presId="urn:microsoft.com/office/officeart/2005/8/layout/venn1"/>
    <dgm:cxn modelId="{E40F2A3B-F1FD-46D7-B6E4-9A70365C03CE}" type="presParOf" srcId="{07661CF8-3B31-454A-9A7D-BC6C43BDC903}" destId="{0AF71045-BEDD-424E-B0DF-CB5E9270221F}" srcOrd="5" destOrd="0" presId="urn:microsoft.com/office/officeart/2005/8/layout/venn1"/>
    <dgm:cxn modelId="{BA59EAD8-C425-4B90-9114-C1EE980294CE}" type="presParOf" srcId="{07661CF8-3B31-454A-9A7D-BC6C43BDC903}" destId="{D2086FDB-2E19-44FC-942B-D4E79B782B69}" srcOrd="6" destOrd="0" presId="urn:microsoft.com/office/officeart/2005/8/layout/venn1"/>
    <dgm:cxn modelId="{97928665-648B-42CA-847D-2DB79C9151B4}" type="presParOf" srcId="{07661CF8-3B31-454A-9A7D-BC6C43BDC903}" destId="{DD1148D4-938B-4372-AED5-FF1834E93F0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DA78-F93C-47F9-889F-DBCB3DDA1AD5}">
      <dsp:nvSpPr>
        <dsp:cNvPr id="0" name=""/>
        <dsp:cNvSpPr/>
      </dsp:nvSpPr>
      <dsp:spPr>
        <a:xfrm>
          <a:off x="2623317" y="0"/>
          <a:ext cx="4649490" cy="4649490"/>
        </a:xfrm>
        <a:prstGeom prst="triangl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AAEC3-A011-4401-8AA6-E64F09A60183}">
      <dsp:nvSpPr>
        <dsp:cNvPr id="0" name=""/>
        <dsp:cNvSpPr/>
      </dsp:nvSpPr>
      <dsp:spPr>
        <a:xfrm>
          <a:off x="3251698" y="553596"/>
          <a:ext cx="3022168" cy="8263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Информировать</a:t>
          </a:r>
        </a:p>
      </dsp:txBody>
      <dsp:txXfrm>
        <a:off x="3292038" y="593936"/>
        <a:ext cx="2941488" cy="745694"/>
      </dsp:txXfrm>
    </dsp:sp>
    <dsp:sp modelId="{68488831-C7B7-410D-BE40-2E7DC5CD74DA}">
      <dsp:nvSpPr>
        <dsp:cNvPr id="0" name=""/>
        <dsp:cNvSpPr/>
      </dsp:nvSpPr>
      <dsp:spPr>
        <a:xfrm>
          <a:off x="3288719" y="1419600"/>
          <a:ext cx="3022168" cy="8263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Вовлекать </a:t>
          </a:r>
        </a:p>
      </dsp:txBody>
      <dsp:txXfrm>
        <a:off x="3329059" y="1459940"/>
        <a:ext cx="2941488" cy="745694"/>
      </dsp:txXfrm>
    </dsp:sp>
    <dsp:sp modelId="{7BF30850-2552-4DBF-AF15-736FEA6C1B3C}">
      <dsp:nvSpPr>
        <dsp:cNvPr id="0" name=""/>
        <dsp:cNvSpPr/>
      </dsp:nvSpPr>
      <dsp:spPr>
        <a:xfrm>
          <a:off x="3287692" y="2324745"/>
          <a:ext cx="3022168" cy="8263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Обучать</a:t>
          </a:r>
        </a:p>
      </dsp:txBody>
      <dsp:txXfrm>
        <a:off x="3328032" y="2365085"/>
        <a:ext cx="2941488" cy="745694"/>
      </dsp:txXfrm>
    </dsp:sp>
    <dsp:sp modelId="{026FFDDC-1242-41F9-B870-07877B92D510}">
      <dsp:nvSpPr>
        <dsp:cNvPr id="0" name=""/>
        <dsp:cNvSpPr/>
      </dsp:nvSpPr>
      <dsp:spPr>
        <a:xfrm>
          <a:off x="3287692" y="3254415"/>
          <a:ext cx="3022168" cy="8263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Формировать  доверие</a:t>
          </a:r>
        </a:p>
      </dsp:txBody>
      <dsp:txXfrm>
        <a:off x="3328032" y="3294755"/>
        <a:ext cx="2941488" cy="745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EDE16-4D43-4770-98E2-FE0A36025F9D}">
      <dsp:nvSpPr>
        <dsp:cNvPr id="0" name=""/>
        <dsp:cNvSpPr/>
      </dsp:nvSpPr>
      <dsp:spPr>
        <a:xfrm rot="5400000">
          <a:off x="1889925" y="1292727"/>
          <a:ext cx="1098684" cy="12508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3B2E0-1CD4-427D-A4B4-9BE721AD2050}">
      <dsp:nvSpPr>
        <dsp:cNvPr id="0" name=""/>
        <dsp:cNvSpPr/>
      </dsp:nvSpPr>
      <dsp:spPr>
        <a:xfrm>
          <a:off x="1598841" y="74813"/>
          <a:ext cx="1849538" cy="1294616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Региональный уровень</a:t>
          </a:r>
        </a:p>
      </dsp:txBody>
      <dsp:txXfrm>
        <a:off x="1662050" y="138022"/>
        <a:ext cx="1723120" cy="1168198"/>
      </dsp:txXfrm>
    </dsp:sp>
    <dsp:sp modelId="{E20E9597-55B1-430A-9739-A92A5E25232F}">
      <dsp:nvSpPr>
        <dsp:cNvPr id="0" name=""/>
        <dsp:cNvSpPr/>
      </dsp:nvSpPr>
      <dsp:spPr>
        <a:xfrm>
          <a:off x="3563882" y="14866"/>
          <a:ext cx="3589297" cy="1386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Методические рекомендации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Разработка айдентики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СМИ и реклама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Интернет-ресурс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Обучающие мероприятия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Консалтинговое сопровождение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Фестивали, конкурсы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>
        <a:off x="3563882" y="14866"/>
        <a:ext cx="3589297" cy="1386205"/>
      </dsp:txXfrm>
    </dsp:sp>
    <dsp:sp modelId="{50B891ED-AA08-4318-9EB7-4CF92BB2F878}">
      <dsp:nvSpPr>
        <dsp:cNvPr id="0" name=""/>
        <dsp:cNvSpPr/>
      </dsp:nvSpPr>
      <dsp:spPr>
        <a:xfrm rot="5400000">
          <a:off x="3961978" y="2747008"/>
          <a:ext cx="1098684" cy="12508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76F60-4E98-450C-920C-487FE93EC8EE}">
      <dsp:nvSpPr>
        <dsp:cNvPr id="0" name=""/>
        <dsp:cNvSpPr/>
      </dsp:nvSpPr>
      <dsp:spPr>
        <a:xfrm>
          <a:off x="3670893" y="1529094"/>
          <a:ext cx="1849538" cy="129461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Муниципальный  уровень</a:t>
          </a:r>
        </a:p>
      </dsp:txBody>
      <dsp:txXfrm>
        <a:off x="3734102" y="1592303"/>
        <a:ext cx="1723120" cy="1168198"/>
      </dsp:txXfrm>
    </dsp:sp>
    <dsp:sp modelId="{5EED6E07-836B-455E-B08C-4B72E0AEED49}">
      <dsp:nvSpPr>
        <dsp:cNvPr id="0" name=""/>
        <dsp:cNvSpPr/>
      </dsp:nvSpPr>
      <dsp:spPr>
        <a:xfrm>
          <a:off x="5818462" y="1602131"/>
          <a:ext cx="4390861" cy="104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Местные СМИ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Местные сайты и группы в соцсетях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Наглядная агитация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Оповещение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Праздники</a:t>
          </a:r>
        </a:p>
      </dsp:txBody>
      <dsp:txXfrm>
        <a:off x="5818462" y="1602131"/>
        <a:ext cx="4390861" cy="1046366"/>
      </dsp:txXfrm>
    </dsp:sp>
    <dsp:sp modelId="{0C2C18B7-C7C3-4F9E-9F03-9B22A48D7CED}">
      <dsp:nvSpPr>
        <dsp:cNvPr id="0" name=""/>
        <dsp:cNvSpPr/>
      </dsp:nvSpPr>
      <dsp:spPr>
        <a:xfrm rot="5400000">
          <a:off x="6034030" y="4201290"/>
          <a:ext cx="1098684" cy="12508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CB249-FED0-4D3E-8DB3-9C9B850C79D5}">
      <dsp:nvSpPr>
        <dsp:cNvPr id="0" name=""/>
        <dsp:cNvSpPr/>
      </dsp:nvSpPr>
      <dsp:spPr>
        <a:xfrm>
          <a:off x="5742945" y="2983376"/>
          <a:ext cx="1849538" cy="1294616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Местный уровень (поселение/двор)</a:t>
          </a:r>
        </a:p>
      </dsp:txBody>
      <dsp:txXfrm>
        <a:off x="5806154" y="3046585"/>
        <a:ext cx="1723120" cy="1168198"/>
      </dsp:txXfrm>
    </dsp:sp>
    <dsp:sp modelId="{5B809FB1-FBCB-44D8-8895-DE24BC5FB902}">
      <dsp:nvSpPr>
        <dsp:cNvPr id="0" name=""/>
        <dsp:cNvSpPr/>
      </dsp:nvSpPr>
      <dsp:spPr>
        <a:xfrm>
          <a:off x="7758122" y="3096342"/>
          <a:ext cx="4184780" cy="104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Объявления/информационные стенды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Группы в соцсетях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Мессенджеры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Встречи/обсуждения/акции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Брендирование проектов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>
        <a:off x="7758122" y="3096342"/>
        <a:ext cx="4184780" cy="1046366"/>
      </dsp:txXfrm>
    </dsp:sp>
    <dsp:sp modelId="{0B40947A-9B1E-4670-978D-1E0C186B1FD8}">
      <dsp:nvSpPr>
        <dsp:cNvPr id="0" name=""/>
        <dsp:cNvSpPr/>
      </dsp:nvSpPr>
      <dsp:spPr>
        <a:xfrm>
          <a:off x="7814997" y="4437658"/>
          <a:ext cx="1849538" cy="1294616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ТОС/старосты/ инициативные группы граждан</a:t>
          </a:r>
        </a:p>
      </dsp:txBody>
      <dsp:txXfrm>
        <a:off x="7878206" y="4500867"/>
        <a:ext cx="1723120" cy="1168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B4BA4-6AA8-423B-82DE-F4816B6B8635}">
      <dsp:nvSpPr>
        <dsp:cNvPr id="0" name=""/>
        <dsp:cNvSpPr/>
      </dsp:nvSpPr>
      <dsp:spPr>
        <a:xfrm>
          <a:off x="2271938" y="0"/>
          <a:ext cx="4834166" cy="483416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37F22-508B-41AC-9B70-35E4437BE4BF}">
      <dsp:nvSpPr>
        <dsp:cNvPr id="0" name=""/>
        <dsp:cNvSpPr/>
      </dsp:nvSpPr>
      <dsp:spPr>
        <a:xfrm>
          <a:off x="2586159" y="314220"/>
          <a:ext cx="1933666" cy="19336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Оценка количественных показателей практик ИБ</a:t>
          </a:r>
        </a:p>
      </dsp:txBody>
      <dsp:txXfrm>
        <a:off x="2680553" y="408614"/>
        <a:ext cx="1744878" cy="1744878"/>
      </dsp:txXfrm>
    </dsp:sp>
    <dsp:sp modelId="{0EE5D278-7B1C-4CF6-A34A-F88306711C4A}">
      <dsp:nvSpPr>
        <dsp:cNvPr id="0" name=""/>
        <dsp:cNvSpPr/>
      </dsp:nvSpPr>
      <dsp:spPr>
        <a:xfrm>
          <a:off x="4858217" y="314220"/>
          <a:ext cx="1933666" cy="19336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Верификация процедур участия в практиках ИБ</a:t>
          </a:r>
        </a:p>
      </dsp:txBody>
      <dsp:txXfrm>
        <a:off x="4952611" y="408614"/>
        <a:ext cx="1744878" cy="1744878"/>
      </dsp:txXfrm>
    </dsp:sp>
    <dsp:sp modelId="{4893CCAE-7BF0-4277-9CBC-6A1C12A29EA8}">
      <dsp:nvSpPr>
        <dsp:cNvPr id="0" name=""/>
        <dsp:cNvSpPr/>
      </dsp:nvSpPr>
      <dsp:spPr>
        <a:xfrm>
          <a:off x="2586159" y="2586278"/>
          <a:ext cx="1933666" cy="19336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Разнообразие практик</a:t>
          </a:r>
        </a:p>
      </dsp:txBody>
      <dsp:txXfrm>
        <a:off x="2680553" y="2680672"/>
        <a:ext cx="1744878" cy="1744878"/>
      </dsp:txXfrm>
    </dsp:sp>
    <dsp:sp modelId="{EE5F7DEE-C22A-44C8-8970-DA5A5B4D7E8B}">
      <dsp:nvSpPr>
        <dsp:cNvPr id="0" name=""/>
        <dsp:cNvSpPr/>
      </dsp:nvSpPr>
      <dsp:spPr>
        <a:xfrm>
          <a:off x="4858217" y="2586278"/>
          <a:ext cx="1933666" cy="19336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Динамика развития ИБ в субъектах  РФ</a:t>
          </a:r>
        </a:p>
      </dsp:txBody>
      <dsp:txXfrm>
        <a:off x="4952611" y="2680672"/>
        <a:ext cx="1744878" cy="1744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CD4F9-BB26-41EE-BC24-6CA405FCA5D3}">
      <dsp:nvSpPr>
        <dsp:cNvPr id="0" name=""/>
        <dsp:cNvSpPr/>
      </dsp:nvSpPr>
      <dsp:spPr>
        <a:xfrm>
          <a:off x="1268529" y="425528"/>
          <a:ext cx="2924968" cy="175498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/>
            <a:t>Минфин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/>
            <a:t>России</a:t>
          </a:r>
        </a:p>
      </dsp:txBody>
      <dsp:txXfrm>
        <a:off x="1268529" y="425528"/>
        <a:ext cx="2924968" cy="1754981"/>
      </dsp:txXfrm>
    </dsp:sp>
    <dsp:sp modelId="{CAFBDFA8-EA17-4A1E-984E-C53C8FF867D8}">
      <dsp:nvSpPr>
        <dsp:cNvPr id="0" name=""/>
        <dsp:cNvSpPr/>
      </dsp:nvSpPr>
      <dsp:spPr>
        <a:xfrm>
          <a:off x="5846339" y="440586"/>
          <a:ext cx="2924968" cy="175498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/>
            <a:t>85 финансовых органов субъектов РФ</a:t>
          </a:r>
        </a:p>
      </dsp:txBody>
      <dsp:txXfrm>
        <a:off x="5846339" y="440586"/>
        <a:ext cx="2924968" cy="1754981"/>
      </dsp:txXfrm>
    </dsp:sp>
    <dsp:sp modelId="{483AE55F-38BC-4F92-B3AC-BF33E168FC33}">
      <dsp:nvSpPr>
        <dsp:cNvPr id="0" name=""/>
        <dsp:cNvSpPr/>
      </dsp:nvSpPr>
      <dsp:spPr>
        <a:xfrm>
          <a:off x="6434931" y="2870006"/>
          <a:ext cx="2924968" cy="175498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Региональные органы исполнительной власти</a:t>
          </a:r>
        </a:p>
      </dsp:txBody>
      <dsp:txXfrm>
        <a:off x="6434931" y="2870006"/>
        <a:ext cx="2924968" cy="1754981"/>
      </dsp:txXfrm>
    </dsp:sp>
    <dsp:sp modelId="{6BC59EB2-EF1F-433F-84A8-0D8DCECF5048}">
      <dsp:nvSpPr>
        <dsp:cNvPr id="0" name=""/>
        <dsp:cNvSpPr/>
      </dsp:nvSpPr>
      <dsp:spPr>
        <a:xfrm>
          <a:off x="0" y="2860085"/>
          <a:ext cx="2924968" cy="175498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Муниципалитеты</a:t>
          </a:r>
        </a:p>
      </dsp:txBody>
      <dsp:txXfrm>
        <a:off x="0" y="2860085"/>
        <a:ext cx="2924968" cy="1754981"/>
      </dsp:txXfrm>
    </dsp:sp>
    <dsp:sp modelId="{9BBAE072-5BC5-4327-A449-6EE71284C26E}">
      <dsp:nvSpPr>
        <dsp:cNvPr id="0" name=""/>
        <dsp:cNvSpPr/>
      </dsp:nvSpPr>
      <dsp:spPr>
        <a:xfrm>
          <a:off x="3217465" y="2860085"/>
          <a:ext cx="2924968" cy="175498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Проектные центры инициативного бюджетирования</a:t>
          </a:r>
        </a:p>
      </dsp:txBody>
      <dsp:txXfrm>
        <a:off x="3217465" y="2860085"/>
        <a:ext cx="2924968" cy="1754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08490-1304-42FC-AC93-B8253BC0843E}">
      <dsp:nvSpPr>
        <dsp:cNvPr id="0" name=""/>
        <dsp:cNvSpPr/>
      </dsp:nvSpPr>
      <dsp:spPr>
        <a:xfrm>
          <a:off x="3498421" y="43031"/>
          <a:ext cx="2237644" cy="2237644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56611" y="344252"/>
        <a:ext cx="1721264" cy="710021"/>
      </dsp:txXfrm>
    </dsp:sp>
    <dsp:sp modelId="{513823A9-9799-412F-BC31-49890412E994}">
      <dsp:nvSpPr>
        <dsp:cNvPr id="0" name=""/>
        <dsp:cNvSpPr/>
      </dsp:nvSpPr>
      <dsp:spPr>
        <a:xfrm>
          <a:off x="4488149" y="1032758"/>
          <a:ext cx="2237644" cy="2237644"/>
        </a:xfrm>
        <a:prstGeom prst="ellipse">
          <a:avLst/>
        </a:prstGeom>
        <a:solidFill>
          <a:srgbClr val="027438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3034" y="1290948"/>
        <a:ext cx="860632" cy="1721264"/>
      </dsp:txXfrm>
    </dsp:sp>
    <dsp:sp modelId="{46A71929-4AB7-4F9F-B426-9A351297170B}">
      <dsp:nvSpPr>
        <dsp:cNvPr id="0" name=""/>
        <dsp:cNvSpPr/>
      </dsp:nvSpPr>
      <dsp:spPr>
        <a:xfrm>
          <a:off x="3498421" y="2022486"/>
          <a:ext cx="2237644" cy="2237644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3756611" y="3248887"/>
        <a:ext cx="1721264" cy="710021"/>
      </dsp:txXfrm>
    </dsp:sp>
    <dsp:sp modelId="{D2086FDB-2E19-44FC-942B-D4E79B782B69}">
      <dsp:nvSpPr>
        <dsp:cNvPr id="0" name=""/>
        <dsp:cNvSpPr/>
      </dsp:nvSpPr>
      <dsp:spPr>
        <a:xfrm>
          <a:off x="2508694" y="1032758"/>
          <a:ext cx="2237644" cy="22376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0821" y="1290948"/>
        <a:ext cx="860632" cy="1721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BA2C23-EF13-4AC3-8ED9-2C89E9D58F27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4538"/>
            <a:ext cx="6635750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26269"/>
            <a:ext cx="5487041" cy="4474921"/>
          </a:xfrm>
          <a:prstGeom prst="rect">
            <a:avLst/>
          </a:prstGeom>
        </p:spPr>
        <p:txBody>
          <a:bodyPr vert="horz" lIns="91879" tIns="45939" rIns="91879" bIns="45939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7764"/>
            <a:ext cx="2972547" cy="49792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9630CC-3B81-4858-89A2-9C39E9FA32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199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125" y="744538"/>
            <a:ext cx="6635750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8789" fontAlgn="base">
              <a:spcBef>
                <a:spcPct val="0"/>
              </a:spcBef>
              <a:spcAft>
                <a:spcPct val="0"/>
              </a:spcAft>
              <a:defRPr/>
            </a:pPr>
            <a:fld id="{05E65FAE-BFF9-462D-963E-715476E45FE2}" type="slidenum">
              <a:rPr lang="ru-RU">
                <a:solidFill>
                  <a:prstClr val="black"/>
                </a:solidFill>
                <a:latin typeface="Calibri"/>
              </a:rPr>
              <a:pPr defTabSz="91878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73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30CC-3B81-4858-89A2-9C39E9FA32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5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630CC-3B81-4858-89A2-9C39E9FA32C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85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125" y="744538"/>
            <a:ext cx="6635750" cy="3732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6BDB6-6062-4854-92F2-55B7E70FE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83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Карелия, Алтай, Ставрополь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6BDB6-6062-4854-92F2-55B7E70FE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2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425B2-B2DA-4E4F-8E67-84EA5357EA61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8B256-7FDB-403D-89B7-D50BBE4A23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62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E291A-9F11-4AD8-A930-8A67EE6EA9F0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B518-E479-462B-9EBD-26B50B8E31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83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9D2C-32D5-43D7-A4FD-45E6D444CA85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BA8A-06FC-45C7-9FA5-E3F9809564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60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425B2-B2DA-4E4F-8E67-84EA5357E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8B256-7FDB-403D-89B7-D50BBE4A23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6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F297-0D01-4C5E-9D9F-5F8C9C41CB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8D5E-C277-4EBF-A9F5-8A0434C17C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9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CED4-7764-4361-A036-44A3E5A3C1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B83DF-1009-4D2A-A69A-E74B315FD6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1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0238-EAC0-4841-994E-1A22464C73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601A-9B0A-486E-BC8D-2434D4BFA3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48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B4F3-34E7-4503-BEBD-0B406E4CBA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920F4-81EF-4DDC-AD06-6D81DACC28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67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701F3-4D09-40CB-9156-4A9BB9067C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5C44-CF54-4A1C-9BA5-34660FF783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17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E9C2-9A09-4DF4-BF2B-1BF0AEF50A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4617-40F6-4C9D-BCAA-8D53868C1F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8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ED29-E67D-4D1F-91F6-CA19F4BBF3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DC5F-B9F6-4FFD-A4BD-93900617F8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1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F297-0D01-4C5E-9D9F-5F8C9C41CBA3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A8D5E-C277-4EBF-A9F5-8A0434C17C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5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FB55-3C70-4C22-B5B4-CDDBBC109E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C6CA-ADB9-414F-8AE6-5E81A7A15B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7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E291A-9F11-4AD8-A930-8A67EE6EA9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B518-E479-462B-9EBD-26B50B8E31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9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29D2C-32D5-43D7-A4FD-45E6D444CA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BA8A-06FC-45C7-9FA5-E3F9809564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08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равнение">
    <p:bg>
      <p:bgPr>
        <a:solidFill>
          <a:srgbClr val="E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721789" y="2"/>
            <a:ext cx="618067" cy="379413"/>
          </a:xfrm>
          <a:prstGeom prst="rect">
            <a:avLst/>
          </a:prstGeom>
        </p:spPr>
        <p:txBody>
          <a:bodyPr wrap="none">
            <a:normAutofit fontScale="92500" lnSpcReduction="10000"/>
          </a:bodyPr>
          <a:lstStyle/>
          <a:p>
            <a:pPr>
              <a:defRPr/>
            </a:pPr>
            <a:r>
              <a:rPr lang="ru-RU" sz="2000" dirty="0">
                <a:solidFill>
                  <a:srgbClr val="53548A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11"/>
          <p:cNvSpPr>
            <a:spLocks noChangeArrowheads="1"/>
          </p:cNvSpPr>
          <p:nvPr userDrawn="1"/>
        </p:nvSpPr>
        <p:spPr bwMode="auto">
          <a:xfrm>
            <a:off x="1284817" y="-20637"/>
            <a:ext cx="253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DBDBE9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800" dirty="0">
              <a:solidFill>
                <a:srgbClr val="DBDB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032935" y="-61913"/>
            <a:ext cx="3850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ru-RU" sz="2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2200" dirty="0">
              <a:solidFill>
                <a:srgbClr val="DBDB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12192000" cy="311151"/>
          </a:xfrm>
          <a:prstGeom prst="rect">
            <a:avLst/>
          </a:prstGeom>
          <a:solidFill>
            <a:srgbClr val="004821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invGray">
          <a:xfrm>
            <a:off x="12113684" y="-1586"/>
            <a:ext cx="76200" cy="312737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12058651" y="-1586"/>
            <a:ext cx="38100" cy="312737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invGray">
          <a:xfrm>
            <a:off x="12033255" y="-1586"/>
            <a:ext cx="12700" cy="312737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invGray">
          <a:xfrm>
            <a:off x="11969752" y="-1586"/>
            <a:ext cx="33867" cy="312737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1834289" y="-787"/>
            <a:ext cx="127001" cy="333443"/>
            <a:chOff x="8875715" y="-787"/>
            <a:chExt cx="95251" cy="295141"/>
          </a:xfrm>
        </p:grpSpPr>
        <p:sp>
          <p:nvSpPr>
            <p:cNvPr id="15" name="Прямоугольник 14"/>
            <p:cNvSpPr/>
            <p:nvPr/>
          </p:nvSpPr>
          <p:spPr bwMode="invGray">
            <a:xfrm>
              <a:off x="8915403" y="-787"/>
              <a:ext cx="55563" cy="29514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invGray">
            <a:xfrm>
              <a:off x="8875715" y="-787"/>
              <a:ext cx="6350" cy="29514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Прямоугольник 16"/>
          <p:cNvSpPr/>
          <p:nvPr userDrawn="1"/>
        </p:nvSpPr>
        <p:spPr>
          <a:xfrm>
            <a:off x="721789" y="2"/>
            <a:ext cx="618067" cy="379413"/>
          </a:xfrm>
          <a:prstGeom prst="rect">
            <a:avLst/>
          </a:prstGeom>
        </p:spPr>
        <p:txBody>
          <a:bodyPr wrap="none">
            <a:normAutofit fontScale="92500" lnSpcReduction="10000"/>
          </a:bodyPr>
          <a:lstStyle/>
          <a:p>
            <a:pPr>
              <a:defRPr/>
            </a:pPr>
            <a:r>
              <a:rPr lang="ru-RU" sz="2000" dirty="0">
                <a:solidFill>
                  <a:srgbClr val="53548A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27"/>
          <p:cNvSpPr>
            <a:spLocks noChangeArrowheads="1"/>
          </p:cNvSpPr>
          <p:nvPr userDrawn="1"/>
        </p:nvSpPr>
        <p:spPr bwMode="auto">
          <a:xfrm>
            <a:off x="1284817" y="-20637"/>
            <a:ext cx="253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DBDBE9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sz="1800" dirty="0">
              <a:solidFill>
                <a:srgbClr val="DBDB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>
            <a:off x="1032935" y="-61913"/>
            <a:ext cx="3850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ru-RU" sz="2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2200" dirty="0">
              <a:solidFill>
                <a:srgbClr val="DBDB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Номер слайда 26"/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7C948A7D-6C52-4157-BEA1-1B3B6891AE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Дата 2"/>
          <p:cNvSpPr>
            <a:spLocks noGrp="1"/>
          </p:cNvSpPr>
          <p:nvPr>
            <p:ph type="dt" sz="half" idx="10"/>
          </p:nvPr>
        </p:nvSpPr>
        <p:spPr>
          <a:xfrm>
            <a:off x="9935640" y="6356350"/>
            <a:ext cx="1898649" cy="234951"/>
          </a:xfrm>
        </p:spPr>
        <p:txBody>
          <a:bodyPr/>
          <a:lstStyle/>
          <a:p>
            <a:pPr algn="r">
              <a:defRPr/>
            </a:pPr>
            <a:fld id="{D74A8F75-9877-4763-9403-18A19F4FCC63}" type="datetime8">
              <a:rPr lang="ru-RU" b="1" smtClean="0">
                <a:solidFill>
                  <a:prstClr val="black"/>
                </a:solidFill>
                <a:latin typeface="Trebuchet MS" panose="020B0603020202020204" pitchFamily="34" charset="0"/>
              </a:rPr>
              <a:pPr algn="r">
                <a:defRPr/>
              </a:pPr>
              <a:t>16.09.2023 18:55</a:t>
            </a:fld>
            <a:endParaRPr lang="ru-RU" b="1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0" y="-1588"/>
            <a:ext cx="4508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9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CED4-7764-4361-A036-44A3E5A3C1E9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B83DF-1009-4D2A-A69A-E74B315FD6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46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0238-EAC0-4841-994E-1A22464C73BF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601A-9B0A-486E-BC8D-2434D4BFA3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26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B4F3-34E7-4503-BEBD-0B406E4CBA3C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920F4-81EF-4DDC-AD06-6D81DACC28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35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701F3-4D09-40CB-9156-4A9BB9067C51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5C44-CF54-4A1C-9BA5-34660FF783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432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E9C2-9A09-4DF4-BF2B-1BF0AEF50A33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4617-40F6-4C9D-BCAA-8D53868C1F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43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ED29-E67D-4D1F-91F6-CA19F4BBF3F6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DC5F-B9F6-4FFD-A4BD-93900617F8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58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FB55-3C70-4C22-B5B4-CDDBBC109E4E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C6CA-ADB9-414F-8AE6-5E81A7A15B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82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75F31-5877-420B-8F6F-E2AA00293632}" type="datetimeFigureOut">
              <a:rPr lang="ru-RU"/>
              <a:pPr>
                <a:defRPr/>
              </a:pPr>
              <a:t>16.09.2023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72252-0B18-46FE-8257-DCC2E68069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88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75F31-5877-420B-8F6F-E2AA002936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16.09.2023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72252-0B18-46FE-8257-DCC2E68069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1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lgr-ranepa.ru/konkurs/vlg-local-init/list/comics/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6lLn7BMZ3sU" TargetMode="External"/><Relationship Id="rId5" Type="http://schemas.openxmlformats.org/officeDocument/2006/relationships/hyperlink" Target="http://stv24.tv/category/programmy/dealtime/" TargetMode="Externa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hyperlink" Target="https://krasimr.ru/" TargetMode="External"/><Relationship Id="rId4" Type="http://schemas.openxmlformats.org/officeDocument/2006/relationships/image" Target="../media/image58.png"/><Relationship Id="rId9" Type="http://schemas.openxmlformats.org/officeDocument/2006/relationships/hyperlink" Target="http://ppmi24.r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ifi.ru/ru/initsiativnoe-byudzhetirovanie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hyperlink" Target="mailto:shapovalova@nifi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12192000" cy="35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1476664"/>
            <a:ext cx="12192000" cy="3527425"/>
          </a:xfrm>
          <a:prstGeom prst="rect">
            <a:avLst/>
          </a:prstGeom>
          <a:solidFill>
            <a:srgbClr val="03964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Прямоугольник 13"/>
          <p:cNvSpPr>
            <a:spLocks noChangeArrowheads="1"/>
          </p:cNvSpPr>
          <p:nvPr/>
        </p:nvSpPr>
        <p:spPr bwMode="auto">
          <a:xfrm>
            <a:off x="338363" y="1504111"/>
            <a:ext cx="1173430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1219170" eaLnBrk="0" hangingPunct="0">
              <a:buClr>
                <a:srgbClr val="000099"/>
              </a:buClr>
              <a:defRPr/>
            </a:pPr>
            <a:r>
              <a:rPr lang="ru-RU" sz="4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Информационное сопровождение практик инициативного бюджетирования.</a:t>
            </a:r>
          </a:p>
          <a:p>
            <a:pPr lvl="0" defTabSz="1219170" eaLnBrk="0" hangingPunct="0">
              <a:buClr>
                <a:srgbClr val="000099"/>
              </a:buClr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Мониторинг ИБ в субъектах РФ</a:t>
            </a:r>
          </a:p>
        </p:txBody>
      </p:sp>
      <p:sp>
        <p:nvSpPr>
          <p:cNvPr id="3077" name="Прямоугольник 15"/>
          <p:cNvSpPr>
            <a:spLocks noChangeArrowheads="1"/>
          </p:cNvSpPr>
          <p:nvPr/>
        </p:nvSpPr>
        <p:spPr bwMode="auto">
          <a:xfrm>
            <a:off x="476211" y="5107620"/>
            <a:ext cx="8286768" cy="158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ru-RU" sz="2933" b="1" dirty="0">
                <a:solidFill>
                  <a:srgbClr val="007939"/>
                </a:solidFill>
                <a:latin typeface="Arial" pitchFamily="34" charset="0"/>
                <a:cs typeface="Arial" pitchFamily="34" charset="0"/>
              </a:rPr>
              <a:t>ШАПОВАЛОВА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ru-RU" sz="2933" b="1" dirty="0">
                <a:solidFill>
                  <a:srgbClr val="007939"/>
                </a:solidFill>
                <a:latin typeface="Arial" pitchFamily="34" charset="0"/>
                <a:cs typeface="Arial" pitchFamily="34" charset="0"/>
              </a:rPr>
              <a:t>НАТАЛЬЯ АРНОЛЬДОВНА</a:t>
            </a:r>
          </a:p>
          <a:p>
            <a:pPr lvl="0" eaLnBrk="0" hangingPunct="0">
              <a:lnSpc>
                <a:spcPts val="2400"/>
              </a:lnSpc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старший научный сотрудник,</a:t>
            </a:r>
            <a:endParaRPr lang="en-US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lnSpc>
                <a:spcPts val="2400"/>
              </a:lnSpc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Центр инициативного бюджетирования НИФИ Минфина России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33933"/>
            <a:ext cx="12192000" cy="142875"/>
          </a:xfrm>
          <a:prstGeom prst="rect">
            <a:avLst/>
          </a:prstGeom>
          <a:solidFill>
            <a:srgbClr val="FE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485017-FC19-4E75-888F-4CD8A5A3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1" y="0"/>
            <a:ext cx="1718494" cy="1376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BCF079-BEDA-46E8-B8A7-4983F56FE1E0}"/>
              </a:ext>
            </a:extLst>
          </p:cNvPr>
          <p:cNvSpPr txBox="1"/>
          <p:nvPr/>
        </p:nvSpPr>
        <p:spPr>
          <a:xfrm>
            <a:off x="10250788" y="5634064"/>
            <a:ext cx="182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19 сентября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192169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AB77F-E6BF-CE7D-9E4E-2B91BD08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7934672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Алгоритм разработки концепции бренда практики ИБ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14F20-A038-9CDB-A335-DC59C1736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2060848"/>
            <a:ext cx="9704915" cy="42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1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B358185-04BA-FAC7-BDDC-9F09AF72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7934672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Как это отражается в айдентике?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7285F2A-2669-7075-A4A5-30290B1987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6405" y="2034223"/>
            <a:ext cx="5162496" cy="3843049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DCAA71-60EC-5442-516E-037D60EBC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0050" y="2034223"/>
            <a:ext cx="5168901" cy="3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8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5" y="196429"/>
            <a:ext cx="2955606" cy="12487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958" y="4855633"/>
            <a:ext cx="1826889" cy="18159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06913" y="329050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88" y="1768247"/>
            <a:ext cx="1571878" cy="1540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691" y="1779548"/>
            <a:ext cx="2789095" cy="11187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771" y="630467"/>
            <a:ext cx="3414713" cy="7500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557" y="2066348"/>
            <a:ext cx="3315082" cy="1400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089" y="3040620"/>
            <a:ext cx="1652410" cy="1642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26" y="4777339"/>
            <a:ext cx="1669788" cy="1894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32" y="3241737"/>
            <a:ext cx="2240833" cy="1679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986" y="3227665"/>
            <a:ext cx="2047291" cy="1110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0953" y="5481191"/>
            <a:ext cx="1926237" cy="1133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378" y="3735444"/>
            <a:ext cx="1206108" cy="1206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111" y="58381"/>
            <a:ext cx="1974740" cy="19747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550" y="5049726"/>
            <a:ext cx="1623862" cy="16238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7833" y="189359"/>
            <a:ext cx="2143125" cy="2143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514" y="4483428"/>
            <a:ext cx="3455928" cy="7021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066" y="1409577"/>
            <a:ext cx="2377744" cy="14515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BFC2D8-E393-41D3-A2AB-71ABC6A039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076" y="3325525"/>
            <a:ext cx="1454254" cy="14784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CEFBBB-AAFA-4DAC-9274-302CB3C7E2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20700" y="3141137"/>
            <a:ext cx="1114932" cy="1179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E99954-45B7-32A7-EADE-F330424B69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8581" y="5233085"/>
            <a:ext cx="2077679" cy="15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6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51FC1DF-F9EB-A09A-D150-F652028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8222704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Примеры слоганов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83E822-0D30-DDD7-077C-159CB1A8B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4824"/>
            <a:ext cx="4694312" cy="4320480"/>
          </a:xfrm>
        </p:spPr>
        <p:txBody>
          <a:bodyPr/>
          <a:lstStyle/>
          <a:p>
            <a:r>
              <a:rPr lang="ru-RU" sz="2400" dirty="0"/>
              <a:t>Не нужно ждать – давайте делать!  </a:t>
            </a:r>
          </a:p>
          <a:p>
            <a:r>
              <a:rPr lang="ru-RU" sz="2400" dirty="0"/>
              <a:t>Традиции совместных дел! </a:t>
            </a:r>
          </a:p>
          <a:p>
            <a:r>
              <a:rPr lang="ru-RU" sz="2400" dirty="0"/>
              <a:t>Измени город к лучшему! </a:t>
            </a:r>
          </a:p>
          <a:p>
            <a:r>
              <a:rPr lang="ru-RU" sz="2400" dirty="0"/>
              <a:t>Решаем вместе! </a:t>
            </a:r>
          </a:p>
          <a:p>
            <a:r>
              <a:rPr lang="ru-RU" sz="2400" dirty="0"/>
              <a:t>Общая идея – реальные дела! </a:t>
            </a:r>
          </a:p>
          <a:p>
            <a:r>
              <a:rPr lang="ru-RU" sz="2400" dirty="0"/>
              <a:t>От слов – к совместным действиям!  </a:t>
            </a:r>
          </a:p>
          <a:p>
            <a:r>
              <a:rPr lang="ru-RU" sz="2400" dirty="0"/>
              <a:t>Создаем вместе! </a:t>
            </a:r>
          </a:p>
          <a:p>
            <a:r>
              <a:rPr lang="ru-RU" sz="2400" dirty="0"/>
              <a:t>Кто-то говорит – мы действуем!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00828C0-13ED-F350-837A-7456871208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3768" y="2132856"/>
            <a:ext cx="652943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B2B9FC1-CDA2-56A8-792D-E0B96BC2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74639"/>
            <a:ext cx="8280920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От концепции к стратегии продвижения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E83F70-8676-BF5D-76D5-34D8E378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2120332"/>
            <a:ext cx="6552728" cy="39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96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B3F74-C92F-2C64-3F53-7E5C12A5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24744"/>
            <a:ext cx="9158808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Интеграция ключевой идеи в коммуникацию бренда: </a:t>
            </a:r>
            <a:br>
              <a:rPr lang="ru-RU" sz="4000" b="1" dirty="0">
                <a:solidFill>
                  <a:srgbClr val="027438"/>
                </a:solidFill>
              </a:rPr>
            </a:br>
            <a:r>
              <a:rPr lang="ru-RU" sz="4000" b="1" dirty="0">
                <a:solidFill>
                  <a:srgbClr val="027438"/>
                </a:solidFill>
              </a:rPr>
              <a:t> демонстрация открытости (Париж)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92FCD-D6D2-DFAF-E707-43A69C7A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86" y="2780928"/>
            <a:ext cx="6495028" cy="38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6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82D103-6603-27D0-C190-E7395A8A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7574632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Каналы коммуникации в практиках ИБ</a:t>
            </a:r>
            <a:br>
              <a:rPr lang="ru-RU" sz="4000" b="1" dirty="0">
                <a:solidFill>
                  <a:srgbClr val="027438"/>
                </a:solidFill>
              </a:rPr>
            </a:br>
            <a:endParaRPr lang="ru-RU" sz="4000" b="1" dirty="0">
              <a:solidFill>
                <a:srgbClr val="027438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5655DA-AEF1-C8C3-683B-DB601B394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1484783"/>
            <a:ext cx="5760640" cy="5098577"/>
          </a:xfrm>
        </p:spPr>
        <p:txBody>
          <a:bodyPr/>
          <a:lstStyle/>
          <a:p>
            <a:r>
              <a:rPr lang="ru-RU" sz="1800" dirty="0"/>
              <a:t>СМИ: бумажные и электронные;</a:t>
            </a:r>
          </a:p>
          <a:p>
            <a:r>
              <a:rPr lang="ru-RU" sz="1800" dirty="0"/>
              <a:t>Личные встречи: образовательные мероприятия, собрания, сходы;</a:t>
            </a:r>
          </a:p>
          <a:p>
            <a:r>
              <a:rPr lang="ru-RU" sz="1800" dirty="0"/>
              <a:t>Интернет-порталы и сайты органов власти;</a:t>
            </a:r>
          </a:p>
          <a:p>
            <a:r>
              <a:rPr lang="ru-RU" sz="1800" dirty="0"/>
              <a:t>Социальные сети и мессенджеры;</a:t>
            </a:r>
          </a:p>
          <a:p>
            <a:r>
              <a:rPr lang="ru-RU" sz="1800" dirty="0"/>
              <a:t>Реклама: наружная, на транспорте, на ТВ и радио;</a:t>
            </a:r>
          </a:p>
          <a:p>
            <a:r>
              <a:rPr lang="ru-RU" sz="1800" dirty="0"/>
              <a:t>Рекламные промо-мероприятия: брендирование проектов ИБ, выставки, фестивали, информационные пикеты;</a:t>
            </a:r>
          </a:p>
          <a:p>
            <a:r>
              <a:rPr lang="ru-RU" sz="1800" dirty="0"/>
              <a:t>Специальные форматы: конкурсы, награждения, публичные процедуры ИБ (жеребьевки, презентации, защиты проектов, голосования, подведение итогов);</a:t>
            </a:r>
          </a:p>
          <a:p>
            <a:r>
              <a:rPr lang="ru-RU" sz="1800" dirty="0"/>
              <a:t>Мобильные приложения;</a:t>
            </a:r>
          </a:p>
          <a:p>
            <a:r>
              <a:rPr lang="ru-RU" sz="1800" dirty="0"/>
              <a:t>Интернет-реклама и продвижение;</a:t>
            </a:r>
          </a:p>
          <a:p>
            <a:r>
              <a:rPr lang="ru-RU" sz="1800" dirty="0"/>
              <a:t>«Сарафанное» радио.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3829E3-DBF8-C010-8D81-13C4C7711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52184" y="3608255"/>
            <a:ext cx="3974937" cy="2975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341EF-02A5-2BFB-31E2-32CCB81B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444442"/>
            <a:ext cx="3974937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38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24C902-E826-69AF-35F1-A15573CF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7646640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Способы продвижения в канале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CEF140-3C96-DCA8-A695-34E71392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916832"/>
            <a:ext cx="2438611" cy="36579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382E89-0FCA-5CE2-6F8E-30F42749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71" y="2564904"/>
            <a:ext cx="2438611" cy="36579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EC316-3BF9-9782-7AC7-3F1869322B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8" b="7848"/>
          <a:stretch>
            <a:fillRect/>
          </a:stretch>
        </p:blipFill>
        <p:spPr>
          <a:xfrm>
            <a:off x="6384032" y="1772816"/>
            <a:ext cx="2441575" cy="36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55F085-2235-208C-E6C0-E2228B493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583" y="2498942"/>
            <a:ext cx="2458697" cy="36880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918D5A-A46F-7113-C93E-9CD14F8DEC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8" b="7848"/>
          <a:stretch>
            <a:fillRect/>
          </a:stretch>
        </p:blipFill>
        <p:spPr>
          <a:xfrm>
            <a:off x="6396452" y="1700808"/>
            <a:ext cx="2441575" cy="366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63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971D30E-76CF-4CFA-E364-2450916A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672"/>
            <a:ext cx="7862664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Какие задачи в ИБ можно решать при помощи СМИ?</a:t>
            </a:r>
            <a:br>
              <a:rPr lang="ru-RU" sz="4000" b="1" dirty="0">
                <a:solidFill>
                  <a:srgbClr val="027438"/>
                </a:solidFill>
              </a:rPr>
            </a:br>
            <a:endParaRPr lang="ru-RU" sz="4000" b="1" dirty="0">
              <a:solidFill>
                <a:srgbClr val="027438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A1785A-EBE0-A55F-824E-C22854E76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01971"/>
            <a:ext cx="5384800" cy="4525963"/>
          </a:xfrm>
        </p:spPr>
        <p:txBody>
          <a:bodyPr/>
          <a:lstStyle/>
          <a:p>
            <a:r>
              <a:rPr lang="ru-RU" sz="2000" dirty="0"/>
              <a:t>Повысить узнаваемость и осведомленность о бренде практики ИБ. </a:t>
            </a:r>
          </a:p>
          <a:p>
            <a:r>
              <a:rPr lang="ru-RU" sz="2000" dirty="0"/>
              <a:t>Расширить круг участников ИБ.</a:t>
            </a:r>
          </a:p>
          <a:p>
            <a:r>
              <a:rPr lang="ru-RU" sz="2000" dirty="0"/>
              <a:t>Информировать о ключевых мероприятиях ИБ (сбор заявок, голосование, объявление результатов).</a:t>
            </a:r>
          </a:p>
          <a:p>
            <a:r>
              <a:rPr lang="ru-RU" sz="2000" dirty="0"/>
              <a:t>Образовывать аудиторию, доносить ценности ИБ.</a:t>
            </a:r>
          </a:p>
          <a:p>
            <a:r>
              <a:rPr lang="ru-RU" sz="2000" dirty="0"/>
              <a:t>Формировать репутацию о бренде ИБ в различных сегментах аудитории бренда.</a:t>
            </a:r>
          </a:p>
          <a:p>
            <a:r>
              <a:rPr lang="ru-RU" sz="2000" dirty="0"/>
              <a:t>Нейтрализовать последствия негативных событий.</a:t>
            </a:r>
          </a:p>
          <a:p>
            <a:r>
              <a:rPr lang="ru-RU" sz="2000" dirty="0"/>
              <a:t>Осуществлять мониторинг за реализацией проектов</a:t>
            </a:r>
            <a:endParaRPr lang="ru-RU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A87C113-17B2-12F6-8BE7-EB5AB0342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4032" y="2003743"/>
            <a:ext cx="5649745" cy="41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971D30E-76CF-4CFA-E364-2450916A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93033"/>
            <a:ext cx="7862664" cy="648072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Типовые инфоповоды в ИБ</a:t>
            </a:r>
            <a:br>
              <a:rPr lang="ru-RU" sz="4000" b="1" dirty="0">
                <a:solidFill>
                  <a:srgbClr val="027438"/>
                </a:solidFill>
              </a:rPr>
            </a:br>
            <a:endParaRPr lang="ru-RU" sz="4000" b="1" dirty="0">
              <a:solidFill>
                <a:srgbClr val="027438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A1785A-EBE0-A55F-824E-C22854E76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3992" y="1423223"/>
            <a:ext cx="6168008" cy="4525963"/>
          </a:xfrm>
        </p:spPr>
        <p:txBody>
          <a:bodyPr/>
          <a:lstStyle/>
          <a:p>
            <a:r>
              <a:rPr lang="ru-RU" sz="1800" dirty="0"/>
              <a:t>старт практики ИБ;</a:t>
            </a:r>
          </a:p>
          <a:p>
            <a:r>
              <a:rPr lang="ru-RU" sz="1800" dirty="0"/>
              <a:t>планы по выделению бюджетных средств на реализацию проектов ИБ в текущем году/следующем году;</a:t>
            </a:r>
          </a:p>
          <a:p>
            <a:r>
              <a:rPr lang="ru-RU" sz="1800" dirty="0"/>
              <a:t>запуск новых направлений, практик ИБ;</a:t>
            </a:r>
          </a:p>
          <a:p>
            <a:r>
              <a:rPr lang="ru-RU" sz="1800" dirty="0"/>
              <a:t>начало цикла ИБ – проведение мероприятий по сбору заявок;</a:t>
            </a:r>
          </a:p>
          <a:p>
            <a:r>
              <a:rPr lang="ru-RU" sz="1800" dirty="0"/>
              <a:t>промежуточные результаты сбора заявок, предоставленных на конкурсный отбор практики ИБ;</a:t>
            </a:r>
          </a:p>
          <a:p>
            <a:r>
              <a:rPr lang="ru-RU" sz="1800" dirty="0"/>
              <a:t>статистика по окончанию сбора заявок на конкурс практики ИБ;</a:t>
            </a:r>
          </a:p>
          <a:p>
            <a:r>
              <a:rPr lang="ru-RU" sz="1800" dirty="0"/>
              <a:t>результаты голосования по выбору проектов победителей конкурса на получение субсидии;</a:t>
            </a:r>
          </a:p>
          <a:p>
            <a:r>
              <a:rPr lang="ru-RU" sz="1800" dirty="0"/>
              <a:t>официальные результаты конкурсного отбора;</a:t>
            </a:r>
          </a:p>
          <a:p>
            <a:r>
              <a:rPr lang="ru-RU" sz="1800" dirty="0"/>
              <a:t>ход реализации проектов, победивших в конкурсе;</a:t>
            </a:r>
          </a:p>
          <a:p>
            <a:r>
              <a:rPr lang="ru-RU" sz="1800" dirty="0"/>
              <a:t>торжественное открытие проекта;</a:t>
            </a:r>
          </a:p>
          <a:p>
            <a:r>
              <a:rPr lang="ru-RU" sz="1800" dirty="0"/>
              <a:t>результаты реализации практики ИБ по итогам года.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21495-D6B0-9297-FC14-11FFEC242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940"/>
            <a:ext cx="3805300" cy="1978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7123C-93CD-E265-6CD0-FF6976A5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06" y="3235462"/>
            <a:ext cx="3690396" cy="1867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ECA0EC-60DA-C831-B3A8-478D084A0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5103300"/>
            <a:ext cx="3631951" cy="17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2DF6F-43CA-465D-A716-89B40198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25" y="2520154"/>
            <a:ext cx="10363200" cy="1362075"/>
          </a:xfrm>
        </p:spPr>
        <p:txBody>
          <a:bodyPr/>
          <a:lstStyle/>
          <a:p>
            <a:r>
              <a:rPr lang="ru-RU" sz="3600" dirty="0"/>
              <a:t>Информационное сопровождение практик  инициативного бюджетирования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723E5A-AE3E-4C31-885F-FDF8D78A8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701005"/>
            <a:ext cx="10363200" cy="15001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12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414" y="194460"/>
            <a:ext cx="6635705" cy="71426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27438"/>
                </a:solidFill>
              </a:rPr>
              <a:t>Медиапроекты</a:t>
            </a:r>
            <a:endParaRPr lang="ru-RU" b="1" dirty="0">
              <a:solidFill>
                <a:srgbClr val="02743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2943"/>
          <a:stretch/>
        </p:blipFill>
        <p:spPr>
          <a:xfrm>
            <a:off x="5303912" y="3429000"/>
            <a:ext cx="5666288" cy="30939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09E5A-EFA2-4D25-906A-5A88A043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783" y="0"/>
            <a:ext cx="4666217" cy="2930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C563A-7FCE-4065-A8AF-E37299A8A850}"/>
              </a:ext>
            </a:extLst>
          </p:cNvPr>
          <p:cNvSpPr txBox="1"/>
          <p:nvPr/>
        </p:nvSpPr>
        <p:spPr>
          <a:xfrm>
            <a:off x="4953078" y="6448826"/>
            <a:ext cx="74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Телеканале «Своё ТВ»: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http://stv24.tv/category/programmy/dealtime/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8F563-8AB8-4B01-80B6-66231A0D5F17}"/>
              </a:ext>
            </a:extLst>
          </p:cNvPr>
          <p:cNvSpPr txBox="1"/>
          <p:nvPr/>
        </p:nvSpPr>
        <p:spPr>
          <a:xfrm>
            <a:off x="7032104" y="2900348"/>
            <a:ext cx="566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ТК «Катунь 24»: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6"/>
              </a:rPr>
              <a:t>https://youtu.be/6lLn7BMZ3sU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175DE-2758-1328-A1C8-57B7A9884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28" y="1327416"/>
            <a:ext cx="4980864" cy="3206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54D9A2-DEDD-321D-DD91-995B34E0D7CA}"/>
              </a:ext>
            </a:extLst>
          </p:cNvPr>
          <p:cNvSpPr txBox="1"/>
          <p:nvPr/>
        </p:nvSpPr>
        <p:spPr>
          <a:xfrm>
            <a:off x="191344" y="4609186"/>
            <a:ext cx="488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РАНХиГС: </a:t>
            </a:r>
            <a:r>
              <a:rPr lang="en-US" dirty="0">
                <a:hlinkClick r:id="rId8"/>
              </a:rPr>
              <a:t>https://vlgr-ranepa.ru/konkurs/vlg-local-init/list/comics/</a:t>
            </a:r>
            <a:r>
              <a:rPr lang="ru-RU" dirty="0"/>
              <a:t> 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12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A2204FA-1831-1CCF-25DF-E5F8D5C6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94" y="273049"/>
            <a:ext cx="4843312" cy="1715791"/>
          </a:xfrm>
        </p:spPr>
        <p:txBody>
          <a:bodyPr/>
          <a:lstStyle/>
          <a:p>
            <a:r>
              <a:rPr lang="ru-RU" sz="4000" dirty="0" err="1">
                <a:solidFill>
                  <a:srgbClr val="027438"/>
                </a:solidFill>
              </a:rPr>
              <a:t>Сторителлинг</a:t>
            </a:r>
            <a:r>
              <a:rPr lang="ru-RU" sz="4000" dirty="0">
                <a:solidFill>
                  <a:srgbClr val="027438"/>
                </a:solidFill>
              </a:rPr>
              <a:t> </a:t>
            </a:r>
            <a:br>
              <a:rPr lang="ru-RU" sz="4000" dirty="0">
                <a:solidFill>
                  <a:srgbClr val="027438"/>
                </a:solidFill>
              </a:rPr>
            </a:br>
            <a:r>
              <a:rPr lang="ru-RU" sz="4000" dirty="0">
                <a:solidFill>
                  <a:srgbClr val="027438"/>
                </a:solidFill>
              </a:rPr>
              <a:t>вокруг ИБ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B1219E-5F8C-AAA4-0562-0C460FCDC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961" y="2697282"/>
            <a:ext cx="4532717" cy="36383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Голосования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Жеребьевки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Сбор средств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Защиты проектов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Субботники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Открытия: объединяющие ритуалы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Чествования участников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Истории людей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Жизнь проектов после красной ленточки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BC5E01-A5FF-18D3-C4F1-08F3E506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3865759"/>
            <a:ext cx="3974937" cy="29751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B58BA-E076-4018-FED1-110D2B8FF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678" y="1114948"/>
            <a:ext cx="4176464" cy="31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96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7" y="65449"/>
            <a:ext cx="7560839" cy="9286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b="1" dirty="0">
                <a:solidFill>
                  <a:srgbClr val="027438"/>
                </a:solidFill>
                <a:latin typeface="PT Serif" panose="020A0603040505020204" pitchFamily="18" charset="-52"/>
                <a:ea typeface="+mn-ea"/>
                <a:cs typeface="Arial" pitchFamily="34" charset="0"/>
              </a:rPr>
              <a:t>Лучшая практика: </a:t>
            </a:r>
            <a:r>
              <a:rPr lang="ru-RU" sz="2600" b="1" dirty="0" err="1">
                <a:solidFill>
                  <a:srgbClr val="027438"/>
                </a:solidFill>
                <a:latin typeface="PT Serif" panose="020A0603040505020204" pitchFamily="18" charset="-52"/>
                <a:ea typeface="+mn-ea"/>
                <a:cs typeface="Arial" pitchFamily="34" charset="0"/>
              </a:rPr>
              <a:t>медиасопровождение</a:t>
            </a:r>
            <a:r>
              <a:rPr lang="ru-RU" sz="2600" b="1" dirty="0">
                <a:solidFill>
                  <a:srgbClr val="027438"/>
                </a:solidFill>
                <a:latin typeface="PT Serif" panose="020A0603040505020204" pitchFamily="18" charset="-52"/>
                <a:ea typeface="+mn-ea"/>
                <a:cs typeface="Arial" pitchFamily="34" charset="0"/>
              </a:rPr>
              <a:t> инициативного бюджетирования в социальных сетях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98B01-EFCA-4ADC-BA10-02F5FB25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9" y="173805"/>
            <a:ext cx="837785" cy="837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EB76D-DD99-4D95-8F1C-2EFEA283CBD5}"/>
              </a:ext>
            </a:extLst>
          </p:cNvPr>
          <p:cNvSpPr txBox="1"/>
          <p:nvPr/>
        </p:nvSpPr>
        <p:spPr>
          <a:xfrm>
            <a:off x="5519936" y="981824"/>
            <a:ext cx="38614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Красноярский край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D96479-F56B-4999-BAA4-E93E34E9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6" y="1610552"/>
            <a:ext cx="1020407" cy="10204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9D180-C8A1-4439-9AB5-3793AE7A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9" y="2692813"/>
            <a:ext cx="896699" cy="89669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01D729-2713-44A3-AF6A-2219C35D0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90" y="3781233"/>
            <a:ext cx="886664" cy="8916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F717CB-9E2B-44D2-8FF3-748EBE0A6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675485"/>
            <a:ext cx="2894241" cy="2170681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EE1A1E-E2DC-4494-A1A4-2F72CB9C0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743" y="4437112"/>
            <a:ext cx="3561718" cy="18686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1E70D5-88E6-4847-982F-7F6688DE7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227" y="1890174"/>
            <a:ext cx="2441307" cy="2782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8BD30F-4214-4564-8234-FEAA093CC758}"/>
              </a:ext>
            </a:extLst>
          </p:cNvPr>
          <p:cNvSpPr txBox="1"/>
          <p:nvPr/>
        </p:nvSpPr>
        <p:spPr>
          <a:xfrm>
            <a:off x="9639475" y="5715232"/>
            <a:ext cx="2285007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dirty="0"/>
              <a:t>Портал </a:t>
            </a:r>
            <a:r>
              <a:rPr lang="en-US" sz="1463" dirty="0">
                <a:hlinkClick r:id="rId9"/>
              </a:rPr>
              <a:t>http://ppmi24.ru/</a:t>
            </a:r>
            <a:endParaRPr lang="ru-RU" sz="1463" dirty="0"/>
          </a:p>
          <a:p>
            <a:r>
              <a:rPr lang="ru-RU" sz="1463" dirty="0"/>
              <a:t>Проектный центр </a:t>
            </a:r>
            <a:r>
              <a:rPr lang="en-US" sz="1463" dirty="0">
                <a:hlinkClick r:id="rId10"/>
              </a:rPr>
              <a:t>https://krasimr.ru/</a:t>
            </a:r>
            <a:r>
              <a:rPr lang="ru-RU" sz="1463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8DC83-9265-1A73-F450-1B10EE5C4A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2079" y="2086995"/>
            <a:ext cx="4218798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6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8576477-94BF-504D-3EDD-97C635CC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6926560" cy="1143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27438"/>
                </a:solidFill>
              </a:rPr>
              <a:t>В центре внимания – люди!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0352C8-9955-5B86-4640-2BFAC0DED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1700808"/>
            <a:ext cx="8788246" cy="49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08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2DF6F-43CA-465D-A716-89B40198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25" y="2520154"/>
            <a:ext cx="10363200" cy="1362075"/>
          </a:xfrm>
        </p:spPr>
        <p:txBody>
          <a:bodyPr/>
          <a:lstStyle/>
          <a:p>
            <a:r>
              <a:rPr lang="ru-RU" sz="3600" dirty="0"/>
              <a:t>Мониторинг инициативного бюджетирования в субъектах </a:t>
            </a:r>
            <a:br>
              <a:rPr lang="ru-RU" sz="3600" dirty="0"/>
            </a:br>
            <a:r>
              <a:rPr lang="ru-RU" sz="3600" dirty="0"/>
              <a:t>Российской Федерации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723E5A-AE3E-4C31-885F-FDF8D78A8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701005"/>
            <a:ext cx="10363200" cy="150018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470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339" y="274639"/>
            <a:ext cx="8928992" cy="1143000"/>
          </a:xfrm>
        </p:spPr>
        <p:txBody>
          <a:bodyPr/>
          <a:lstStyle/>
          <a:p>
            <a:r>
              <a:rPr lang="ru-RU" sz="4400" b="1" dirty="0">
                <a:solidFill>
                  <a:srgbClr val="027438"/>
                </a:solidFill>
                <a:cs typeface="Arial" panose="020B0604020202020204" pitchFamily="34" charset="0"/>
              </a:rPr>
              <a:t>Мониторинг ИБ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371" y="1399316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cs typeface="Arial" panose="020B0604020202020204" pitchFamily="34" charset="0"/>
              </a:rPr>
              <a:t>Систематическая деятельность, направленная на отслеживание хода и результатов реализации программ и практик ИБ в субъектах РФ на основании регулярного измерения значений ряда параметров (индикаторов)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440148" y="2084852"/>
            <a:ext cx="4488499" cy="37204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cs typeface="Arial" panose="020B0604020202020204" pitchFamily="34" charset="0"/>
              </a:rPr>
              <a:t>Ежегодный запрос информации о реализации на территории субъектов РФ практик инициативного бюджетирования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615947" y="3236979"/>
            <a:ext cx="1682997" cy="934208"/>
          </a:xfrm>
          <a:prstGeom prst="rightArrow">
            <a:avLst/>
          </a:prstGeom>
          <a:solidFill>
            <a:srgbClr val="027438"/>
          </a:solidFill>
          <a:ln>
            <a:solidFill>
              <a:srgbClr val="027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C7728-E5C1-E505-0094-C11AED0895EE}"/>
              </a:ext>
            </a:extLst>
          </p:cNvPr>
          <p:cNvSpPr txBox="1"/>
          <p:nvPr/>
        </p:nvSpPr>
        <p:spPr>
          <a:xfrm>
            <a:off x="6457445" y="6035978"/>
            <a:ext cx="538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Методология мониторинга:</a:t>
            </a:r>
          </a:p>
          <a:p>
            <a:r>
              <a:rPr lang="en-US" dirty="0">
                <a:hlinkClick r:id="rId2"/>
              </a:rPr>
              <a:t>https://www.nifi.ru/ru/initsiativnoe-byudzhetirovanie</a:t>
            </a:r>
            <a:r>
              <a:rPr lang="ru-RU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887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D39381-6998-3E10-DB6A-74A6D6CE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3049"/>
            <a:ext cx="7502622" cy="779687"/>
          </a:xfrm>
        </p:spPr>
        <p:txBody>
          <a:bodyPr/>
          <a:lstStyle/>
          <a:p>
            <a:r>
              <a:rPr lang="ru-RU" sz="4000" dirty="0">
                <a:solidFill>
                  <a:srgbClr val="027438"/>
                </a:solidFill>
              </a:rPr>
              <a:t>Для чего нужен мониторинг ИБ?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E186D2-D1A7-1B60-E3BC-E2AADEFD0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912" y="1288329"/>
            <a:ext cx="6552728" cy="428134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Помимо сбора данных, необходимых для анализа и контроля, мониторинг выполняет ряд вспомогательных функций: </a:t>
            </a:r>
          </a:p>
          <a:p>
            <a:r>
              <a:rPr lang="ru-RU" sz="3200" dirty="0"/>
              <a:t>репрезентация ИБ, </a:t>
            </a:r>
          </a:p>
          <a:p>
            <a:r>
              <a:rPr lang="ru-RU" sz="3200" dirty="0"/>
              <a:t>обучение, </a:t>
            </a:r>
          </a:p>
          <a:p>
            <a:r>
              <a:rPr lang="ru-RU" sz="3200" dirty="0"/>
              <a:t>информирование, </a:t>
            </a:r>
          </a:p>
          <a:p>
            <a:r>
              <a:rPr lang="ru-RU" sz="3200" dirty="0"/>
              <a:t>мотивация, </a:t>
            </a:r>
          </a:p>
          <a:p>
            <a:r>
              <a:rPr lang="ru-RU" sz="3200" dirty="0"/>
              <a:t>прогнозирование.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A058A7-2BD3-321C-174B-A91A31EC1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1772816"/>
            <a:ext cx="4011084" cy="4691063"/>
          </a:xfrm>
        </p:spPr>
        <p:txBody>
          <a:bodyPr/>
          <a:lstStyle/>
          <a:p>
            <a:r>
              <a:rPr lang="ru-RU" sz="3200" b="1" dirty="0"/>
              <a:t>Цель мониторинга </a:t>
            </a:r>
            <a:r>
              <a:rPr lang="ru-RU" sz="3200" dirty="0"/>
              <a:t>- повышение качества государственного регулирования и оказания государственной поддержки развитию ИБ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75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222618"/>
            <a:ext cx="7332815" cy="928688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27438"/>
                </a:solidFill>
                <a:cs typeface="Arial" panose="020B0604020202020204" pitchFamily="34" charset="0"/>
              </a:rPr>
              <a:t>Задачи мониторинга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09006" y="1300164"/>
          <a:ext cx="9378044" cy="483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06220" y="1915079"/>
            <a:ext cx="2476775" cy="129266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50" dirty="0"/>
              <a:t>Выборочный </a:t>
            </a:r>
          </a:p>
          <a:p>
            <a:pPr algn="ctr"/>
            <a:r>
              <a:rPr lang="ru-RU" sz="1950" dirty="0"/>
              <a:t>аудит качества организации процедур участия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9" y="1915079"/>
            <a:ext cx="2476775" cy="12926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50" dirty="0"/>
              <a:t>Оценка показателей практик ИБ субъектов РФ и МО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4491" y="4209087"/>
            <a:ext cx="2396800" cy="159274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50" dirty="0"/>
              <a:t>Агрегирование показателей и оценка динамики развития ИБ в субъектах и РФ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059046"/>
            <a:ext cx="2396800" cy="18928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50" dirty="0" err="1"/>
              <a:t>Типологизация</a:t>
            </a:r>
            <a:r>
              <a:rPr lang="ru-RU" sz="1950" dirty="0"/>
              <a:t> и сравнительный анализ показателей группировок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38415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546F-5B21-766D-8795-F7303E5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01751"/>
            <a:ext cx="7617295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27438"/>
                </a:solidFill>
              </a:rPr>
              <a:t>Схема организации запроса информации </a:t>
            </a:r>
            <a:br>
              <a:rPr lang="ru-RU" sz="3200" b="1" dirty="0">
                <a:solidFill>
                  <a:srgbClr val="027438"/>
                </a:solidFill>
              </a:rPr>
            </a:br>
            <a:r>
              <a:rPr lang="ru-RU" sz="3200" b="1" dirty="0">
                <a:solidFill>
                  <a:srgbClr val="027438"/>
                </a:solidFill>
              </a:rPr>
              <a:t>о реализации практик ИБ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247B4FF-0B61-402C-C293-6F2F962B7E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67231" y="1540876"/>
          <a:ext cx="9359900" cy="525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591BBFCF-B239-849F-DF92-2D2DDA54C964}"/>
              </a:ext>
            </a:extLst>
          </p:cNvPr>
          <p:cNvSpPr/>
          <p:nvPr/>
        </p:nvSpPr>
        <p:spPr>
          <a:xfrm>
            <a:off x="6009316" y="2009890"/>
            <a:ext cx="978408" cy="733655"/>
          </a:xfrm>
          <a:prstGeom prst="rightArrow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87D7C97E-972C-C910-4EBD-81C1AEFFC083}"/>
              </a:ext>
            </a:extLst>
          </p:cNvPr>
          <p:cNvSpPr/>
          <p:nvPr/>
        </p:nvSpPr>
        <p:spPr>
          <a:xfrm>
            <a:off x="5900547" y="2659673"/>
            <a:ext cx="978408" cy="733655"/>
          </a:xfrm>
          <a:prstGeom prst="leftArrow">
            <a:avLst/>
          </a:prstGeom>
          <a:solidFill>
            <a:srgbClr val="FFC000"/>
          </a:solidFill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CE148AC-F0CE-17F1-99AA-B787E643E184}"/>
              </a:ext>
            </a:extLst>
          </p:cNvPr>
          <p:cNvCxnSpPr/>
          <p:nvPr/>
        </p:nvCxnSpPr>
        <p:spPr>
          <a:xfrm flipH="1">
            <a:off x="3975069" y="3449306"/>
            <a:ext cx="3214688" cy="815184"/>
          </a:xfrm>
          <a:prstGeom prst="straightConnector1">
            <a:avLst/>
          </a:prstGeom>
          <a:noFill/>
          <a:ln w="38100" cap="flat">
            <a:solidFill>
              <a:srgbClr val="0070C0"/>
            </a:solidFill>
            <a:prstDash val="solid"/>
            <a:round/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7256B98-1437-08BA-D364-7E73DD1BC6C2}"/>
              </a:ext>
            </a:extLst>
          </p:cNvPr>
          <p:cNvCxnSpPr/>
          <p:nvPr/>
        </p:nvCxnSpPr>
        <p:spPr>
          <a:xfrm flipH="1">
            <a:off x="6207062" y="3564057"/>
            <a:ext cx="1125284" cy="728041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A1E35C4-E486-FFF1-6AC3-B6A7700D5CFC}"/>
              </a:ext>
            </a:extLst>
          </p:cNvPr>
          <p:cNvCxnSpPr/>
          <p:nvPr/>
        </p:nvCxnSpPr>
        <p:spPr>
          <a:xfrm>
            <a:off x="8088783" y="3572027"/>
            <a:ext cx="1343025" cy="720071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id="{DF0E5EDC-328D-59C4-3660-06820D0D27DF}"/>
              </a:ext>
            </a:extLst>
          </p:cNvPr>
          <p:cNvSpPr/>
          <p:nvPr/>
        </p:nvSpPr>
        <p:spPr>
          <a:xfrm>
            <a:off x="1390078" y="1090613"/>
            <a:ext cx="1456309" cy="923326"/>
          </a:xfrm>
          <a:prstGeom prst="flowChartProcess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Helvetica"/>
              </a:rPr>
              <a:t>НИФИ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id="{6BE60E41-E9C1-ECE9-269E-85ABC0EE3334}"/>
              </a:ext>
            </a:extLst>
          </p:cNvPr>
          <p:cNvCxnSpPr/>
          <p:nvPr/>
        </p:nvCxnSpPr>
        <p:spPr>
          <a:xfrm rot="16200000" flipH="1">
            <a:off x="2264269" y="2149970"/>
            <a:ext cx="2829524" cy="2557463"/>
          </a:xfrm>
          <a:prstGeom prst="bentConnector3">
            <a:avLst/>
          </a:prstGeom>
          <a:noFill/>
          <a:ln w="38100" cap="flat">
            <a:solidFill>
              <a:schemeClr val="accent1"/>
            </a:solidFill>
            <a:prstDash val="dash"/>
            <a:round/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627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274639"/>
            <a:ext cx="8294712" cy="1143000"/>
          </a:xfrm>
        </p:spPr>
        <p:txBody>
          <a:bodyPr/>
          <a:lstStyle/>
          <a:p>
            <a:r>
              <a:rPr lang="ru-RU" sz="4400" b="1" dirty="0">
                <a:solidFill>
                  <a:srgbClr val="027438"/>
                </a:solidFill>
                <a:cs typeface="Arial" panose="020B0604020202020204" pitchFamily="34" charset="0"/>
              </a:rPr>
              <a:t>Единица анализа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196951"/>
          </a:xfrm>
          <a:ln w="28575">
            <a:solidFill>
              <a:srgbClr val="027438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3200" b="1" dirty="0"/>
              <a:t>Практика ИБ </a:t>
            </a:r>
            <a:r>
              <a:rPr lang="ru-RU" sz="3200" dirty="0"/>
              <a:t>– совокупность процедур организации участия граждан в инициативном бюджетировании на территории субъекта РФ или одного или нескольких муниципальных образований, определенная нормативным правовым актом (решением) и методической документацией по ее реализации на определенной территории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063650" y="4812660"/>
            <a:ext cx="2450695" cy="965922"/>
          </a:xfrm>
          <a:prstGeom prst="straightConnector1">
            <a:avLst/>
          </a:prstGeom>
          <a:ln w="38100">
            <a:solidFill>
              <a:srgbClr val="0274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028220" y="4812660"/>
            <a:ext cx="2131676" cy="1016675"/>
          </a:xfrm>
          <a:prstGeom prst="straightConnector1">
            <a:avLst/>
          </a:prstGeom>
          <a:ln w="38100">
            <a:solidFill>
              <a:srgbClr val="0274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27448" y="5875475"/>
            <a:ext cx="3337176" cy="707886"/>
          </a:xfrm>
          <a:prstGeom prst="rect">
            <a:avLst/>
          </a:prstGeom>
          <a:noFill/>
          <a:ln w="28575">
            <a:solidFill>
              <a:srgbClr val="027438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Практики</a:t>
            </a:r>
          </a:p>
          <a:p>
            <a:r>
              <a:rPr lang="ru-RU" sz="2000" dirty="0" err="1"/>
              <a:t>субъектового</a:t>
            </a:r>
            <a:r>
              <a:rPr lang="ru-RU" sz="2000" dirty="0"/>
              <a:t> уровня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93514" y="5875475"/>
            <a:ext cx="2376264" cy="707886"/>
          </a:xfrm>
          <a:prstGeom prst="rect">
            <a:avLst/>
          </a:prstGeom>
          <a:noFill/>
          <a:ln w="28575">
            <a:solidFill>
              <a:srgbClr val="027438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Муниципальные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76885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C67B4-F60C-3417-6BF8-6AB77819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52" y="211078"/>
            <a:ext cx="6525616" cy="97564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27438"/>
                </a:solidFill>
              </a:rPr>
              <a:t>ЦЕЛИ информационной кампании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CE784EB-1D08-E8F0-B15D-9160DB954C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7688" y="1556792"/>
          <a:ext cx="7272808" cy="4649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652B12-077F-B68B-8B14-88868631B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586" y="1896218"/>
            <a:ext cx="4664971" cy="46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6DBCC-83F3-DB04-3ECA-247C1DFA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8078688" cy="1143000"/>
          </a:xfrm>
        </p:spPr>
        <p:txBody>
          <a:bodyPr/>
          <a:lstStyle/>
          <a:p>
            <a:r>
              <a:rPr lang="ru-RU" sz="4800" b="1" dirty="0">
                <a:solidFill>
                  <a:srgbClr val="027438"/>
                </a:solidFill>
              </a:rPr>
              <a:t>Количественные параметры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DB410-240A-C116-0E54-1D5620824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04" y="1628800"/>
            <a:ext cx="11665296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800" dirty="0"/>
              <a:t>Количество проектных идей;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Количество реализованных проектов ИБ;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Общая стоимость реализованных проектов ИБ;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Объем бюджетных расходов на реализацию проектов ИБ в разрезе каждого задействованного источника;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Объем средств софинансирования проектов ИБ со стороны граждан и юридических лиц;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Количество участников мероприятий по выдвижению, обсуждению и выбору проектов ИБ;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Количество </a:t>
            </a:r>
            <a:r>
              <a:rPr lang="ru-RU" sz="2800" dirty="0" err="1"/>
              <a:t>благополучателей</a:t>
            </a:r>
            <a:r>
              <a:rPr lang="ru-RU" sz="2800" dirty="0"/>
              <a:t> проектов ИБ.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210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20DD6-200B-4E9F-6B3E-E7CEF2D6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8438728" cy="891379"/>
          </a:xfrm>
        </p:spPr>
        <p:txBody>
          <a:bodyPr/>
          <a:lstStyle/>
          <a:p>
            <a:r>
              <a:rPr lang="ru-RU" sz="4800" b="1" dirty="0">
                <a:solidFill>
                  <a:srgbClr val="027438"/>
                </a:solidFill>
              </a:rPr>
              <a:t>Описательные параметры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DCDA5D-E97A-8CE2-FC1A-929CCC06C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84" y="1916832"/>
            <a:ext cx="12000656" cy="4525963"/>
          </a:xfrm>
        </p:spPr>
        <p:txBody>
          <a:bodyPr/>
          <a:lstStyle/>
          <a:p>
            <a:r>
              <a:rPr lang="ru-RU" sz="3600" dirty="0"/>
              <a:t>Характер нормативно-правового регулирования и подход к управление процессом развития</a:t>
            </a:r>
          </a:p>
          <a:p>
            <a:r>
              <a:rPr lang="ru-RU" sz="3600" dirty="0"/>
              <a:t>Процедуры выдвижения, обсуждения и выбора проектов </a:t>
            </a:r>
          </a:p>
          <a:p>
            <a:r>
              <a:rPr lang="ru-RU" sz="3600" dirty="0"/>
              <a:t>Обучение </a:t>
            </a:r>
          </a:p>
          <a:p>
            <a:r>
              <a:rPr lang="ru-RU" sz="3600" dirty="0"/>
              <a:t>Информационная поддержка</a:t>
            </a:r>
          </a:p>
          <a:p>
            <a:r>
              <a:rPr lang="ru-RU" sz="3600" dirty="0"/>
              <a:t>Консультационное сопровождение</a:t>
            </a:r>
          </a:p>
          <a:p>
            <a:r>
              <a:rPr lang="ru-RU" sz="3600" dirty="0"/>
              <a:t>Брендинг</a:t>
            </a:r>
          </a:p>
        </p:txBody>
      </p:sp>
    </p:spTree>
    <p:extLst>
      <p:ext uri="{BB962C8B-B14F-4D97-AF65-F5344CB8AC3E}">
        <p14:creationId xmlns:p14="http://schemas.microsoft.com/office/powerpoint/2010/main" val="1488119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391518"/>
            <a:ext cx="7070878" cy="928688"/>
          </a:xfrm>
        </p:spPr>
        <p:txBody>
          <a:bodyPr>
            <a:normAutofit fontScale="90000"/>
          </a:bodyPr>
          <a:lstStyle/>
          <a:p>
            <a:r>
              <a:rPr lang="ru-RU" sz="3900" b="1" dirty="0">
                <a:solidFill>
                  <a:srgbClr val="027438"/>
                </a:solidFill>
                <a:cs typeface="Arial" panose="020B0604020202020204" pitchFamily="34" charset="0"/>
              </a:rPr>
              <a:t>КАК ВЫБИРАТЬ ЛУЧШИЕ ПРАКТИКИ?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638300" y="2083351"/>
          <a:ext cx="9234488" cy="430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02854" y="3539204"/>
            <a:ext cx="1901461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275" b="1" dirty="0">
                <a:solidFill>
                  <a:prstClr val="black"/>
                </a:solidFill>
              </a:rPr>
              <a:t>Процедуры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2854" y="2267843"/>
            <a:ext cx="134565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275" b="1" dirty="0">
                <a:solidFill>
                  <a:prstClr val="black"/>
                </a:solidFill>
              </a:rPr>
              <a:t>Опыт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5750" y="3539204"/>
            <a:ext cx="146266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275" b="1" dirty="0">
                <a:solidFill>
                  <a:prstClr val="black"/>
                </a:solidFill>
              </a:rPr>
              <a:t>Рекорды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5871" y="5207611"/>
            <a:ext cx="174445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275" b="1" dirty="0">
                <a:solidFill>
                  <a:prstClr val="black"/>
                </a:solidFill>
              </a:rPr>
              <a:t>Новации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51198" y="1844824"/>
            <a:ext cx="2598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000" dirty="0">
                <a:solidFill>
                  <a:prstClr val="black"/>
                </a:solidFill>
              </a:rPr>
              <a:t>Обогащение практики и влияние на процесс развития ИБ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4272" y="4220160"/>
            <a:ext cx="2328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000" dirty="0">
                <a:solidFill>
                  <a:prstClr val="black"/>
                </a:solidFill>
              </a:rPr>
              <a:t>Качество реализации процедур ИБ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2405" y="4988320"/>
            <a:ext cx="2461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000" dirty="0">
                <a:solidFill>
                  <a:prstClr val="black"/>
                </a:solidFill>
              </a:rPr>
              <a:t>Фиксируют тренды и новые направления развития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2405" y="2313226"/>
            <a:ext cx="2715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27"/>
            <a:r>
              <a:rPr lang="ru-RU" sz="2000" dirty="0">
                <a:solidFill>
                  <a:prstClr val="black"/>
                </a:solidFill>
              </a:rPr>
              <a:t>Лучшие счетные показатели по итогам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1734428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CA6FD-9417-347F-F5BF-BB25CF7E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" y="908720"/>
            <a:ext cx="7238821" cy="1143000"/>
          </a:xfrm>
        </p:spPr>
        <p:txBody>
          <a:bodyPr/>
          <a:lstStyle/>
          <a:p>
            <a:r>
              <a:rPr lang="ru-RU" sz="3200" dirty="0"/>
              <a:t>Доклад о лучших практиках развития инициативного бюджетирования в субъектах Российской Федерации и муниципальных образованиях в 2022 г.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127A9A2-C893-45B3-1CA2-657E4C438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73" t="16542" r="27058" b="5498"/>
          <a:stretch/>
        </p:blipFill>
        <p:spPr>
          <a:xfrm>
            <a:off x="7392144" y="1527505"/>
            <a:ext cx="3643198" cy="510047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EA9F04-24A2-43AD-3896-84748DCD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82" y="2667544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4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63552" y="2204864"/>
            <a:ext cx="7704856" cy="3744417"/>
          </a:xfrm>
        </p:spPr>
        <p:txBody>
          <a:bodyPr>
            <a:normAutofit/>
          </a:bodyPr>
          <a:lstStyle/>
          <a:p>
            <a:pPr algn="ctr"/>
            <a:br>
              <a:rPr lang="ru-RU" sz="3000" dirty="0"/>
            </a:br>
            <a:r>
              <a:rPr lang="ru-RU" sz="3975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3975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97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shapovalova@nifi.ru</a:t>
            </a:r>
            <a:br>
              <a:rPr lang="ru-RU" sz="2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DA5C0-95EB-9DD1-EF64-A161C2D3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32656"/>
            <a:ext cx="8438728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Миссия информационной кампании – формирование сообщества 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27A996-E9C4-B5CA-63DC-01934957DE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97885" y="1628800"/>
            <a:ext cx="5003083" cy="464572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A2FD2DBA-8540-B2C8-BE96-B7B075BD6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32" y="1916832"/>
            <a:ext cx="5197723" cy="4357688"/>
          </a:xfrm>
        </p:spPr>
        <p:txBody>
          <a:bodyPr>
            <a:normAutofit/>
          </a:bodyPr>
          <a:lstStyle/>
          <a:p>
            <a:r>
              <a:rPr lang="ru-RU" sz="2400" dirty="0"/>
              <a:t>На макроуровне - сообщества людей, участвующих в инициативном бюджетировании, доверяющих вам и разделяющих общие с вами ценности </a:t>
            </a:r>
          </a:p>
          <a:p>
            <a:endParaRPr lang="ru-RU" sz="2400" dirty="0"/>
          </a:p>
          <a:p>
            <a:r>
              <a:rPr lang="ru-RU" sz="2400" dirty="0"/>
              <a:t>На микроуровне – устойчивые территориальные и тематические сообщества инициативных граждан, способных объединяться для решения своих проблем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16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74639"/>
            <a:ext cx="892899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027438"/>
                </a:solidFill>
              </a:rPr>
              <a:t>От информирования к маркетингу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91683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Принципы маркетинга, которые применяются в бизнесе для повышения продаж, можно использовать для социальных целей: продвижения полезных идей, общественных ценностей, новых моделей поведения</a:t>
            </a:r>
          </a:p>
          <a:p>
            <a:pPr marL="0" indent="0">
              <a:buNone/>
            </a:pPr>
            <a:r>
              <a:rPr lang="ru-RU" sz="3200" dirty="0"/>
              <a:t>ИБ - новая социальная технология, которая помогает гражданам решать значимые для них проблемы, а государству – рационально расходовать бюджетные средства </a:t>
            </a:r>
          </a:p>
          <a:p>
            <a:pPr marL="0" indent="0">
              <a:buNone/>
            </a:pPr>
            <a:r>
              <a:rPr lang="ru-RU" sz="3200" dirty="0"/>
              <a:t>Цель – социальные перемены, изменения, эффекты</a:t>
            </a:r>
          </a:p>
        </p:txBody>
      </p:sp>
    </p:spTree>
    <p:extLst>
      <p:ext uri="{BB962C8B-B14F-4D97-AF65-F5344CB8AC3E}">
        <p14:creationId xmlns:p14="http://schemas.microsoft.com/office/powerpoint/2010/main" val="342130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3CE7D2E-9EA2-DA95-E0A5-657BB36B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3830216" cy="1143000"/>
          </a:xfrm>
        </p:spPr>
        <p:txBody>
          <a:bodyPr/>
          <a:lstStyle/>
          <a:p>
            <a:r>
              <a:rPr lang="ru-RU" sz="4400" b="1" dirty="0">
                <a:solidFill>
                  <a:srgbClr val="027438"/>
                </a:solidFill>
              </a:rPr>
              <a:t>Брендинг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9DE092-BC00-4718-8CCF-395E3132A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en-US" sz="5400" dirty="0"/>
              <a:t>#</a:t>
            </a:r>
            <a:r>
              <a:rPr lang="ru-RU" sz="5400" dirty="0" err="1"/>
              <a:t>инициативноебюджетирование</a:t>
            </a:r>
            <a:endParaRPr lang="ru-RU" sz="4000" dirty="0"/>
          </a:p>
          <a:p>
            <a:pPr marL="0" indent="0" algn="ctr">
              <a:buNone/>
            </a:pPr>
            <a:r>
              <a:rPr lang="en-US" sz="4000" dirty="0"/>
              <a:t>#</a:t>
            </a:r>
            <a:r>
              <a:rPr lang="ru-RU" sz="4000" dirty="0"/>
              <a:t>ППМИ </a:t>
            </a:r>
            <a:r>
              <a:rPr lang="en-US" sz="4000" dirty="0"/>
              <a:t>#</a:t>
            </a:r>
            <a:r>
              <a:rPr lang="ru-RU" sz="4000" dirty="0" err="1"/>
              <a:t>народныйбюджет</a:t>
            </a:r>
            <a:endParaRPr lang="ru-RU" sz="4000" dirty="0"/>
          </a:p>
          <a:p>
            <a:pPr marL="0" indent="0" algn="ctr">
              <a:buNone/>
            </a:pPr>
            <a:r>
              <a:rPr lang="en-US" sz="4000" dirty="0"/>
              <a:t>#</a:t>
            </a:r>
            <a:r>
              <a:rPr lang="ru-RU" sz="4000" dirty="0" err="1"/>
              <a:t>твойбюджет</a:t>
            </a:r>
            <a:r>
              <a:rPr lang="ru-RU" sz="4000" dirty="0"/>
              <a:t> </a:t>
            </a:r>
            <a:r>
              <a:rPr lang="en-US" sz="4000" dirty="0"/>
              <a:t>#</a:t>
            </a:r>
            <a:r>
              <a:rPr lang="ru-RU" sz="4000" dirty="0" err="1"/>
              <a:t>алтайпредлагай</a:t>
            </a:r>
            <a:r>
              <a:rPr lang="ru-RU" sz="4000" dirty="0"/>
              <a:t> </a:t>
            </a:r>
            <a:r>
              <a:rPr lang="en-US" sz="4000" dirty="0"/>
              <a:t>#</a:t>
            </a:r>
            <a:r>
              <a:rPr lang="ru-RU" sz="4000" dirty="0" err="1"/>
              <a:t>решаемвместе</a:t>
            </a:r>
            <a:endParaRPr lang="ru-RU" sz="4000" dirty="0"/>
          </a:p>
          <a:p>
            <a:pPr marL="0" indent="0" algn="ctr">
              <a:buNone/>
            </a:pPr>
            <a:r>
              <a:rPr lang="en-US" sz="4000" dirty="0"/>
              <a:t>#</a:t>
            </a:r>
            <a:r>
              <a:rPr lang="ru-RU" sz="4000" dirty="0" err="1"/>
              <a:t>нашаинициатива</a:t>
            </a:r>
            <a:r>
              <a:rPr lang="ru-RU" sz="4000" dirty="0"/>
              <a:t> </a:t>
            </a:r>
            <a:r>
              <a:rPr lang="en-US" sz="4000" dirty="0"/>
              <a:t>#</a:t>
            </a:r>
            <a:r>
              <a:rPr lang="ru-RU" sz="4000" dirty="0" err="1"/>
              <a:t>уютныйямал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6B4F66-F7FF-6666-3FE4-FE686521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40" y="-45092"/>
            <a:ext cx="3461370" cy="34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38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BF0D8-8BF1-6B54-74F2-175AF2B1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38" y="1"/>
            <a:ext cx="9146874" cy="62068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27438"/>
                </a:solidFill>
              </a:rPr>
              <a:t>Бренд практики ИБ: уровни и инструменты продвижения</a:t>
            </a:r>
            <a:endParaRPr lang="ru-RU" sz="3600" b="1" dirty="0">
              <a:solidFill>
                <a:srgbClr val="027438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6A6A01A-C976-0E5B-93F6-F298676D7B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6538" y="980728"/>
          <a:ext cx="119563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5038DA-D41E-8C1A-42AA-B7B548BB36F5}"/>
              </a:ext>
            </a:extLst>
          </p:cNvPr>
          <p:cNvSpPr txBox="1"/>
          <p:nvPr/>
        </p:nvSpPr>
        <p:spPr>
          <a:xfrm>
            <a:off x="9832143" y="5517232"/>
            <a:ext cx="208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Соцсети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Презентации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Защиты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«Сарафан»</a:t>
            </a:r>
          </a:p>
        </p:txBody>
      </p:sp>
    </p:spTree>
    <p:extLst>
      <p:ext uri="{BB962C8B-B14F-4D97-AF65-F5344CB8AC3E}">
        <p14:creationId xmlns:p14="http://schemas.microsoft.com/office/powerpoint/2010/main" val="155459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D36CC-9796-E36B-A69A-8F43E3614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582025" cy="1143000"/>
          </a:xfrm>
        </p:spPr>
        <p:txBody>
          <a:bodyPr/>
          <a:lstStyle/>
          <a:p>
            <a:r>
              <a:rPr lang="ru-RU" sz="4000" b="1" dirty="0">
                <a:solidFill>
                  <a:srgbClr val="027438"/>
                </a:solidFill>
              </a:rPr>
              <a:t>Бренд-коммуникации в ИБ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6A6800-3017-7EA4-E853-457F0C37F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7"/>
          <a:stretch/>
        </p:blipFill>
        <p:spPr>
          <a:xfrm>
            <a:off x="4091263" y="1523041"/>
            <a:ext cx="3672453" cy="2444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114F58-658A-74BA-0408-8CD10C953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1523041"/>
            <a:ext cx="3672408" cy="24447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E21B82-F95A-3615-9BB2-BB1B8B094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" r="-3088" b="7544"/>
          <a:stretch/>
        </p:blipFill>
        <p:spPr>
          <a:xfrm>
            <a:off x="551384" y="4306692"/>
            <a:ext cx="3539879" cy="2186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D0C55C-68F4-1FDD-E7C3-AC806820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965" y="4303790"/>
            <a:ext cx="3606128" cy="21890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A07E74-D300-99A2-A78A-763644F0F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4367159"/>
            <a:ext cx="3672408" cy="2062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D152B3-9A6B-4FBF-64ED-EE5FA907C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84" y="1781145"/>
            <a:ext cx="3276021" cy="21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7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EA69C-D797-1D8F-87BB-A21F8291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6672"/>
            <a:ext cx="4608140" cy="792088"/>
          </a:xfrm>
        </p:spPr>
        <p:txBody>
          <a:bodyPr/>
          <a:lstStyle/>
          <a:p>
            <a:r>
              <a:rPr lang="ru-RU" b="1" dirty="0">
                <a:solidFill>
                  <a:srgbClr val="027438"/>
                </a:solidFill>
              </a:rPr>
              <a:t>ЦЕЛЕВАЯ АУДИТОРИЯ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FCD3D9-DCB1-DC2D-FF1B-E315396F7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368" y="1678112"/>
            <a:ext cx="4528714" cy="4800600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/>
              <a:t>Дизайн практики ИБ предопределяет выбор целевых аудиторий</a:t>
            </a:r>
          </a:p>
          <a:p>
            <a:endParaRPr lang="ru-RU" sz="2800" dirty="0"/>
          </a:p>
          <a:p>
            <a:r>
              <a:rPr lang="ru-RU" sz="2800" dirty="0"/>
              <a:t>Предварительный анализ целевой аудитории и контекста</a:t>
            </a:r>
          </a:p>
          <a:p>
            <a:endParaRPr lang="ru-RU" sz="2800" dirty="0"/>
          </a:p>
          <a:p>
            <a:r>
              <a:rPr lang="ru-RU" sz="2800" dirty="0"/>
              <a:t>Креативная разработка концепции бренда и его составляющих</a:t>
            </a:r>
          </a:p>
          <a:p>
            <a:endParaRPr lang="ru-RU" sz="2800" dirty="0"/>
          </a:p>
          <a:p>
            <a:r>
              <a:rPr lang="ru-RU" sz="2800" dirty="0"/>
              <a:t>Выбор каналов коммуникации и СМИ с учетом целевой аудитории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DBE75E1-F966-B9BC-4788-4041FE159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224" y="1678112"/>
            <a:ext cx="6984776" cy="39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2136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FDC0362D39FB740A31AE904299C01AD" ma:contentTypeVersion="2" ma:contentTypeDescription="Создание документа." ma:contentTypeScope="" ma:versionID="6996c4c8686fab78b76a4f037633acae">
  <xsd:schema xmlns:xsd="http://www.w3.org/2001/XMLSchema" xmlns:xs="http://www.w3.org/2001/XMLSchema" xmlns:p="http://schemas.microsoft.com/office/2006/metadata/properties" xmlns:ns2="b1e5bdc4-b57e-4af5-8c56-e26e352185e0" targetNamespace="http://schemas.microsoft.com/office/2006/metadata/properties" ma:root="true" ma:fieldsID="de7e74487d0a93bb41eea5997f360510" ns2:_="">
    <xsd:import namespace="b1e5bdc4-b57e-4af5-8c56-e26e352185e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5bdc4-b57e-4af5-8c56-e26e352185e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479E15-2981-4605-B592-EB63B23956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5bdc4-b57e-4af5-8c56-e26e35218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B30936-19E8-45E7-910D-53C50FBBD01D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b1e5bdc4-b57e-4af5-8c56-e26e352185e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696D9DF-8E08-4B3A-A994-7D051CCC15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5CE8A33-ABB2-4B39-9BCC-68053F4BF2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28150</TotalTime>
  <Words>1105</Words>
  <Application>Microsoft Office PowerPoint</Application>
  <PresentationFormat>Широкоэкранный</PresentationFormat>
  <Paragraphs>198</Paragraphs>
  <Slides>34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PT Serif</vt:lpstr>
      <vt:lpstr>Times New Roman</vt:lpstr>
      <vt:lpstr>Trebuchet MS</vt:lpstr>
      <vt:lpstr>1_Тема Office</vt:lpstr>
      <vt:lpstr>3_Тема Office</vt:lpstr>
      <vt:lpstr>Презентация PowerPoint</vt:lpstr>
      <vt:lpstr>Информационное сопровождение практик  инициативного бюджетирования</vt:lpstr>
      <vt:lpstr>ЦЕЛИ информационной кампании</vt:lpstr>
      <vt:lpstr>Миссия информационной кампании – формирование сообщества   </vt:lpstr>
      <vt:lpstr>От информирования к маркетингу </vt:lpstr>
      <vt:lpstr>Брендинг</vt:lpstr>
      <vt:lpstr>Бренд практики ИБ: уровни и инструменты продвижения</vt:lpstr>
      <vt:lpstr>Бренд-коммуникации в ИБ</vt:lpstr>
      <vt:lpstr>ЦЕЛЕВАЯ АУДИТОРИЯ</vt:lpstr>
      <vt:lpstr>Алгоритм разработки концепции бренда практики ИБ </vt:lpstr>
      <vt:lpstr>Как это отражается в айдентике?</vt:lpstr>
      <vt:lpstr>Презентация PowerPoint</vt:lpstr>
      <vt:lpstr>Примеры слоганов</vt:lpstr>
      <vt:lpstr>От концепции к стратегии продвижения</vt:lpstr>
      <vt:lpstr>Интеграция ключевой идеи в коммуникацию бренда:   демонстрация открытости (Париж) </vt:lpstr>
      <vt:lpstr>Каналы коммуникации в практиках ИБ </vt:lpstr>
      <vt:lpstr>Способы продвижения в канале</vt:lpstr>
      <vt:lpstr>Какие задачи в ИБ можно решать при помощи СМИ? </vt:lpstr>
      <vt:lpstr>Типовые инфоповоды в ИБ </vt:lpstr>
      <vt:lpstr>Медиапроекты</vt:lpstr>
      <vt:lpstr>Сторителлинг  вокруг ИБ</vt:lpstr>
      <vt:lpstr>Лучшая практика: медиасопровождение инициативного бюджетирования в социальных сетях </vt:lpstr>
      <vt:lpstr>В центре внимания – люди!</vt:lpstr>
      <vt:lpstr>Мониторинг инициативного бюджетирования в субъектах  Российской Федерации</vt:lpstr>
      <vt:lpstr>Мониторинг ИБ</vt:lpstr>
      <vt:lpstr>Для чего нужен мониторинг ИБ?</vt:lpstr>
      <vt:lpstr>Задачи мониторинга </vt:lpstr>
      <vt:lpstr>Схема организации запроса информации  о реализации практик ИБ</vt:lpstr>
      <vt:lpstr>Единица анализа</vt:lpstr>
      <vt:lpstr>Количественные параметры</vt:lpstr>
      <vt:lpstr>Описательные параметры</vt:lpstr>
      <vt:lpstr>КАК ВЫБИРАТЬ ЛУЧШИЕ ПРАКТИКИ?</vt:lpstr>
      <vt:lpstr>Доклад о лучших практиках развития инициативного бюджетирования в субъектах Российской Федерации и муниципальных образованиях в 2022 г.</vt:lpstr>
      <vt:lpstr> Спасибо за внимание!  shapovalova@nifi.ru  </vt:lpstr>
    </vt:vector>
  </TitlesOfParts>
  <Company>НИФИ АБиК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egalishnikova</dc:creator>
  <cp:lastModifiedBy>Natasha Shapovalova</cp:lastModifiedBy>
  <cp:revision>1236</cp:revision>
  <cp:lastPrinted>2018-12-04T18:09:25Z</cp:lastPrinted>
  <dcterms:created xsi:type="dcterms:W3CDTF">2013-08-20T10:19:00Z</dcterms:created>
  <dcterms:modified xsi:type="dcterms:W3CDTF">2023-09-17T21:28:22Z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0x010100EFDC0362D39FB740A31AE904299C01AD</vt:lpwstr>
  </property>
  <property fmtid="{D5CDD505-2E9C-101B-9397-08002B2CF9AE}" pid="3" name="_dlc_DocIdItemGuid">
    <vt:lpwstr>c8d4c51e-1ca4-482b-9ae7-d7684f87950c</vt:lpwstr>
  </property>
  <property fmtid="{D5CDD505-2E9C-101B-9397-08002B2CF9AE}" pid="4" name="_dlc_DocId">
    <vt:lpwstr>E3RTQJQZCES2-58-353</vt:lpwstr>
  </property>
  <property fmtid="{D5CDD505-2E9C-101B-9397-08002B2CF9AE}" pid="5" name="_dlc_DocIdUrl">
    <vt:lpwstr>https://v11-sp.nifi.ru/nd/budj_pol/_layouts/15/DocIdRedir.aspx?ID=E3RTQJQZCES2-58-353, E3RTQJQZCES2-58-353</vt:lpwstr>
  </property>
</Properties>
</file>