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6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jTux2qTs4QudbyLNTwbl9zMLkW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6" orient="horz"/>
        <p:guide pos="15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69e0a9e02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1769e0a9e0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e426a7fb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g27e426a7fb7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e426a7fb7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27e426a7fb7_1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e426a7fb7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27e426a7fb7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>
  <p:cSld name="Фото — горизонтально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" name="Google Shape;12;p15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1475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7187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1pPr>
            <a:lvl2pPr indent="-357187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2pPr>
            <a:lvl3pPr indent="-357187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3pPr>
            <a:lvl4pPr indent="-357187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4pPr>
            <a:lvl5pPr indent="-357187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Фото — горизонтально" showMasterSp="0">
  <p:cSld name="2_Фото — горизонтально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16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Фото — горизонтально" showMasterSp="0">
  <p:cSld name="4_Фото — горизонтально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" name="Google Shape;22;p17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Proxima Nova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Фото — горизонтально" showMasterSp="0">
  <p:cSld name="3_Фото — горизонтально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18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 — по центру" showMasterSp="0">
  <p:cSld name="1_Заголовок — по центру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19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71475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4" name="Google Shape;34;p19"/>
          <p:cNvSpPr/>
          <p:nvPr>
            <p:ph idx="2" type="pic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 — по центру" showMasterSp="0">
  <p:cSld name="2_Заголовок — по центру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8" name="Google Shape;38;p20"/>
          <p:cNvSpPr txBox="1"/>
          <p:nvPr>
            <p:ph type="title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Фото — горизонтально" showMasterSp="0">
  <p:cSld name="1_Фото — горизонтально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21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 — по центру" showMasterSp="0">
  <p:cSld name="3_Заголовок — по центру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 — по центру" showMasterSp="0">
  <p:cSld name="4_Заголовок — по центру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3"/>
          <p:cNvSpPr txBox="1"/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5pPr>
            <a:lvl6pPr indent="-371475" lvl="5" marL="27432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035" y="0"/>
            <a:ext cx="9156504" cy="5150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b="1" i="0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b="0" i="0" sz="378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67919" lvl="5" marL="2743200" marR="0" rtl="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b="0" i="0" sz="1754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67919" lvl="6" marL="3200400" marR="0" rtl="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b="0" i="0" sz="1754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67919" lvl="7" marL="3657600" marR="0" rtl="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b="0" i="0" sz="1754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67919" lvl="8" marL="4114800" marR="0" rtl="0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b="0" i="0" sz="1754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2" type="sldNum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b="0" i="0" sz="81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jpg"/><Relationship Id="rId4" Type="http://schemas.openxmlformats.org/officeDocument/2006/relationships/image" Target="../media/image43.jpg"/><Relationship Id="rId5" Type="http://schemas.openxmlformats.org/officeDocument/2006/relationships/image" Target="../media/image42.jpg"/><Relationship Id="rId6" Type="http://schemas.openxmlformats.org/officeDocument/2006/relationships/image" Target="../media/image4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17.png"/><Relationship Id="rId5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45.png"/><Relationship Id="rId5" Type="http://schemas.openxmlformats.org/officeDocument/2006/relationships/image" Target="../media/image47.png"/><Relationship Id="rId6" Type="http://schemas.openxmlformats.org/officeDocument/2006/relationships/image" Target="../media/image39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40.jp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ru-RU"/>
              <a:t>АУДИТОРИЯ «ФинЗОЖ Фест-2023»</a:t>
            </a:r>
            <a:br>
              <a:rPr lang="ru-RU"/>
            </a:br>
            <a:r>
              <a:rPr b="0" lang="ru-RU">
                <a:solidFill>
                  <a:srgbClr val="D8D8D8"/>
                </a:solidFill>
              </a:rPr>
              <a:t>центральная аудитория</a:t>
            </a:r>
            <a:br>
              <a:rPr lang="ru-RU"/>
            </a:br>
            <a:br>
              <a:rPr lang="ru-RU"/>
            </a:br>
            <a:endParaRPr/>
          </a:p>
        </p:txBody>
      </p:sp>
      <p:sp>
        <p:nvSpPr>
          <p:cNvPr id="175" name="Google Shape;175;p4"/>
          <p:cNvSpPr txBox="1"/>
          <p:nvPr>
            <p:ph idx="1" type="body"/>
          </p:nvPr>
        </p:nvSpPr>
        <p:spPr>
          <a:xfrm>
            <a:off x="3832207" y="2103530"/>
            <a:ext cx="2816922" cy="219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4312" lvl="0" marL="214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Proxima Nova"/>
              <a:buChar char="•"/>
            </a:pPr>
            <a:r>
              <a:rPr b="1" lang="ru-RU" sz="2000">
                <a:solidFill>
                  <a:schemeClr val="accent3"/>
                </a:solidFill>
              </a:rPr>
              <a:t>Взрослые, экономически активные граждане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902557" y="1323017"/>
            <a:ext cx="2326824" cy="249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8438" y="1526722"/>
            <a:ext cx="3108676" cy="355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ru-RU"/>
              <a:t>ГЕОГРАФИЯ</a:t>
            </a:r>
            <a:br>
              <a:rPr lang="ru-RU"/>
            </a:br>
            <a:r>
              <a:rPr lang="ru-RU">
                <a:solidFill>
                  <a:schemeClr val="dk1"/>
                </a:solidFill>
              </a:rPr>
              <a:t>ФинЗОЖ Фест-2023</a:t>
            </a:r>
            <a:endParaRPr/>
          </a:p>
        </p:txBody>
      </p:sp>
      <p:sp>
        <p:nvSpPr>
          <p:cNvPr id="183" name="Google Shape;183;p5"/>
          <p:cNvSpPr txBox="1"/>
          <p:nvPr>
            <p:ph idx="1" type="body"/>
          </p:nvPr>
        </p:nvSpPr>
        <p:spPr>
          <a:xfrm>
            <a:off x="696575" y="1726258"/>
            <a:ext cx="1524570" cy="118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roxima Nova"/>
              <a:buNone/>
            </a:pPr>
            <a:r>
              <a:rPr lang="ru-RU" sz="9600">
                <a:solidFill>
                  <a:schemeClr val="accent3"/>
                </a:solidFill>
              </a:rPr>
              <a:t>85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745343" y="2926150"/>
            <a:ext cx="2073209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None/>
            </a:pPr>
            <a:r>
              <a:rPr b="0" i="0" lang="ru-RU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Субъектов РФ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714864" y="3738844"/>
            <a:ext cx="2859592" cy="1182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Proxima Nova"/>
              <a:buNone/>
            </a:pPr>
            <a:r>
              <a:rPr b="1" i="0" lang="ru-RU" sz="117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Примут участие</a:t>
            </a:r>
            <a:br>
              <a:rPr b="1" i="0" lang="ru-RU" sz="117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ru-RU" sz="117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в мероприятиях Минфина России</a:t>
            </a:r>
            <a:br>
              <a:rPr b="1" i="0" lang="ru-RU" sz="117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ru-RU" sz="117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по финансовой грамотности.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Proxima Nova"/>
              <a:buNone/>
            </a:pPr>
            <a:r>
              <a:rPr b="0" i="0" lang="ru-RU" sz="117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Просмотры эфиров, участие</a:t>
            </a:r>
            <a:br>
              <a:rPr b="0" i="0" lang="ru-RU" sz="117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17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в конкурсах и викторинах партнеров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Helvetica Neue"/>
              <a:buNone/>
            </a:pPr>
            <a:r>
              <a:t/>
            </a:r>
            <a:endParaRPr b="1" i="0" sz="117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0" y="1840048"/>
            <a:ext cx="479685" cy="1404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:\Users\ПК\Downloads\1.JPG" id="187" name="Google Shape;187;p5"/>
          <p:cNvPicPr preferRelativeResize="0"/>
          <p:nvPr/>
        </p:nvPicPr>
        <p:blipFill rotWithShape="1">
          <a:blip r:embed="rId3">
            <a:alphaModFix/>
          </a:blip>
          <a:srcRect b="11120" l="2899" r="7194" t="0"/>
          <a:stretch/>
        </p:blipFill>
        <p:spPr>
          <a:xfrm>
            <a:off x="7435260" y="1202465"/>
            <a:ext cx="1535306" cy="1011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ПК\Downloads\GMW_Алтайский край.jpg" id="188" name="Google Shape;1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6924" y="1207380"/>
            <a:ext cx="1518270" cy="1006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ПК\Downloads\IMG_20210413_135543.jpg" id="189" name="Google Shape;189;p5"/>
          <p:cNvPicPr preferRelativeResize="0"/>
          <p:nvPr/>
        </p:nvPicPr>
        <p:blipFill rotWithShape="1">
          <a:blip r:embed="rId5">
            <a:alphaModFix/>
          </a:blip>
          <a:srcRect b="0" l="53195" r="5140" t="0"/>
          <a:stretch/>
        </p:blipFill>
        <p:spPr>
          <a:xfrm rot="5400000">
            <a:off x="4399142" y="801502"/>
            <a:ext cx="1011837" cy="1823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ПК\Downloads\IMG_1462.jpeg" id="190" name="Google Shape;190;p5"/>
          <p:cNvPicPr preferRelativeResize="0"/>
          <p:nvPr/>
        </p:nvPicPr>
        <p:blipFill rotWithShape="1">
          <a:blip r:embed="rId6">
            <a:alphaModFix/>
          </a:blip>
          <a:srcRect b="0" l="0" r="3047" t="13875"/>
          <a:stretch/>
        </p:blipFill>
        <p:spPr>
          <a:xfrm>
            <a:off x="3993266" y="2255335"/>
            <a:ext cx="4977300" cy="244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/>
          <p:nvPr/>
        </p:nvSpPr>
        <p:spPr>
          <a:xfrm>
            <a:off x="2438035" y="1840048"/>
            <a:ext cx="1555231" cy="1404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69e0a9e02_1_0"/>
          <p:cNvSpPr/>
          <p:nvPr/>
        </p:nvSpPr>
        <p:spPr>
          <a:xfrm>
            <a:off x="-5029" y="3098314"/>
            <a:ext cx="3539400" cy="20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769e0a9e02_1_0"/>
          <p:cNvSpPr/>
          <p:nvPr/>
        </p:nvSpPr>
        <p:spPr>
          <a:xfrm>
            <a:off x="5792677" y="1056156"/>
            <a:ext cx="3351294" cy="204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769e0a9e02_1_0"/>
          <p:cNvSpPr txBox="1"/>
          <p:nvPr>
            <p:ph type="title"/>
          </p:nvPr>
        </p:nvSpPr>
        <p:spPr>
          <a:xfrm>
            <a:off x="633412" y="383151"/>
            <a:ext cx="68883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ru-RU">
                <a:solidFill>
                  <a:schemeClr val="accent4"/>
                </a:solidFill>
              </a:rPr>
              <a:t>ФОРМАТЫ ИНТЕГРАЦИИ ДЛЯ КОНТЕНТ-ПАРТНЕРОВ</a:t>
            </a:r>
            <a:br>
              <a:rPr lang="ru-RU">
                <a:solidFill>
                  <a:schemeClr val="accent4"/>
                </a:solidFill>
              </a:rPr>
            </a:br>
            <a:endParaRPr>
              <a:solidFill>
                <a:schemeClr val="accent4"/>
              </a:solidFill>
            </a:endParaRPr>
          </a:p>
        </p:txBody>
      </p:sp>
      <p:pic>
        <p:nvPicPr>
          <p:cNvPr id="199" name="Google Shape;199;g1769e0a9e02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67" y="1056156"/>
            <a:ext cx="674449" cy="43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769e0a9e02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95074" y="2544432"/>
            <a:ext cx="674449" cy="43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769e0a9e02_1_0"/>
          <p:cNvSpPr/>
          <p:nvPr/>
        </p:nvSpPr>
        <p:spPr>
          <a:xfrm>
            <a:off x="29" y="1056156"/>
            <a:ext cx="5792648" cy="204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769e0a9e02_1_0"/>
          <p:cNvSpPr txBox="1"/>
          <p:nvPr/>
        </p:nvSpPr>
        <p:spPr>
          <a:xfrm>
            <a:off x="6090866" y="1239417"/>
            <a:ext cx="3111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Призы для конкурсов</a:t>
            </a: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на странице «Мои финансы»</a:t>
            </a: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во «ВКонтакте».</a:t>
            </a: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От партнера – призы. </a:t>
            </a:r>
            <a:br>
              <a:rPr b="0" i="0" lang="ru-RU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От оператора – разработка теста/конкурса, дизайн, техническая разработка и продвижение.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769e0a9e02_1_0"/>
          <p:cNvSpPr txBox="1"/>
          <p:nvPr/>
        </p:nvSpPr>
        <p:spPr>
          <a:xfrm>
            <a:off x="563881" y="1232362"/>
            <a:ext cx="4279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None/>
            </a:pPr>
            <a: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Организация собственного конкурса</a:t>
            </a: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с призами на странице «Мои финансы»</a:t>
            </a: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во «ВКонтакте». </a:t>
            </a: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b="0" i="0" lang="ru-RU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От партнера – вопросы теста и призы для победителей.</a:t>
            </a:r>
            <a:br>
              <a:rPr b="0" i="0" lang="ru-RU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От оператора – дизайн, техническая разработка, продвижение, коммуникация с участниками конкурса.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769e0a9e02_1_0"/>
          <p:cNvSpPr/>
          <p:nvPr/>
        </p:nvSpPr>
        <p:spPr>
          <a:xfrm>
            <a:off x="1513528" y="3098314"/>
            <a:ext cx="3539400" cy="204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769e0a9e02_1_0"/>
          <p:cNvSpPr txBox="1"/>
          <p:nvPr/>
        </p:nvSpPr>
        <p:spPr>
          <a:xfrm>
            <a:off x="1792915" y="3429815"/>
            <a:ext cx="3025500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Видеоролики с лайфхаками</a:t>
            </a:r>
            <a:br>
              <a:rPr b="0" i="0" lang="ru-RU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и полезными советами для демонстрации на площадках</a:t>
            </a:r>
            <a:br>
              <a:rPr b="0" i="0" lang="ru-RU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«Мои финансы» во «ВКонтакте»</a:t>
            </a:r>
            <a:br>
              <a:rPr b="0" i="0" lang="ru-RU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и Telegram-канале «ФинЗОЖ эксперт».</a:t>
            </a:r>
            <a:endParaRPr b="0" i="0" sz="14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g1769e0a9e02_1_0"/>
          <p:cNvSpPr txBox="1"/>
          <p:nvPr/>
        </p:nvSpPr>
        <p:spPr>
          <a:xfrm>
            <a:off x="5351117" y="3698288"/>
            <a:ext cx="3126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None/>
            </a:pPr>
            <a:r>
              <a:rPr b="0" i="0" lang="ru-RU" sz="16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Размещение логотипа</a:t>
            </a:r>
            <a:br>
              <a:rPr b="0" i="0" lang="ru-RU" sz="16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6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на лендинге и в анонсирующих материалах.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1769e0a9e02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121" y="3472590"/>
            <a:ext cx="1282700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1769e0a9e02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4093" y="3211760"/>
            <a:ext cx="666275" cy="6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e426a7fb7_1_0"/>
          <p:cNvSpPr txBox="1"/>
          <p:nvPr>
            <p:ph type="title"/>
          </p:nvPr>
        </p:nvSpPr>
        <p:spPr>
          <a:xfrm>
            <a:off x="633412" y="383150"/>
            <a:ext cx="68883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ФинЗОЖ навигатор </a:t>
            </a:r>
            <a:br>
              <a:rPr lang="ru-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Построй свой финансовый маршрут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-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g27e426a7fb7_1_0"/>
          <p:cNvSpPr txBox="1"/>
          <p:nvPr>
            <p:ph idx="1" type="body"/>
          </p:nvPr>
        </p:nvSpPr>
        <p:spPr>
          <a:xfrm>
            <a:off x="3264569" y="1657200"/>
            <a:ext cx="5559878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Экономические вызовы порождают ощущение тревоги. Люди чувствуют себя потерянными: намеченные маршруты вдруг оказываются сбиты, а новые </a:t>
            </a: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еще не выстроены. Сложно сориентироваться, куда двигаться дальше.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у каждого из нас есть цели, которые мы хотим достичь:</a:t>
            </a:r>
            <a:b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чему-то научиться, найти новую работу, сделать крупную покупку или просто завести новые знакомства.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Чтобы оставаться в балансе с финансами и с собой, надо четко следовать намеченным личным финансовым и жизненным целям. </a:t>
            </a:r>
            <a:br>
              <a:rPr lang="ru-RU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Маршрут может стать длиннее и сложнее, но достижение своих целей – </a:t>
            </a:r>
            <a:br>
              <a:rPr lang="ru-RU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это ощущение благополучия и уверенности. Это то, что необходимо каждому успешному человеку.</a:t>
            </a:r>
            <a:endParaRPr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</a:pPr>
            <a:r>
              <a:t/>
            </a:r>
            <a:endParaRPr/>
          </a:p>
        </p:txBody>
      </p:sp>
      <p:pic>
        <p:nvPicPr>
          <p:cNvPr id="70" name="Google Shape;70;g27e426a7fb7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4" y="1572126"/>
            <a:ext cx="2596629" cy="29918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7e426a7fb7_1_0"/>
          <p:cNvSpPr txBox="1"/>
          <p:nvPr/>
        </p:nvSpPr>
        <p:spPr>
          <a:xfrm>
            <a:off x="3155894" y="1120749"/>
            <a:ext cx="24842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Миссия мероприятия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idx="1" type="body"/>
          </p:nvPr>
        </p:nvSpPr>
        <p:spPr>
          <a:xfrm>
            <a:off x="566748" y="1790700"/>
            <a:ext cx="4983819" cy="27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None/>
            </a:pPr>
            <a:r>
              <a:rPr b="1" lang="ru-RU" sz="1600">
                <a:solidFill>
                  <a:schemeClr val="accent5"/>
                </a:solidFill>
              </a:rPr>
              <a:t>На сайте моифинансы.рф и в аккаунтах</a:t>
            </a:r>
            <a:br>
              <a:rPr b="1" lang="ru-RU" sz="1600">
                <a:solidFill>
                  <a:schemeClr val="accent5"/>
                </a:solidFill>
              </a:rPr>
            </a:br>
            <a:r>
              <a:rPr b="1" lang="ru-RU" sz="1600">
                <a:solidFill>
                  <a:schemeClr val="accent5"/>
                </a:solidFill>
              </a:rPr>
              <a:t>«Мои финансы» в соцсетях </a:t>
            </a:r>
            <a:r>
              <a:rPr b="1" lang="ru-RU" sz="16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ВКонтакте и Telegram</a:t>
            </a:r>
            <a:endParaRPr b="1" sz="16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None/>
            </a:pPr>
            <a:r>
              <a:t/>
            </a:r>
            <a:endParaRPr b="1" sz="16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онлайн-мероприятиях: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мы разберем 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самые важные финансовые маршруты;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сориентируемся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основной экономической повестке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расскажем о том, как сохранить эмоциональную</a:t>
            </a:r>
            <a:b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финансовую стабильность;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поделимся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лайфхаками, как пополнить личный бюджет.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Proxima Nova"/>
              <a:buNone/>
            </a:pPr>
            <a:r>
              <a:t/>
            </a:r>
            <a:endParaRPr/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600000">
            <a:off x="581026" y="276224"/>
            <a:ext cx="1049881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1724025" y="581658"/>
            <a:ext cx="227647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r>
              <a:rPr b="1" i="0" lang="ru-RU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7-10 ноября</a:t>
            </a:r>
            <a:br>
              <a:rPr b="1" i="0" lang="ru-RU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ru-RU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2023 года</a:t>
            </a:r>
            <a:endParaRPr b="1" i="0" sz="1800" u="none" cap="none" strike="noStrike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3805" y="1844145"/>
            <a:ext cx="3210195" cy="217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694" y="857884"/>
            <a:ext cx="1074420" cy="65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2817" y="2301427"/>
            <a:ext cx="1478521" cy="263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196844">
            <a:off x="6636633" y="1377949"/>
            <a:ext cx="273050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66013">
            <a:off x="8370016" y="4192711"/>
            <a:ext cx="273050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77646" y="1627085"/>
            <a:ext cx="217060" cy="2170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2773485" y="1145142"/>
            <a:ext cx="267413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Смотрите нас!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3190495" y="1181100"/>
            <a:ext cx="3606815" cy="339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ru-RU" sz="1800">
                <a:solidFill>
                  <a:schemeClr val="accent5"/>
                </a:solidFill>
              </a:rPr>
              <a:t>Мы выходим в офлайн!</a:t>
            </a:r>
            <a:endParaRPr/>
          </a:p>
        </p:txBody>
      </p:sp>
      <p:sp>
        <p:nvSpPr>
          <p:cNvPr id="91" name="Google Shape;91;p7"/>
          <p:cNvSpPr txBox="1"/>
          <p:nvPr>
            <p:ph idx="1" type="body"/>
          </p:nvPr>
        </p:nvSpPr>
        <p:spPr>
          <a:xfrm>
            <a:off x="668694" y="2571750"/>
            <a:ext cx="4205622" cy="1705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Впервые мероприятия Всероссийского фестиваля пройдут в офлайн-формате. В каждом регионе России наши эксперты прочитают лекции о личных финансах. </a:t>
            </a:r>
            <a:b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 лекции: </a:t>
            </a: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«Основы управления деньгами и правила техники финансовой безопасности»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</a:pPr>
            <a:r>
              <a:t/>
            </a:r>
            <a:endParaRPr/>
          </a:p>
        </p:txBody>
      </p:sp>
      <p:sp>
        <p:nvSpPr>
          <p:cNvPr id="92" name="Google Shape;92;p7"/>
          <p:cNvSpPr txBox="1"/>
          <p:nvPr/>
        </p:nvSpPr>
        <p:spPr>
          <a:xfrm>
            <a:off x="1743115" y="534769"/>
            <a:ext cx="18386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r>
              <a:rPr b="1" i="0" lang="ru-RU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7-10 ноября</a:t>
            </a:r>
            <a:br>
              <a:rPr b="1" i="0" lang="ru-RU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ru-RU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2023 года</a:t>
            </a:r>
            <a:endParaRPr b="1" i="0" sz="1800" u="none" cap="none" strike="noStrike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600000">
            <a:off x="581026" y="276224"/>
            <a:ext cx="1049881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694" y="857884"/>
            <a:ext cx="1074420" cy="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/>
        </p:nvSpPr>
        <p:spPr>
          <a:xfrm>
            <a:off x="3099249" y="1528161"/>
            <a:ext cx="54216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Держите курс на личные финансы!</a:t>
            </a:r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957093" y="1966380"/>
            <a:ext cx="44668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Опять на мели: почему денег всегда не хватает</a:t>
            </a:r>
            <a:endParaRPr/>
          </a:p>
        </p:txBody>
      </p:sp>
      <p:pic>
        <p:nvPicPr>
          <p:cNvPr id="97" name="Google Shape;9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081" y="615815"/>
            <a:ext cx="2947601" cy="4351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7e426a7fb7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787" y="974528"/>
            <a:ext cx="3764598" cy="85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7e426a7fb7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656" y="974528"/>
            <a:ext cx="2406325" cy="83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7e426a7fb7_1_5"/>
          <p:cNvSpPr txBox="1"/>
          <p:nvPr>
            <p:ph type="title"/>
          </p:nvPr>
        </p:nvSpPr>
        <p:spPr>
          <a:xfrm>
            <a:off x="633412" y="383150"/>
            <a:ext cx="5950268" cy="380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ФИНЗОЖ НАВИГАТОР: МАРШРУТНАЯ КАРТА</a:t>
            </a:r>
            <a:br>
              <a:rPr lang="ru-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g27e426a7fb7_1_5"/>
          <p:cNvSpPr txBox="1"/>
          <p:nvPr>
            <p:ph idx="1" type="body"/>
          </p:nvPr>
        </p:nvSpPr>
        <p:spPr>
          <a:xfrm>
            <a:off x="633439" y="1890696"/>
            <a:ext cx="3848914" cy="3024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ru-RU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МАРШРУТ №1 (день 1)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Основные темы: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Психология денег: деньги – это обязательство, особенно когда они чужие, богатство – это то, что вы не потратили, и т. д.; 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брать и гасить кредиты;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выбраться из долговой ямы: просрочки, закредитованность, рефинансирование кредитов;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Кредитная история: как создается и где хранится, чем опасны массовые рассылки на кредиты</a:t>
            </a:r>
            <a:b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финансовых маркетплейсов, кому нужна кредитная история, кроме нас, зачем ее проверять и где это сделать;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Личное банкротство.</a:t>
            </a:r>
            <a:endParaRPr/>
          </a:p>
        </p:txBody>
      </p:sp>
      <p:sp>
        <p:nvSpPr>
          <p:cNvPr id="106" name="Google Shape;106;g27e426a7fb7_1_5"/>
          <p:cNvSpPr txBox="1"/>
          <p:nvPr/>
        </p:nvSpPr>
        <p:spPr>
          <a:xfrm>
            <a:off x="5053039" y="1890695"/>
            <a:ext cx="3848914" cy="2556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МАРШРУТ №2 (день 2)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Основные темы:</a:t>
            </a:r>
            <a:endParaRPr/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планировать доходы и расходы и не отступать от финансовых целей;</a:t>
            </a:r>
            <a:endParaRPr/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Стратегии накопления без ущерба для привычного образа жизни;</a:t>
            </a:r>
            <a:endParaRPr/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еще взять деньги – льготы и выплаты; подработка в декрете, монетизация хобби, тайм-менеджмент – искусство превращать время в деньги.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7" name="Google Shape;107;g27e426a7fb7_1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1649" y="3208372"/>
            <a:ext cx="558532" cy="50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7e426a7fb7_1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095744" y="3717134"/>
            <a:ext cx="2048256" cy="119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7e426a7fb7_1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85894" y="4057649"/>
            <a:ext cx="653299" cy="77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7e426a7fb7_1_5"/>
          <p:cNvSpPr txBox="1"/>
          <p:nvPr/>
        </p:nvSpPr>
        <p:spPr>
          <a:xfrm>
            <a:off x="1010295" y="1103718"/>
            <a:ext cx="16833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КРЕДИТЫ: Ищем выход из долгов </a:t>
            </a:r>
            <a:endParaRPr/>
          </a:p>
        </p:txBody>
      </p:sp>
      <p:sp>
        <p:nvSpPr>
          <p:cNvPr id="111" name="Google Shape;111;g27e426a7fb7_1_5"/>
          <p:cNvSpPr txBox="1"/>
          <p:nvPr/>
        </p:nvSpPr>
        <p:spPr>
          <a:xfrm>
            <a:off x="509752" y="1124738"/>
            <a:ext cx="430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2" name="Google Shape;112;g27e426a7fb7_1_5"/>
          <p:cNvSpPr txBox="1"/>
          <p:nvPr/>
        </p:nvSpPr>
        <p:spPr>
          <a:xfrm>
            <a:off x="5524924" y="1061964"/>
            <a:ext cx="2406325" cy="56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Следуйте намеченному финансовому плану</a:t>
            </a:r>
            <a:endParaRPr/>
          </a:p>
        </p:txBody>
      </p:sp>
      <p:sp>
        <p:nvSpPr>
          <p:cNvPr id="113" name="Google Shape;113;g27e426a7fb7_1_5"/>
          <p:cNvSpPr txBox="1"/>
          <p:nvPr/>
        </p:nvSpPr>
        <p:spPr>
          <a:xfrm>
            <a:off x="4961680" y="1124738"/>
            <a:ext cx="4309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7e426a7fb7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3978" y="1600199"/>
            <a:ext cx="3155305" cy="3084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7e426a7fb7_1_10"/>
          <p:cNvSpPr txBox="1"/>
          <p:nvPr>
            <p:ph type="title"/>
          </p:nvPr>
        </p:nvSpPr>
        <p:spPr>
          <a:xfrm>
            <a:off x="633412" y="383150"/>
            <a:ext cx="68883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ФИНЗОЖ НАВИГАТОР: МАРШРУТНАЯ КАРТА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g27e426a7fb7_1_10"/>
          <p:cNvSpPr txBox="1"/>
          <p:nvPr>
            <p:ph idx="1" type="body"/>
          </p:nvPr>
        </p:nvSpPr>
        <p:spPr>
          <a:xfrm>
            <a:off x="1031305" y="1649433"/>
            <a:ext cx="4140887" cy="3262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ru-RU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Маршрут №3 (день 3)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Основные темы: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Финансовая подушка безопасности и доход от инвестиций: в чем разница.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Инструменты инвестиций: ИИС (что такое, как устроен, сколько денег приносит), золото (зачем его покупать и как на нем зарабатывать), вклады в юани: хайп или реальный доход.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Недвижимость и автомобили: оправданы ли вложения в них.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Маршрут №4 (день 3)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Основные темы: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противостоять мошенникам.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121" name="Google Shape;121;g27e426a7fb7_1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979" y="1158344"/>
            <a:ext cx="4892673" cy="63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7e426a7fb7_1_10"/>
          <p:cNvSpPr txBox="1"/>
          <p:nvPr/>
        </p:nvSpPr>
        <p:spPr>
          <a:xfrm>
            <a:off x="545231" y="1224605"/>
            <a:ext cx="282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3" name="Google Shape;123;g27e426a7fb7_1_10"/>
          <p:cNvSpPr txBox="1"/>
          <p:nvPr/>
        </p:nvSpPr>
        <p:spPr>
          <a:xfrm>
            <a:off x="970456" y="1270772"/>
            <a:ext cx="39971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Инвестиционный экспресс. Не опоздайте!</a:t>
            </a:r>
            <a:endParaRPr/>
          </a:p>
        </p:txBody>
      </p:sp>
      <p:pic>
        <p:nvPicPr>
          <p:cNvPr id="124" name="Google Shape;124;g27e426a7fb7_1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979" y="3662927"/>
            <a:ext cx="4892673" cy="63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7e426a7fb7_1_10"/>
          <p:cNvSpPr txBox="1"/>
          <p:nvPr/>
        </p:nvSpPr>
        <p:spPr>
          <a:xfrm>
            <a:off x="545231" y="3729188"/>
            <a:ext cx="282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6" name="Google Shape;126;g27e426a7fb7_1_10"/>
          <p:cNvSpPr txBox="1"/>
          <p:nvPr/>
        </p:nvSpPr>
        <p:spPr>
          <a:xfrm>
            <a:off x="970455" y="3775355"/>
            <a:ext cx="42942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Внимание, впереди мошенники. Будьте внимательны!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27e426a7fb7_1_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730911">
            <a:off x="5719724" y="1129666"/>
            <a:ext cx="2572956" cy="288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7e426a7fb7_1_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1754" y="1882964"/>
            <a:ext cx="3498600" cy="264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46" y="782125"/>
            <a:ext cx="6175172" cy="79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459" y="1533439"/>
            <a:ext cx="3279730" cy="307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>
            <p:ph type="title"/>
          </p:nvPr>
        </p:nvSpPr>
        <p:spPr>
          <a:xfrm>
            <a:off x="633412" y="383151"/>
            <a:ext cx="6888265" cy="79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ru-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Маршрут №5 (день 4)</a:t>
            </a:r>
            <a:br>
              <a:rPr b="1" lang="ru-RU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ru-RU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ru-RU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3989373" y="970604"/>
            <a:ext cx="4521216" cy="3746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3350" rtl="0" algn="l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Основные темы: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</a:pPr>
            <a:r>
              <a:rPr lang="ru-RU"/>
              <a:t>Мой первый финансовый план: нескучные способы </a:t>
            </a: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накопить на мечту.  </a:t>
            </a:r>
            <a:endParaRPr/>
          </a:p>
          <a:p>
            <a:pPr indent="-323850" lvl="0" marL="4572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</a:pP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Свой стартап: как из любимого хобби сделать бизнес. Лайфхаки опытных экспертов.</a:t>
            </a:r>
            <a:endParaRPr/>
          </a:p>
          <a:p>
            <a:pPr indent="-323850" lvl="0" marL="4572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</a:pP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Самозанятый или "на чиле". Чем выгоден официальный налоговый статус.</a:t>
            </a:r>
            <a:endParaRPr/>
          </a:p>
          <a:p>
            <a:pPr indent="-323850" lvl="0" marL="4572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</a:pP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Первые шаги к собственному заработку: эксперты расскажут, как создать продающие фото, сделать видео, подключить чат-бота, создать лендинг и даже выйти</a:t>
            </a:r>
            <a:br>
              <a:rPr lang="ru-RU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в офлайн-продажи.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roxima Nova"/>
              <a:buNone/>
            </a:pPr>
            <a:r>
              <a:t/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702" y="2181669"/>
            <a:ext cx="3799867" cy="178073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449521" y="900042"/>
            <a:ext cx="2822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39" name="Google Shape;139;p8"/>
          <p:cNvSpPr txBox="1"/>
          <p:nvPr/>
        </p:nvSpPr>
        <p:spPr>
          <a:xfrm>
            <a:off x="930701" y="924864"/>
            <a:ext cx="39971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Школьный автобус в ФинЗОЖ пути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-28852" y="3665836"/>
            <a:ext cx="9172851" cy="1404138"/>
          </a:xfrm>
          <a:prstGeom prst="rect">
            <a:avLst/>
          </a:prstGeom>
          <a:solidFill>
            <a:srgbClr val="F0F1F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6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ru-RU"/>
              <a:t>ФОРМАТЫ МЕРОПРИЯТИЙ 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4680887" y="2659069"/>
            <a:ext cx="275790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Конкурсы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социальных сетях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5774199" y="1364142"/>
            <a:ext cx="2618688" cy="70083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Полезные видеоролики</a:t>
            </a:r>
            <a:b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лайфхаками</a:t>
            </a: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от экспертов</a:t>
            </a:r>
            <a:b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финансовых блогеров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4670822" y="4127276"/>
            <a:ext cx="71358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</a:pPr>
            <a:r>
              <a:rPr b="0" i="0" lang="ru-RU" sz="14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Охват </a:t>
            </a:r>
            <a:endParaRPr b="0" i="0" sz="1400" u="none" cap="none" strike="noStrike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6096465" y="3683565"/>
            <a:ext cx="2684643" cy="157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Proxima Nova"/>
              <a:buNone/>
            </a:pPr>
            <a:r>
              <a:rPr b="1" i="0" lang="ru-RU" sz="96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1" i="0" lang="ru-RU" sz="6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 млн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136386" y="3922092"/>
            <a:ext cx="1499723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</a:pPr>
            <a:r>
              <a:rPr b="0" i="0" lang="ru-RU" sz="2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участников</a:t>
            </a:r>
            <a:r>
              <a:rPr b="0" i="0" lang="ru-RU" sz="14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i="0" sz="1400" u="none" cap="none" strike="noStrike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1705214" y="1372028"/>
            <a:ext cx="2425916" cy="739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Офлайн-лекции</a:t>
            </a:r>
            <a:b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личных финансах</a:t>
            </a:r>
            <a:b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всей России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705213" y="2658958"/>
            <a:ext cx="2063933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</a:t>
            </a:r>
            <a:r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сайте моифинансы.рф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2" y="1318937"/>
            <a:ext cx="889223" cy="91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90" y="2497167"/>
            <a:ext cx="813273" cy="9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30308" y="2282687"/>
            <a:ext cx="610130" cy="9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6192" y="1344651"/>
            <a:ext cx="842673" cy="8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7536" y="3783705"/>
            <a:ext cx="1282700" cy="11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ru-RU"/>
              <a:t>ПАРТНЕРЫ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633414" y="1129204"/>
            <a:ext cx="1731245" cy="30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"/>
              <a:buFont typeface="Proxima Nova"/>
              <a:buNone/>
            </a:pPr>
            <a:r>
              <a:rPr b="1" lang="ru-RU" sz="1400">
                <a:solidFill>
                  <a:schemeClr val="accent4"/>
                </a:solidFill>
              </a:rPr>
              <a:t>организатор</a:t>
            </a:r>
            <a:endParaRPr/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235" y="1637776"/>
            <a:ext cx="1807784" cy="756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 txBox="1"/>
          <p:nvPr/>
        </p:nvSpPr>
        <p:spPr>
          <a:xfrm>
            <a:off x="633414" y="3184223"/>
            <a:ext cx="1731245" cy="163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50"/>
              <a:buFont typeface="Proxima Nova"/>
              <a:buNone/>
            </a:pPr>
            <a:r>
              <a:rPr b="1" i="0" lang="ru-RU" sz="14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оператор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3815784" y="1129204"/>
            <a:ext cx="2199837" cy="163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50"/>
              <a:buFont typeface="Proxima Nova"/>
              <a:buNone/>
            </a:pPr>
            <a:r>
              <a:rPr b="1" i="0" lang="ru-RU" sz="14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медиапартнер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Proxima Nova"/>
              <a:buNone/>
            </a:pPr>
            <a:r>
              <a:t/>
            </a:r>
            <a:endParaRPr b="1" i="0" sz="1400" u="none" cap="none" strike="noStrike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5784" y="1707540"/>
            <a:ext cx="2100922" cy="30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/>
          <p:nvPr/>
        </p:nvSpPr>
        <p:spPr>
          <a:xfrm>
            <a:off x="3815784" y="2686595"/>
            <a:ext cx="4520496" cy="15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Поддержка видеоэфиров для собранной аудитории</a:t>
            </a:r>
            <a:br>
              <a:rPr b="0" i="0" lang="ru-RU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ru-RU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 социальной сети ВКонтакте. Промо избранных постов в ленте.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None/>
            </a:pPr>
            <a:r>
              <a:rPr b="0" i="0" lang="ru-RU" sz="12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Постподдержка: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ретаргетинг на посты во ВКонтакте. </a:t>
            </a:r>
            <a:endParaRPr b="0" i="0" sz="1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Обеспечение уникальных пользовательских касаний — не менее 2 млн пользователей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699" y="3683056"/>
            <a:ext cx="1454856" cy="66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CompUser</dc:creator>
</cp:coreProperties>
</file>