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63" r:id="rId6"/>
    <p:sldId id="264" r:id="rId7"/>
    <p:sldId id="265" r:id="rId8"/>
    <p:sldId id="266" r:id="rId9"/>
    <p:sldId id="293" r:id="rId10"/>
    <p:sldId id="294" r:id="rId11"/>
    <p:sldId id="269" r:id="rId12"/>
    <p:sldId id="295" r:id="rId13"/>
    <p:sldId id="272" r:id="rId14"/>
    <p:sldId id="296" r:id="rId15"/>
    <p:sldId id="297" r:id="rId16"/>
    <p:sldId id="290" r:id="rId17"/>
    <p:sldId id="273" r:id="rId18"/>
    <p:sldId id="298" r:id="rId19"/>
    <p:sldId id="279" r:id="rId20"/>
    <p:sldId id="299" r:id="rId21"/>
    <p:sldId id="300" r:id="rId2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CB3"/>
    <a:srgbClr val="009858"/>
    <a:srgbClr val="E21E59"/>
    <a:srgbClr val="004E9D"/>
    <a:srgbClr val="2A9196"/>
    <a:srgbClr val="CCCCCC"/>
    <a:srgbClr val="F5F5F5"/>
    <a:srgbClr val="009657"/>
    <a:srgbClr val="EF7D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7" autoAdjust="0"/>
    <p:restoredTop sz="95867" autoAdjust="0"/>
  </p:normalViewPr>
  <p:slideViewPr>
    <p:cSldViewPr snapToGrid="0">
      <p:cViewPr>
        <p:scale>
          <a:sx n="104" d="100"/>
          <a:sy n="104" d="100"/>
        </p:scale>
        <p:origin x="1800" y="-11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8717D-BAF3-7747-9C6B-4884E6250635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3B460-2A5F-4C49-B91C-CF4908593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электроника, ноутбу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1731C7A5-658C-43FD-8EEA-FBCF71B52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70"/>
          <a:stretch/>
        </p:blipFill>
        <p:spPr>
          <a:xfrm>
            <a:off x="605856" y="4783766"/>
            <a:ext cx="6953819" cy="566182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A3BB39-364D-4F5D-BAA0-7E2D97946F48}"/>
              </a:ext>
            </a:extLst>
          </p:cNvPr>
          <p:cNvSpPr/>
          <p:nvPr userDrawn="1"/>
        </p:nvSpPr>
        <p:spPr>
          <a:xfrm>
            <a:off x="3652704" y="10323928"/>
            <a:ext cx="4300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6E343AC1-63AE-4921-ADF3-091FFF20B250}" type="slidenum">
              <a:rPr lang="ru-RU" sz="1000" smtClean="0">
                <a:solidFill>
                  <a:srgbClr val="2A9196"/>
                </a:solidFill>
                <a:latin typeface="Montserrat" panose="00000500000000000000" pitchFamily="50" charset="-52"/>
              </a:rPr>
              <a:pPr algn="ctr"/>
              <a:t>‹#›</a:t>
            </a:fld>
            <a:endParaRPr lang="ru-RU" sz="1000" dirty="0">
              <a:solidFill>
                <a:srgbClr val="2A919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EDE47-9CBC-40B8-9AED-422121E2C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18973"/>
            <a:ext cx="7559675" cy="72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CC8ED1-1501-40BA-8F5E-705A2512DB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780" y="276173"/>
            <a:ext cx="764434" cy="1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A3BB39-364D-4F5D-BAA0-7E2D97946F48}"/>
              </a:ext>
            </a:extLst>
          </p:cNvPr>
          <p:cNvSpPr/>
          <p:nvPr userDrawn="1"/>
        </p:nvSpPr>
        <p:spPr>
          <a:xfrm>
            <a:off x="3564806" y="10323928"/>
            <a:ext cx="4300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6E343AC1-63AE-4921-ADF3-091FFF20B250}" type="slidenum">
              <a:rPr lang="ru-RU" sz="1000" smtClean="0">
                <a:solidFill>
                  <a:srgbClr val="2A9196"/>
                </a:solidFill>
                <a:latin typeface="Montserrat" panose="00000500000000000000" pitchFamily="50" charset="-52"/>
              </a:rPr>
              <a:pPr algn="ctr"/>
              <a:t>‹#›</a:t>
            </a:fld>
            <a:endParaRPr lang="ru-RU" sz="1000" dirty="0">
              <a:solidFill>
                <a:srgbClr val="2A919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46169-C530-4851-8C7C-39600ACCC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18973"/>
            <a:ext cx="7559675" cy="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535317-292B-4DBA-949A-70060E53F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18973"/>
            <a:ext cx="7559675" cy="728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08560-2C72-46C2-A82A-9168D83CC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780" y="276173"/>
            <a:ext cx="764434" cy="1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7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C1AA-4A56-4B4C-9162-1E5A75E2970B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D049-A0A4-41C1-9FE9-685479503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4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hyperlink" Target="https://t.me/FinZozhExpert" TargetMode="External"/><Relationship Id="rId4" Type="http://schemas.openxmlformats.org/officeDocument/2006/relationships/hyperlink" Target="https://vk.com/moifinancy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hyperlink" Target="https://t.me/FinZozhExper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vk.com/moifinanc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hyperlink" Target="https://vk.com/moifinancy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hyperlink" Target="https://t.me/FinZozhExpert" TargetMode="External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svg"/><Relationship Id="rId7" Type="http://schemas.openxmlformats.org/officeDocument/2006/relationships/hyperlink" Target="https://vk.com/moifinanc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s://t.me/FinZozhExpert" TargetMode="Externa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hyperlink" Target="https://vk.com/moifinancy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hyperlink" Target="https://t.me/FinZozhExpert" TargetMode="External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hyperlink" Target="https://vk.com/moifinancy" TargetMode="Externa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n--80apaohbc3aw9e.xn--p1ai/project/finzozh-fest/" TargetMode="External"/><Relationship Id="rId5" Type="http://schemas.openxmlformats.org/officeDocument/2006/relationships/hyperlink" Target="https://vk.com/moifinancy" TargetMode="Externa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xn--80apaohbc3aw9e.xn--p1ai/project/lk/applications/events-application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hyperlink" Target="https://xn--80apaohbc3aw9e.xn--p1ai/project/finzozh-fest/" TargetMode="Externa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xn--80apaohbc3aw9e.xn--p1ai/project/finzozh-fest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hyperlink" Target="https://xn--80apaohbc3aw9e.xn--p1ai/materials/chek-listy-dlya-finansovyh-celej-i-poleznyh-privychek/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xn--80apaohbc3aw9e.xn--p1ai/material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n--80apaohbc3aw9e.xn--p1ai/materials/materialy-informacionnoj-akcii-stop-moshennik/" TargetMode="External"/><Relationship Id="rId5" Type="http://schemas.openxmlformats.org/officeDocument/2006/relationships/hyperlink" Target="https://xn--80apaohbc3aw9e.xn--p1ai/materials/metodicheskie-rekomendacii-po-organizacii-i-provedeniyu-prosvetitelskih-meropriyatij-v-sfere-obshestvennyh-finansov/" TargetMode="External"/><Relationship Id="rId4" Type="http://schemas.openxmlformats.org/officeDocument/2006/relationships/hyperlink" Target="https://xn--80apaohbc3aw9e.xn--p1ai/materials/modulnaya-obrazovatelnaya-programma-povysheniya-lichnoj-finansovoj-gramotnosti-na-rabochem-meste/" TargetMode="External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t.me/FinZozhExpert" TargetMode="External"/><Relationship Id="rId7" Type="http://schemas.openxmlformats.org/officeDocument/2006/relationships/image" Target="../media/image18.svg"/><Relationship Id="rId2" Type="http://schemas.openxmlformats.org/officeDocument/2006/relationships/hyperlink" Target="https://vk.com/moifinanc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xn--80apaohbc3aw9e.xn--p1ai/project/finzozh-fest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xn--80apaohbc3aw9e.xn--p1ai/" TargetMode="External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xn--80apaohbc3aw9e.xn--p1ai/project/finzozh-fe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A4CF51-8182-BCEF-149C-3B77BAC25B41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F83B1-2072-4D4B-9BF9-D2BAA1CD5822}"/>
              </a:ext>
            </a:extLst>
          </p:cNvPr>
          <p:cNvSpPr txBox="1"/>
          <p:nvPr/>
        </p:nvSpPr>
        <p:spPr>
          <a:xfrm>
            <a:off x="325820" y="1511555"/>
            <a:ext cx="6462533" cy="2836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tserrat" panose="00000500000000000000" pitchFamily="50" charset="-52"/>
              </a:rPr>
              <a:t>Всероссийские осенние недели финансовой грамотности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tserrat" panose="00000500000000000000" pitchFamily="50" charset="-52"/>
              </a:rPr>
              <a:t>2023</a:t>
            </a:r>
            <a:br>
              <a:rPr lang="ru-RU" sz="3200" b="1" dirty="0">
                <a:solidFill>
                  <a:srgbClr val="0070C0"/>
                </a:solidFill>
                <a:latin typeface="Montserrat" panose="00000500000000000000" pitchFamily="50" charset="-52"/>
              </a:rPr>
            </a:br>
            <a:r>
              <a:rPr lang="ru-RU" dirty="0">
                <a:solidFill>
                  <a:srgbClr val="0070C0"/>
                </a:solidFill>
                <a:latin typeface="Montserrat" panose="00000500000000000000" pitchFamily="50" charset="-52"/>
              </a:rPr>
              <a:t>(новый формат Всероссийской Недели сбережений)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26FB1B-62AB-4FAE-B60E-4B53DAF70479}"/>
              </a:ext>
            </a:extLst>
          </p:cNvPr>
          <p:cNvSpPr txBox="1"/>
          <p:nvPr/>
        </p:nvSpPr>
        <p:spPr>
          <a:xfrm>
            <a:off x="944007" y="3686516"/>
            <a:ext cx="5650626" cy="1361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5400" b="1" dirty="0">
                <a:solidFill>
                  <a:srgbClr val="2A9196"/>
                </a:solidFill>
                <a:latin typeface="Montserrat" panose="00000500000000000000" pitchFamily="50" charset="-52"/>
              </a:rPr>
              <a:t>Руководство  для участников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8124BF-2459-4B42-9A90-49E913854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309" y="353504"/>
            <a:ext cx="1392412" cy="351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1ACA16D-9C9D-4A7A-A2E5-1413B53BC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820" y="316234"/>
            <a:ext cx="4328220" cy="35061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8A852E2-08A2-484E-970C-6B40C24F9C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552707" y="2324921"/>
            <a:ext cx="1256696" cy="7572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50478B-1925-FD98-B808-ECB3FBFD9B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-435945" y="5892443"/>
            <a:ext cx="2093124" cy="12612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460B3A-1420-5B93-07A2-D223069F3AD6}"/>
              </a:ext>
            </a:extLst>
          </p:cNvPr>
          <p:cNvSpPr/>
          <p:nvPr/>
        </p:nvSpPr>
        <p:spPr>
          <a:xfrm>
            <a:off x="2126622" y="293608"/>
            <a:ext cx="1216484" cy="6265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Google Shape;137;p8">
            <a:extLst>
              <a:ext uri="{FF2B5EF4-FFF2-40B4-BE49-F238E27FC236}">
                <a16:creationId xmlns:a16="http://schemas.microsoft.com/office/drawing/2014/main" id="{9D33BC65-C0C3-F54E-AF68-0F9228C689F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70922" y="8497996"/>
            <a:ext cx="4695508" cy="200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8;g27e426a7fb7_1_10">
            <a:extLst>
              <a:ext uri="{FF2B5EF4-FFF2-40B4-BE49-F238E27FC236}">
                <a16:creationId xmlns:a16="http://schemas.microsoft.com/office/drawing/2014/main" id="{B3ADD3EE-5268-4F4B-8B64-C32B8F5F34D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r="29633"/>
          <a:stretch/>
        </p:blipFill>
        <p:spPr>
          <a:xfrm>
            <a:off x="4493496" y="4856023"/>
            <a:ext cx="3066179" cy="440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7;g27e426a7fb7_1_10">
            <a:extLst>
              <a:ext uri="{FF2B5EF4-FFF2-40B4-BE49-F238E27FC236}">
                <a16:creationId xmlns:a16="http://schemas.microsoft.com/office/drawing/2014/main" id="{9A2DAE2D-7ECB-2542-8A1A-AC2D00D2E57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4730911">
            <a:off x="3694016" y="5028386"/>
            <a:ext cx="3436120" cy="38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8;g27e426a7fb7_1_10">
            <a:extLst>
              <a:ext uri="{FF2B5EF4-FFF2-40B4-BE49-F238E27FC236}">
                <a16:creationId xmlns:a16="http://schemas.microsoft.com/office/drawing/2014/main" id="{AD0540FB-3553-2C42-AF2D-62D18567A00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15981" y="5075532"/>
            <a:ext cx="4877780" cy="3510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84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C9CE13-3CB3-5744-9AEC-E0027C60CFDB}"/>
              </a:ext>
            </a:extLst>
          </p:cNvPr>
          <p:cNvSpPr txBox="1"/>
          <p:nvPr/>
        </p:nvSpPr>
        <p:spPr>
          <a:xfrm>
            <a:off x="777609" y="847168"/>
            <a:ext cx="5535243" cy="780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004E9D"/>
                </a:solidFill>
                <a:latin typeface="Montserrat" panose="00000500000000000000" pitchFamily="50" charset="-52"/>
              </a:rPr>
              <a:t>СОДЕРЖАТЕЛЬНОЕ НАПОЛНЕНИЕ ФЕСТИВАЛЯ «ФИНЗОЖ ФЕСТ-2023»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04A5C-6FC2-374C-B668-15574F314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83097" y="1030268"/>
            <a:ext cx="906905" cy="540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E6632-A0A5-DA49-9BC9-55CF24E1D8A5}"/>
              </a:ext>
            </a:extLst>
          </p:cNvPr>
          <p:cNvSpPr txBox="1"/>
          <p:nvPr/>
        </p:nvSpPr>
        <p:spPr>
          <a:xfrm>
            <a:off x="777609" y="2168888"/>
            <a:ext cx="5820899" cy="280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934">
              <a:lnSpc>
                <a:spcPct val="110000"/>
              </a:lnSpc>
              <a:defRPr sz="1800"/>
            </a:pPr>
            <a:endParaRPr lang="ru-RU" sz="1300" dirty="0">
              <a:latin typeface="Montserrat" panose="00000500000000000000" pitchFamily="50" charset="-52"/>
            </a:endParaRPr>
          </a:p>
          <a:p>
            <a:pPr algn="just" defTabSz="755934">
              <a:lnSpc>
                <a:spcPct val="110000"/>
              </a:lnSpc>
              <a:defRPr sz="1800"/>
            </a:pPr>
            <a:r>
              <a:rPr lang="ru-RU" sz="1300" dirty="0">
                <a:latin typeface="Montserrat" panose="00000500000000000000" pitchFamily="50" charset="-52"/>
              </a:rPr>
              <a:t>С </a:t>
            </a:r>
            <a:r>
              <a:rPr lang="ru-RU" sz="1300" b="1" dirty="0">
                <a:latin typeface="Montserrat" panose="00000500000000000000" pitchFamily="50" charset="-52"/>
              </a:rPr>
              <a:t>7 по 10 ноября 2023 года </a:t>
            </a:r>
            <a:r>
              <a:rPr lang="ru-RU" sz="1300" dirty="0">
                <a:latin typeface="Montserrat" panose="00000500000000000000" pitchFamily="50" charset="-52"/>
              </a:rPr>
              <a:t>в течение дня в социальных сетях «Мои финансы» будут размещаться видеоролики с участием экспертов и финансовых блогеров, а также будут публиковаться карточки с </a:t>
            </a:r>
            <a:r>
              <a:rPr lang="ru-RU" sz="1300" dirty="0" err="1">
                <a:latin typeface="Montserrat" panose="00000500000000000000" pitchFamily="50" charset="-52"/>
              </a:rPr>
              <a:t>лайфхаками</a:t>
            </a:r>
            <a:r>
              <a:rPr lang="ru-RU" sz="1300" dirty="0">
                <a:latin typeface="Montserrat" panose="00000500000000000000" pitchFamily="50" charset="-52"/>
              </a:rPr>
              <a:t> от экспертов.</a:t>
            </a:r>
          </a:p>
          <a:p>
            <a:pPr algn="just" defTabSz="755934">
              <a:lnSpc>
                <a:spcPct val="110000"/>
              </a:lnSpc>
              <a:defRPr sz="1800"/>
            </a:pPr>
            <a:endParaRPr lang="ru-RU" sz="1300" dirty="0">
              <a:latin typeface="Montserrat" panose="00000500000000000000" pitchFamily="50" charset="-52"/>
            </a:endParaRPr>
          </a:p>
          <a:p>
            <a:pPr algn="just" defTabSz="755934">
              <a:lnSpc>
                <a:spcPct val="110000"/>
              </a:lnSpc>
              <a:defRPr sz="1800"/>
            </a:pPr>
            <a:endParaRPr lang="ru-RU" sz="1200" b="1" dirty="0">
              <a:latin typeface="Montserrat" panose="00000500000000000000" pitchFamily="50" charset="-52"/>
            </a:endParaRPr>
          </a:p>
          <a:p>
            <a:pPr algn="just" defTabSz="755934">
              <a:lnSpc>
                <a:spcPct val="110000"/>
              </a:lnSpc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Площадки проведения: </a:t>
            </a:r>
            <a:r>
              <a:rPr lang="ru-RU" sz="1200" dirty="0">
                <a:latin typeface="Montserrat" panose="00000500000000000000" pitchFamily="50" charset="-52"/>
                <a:hlinkClick r:id="rId4"/>
              </a:rPr>
              <a:t>страница «Мои финансы» ВКонтакте </a:t>
            </a:r>
            <a:r>
              <a:rPr lang="ru-RU" sz="1200" dirty="0">
                <a:latin typeface="Montserrat" panose="00000500000000000000" pitchFamily="50" charset="-52"/>
              </a:rPr>
              <a:t>и </a:t>
            </a:r>
            <a:r>
              <a:rPr lang="ru-RU" sz="1200" dirty="0">
                <a:latin typeface="Montserrat" panose="00000500000000000000" pitchFamily="50" charset="-52"/>
                <a:hlinkClick r:id="rId5"/>
              </a:rPr>
              <a:t>Телеграм-канал «ФинЗОЖ эксперт»</a:t>
            </a:r>
            <a:r>
              <a:rPr lang="ru-RU" sz="1200" dirty="0">
                <a:latin typeface="Montserrat" panose="00000500000000000000" pitchFamily="50" charset="-52"/>
              </a:rPr>
              <a:t>. </a:t>
            </a:r>
          </a:p>
          <a:p>
            <a:pPr algn="just" defTabSz="755934">
              <a:lnSpc>
                <a:spcPct val="110000"/>
              </a:lnSpc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  <a:p>
            <a:pPr algn="just" defTabSz="755934">
              <a:lnSpc>
                <a:spcPct val="110000"/>
              </a:lnSpc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Аудитория: </a:t>
            </a:r>
            <a:r>
              <a:rPr lang="ru-RU" sz="1200" dirty="0">
                <a:latin typeface="Montserrat" panose="00000500000000000000" pitchFamily="50" charset="-52"/>
              </a:rPr>
              <a:t>взрослое экономически активное население, родители, учителя.</a:t>
            </a:r>
          </a:p>
          <a:p>
            <a:pPr algn="just" defTabSz="755934">
              <a:lnSpc>
                <a:spcPct val="110000"/>
              </a:lnSpc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  <a:p>
            <a:pPr algn="just" defTabSz="755934">
              <a:lnSpc>
                <a:spcPct val="110000"/>
              </a:lnSpc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Форматы: </a:t>
            </a:r>
            <a:r>
              <a:rPr lang="ru-RU" sz="1200" dirty="0">
                <a:latin typeface="Montserrat" panose="00000500000000000000" pitchFamily="50" charset="-52"/>
              </a:rPr>
              <a:t>полезные видеоролики с </a:t>
            </a:r>
            <a:r>
              <a:rPr lang="ru-RU" sz="1200" dirty="0" err="1">
                <a:latin typeface="Montserrat" panose="00000500000000000000" pitchFamily="50" charset="-52"/>
              </a:rPr>
              <a:t>лайфхаками</a:t>
            </a:r>
            <a:r>
              <a:rPr lang="ru-RU" sz="1200" dirty="0">
                <a:latin typeface="Montserrat" panose="00000500000000000000" pitchFamily="50" charset="-52"/>
              </a:rPr>
              <a:t> от экспертов и финансовых </a:t>
            </a:r>
            <a:r>
              <a:rPr lang="ru-RU" sz="1200" dirty="0" err="1">
                <a:latin typeface="Montserrat" panose="00000500000000000000" pitchFamily="50" charset="-52"/>
              </a:rPr>
              <a:t>блогеров</a:t>
            </a:r>
            <a:r>
              <a:rPr lang="ru-RU" sz="1200" dirty="0">
                <a:latin typeface="Montserrat" panose="00000500000000000000" pitchFamily="50" charset="-52"/>
              </a:rPr>
              <a:t>, карточки.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35E4CC-B649-5C49-B3BD-526A6E4C9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822" y="5894173"/>
            <a:ext cx="3763714" cy="37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20F433-39C5-409D-B942-DF0550750680}"/>
              </a:ext>
            </a:extLst>
          </p:cNvPr>
          <p:cNvSpPr txBox="1"/>
          <p:nvPr/>
        </p:nvSpPr>
        <p:spPr>
          <a:xfrm>
            <a:off x="918277" y="475174"/>
            <a:ext cx="5535243" cy="971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59BCB3"/>
                </a:solidFill>
                <a:latin typeface="Montserrat" panose="00000500000000000000" pitchFamily="50" charset="-52"/>
              </a:rPr>
              <a:t>КАЛЕНДАРЬ МЕРОПРИЯТИЙ</a:t>
            </a:r>
          </a:p>
          <a:p>
            <a:endParaRPr lang="ru-RU" sz="2400" b="1" dirty="0">
              <a:solidFill>
                <a:srgbClr val="59BCB3"/>
              </a:solidFill>
              <a:latin typeface="Montserrat" panose="00000500000000000000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5E052-386E-4097-A8C6-1E058D960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83097" y="1030268"/>
            <a:ext cx="906905" cy="540706"/>
          </a:xfrm>
          <a:prstGeom prst="rect">
            <a:avLst/>
          </a:prstGeom>
        </p:spPr>
      </p:pic>
      <p:sp>
        <p:nvSpPr>
          <p:cNvPr id="5" name="AutoShape 6" descr="Минфин России Мобильный :: Пресс-центр :: Михаил Котюков в интервью «Мелу»  о финграмотности в школе: когда и как её начнут преподавать и введут ли для  этого новый предмет">
            <a:extLst>
              <a:ext uri="{FF2B5EF4-FFF2-40B4-BE49-F238E27FC236}">
                <a16:creationId xmlns:a16="http://schemas.microsoft.com/office/drawing/2014/main" id="{9150331A-0D5D-D4FB-07CD-C48643A05C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2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AutoShape 8" descr="Минфин России Мобильный :: Пресс-центр :: Михаил Котюков в интервью «Мелу»  о финграмотности в школе: когда и как её начнут преподавать и введут ли для  этого новый предмет">
            <a:extLst>
              <a:ext uri="{FF2B5EF4-FFF2-40B4-BE49-F238E27FC236}">
                <a16:creationId xmlns:a16="http://schemas.microsoft.com/office/drawing/2014/main" id="{E2AD34E3-65FC-C2F6-1837-3D77D64D37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9838" y="5345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3084" name="Picture 12" descr="VK (компания) — Википедия">
            <a:hlinkClick r:id="rId4"/>
            <a:extLst>
              <a:ext uri="{FF2B5EF4-FFF2-40B4-BE49-F238E27FC236}">
                <a16:creationId xmlns:a16="http://schemas.microsoft.com/office/drawing/2014/main" id="{3E7F6FF9-F8B8-A17A-34D8-796B03AA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" y="4393572"/>
            <a:ext cx="415519" cy="4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E0E751-3915-BC7E-8C4A-2949891DF282}"/>
              </a:ext>
            </a:extLst>
          </p:cNvPr>
          <p:cNvSpPr txBox="1"/>
          <p:nvPr/>
        </p:nvSpPr>
        <p:spPr>
          <a:xfrm>
            <a:off x="1137843" y="4501314"/>
            <a:ext cx="4810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Страница Моифинансы.рф «ВКонтакте» </a:t>
            </a:r>
            <a:endParaRPr sz="1400" b="1" dirty="0">
              <a:solidFill>
                <a:srgbClr val="004E9D"/>
              </a:solidFill>
              <a:latin typeface="Montserrat" panose="000005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DF6B0A-4537-F64D-A31E-83C4247CB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10" y="3787096"/>
            <a:ext cx="435051" cy="43505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6A6080-C141-0644-A269-EA2193C36BD3}"/>
              </a:ext>
            </a:extLst>
          </p:cNvPr>
          <p:cNvSpPr/>
          <p:nvPr/>
        </p:nvSpPr>
        <p:spPr>
          <a:xfrm>
            <a:off x="1137843" y="3851415"/>
            <a:ext cx="3048912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755934">
              <a:lnSpc>
                <a:spcPct val="110000"/>
              </a:lnSpc>
              <a:defRPr sz="1800"/>
            </a:pPr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Телеграм-канал «ФинЗОЖ эксперт»</a:t>
            </a:r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</a:rPr>
              <a:t>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868E62-0588-9C41-A075-8F7C70A0FDB2}"/>
              </a:ext>
            </a:extLst>
          </p:cNvPr>
          <p:cNvSpPr/>
          <p:nvPr/>
        </p:nvSpPr>
        <p:spPr>
          <a:xfrm>
            <a:off x="918277" y="973700"/>
            <a:ext cx="6332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7 НОЯБРЯ 2023</a:t>
            </a:r>
          </a:p>
          <a:p>
            <a:r>
              <a:rPr lang="ru-RU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ДЕНЬ 1. ТЕМА ДНЯ: «КРЕДИТЫ. ИЩЕМ ВЫХОД ИЗ ДОЛГОВ»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AAC09-0E43-2A44-88EB-99A60EFEEF50}"/>
              </a:ext>
            </a:extLst>
          </p:cNvPr>
          <p:cNvSpPr txBox="1"/>
          <p:nvPr/>
        </p:nvSpPr>
        <p:spPr>
          <a:xfrm>
            <a:off x="647610" y="1663438"/>
            <a:ext cx="6603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Темы</a:t>
            </a:r>
          </a:p>
          <a:p>
            <a:pPr defTabSz="755934"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Психология денег: деньги – это обязательство, особенно когда они чужие, богатство – это то, что вы не потратили, и т.д.  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Как брать и гасить кредиты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Как выбраться из долговой ямы: просрочки, </a:t>
            </a:r>
            <a:r>
              <a:rPr lang="ru-RU" sz="1200" dirty="0" err="1">
                <a:latin typeface="Montserrat" panose="00000500000000000000" pitchFamily="50" charset="-52"/>
              </a:rPr>
              <a:t>закредитованность</a:t>
            </a:r>
            <a:r>
              <a:rPr lang="ru-RU" sz="1200" dirty="0">
                <a:latin typeface="Montserrat" panose="00000500000000000000" pitchFamily="50" charset="-52"/>
              </a:rPr>
              <a:t>, рефинансирование кредитов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Кредитная история: как создается и где хранится, чем опасны массовые рассылки на кредиты с финансовых </a:t>
            </a:r>
            <a:r>
              <a:rPr lang="ru-RU" sz="1200" dirty="0" err="1">
                <a:latin typeface="Montserrat" panose="00000500000000000000" pitchFamily="50" charset="-52"/>
              </a:rPr>
              <a:t>маркетплейсов</a:t>
            </a:r>
            <a:r>
              <a:rPr lang="ru-RU" sz="1200" dirty="0">
                <a:latin typeface="Montserrat" panose="00000500000000000000" pitchFamily="50" charset="-52"/>
              </a:rPr>
              <a:t>, кому нужна кредитная история, кроме нас, зачем ее проверять и где это сделать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Личное банкротство</a:t>
            </a:r>
          </a:p>
          <a:p>
            <a:pPr defTabSz="755934"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69BDC0-FCB7-BE47-97E1-0FEACEE15E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4" y="5192713"/>
            <a:ext cx="5992291" cy="40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0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D2B91C59-FDDD-D746-9CB0-E15074E0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224" y="2839090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FC52E29-D0CD-6F46-9751-BE2BD110D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24" y="2991490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814E73A7-83B4-D74C-A217-35F4452A2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16" y="2718601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" descr="Изображение">
            <a:extLst>
              <a:ext uri="{FF2B5EF4-FFF2-40B4-BE49-F238E27FC236}">
                <a16:creationId xmlns:a16="http://schemas.microsoft.com/office/drawing/2014/main" id="{D348555C-CE74-DA4E-9A83-D76BBDC1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016" y="2871001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EC2C23A3-4E27-F548-BAEB-90D90498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9" y="4991100"/>
            <a:ext cx="4550320" cy="57007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F4442E-1788-4441-AFD0-F351333FCB05}"/>
              </a:ext>
            </a:extLst>
          </p:cNvPr>
          <p:cNvSpPr txBox="1"/>
          <p:nvPr/>
        </p:nvSpPr>
        <p:spPr>
          <a:xfrm>
            <a:off x="918277" y="475174"/>
            <a:ext cx="5535243" cy="971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59BCB3"/>
                </a:solidFill>
                <a:latin typeface="Montserrat" panose="00000500000000000000" pitchFamily="50" charset="-52"/>
              </a:rPr>
              <a:t>КАЛЕНДАРЬ МЕРОПРИЯТИЙ</a:t>
            </a:r>
          </a:p>
          <a:p>
            <a:endParaRPr lang="ru-RU" sz="2400" b="1" dirty="0">
              <a:solidFill>
                <a:srgbClr val="59BCB3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0A0923-DCE4-6B44-8A6D-DA2B0B5E49CA}"/>
              </a:ext>
            </a:extLst>
          </p:cNvPr>
          <p:cNvSpPr/>
          <p:nvPr/>
        </p:nvSpPr>
        <p:spPr>
          <a:xfrm>
            <a:off x="918277" y="973700"/>
            <a:ext cx="6332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8</a:t>
            </a:r>
            <a:r>
              <a:rPr lang="ru-RU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 НОЯБРЯ 2023</a:t>
            </a:r>
          </a:p>
          <a:p>
            <a:r>
              <a:rPr lang="ru-RU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ДЕНЬ 2. ТЕМА ДНЯ: «СЛЕДУЙТЕ НАМЕЧЕННОМУ ФИНАНСОВОМУ ПЛАНУ»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B07B12-5645-0944-85A7-B71704BEE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83097" y="1030268"/>
            <a:ext cx="906905" cy="540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663C06-2BED-D14A-8F90-F7C362582BAD}"/>
              </a:ext>
            </a:extLst>
          </p:cNvPr>
          <p:cNvSpPr txBox="1"/>
          <p:nvPr/>
        </p:nvSpPr>
        <p:spPr>
          <a:xfrm>
            <a:off x="687829" y="2176939"/>
            <a:ext cx="6191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Темы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Как планировать доходы и расходы и не отступать от финансовых целей.</a:t>
            </a:r>
            <a:endParaRPr lang="en-US" sz="1200" dirty="0">
              <a:latin typeface="Montserrat" panose="00000500000000000000" pitchFamily="50" charset="-52"/>
            </a:endParaRP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Стратегии накопления без ущерба для привычного образа жизни.</a:t>
            </a:r>
            <a:endParaRPr lang="en-US" sz="1200" dirty="0">
              <a:latin typeface="Montserrat" panose="00000500000000000000" pitchFamily="50" charset="-52"/>
            </a:endParaRP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Где еще взять деньги – льготы и выплаты; подработка в декрете, монетизация хобби, тайм-менеджмент – искусство превращать время в деньги.</a:t>
            </a:r>
          </a:p>
          <a:p>
            <a:pPr defTabSz="755934"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  <a:p>
            <a:pPr defTabSz="755934"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584CCF-807C-BB43-82DA-94966EAB76CE}"/>
              </a:ext>
            </a:extLst>
          </p:cNvPr>
          <p:cNvSpPr/>
          <p:nvPr/>
        </p:nvSpPr>
        <p:spPr>
          <a:xfrm>
            <a:off x="1137843" y="3851415"/>
            <a:ext cx="3048912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755934">
              <a:lnSpc>
                <a:spcPct val="110000"/>
              </a:lnSpc>
              <a:defRPr sz="1800"/>
            </a:pPr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Телеграм-канал «ФинЗОЖ эксперт»</a:t>
            </a:r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</a:rPr>
              <a:t> 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8E4642-4B3B-A44F-A09B-63F278208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10" y="3787096"/>
            <a:ext cx="435051" cy="435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8AC5A2-98D5-3E4D-97FE-387600DECAED}"/>
              </a:ext>
            </a:extLst>
          </p:cNvPr>
          <p:cNvSpPr txBox="1"/>
          <p:nvPr/>
        </p:nvSpPr>
        <p:spPr>
          <a:xfrm>
            <a:off x="1137843" y="4501314"/>
            <a:ext cx="4810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Страница моифинансы.рф «ВКонтакте» </a:t>
            </a:r>
            <a:endParaRPr sz="1400" b="1" dirty="0">
              <a:solidFill>
                <a:srgbClr val="004E9D"/>
              </a:solidFill>
              <a:latin typeface="Montserrat" panose="00000500000000000000" pitchFamily="50" charset="-52"/>
            </a:endParaRPr>
          </a:p>
        </p:txBody>
      </p:sp>
      <p:pic>
        <p:nvPicPr>
          <p:cNvPr id="14" name="Picture 12" descr="VK (компания) — Википедия">
            <a:hlinkClick r:id="rId7"/>
            <a:extLst>
              <a:ext uri="{FF2B5EF4-FFF2-40B4-BE49-F238E27FC236}">
                <a16:creationId xmlns:a16="http://schemas.microsoft.com/office/drawing/2014/main" id="{3C1CCA28-E3A1-A24A-B450-CCFF8DCE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" y="4393572"/>
            <a:ext cx="415519" cy="4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6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58338A-C273-42C6-8492-176A61315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83098" y="1531556"/>
            <a:ext cx="906905" cy="5407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5CA97D-8B92-F8A8-9ECB-E239E1AF08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722" y="5232690"/>
            <a:ext cx="5985954" cy="3989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8DEEDD-8479-D047-AFCF-3A120B4AF4B8}"/>
              </a:ext>
            </a:extLst>
          </p:cNvPr>
          <p:cNvSpPr txBox="1"/>
          <p:nvPr/>
        </p:nvSpPr>
        <p:spPr>
          <a:xfrm>
            <a:off x="918277" y="475174"/>
            <a:ext cx="5535243" cy="971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59BCB3"/>
                </a:solidFill>
                <a:latin typeface="Montserrat" panose="00000500000000000000" pitchFamily="50" charset="-52"/>
              </a:rPr>
              <a:t>КАЛЕНДАРЬ МЕРОПРИЯТИЙ</a:t>
            </a:r>
          </a:p>
          <a:p>
            <a:endParaRPr lang="ru-RU" sz="2400" b="1" dirty="0">
              <a:solidFill>
                <a:srgbClr val="59BCB3"/>
              </a:solidFill>
              <a:latin typeface="Montserrat" panose="00000500000000000000" pitchFamily="50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826436-9C7C-3849-807C-FD066FF0BE1B}"/>
              </a:ext>
            </a:extLst>
          </p:cNvPr>
          <p:cNvSpPr/>
          <p:nvPr/>
        </p:nvSpPr>
        <p:spPr>
          <a:xfrm>
            <a:off x="918277" y="973700"/>
            <a:ext cx="6332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9</a:t>
            </a:r>
            <a:r>
              <a:rPr lang="ru-RU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 НОЯБРЯ 2023</a:t>
            </a:r>
          </a:p>
          <a:p>
            <a:r>
              <a:rPr lang="ru-RU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ДЕНЬ 3. ТЕМА ДНЯ: «ИНВЕСТИЦИОННЫЙ ЭКСПРЕСС. НЕ ОПОЗДАЙТЕ!»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AF9F5-291F-DB40-BC9E-31482772938B}"/>
              </a:ext>
            </a:extLst>
          </p:cNvPr>
          <p:cNvSpPr txBox="1"/>
          <p:nvPr/>
        </p:nvSpPr>
        <p:spPr>
          <a:xfrm>
            <a:off x="988967" y="2057001"/>
            <a:ext cx="6191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Темы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Финансовая подушка безопасности и доход от инвестиций: в чем разница.</a:t>
            </a:r>
            <a:endParaRPr lang="en-US" sz="1200" dirty="0">
              <a:latin typeface="Montserrat" panose="00000500000000000000" pitchFamily="50" charset="-52"/>
            </a:endParaRP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Инструменты инвестиций: ИИС (что такое, как устроен, сколько денег приносит), золото (зачем его покупать и как на нем зарабатывать), вклады в юани: хайп или реальный доход.</a:t>
            </a:r>
            <a:endParaRPr lang="en-US" sz="1200" dirty="0">
              <a:latin typeface="Montserrat" panose="00000500000000000000" pitchFamily="50" charset="-52"/>
            </a:endParaRP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Недвижимость и автомобили: оправданы ли вложения в них.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  <a:p>
            <a:pPr defTabSz="755934"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  <a:p>
            <a:pPr defTabSz="755934"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855519-7665-254D-ABC7-5A9EA4EA0DE1}"/>
              </a:ext>
            </a:extLst>
          </p:cNvPr>
          <p:cNvSpPr/>
          <p:nvPr/>
        </p:nvSpPr>
        <p:spPr>
          <a:xfrm>
            <a:off x="1137843" y="3851415"/>
            <a:ext cx="3048912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755934">
              <a:lnSpc>
                <a:spcPct val="110000"/>
              </a:lnSpc>
              <a:defRPr sz="1800"/>
            </a:pPr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Телеграм-канал «ФинЗОЖ эксперт»</a:t>
            </a:r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</a:rPr>
              <a:t>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CCAFFB-88B2-D743-86A8-F4953E62B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10" y="3787096"/>
            <a:ext cx="435051" cy="435051"/>
          </a:xfrm>
          <a:prstGeom prst="rect">
            <a:avLst/>
          </a:prstGeom>
        </p:spPr>
      </p:pic>
      <p:pic>
        <p:nvPicPr>
          <p:cNvPr id="14" name="Picture 12" descr="VK (компания) — Википедия">
            <a:hlinkClick r:id="rId7"/>
            <a:extLst>
              <a:ext uri="{FF2B5EF4-FFF2-40B4-BE49-F238E27FC236}">
                <a16:creationId xmlns:a16="http://schemas.microsoft.com/office/drawing/2014/main" id="{27D9FDB7-478C-F94A-81CA-8EB8FC39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" y="4393572"/>
            <a:ext cx="415519" cy="4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FA0CD7-34B1-9349-88DD-F4DF14E47F0D}"/>
              </a:ext>
            </a:extLst>
          </p:cNvPr>
          <p:cNvSpPr txBox="1"/>
          <p:nvPr/>
        </p:nvSpPr>
        <p:spPr>
          <a:xfrm>
            <a:off x="1137843" y="4501314"/>
            <a:ext cx="4810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Страница Моифинансы.рф «ВКонтакте» </a:t>
            </a:r>
            <a:endParaRPr sz="1400" b="1" dirty="0">
              <a:solidFill>
                <a:srgbClr val="004E9D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370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D2B91C59-FDDD-D746-9CB0-E15074E0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224" y="2839090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FC52E29-D0CD-6F46-9751-BE2BD110D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24" y="2991490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814E73A7-83B4-D74C-A217-35F4452A2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16" y="2718601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" descr="Изображение">
            <a:extLst>
              <a:ext uri="{FF2B5EF4-FFF2-40B4-BE49-F238E27FC236}">
                <a16:creationId xmlns:a16="http://schemas.microsoft.com/office/drawing/2014/main" id="{D348555C-CE74-DA4E-9A83-D76BBDC1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016" y="2871001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EC2C23A3-4E27-F548-BAEB-90D90498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9" y="4991100"/>
            <a:ext cx="4550320" cy="57007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F4442E-1788-4441-AFD0-F351333FCB05}"/>
              </a:ext>
            </a:extLst>
          </p:cNvPr>
          <p:cNvSpPr txBox="1"/>
          <p:nvPr/>
        </p:nvSpPr>
        <p:spPr>
          <a:xfrm>
            <a:off x="918277" y="475174"/>
            <a:ext cx="5535243" cy="971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59BCB3"/>
                </a:solidFill>
                <a:latin typeface="Montserrat" panose="00000500000000000000" pitchFamily="50" charset="-52"/>
              </a:rPr>
              <a:t>КАЛЕНДАРЬ МЕРОПРИЯТИЙ</a:t>
            </a:r>
          </a:p>
          <a:p>
            <a:endParaRPr lang="ru-RU" sz="2400" b="1" dirty="0">
              <a:solidFill>
                <a:srgbClr val="59BCB3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0A0923-DCE4-6B44-8A6D-DA2B0B5E49CA}"/>
              </a:ext>
            </a:extLst>
          </p:cNvPr>
          <p:cNvSpPr/>
          <p:nvPr/>
        </p:nvSpPr>
        <p:spPr>
          <a:xfrm>
            <a:off x="918277" y="973700"/>
            <a:ext cx="6332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10 НОЯБРЯ 2023</a:t>
            </a:r>
          </a:p>
          <a:p>
            <a:r>
              <a:rPr lang="ru-RU" sz="1600" b="1" dirty="0">
                <a:solidFill>
                  <a:srgbClr val="E21E59"/>
                </a:solidFill>
                <a:latin typeface="Montserrat" panose="00000500000000000000" pitchFamily="50" charset="-52"/>
              </a:rPr>
              <a:t>ДЕНЬ 4. ТЕМА ДНЯ: «ВНИМАНИЕ, ВПЕРЕДИ МОШЕННИКИ. БУДЬТЕ ВНИМАТЕЛЬНЫ!»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B07B12-5645-0944-85A7-B71704BEE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83097" y="1030268"/>
            <a:ext cx="906905" cy="540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663C06-2BED-D14A-8F90-F7C362582BAD}"/>
              </a:ext>
            </a:extLst>
          </p:cNvPr>
          <p:cNvSpPr txBox="1"/>
          <p:nvPr/>
        </p:nvSpPr>
        <p:spPr>
          <a:xfrm>
            <a:off x="687829" y="2176939"/>
            <a:ext cx="6191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Темы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Как противостоять мошенникам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Правила личной финансовой безопасности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 err="1">
                <a:latin typeface="Montserrat" panose="00000500000000000000" pitchFamily="50" charset="-52"/>
              </a:rPr>
              <a:t>Кибербезопасность</a:t>
            </a:r>
            <a:r>
              <a:rPr lang="ru-RU" sz="1200" dirty="0">
                <a:latin typeface="Montserrat" panose="00000500000000000000" pitchFamily="50" charset="-52"/>
              </a:rPr>
              <a:t>: правила безопасных покупок в интернете</a:t>
            </a:r>
          </a:p>
          <a:p>
            <a:pPr defTabSz="755934">
              <a:defRPr sz="1800"/>
            </a:pPr>
            <a:endParaRPr lang="ru-RU" sz="1200" dirty="0">
              <a:latin typeface="Montserrat" panose="00000500000000000000" pitchFamily="50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584CCF-807C-BB43-82DA-94966EAB76CE}"/>
              </a:ext>
            </a:extLst>
          </p:cNvPr>
          <p:cNvSpPr/>
          <p:nvPr/>
        </p:nvSpPr>
        <p:spPr>
          <a:xfrm>
            <a:off x="1137843" y="3851415"/>
            <a:ext cx="3048912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755934">
              <a:lnSpc>
                <a:spcPct val="110000"/>
              </a:lnSpc>
              <a:defRPr sz="1800"/>
            </a:pPr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Телеграм-канал «ФинЗОЖ эксперт»</a:t>
            </a:r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</a:rPr>
              <a:t> 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8E4642-4B3B-A44F-A09B-63F278208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10" y="3787096"/>
            <a:ext cx="435051" cy="435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8AC5A2-98D5-3E4D-97FE-387600DECAED}"/>
              </a:ext>
            </a:extLst>
          </p:cNvPr>
          <p:cNvSpPr txBox="1"/>
          <p:nvPr/>
        </p:nvSpPr>
        <p:spPr>
          <a:xfrm>
            <a:off x="1137843" y="4501314"/>
            <a:ext cx="4810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Страница Моифинансы.рф «ВКонтакте» </a:t>
            </a:r>
            <a:endParaRPr sz="1400" b="1" dirty="0">
              <a:solidFill>
                <a:srgbClr val="004E9D"/>
              </a:solidFill>
              <a:latin typeface="Montserrat" panose="00000500000000000000" pitchFamily="50" charset="-52"/>
            </a:endParaRPr>
          </a:p>
        </p:txBody>
      </p:sp>
      <p:pic>
        <p:nvPicPr>
          <p:cNvPr id="14" name="Picture 12" descr="VK (компания) — Википедия">
            <a:hlinkClick r:id="rId7"/>
            <a:extLst>
              <a:ext uri="{FF2B5EF4-FFF2-40B4-BE49-F238E27FC236}">
                <a16:creationId xmlns:a16="http://schemas.microsoft.com/office/drawing/2014/main" id="{3C1CCA28-E3A1-A24A-B450-CCFF8DCE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" y="4393572"/>
            <a:ext cx="415519" cy="4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0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D2B91C59-FDDD-D746-9CB0-E15074E0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224" y="2839090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FC52E29-D0CD-6F46-9751-BE2BD110D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24" y="2991490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814E73A7-83B4-D74C-A217-35F4452A2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16" y="2718601"/>
            <a:ext cx="8596852" cy="1077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" descr="Изображение">
            <a:extLst>
              <a:ext uri="{FF2B5EF4-FFF2-40B4-BE49-F238E27FC236}">
                <a16:creationId xmlns:a16="http://schemas.microsoft.com/office/drawing/2014/main" id="{D348555C-CE74-DA4E-9A83-D76BBDC1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016" y="2871001"/>
            <a:ext cx="8596852" cy="1077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F4442E-1788-4441-AFD0-F351333FCB05}"/>
              </a:ext>
            </a:extLst>
          </p:cNvPr>
          <p:cNvSpPr txBox="1"/>
          <p:nvPr/>
        </p:nvSpPr>
        <p:spPr>
          <a:xfrm>
            <a:off x="918277" y="475174"/>
            <a:ext cx="5535243" cy="971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59BCB3"/>
                </a:solidFill>
                <a:latin typeface="Montserrat" panose="00000500000000000000" pitchFamily="50" charset="-52"/>
              </a:rPr>
              <a:t>КАЛЕНДАРЬ МЕРОПРИЯТИЙ</a:t>
            </a:r>
          </a:p>
          <a:p>
            <a:endParaRPr lang="ru-RU" sz="2400" b="1" dirty="0">
              <a:solidFill>
                <a:srgbClr val="59BCB3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0A0923-DCE4-6B44-8A6D-DA2B0B5E49CA}"/>
              </a:ext>
            </a:extLst>
          </p:cNvPr>
          <p:cNvSpPr/>
          <p:nvPr/>
        </p:nvSpPr>
        <p:spPr>
          <a:xfrm>
            <a:off x="918277" y="973700"/>
            <a:ext cx="6332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9858"/>
                </a:solidFill>
                <a:latin typeface="Montserrat" panose="00000500000000000000" pitchFamily="50" charset="-52"/>
              </a:rPr>
              <a:t>10 НОЯБРЯ 2023</a:t>
            </a:r>
          </a:p>
          <a:p>
            <a:r>
              <a:rPr lang="ru-RU" sz="1600" b="1" dirty="0">
                <a:solidFill>
                  <a:srgbClr val="009858"/>
                </a:solidFill>
                <a:latin typeface="Montserrat" panose="00000500000000000000" pitchFamily="50" charset="-52"/>
              </a:rPr>
              <a:t>ПОЛЕЗНЫЙ КОНТЕНТ ОТ ЭКСПЕРТОВ И БЛОГЕРОВ ДЛЯ МОЛОДОЙ АУДИТОРИИ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B07B12-5645-0944-85A7-B71704BEE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83097" y="1030268"/>
            <a:ext cx="906905" cy="540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663C06-2BED-D14A-8F90-F7C362582BAD}"/>
              </a:ext>
            </a:extLst>
          </p:cNvPr>
          <p:cNvSpPr txBox="1"/>
          <p:nvPr/>
        </p:nvSpPr>
        <p:spPr>
          <a:xfrm>
            <a:off x="540709" y="2247943"/>
            <a:ext cx="6191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Темы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Как начать инвестировать с карманных денег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Новый телефон или велик: нескучные способы накопить на мечту 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Свой </a:t>
            </a:r>
            <a:r>
              <a:rPr lang="ru-RU" sz="1200" dirty="0" err="1">
                <a:latin typeface="Montserrat" panose="00000500000000000000" pitchFamily="50" charset="-52"/>
              </a:rPr>
              <a:t>стартап</a:t>
            </a:r>
            <a:r>
              <a:rPr lang="ru-RU" sz="1200" dirty="0">
                <a:latin typeface="Montserrat" panose="00000500000000000000" pitchFamily="50" charset="-52"/>
              </a:rPr>
              <a:t>: как из любимого хобби сделать бизнес. </a:t>
            </a:r>
            <a:r>
              <a:rPr lang="ru-RU" sz="1200" dirty="0" err="1">
                <a:latin typeface="Montserrat" panose="00000500000000000000" pitchFamily="50" charset="-52"/>
              </a:rPr>
              <a:t>Лайфхаки</a:t>
            </a:r>
            <a:r>
              <a:rPr lang="ru-RU" sz="1200" dirty="0">
                <a:latin typeface="Montserrat" panose="00000500000000000000" pitchFamily="50" charset="-52"/>
              </a:rPr>
              <a:t> опытных экспертов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 err="1">
                <a:latin typeface="Montserrat" panose="00000500000000000000" pitchFamily="50" charset="-52"/>
              </a:rPr>
              <a:t>Самозанятый</a:t>
            </a:r>
            <a:r>
              <a:rPr lang="ru-RU" sz="1200" dirty="0">
                <a:latin typeface="Montserrat" panose="00000500000000000000" pitchFamily="50" charset="-52"/>
              </a:rPr>
              <a:t> или «на </a:t>
            </a:r>
            <a:r>
              <a:rPr lang="ru-RU" sz="1200" dirty="0" err="1">
                <a:latin typeface="Montserrat" panose="00000500000000000000" pitchFamily="50" charset="-52"/>
              </a:rPr>
              <a:t>чиле</a:t>
            </a:r>
            <a:r>
              <a:rPr lang="ru-RU" sz="1200" dirty="0">
                <a:latin typeface="Montserrat" panose="00000500000000000000" pitchFamily="50" charset="-52"/>
              </a:rPr>
              <a:t>». Чем выгоден официальный налоговый статус</a:t>
            </a:r>
          </a:p>
          <a:p>
            <a:pPr marL="171450" indent="-171450" defTabSz="755934">
              <a:buFont typeface="Wingdings" pitchFamily="2" charset="2"/>
              <a:buChar char="§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Первые шаги к собственному заработку: эксперты расскажут, как создать продающие фото, сделать видео, подключить чат-бота, создать </a:t>
            </a:r>
            <a:r>
              <a:rPr lang="ru-RU" sz="1200" dirty="0" err="1">
                <a:latin typeface="Montserrat" panose="00000500000000000000" pitchFamily="50" charset="-52"/>
              </a:rPr>
              <a:t>лендинг</a:t>
            </a:r>
            <a:r>
              <a:rPr lang="ru-RU" sz="1200" dirty="0">
                <a:latin typeface="Montserrat" panose="00000500000000000000" pitchFamily="50" charset="-52"/>
              </a:rPr>
              <a:t> и даже выйти в офлайн-продажи.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AC5A2-98D5-3E4D-97FE-387600DECAED}"/>
              </a:ext>
            </a:extLst>
          </p:cNvPr>
          <p:cNvSpPr txBox="1"/>
          <p:nvPr/>
        </p:nvSpPr>
        <p:spPr>
          <a:xfrm>
            <a:off x="1063129" y="4997034"/>
            <a:ext cx="4810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E9D"/>
                </a:solidFill>
                <a:latin typeface="Montserrat" panose="00000500000000000000" pitchFamily="50" charset="-5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Страница Моифинансы.рф «ВКонтакте» </a:t>
            </a:r>
            <a:endParaRPr sz="1400" b="1" dirty="0">
              <a:solidFill>
                <a:srgbClr val="004E9D"/>
              </a:solidFill>
              <a:latin typeface="Montserrat" panose="00000500000000000000" pitchFamily="50" charset="-52"/>
            </a:endParaRPr>
          </a:p>
        </p:txBody>
      </p:sp>
      <p:pic>
        <p:nvPicPr>
          <p:cNvPr id="14" name="Picture 12" descr="VK (компания) — Википедия">
            <a:hlinkClick r:id="rId5"/>
            <a:extLst>
              <a:ext uri="{FF2B5EF4-FFF2-40B4-BE49-F238E27FC236}">
                <a16:creationId xmlns:a16="http://schemas.microsoft.com/office/drawing/2014/main" id="{3C1CCA28-E3A1-A24A-B450-CCFF8DCE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" y="4940446"/>
            <a:ext cx="415519" cy="4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ABB44C-0E8E-4148-9324-C63579E45F99}"/>
              </a:ext>
            </a:extLst>
          </p:cNvPr>
          <p:cNvSpPr txBox="1"/>
          <p:nvPr/>
        </p:nvSpPr>
        <p:spPr>
          <a:xfrm>
            <a:off x="590228" y="4496654"/>
            <a:ext cx="619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Площадка проведения: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FF5C4F-7EB9-6B40-815F-2A2F949EA67D}"/>
              </a:ext>
            </a:extLst>
          </p:cNvPr>
          <p:cNvSpPr txBox="1"/>
          <p:nvPr/>
        </p:nvSpPr>
        <p:spPr>
          <a:xfrm>
            <a:off x="4895760" y="1839896"/>
            <a:ext cx="251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b="1" dirty="0">
                <a:solidFill>
                  <a:srgbClr val="E21E59"/>
                </a:solidFill>
                <a:latin typeface="Montserrat" panose="00000500000000000000" pitchFamily="50" charset="-52"/>
              </a:rPr>
              <a:t>Аудитория</a:t>
            </a:r>
            <a:r>
              <a:rPr lang="ru-RU" dirty="0">
                <a:solidFill>
                  <a:srgbClr val="E21E59"/>
                </a:solidFill>
                <a:latin typeface="Montserrat" panose="00000500000000000000" pitchFamily="50" charset="-52"/>
              </a:rPr>
              <a:t>: школьники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BB8D32-B412-DA48-BB21-0E446EF9858B}"/>
              </a:ext>
            </a:extLst>
          </p:cNvPr>
          <p:cNvSpPr/>
          <p:nvPr/>
        </p:nvSpPr>
        <p:spPr>
          <a:xfrm>
            <a:off x="590228" y="3756150"/>
            <a:ext cx="717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200" i="1" dirty="0">
                <a:latin typeface="Montserrat" panose="00000500000000000000" pitchFamily="50" charset="-52"/>
              </a:rPr>
              <a:t>Форматы: полезные видеоролики с </a:t>
            </a:r>
            <a:r>
              <a:rPr lang="ru-RU" sz="1200" i="1" dirty="0" err="1">
                <a:latin typeface="Montserrat" panose="00000500000000000000" pitchFamily="50" charset="-52"/>
              </a:rPr>
              <a:t>лайфхаками</a:t>
            </a:r>
            <a:r>
              <a:rPr lang="ru-RU" sz="1200" i="1" dirty="0">
                <a:latin typeface="Montserrat" panose="00000500000000000000" pitchFamily="50" charset="-52"/>
              </a:rPr>
              <a:t> от экспертов и финансовых </a:t>
            </a:r>
            <a:r>
              <a:rPr lang="ru-RU" sz="1200" i="1" dirty="0" err="1">
                <a:latin typeface="Montserrat" panose="00000500000000000000" pitchFamily="50" charset="-52"/>
              </a:rPr>
              <a:t>блогеров</a:t>
            </a:r>
            <a:r>
              <a:rPr lang="ru-RU" sz="1200" i="1" dirty="0">
                <a:latin typeface="Montserrat" panose="00000500000000000000" pitchFamily="50" charset="-52"/>
              </a:rPr>
              <a:t>, карточки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Google Shape;137;p8">
            <a:extLst>
              <a:ext uri="{FF2B5EF4-FFF2-40B4-BE49-F238E27FC236}">
                <a16:creationId xmlns:a16="http://schemas.microsoft.com/office/drawing/2014/main" id="{E773DB2D-E4D9-E148-B3DE-728CB1084D7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3644" y="7162170"/>
            <a:ext cx="7183631" cy="3095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61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43CF50A-5052-4955-B9EE-E291EB27BE34}"/>
              </a:ext>
            </a:extLst>
          </p:cNvPr>
          <p:cNvSpPr txBox="1"/>
          <p:nvPr/>
        </p:nvSpPr>
        <p:spPr>
          <a:xfrm>
            <a:off x="918277" y="2115722"/>
            <a:ext cx="619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934">
              <a:spcAft>
                <a:spcPts val="300"/>
              </a:spcAft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На базе материалов «</a:t>
            </a:r>
            <a:r>
              <a:rPr lang="ru-RU" sz="1200" dirty="0" err="1">
                <a:latin typeface="Montserrat" panose="00000500000000000000" pitchFamily="50" charset="-52"/>
              </a:rPr>
              <a:t>ФинЗОЖ</a:t>
            </a:r>
            <a:r>
              <a:rPr lang="ru-RU" sz="1200" dirty="0">
                <a:latin typeface="Montserrat" panose="00000500000000000000" pitchFamily="50" charset="-52"/>
              </a:rPr>
              <a:t> </a:t>
            </a:r>
            <a:r>
              <a:rPr lang="ru-RU" sz="1200" dirty="0" err="1">
                <a:latin typeface="Montserrat" panose="00000500000000000000" pitchFamily="50" charset="-52"/>
              </a:rPr>
              <a:t>Феста</a:t>
            </a:r>
            <a:r>
              <a:rPr lang="ru-RU" sz="1200" dirty="0">
                <a:latin typeface="Montserrat" panose="00000500000000000000" pitchFamily="50" charset="-52"/>
              </a:rPr>
              <a:t>» на портале </a:t>
            </a:r>
            <a:r>
              <a:rPr lang="ru-RU" sz="1200" dirty="0" err="1">
                <a:latin typeface="Montserrat" panose="00000500000000000000" pitchFamily="50" charset="-52"/>
              </a:rPr>
              <a:t>моифинансы.рф</a:t>
            </a:r>
            <a:r>
              <a:rPr lang="ru-RU" sz="1200" dirty="0">
                <a:latin typeface="Montserrat" panose="00000500000000000000" pitchFamily="50" charset="-52"/>
              </a:rPr>
              <a:t> будет проведен тест для экономически активного населения.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350FFA-CF30-4332-AE8A-B94B0F61A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83099" y="722940"/>
            <a:ext cx="906905" cy="54070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47F2D2-5A38-1E43-D65B-D33DBE3BA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624" y="5211575"/>
            <a:ext cx="5996051" cy="4060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3293CE-6854-C84A-A1AE-CFEE84C27A2C}"/>
              </a:ext>
            </a:extLst>
          </p:cNvPr>
          <p:cNvSpPr txBox="1"/>
          <p:nvPr/>
        </p:nvSpPr>
        <p:spPr>
          <a:xfrm>
            <a:off x="918277" y="475174"/>
            <a:ext cx="5535243" cy="971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59BCB3"/>
                </a:solidFill>
                <a:latin typeface="Montserrat" panose="00000500000000000000" pitchFamily="50" charset="-52"/>
              </a:rPr>
              <a:t>КАЛЕНДАРЬ МЕРОПРИЯТИЙ</a:t>
            </a:r>
          </a:p>
          <a:p>
            <a:endParaRPr lang="ru-RU" sz="2400" b="1" dirty="0">
              <a:solidFill>
                <a:srgbClr val="59BCB3"/>
              </a:solidFill>
              <a:latin typeface="Montserrat" panose="00000500000000000000" pitchFamily="50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8BB4F3-7925-D545-8FC1-7A28394B9EED}"/>
              </a:ext>
            </a:extLst>
          </p:cNvPr>
          <p:cNvSpPr/>
          <p:nvPr/>
        </p:nvSpPr>
        <p:spPr>
          <a:xfrm>
            <a:off x="918277" y="973700"/>
            <a:ext cx="6332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E9D"/>
                </a:solidFill>
                <a:latin typeface="Montserrat" panose="00000500000000000000" pitchFamily="50" charset="-52"/>
              </a:rPr>
              <a:t>10 НОЯБРЯ 2023</a:t>
            </a:r>
          </a:p>
          <a:p>
            <a:r>
              <a:rPr lang="ru-RU" sz="1600" b="1" dirty="0">
                <a:solidFill>
                  <a:srgbClr val="004E9D"/>
                </a:solidFill>
                <a:latin typeface="Montserrat" panose="00000500000000000000" pitchFamily="50" charset="-52"/>
              </a:rPr>
              <a:t>ТЕСТ НА ПОРТАЛЕ МОИФИНАНСЫ.РФ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BEB0D-C087-C44B-A255-0BFB887A245B}"/>
              </a:ext>
            </a:extLst>
          </p:cNvPr>
          <p:cNvSpPr txBox="1"/>
          <p:nvPr/>
        </p:nvSpPr>
        <p:spPr>
          <a:xfrm>
            <a:off x="4084637" y="1640285"/>
            <a:ext cx="382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b="1" dirty="0">
                <a:solidFill>
                  <a:srgbClr val="E21E59"/>
                </a:solidFill>
                <a:latin typeface="Montserrat" panose="00000500000000000000" pitchFamily="50" charset="-52"/>
              </a:rPr>
              <a:t>Аудитория</a:t>
            </a:r>
            <a:r>
              <a:rPr lang="ru-RU" dirty="0">
                <a:solidFill>
                  <a:srgbClr val="E21E59"/>
                </a:solidFill>
                <a:latin typeface="Montserrat" panose="00000500000000000000" pitchFamily="50" charset="-52"/>
              </a:rPr>
              <a:t>: родители, учителя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CC3FB-8C62-FC45-B3C8-A848DF496976}"/>
              </a:ext>
            </a:extLst>
          </p:cNvPr>
          <p:cNvSpPr txBox="1"/>
          <p:nvPr/>
        </p:nvSpPr>
        <p:spPr>
          <a:xfrm>
            <a:off x="919666" y="2683492"/>
            <a:ext cx="6331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34">
              <a:defRPr sz="1800"/>
            </a:pPr>
            <a:r>
              <a:rPr lang="ru-RU" sz="1200" b="1" dirty="0">
                <a:latin typeface="Montserrat" panose="00000500000000000000" pitchFamily="50" charset="-52"/>
              </a:rPr>
              <a:t>Условия теста:</a:t>
            </a:r>
          </a:p>
          <a:p>
            <a:pPr defTabSz="755934">
              <a:defRPr sz="1800"/>
            </a:pPr>
            <a:endParaRPr lang="ru-RU" sz="1200" b="1" dirty="0">
              <a:latin typeface="Montserrat" panose="00000500000000000000" pitchFamily="50" charset="-52"/>
            </a:endParaRPr>
          </a:p>
          <a:p>
            <a:pPr marL="171450" indent="-171450" defTabSz="755934">
              <a:buFont typeface="Wingdings" pitchFamily="2" charset="2"/>
              <a:buChar char="ü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посмотреть все материалы «</a:t>
            </a:r>
            <a:r>
              <a:rPr lang="ru-RU" sz="1200" dirty="0" err="1">
                <a:latin typeface="Montserrat" panose="00000500000000000000" pitchFamily="50" charset="-52"/>
              </a:rPr>
              <a:t>ФинЗОЖ</a:t>
            </a:r>
            <a:r>
              <a:rPr lang="ru-RU" sz="1200" dirty="0">
                <a:latin typeface="Montserrat" panose="00000500000000000000" pitchFamily="50" charset="-52"/>
              </a:rPr>
              <a:t> </a:t>
            </a:r>
            <a:r>
              <a:rPr lang="ru-RU" sz="1200" dirty="0" err="1">
                <a:latin typeface="Montserrat" panose="00000500000000000000" pitchFamily="50" charset="-52"/>
              </a:rPr>
              <a:t>Феста</a:t>
            </a:r>
            <a:r>
              <a:rPr lang="ru-RU" sz="1200" dirty="0">
                <a:latin typeface="Montserrat" panose="00000500000000000000" pitchFamily="50" charset="-52"/>
              </a:rPr>
              <a:t>», опубликованные на </a:t>
            </a:r>
            <a:r>
              <a:rPr lang="ru-RU" sz="1200" dirty="0">
                <a:latin typeface="Montserrat" panose="00000500000000000000" pitchFamily="50" charset="-52"/>
                <a:hlinkClick r:id="rId5"/>
              </a:rPr>
              <a:t>странице  «Мои финансы» во </a:t>
            </a:r>
            <a:r>
              <a:rPr lang="ru-RU" sz="1200" dirty="0" err="1">
                <a:latin typeface="Montserrat" panose="00000500000000000000" pitchFamily="50" charset="-52"/>
                <a:hlinkClick r:id="rId5"/>
              </a:rPr>
              <a:t>ВКонтакте</a:t>
            </a:r>
            <a:r>
              <a:rPr lang="ru-RU" sz="1200" dirty="0">
                <a:latin typeface="Montserrat" panose="00000500000000000000" pitchFamily="50" charset="-52"/>
                <a:hlinkClick r:id="rId5"/>
              </a:rPr>
              <a:t> </a:t>
            </a:r>
            <a:r>
              <a:rPr lang="ru-RU" sz="1200" dirty="0">
                <a:latin typeface="Montserrat" panose="00000500000000000000" pitchFamily="50" charset="-52"/>
              </a:rPr>
              <a:t>и на портале </a:t>
            </a:r>
            <a:r>
              <a:rPr lang="ru-RU" sz="1200" dirty="0" err="1">
                <a:latin typeface="Montserrat" panose="00000500000000000000" pitchFamily="50" charset="-52"/>
              </a:rPr>
              <a:t>моифинансы.рф</a:t>
            </a:r>
            <a:r>
              <a:rPr lang="ru-RU" sz="1200" dirty="0">
                <a:latin typeface="Montserrat" panose="00000500000000000000" pitchFamily="50" charset="-52"/>
              </a:rPr>
              <a:t>.</a:t>
            </a:r>
          </a:p>
          <a:p>
            <a:pPr marL="171450" indent="-171450" defTabSz="755934">
              <a:buFont typeface="Wingdings" pitchFamily="2" charset="2"/>
              <a:buChar char="ü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Правильно ответить на вопросы теста, размещенного на портале </a:t>
            </a:r>
            <a:r>
              <a:rPr lang="ru-RU" sz="1200" dirty="0">
                <a:latin typeface="Montserrat" panose="00000500000000000000" pitchFamily="50" charset="-52"/>
                <a:hlinkClick r:id="rId6"/>
              </a:rPr>
              <a:t>моифинансы.рф </a:t>
            </a:r>
            <a:r>
              <a:rPr lang="ru-RU" sz="1200" dirty="0">
                <a:latin typeface="Montserrat" panose="00000500000000000000" pitchFamily="50" charset="-52"/>
              </a:rPr>
              <a:t>в разделе «ФинЗОЖ Фест-2023 ».</a:t>
            </a:r>
          </a:p>
          <a:p>
            <a:pPr marL="171450" indent="-171450" defTabSz="755934">
              <a:buFont typeface="Wingdings" pitchFamily="2" charset="2"/>
              <a:buChar char="ü"/>
              <a:defRPr sz="1800"/>
            </a:pPr>
            <a:r>
              <a:rPr lang="ru-RU" sz="1200" dirty="0">
                <a:latin typeface="Montserrat" panose="00000500000000000000" pitchFamily="50" charset="-52"/>
              </a:rPr>
              <a:t>По итогам прохождения теста пользователи получат сертификат участника «ФинЗОЖ Феста-2023 ».</a:t>
            </a:r>
          </a:p>
        </p:txBody>
      </p:sp>
    </p:spTree>
    <p:extLst>
      <p:ext uri="{BB962C8B-B14F-4D97-AF65-F5344CB8AC3E}">
        <p14:creationId xmlns:p14="http://schemas.microsoft.com/office/powerpoint/2010/main" val="113036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43CF50A-5052-4955-B9EE-E291EB27BE34}"/>
              </a:ext>
            </a:extLst>
          </p:cNvPr>
          <p:cNvSpPr txBox="1"/>
          <p:nvPr/>
        </p:nvSpPr>
        <p:spPr>
          <a:xfrm>
            <a:off x="540708" y="1561608"/>
            <a:ext cx="661928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934">
              <a:defRPr sz="1800"/>
            </a:pPr>
            <a:r>
              <a:rPr lang="ru-RU" sz="1400" dirty="0">
                <a:latin typeface="Montserrat" panose="00000500000000000000" pitchFamily="50" charset="-52"/>
              </a:rPr>
              <a:t>Дирекция финансовой грамотности НИФИ Минфина России приглашает ваш регион размещать информацию о масштабных мероприятиях, которые проходят в рамках  Всероссийских осенних недель финансовой грамотности 2023 года в вашем субъекте, в общероссийском календаре мероприятий по финансовой грамотности на портале «Моифинансы.рф». </a:t>
            </a:r>
          </a:p>
          <a:p>
            <a:pPr algn="just" defTabSz="755934">
              <a:defRPr sz="1800"/>
            </a:pPr>
            <a:endParaRPr lang="ru-RU" sz="1400" dirty="0">
              <a:latin typeface="Montserrat" panose="00000500000000000000" pitchFamily="50" charset="-52"/>
            </a:endParaRPr>
          </a:p>
          <a:p>
            <a:pPr algn="just" defTabSz="755934">
              <a:defRPr sz="1800"/>
            </a:pPr>
            <a:r>
              <a:rPr lang="ru-RU" sz="1400" dirty="0">
                <a:latin typeface="Montserrat" panose="00000500000000000000" pitchFamily="50" charset="-52"/>
              </a:rPr>
              <a:t>Для этого необходимо не менее чем за 3 рабочих дня до проведения мероприятия подать заявку на событие через </a:t>
            </a:r>
            <a:r>
              <a:rPr lang="ru-RU" sz="1400" dirty="0">
                <a:latin typeface="Montserrat" panose="00000500000000000000" pitchFamily="50" charset="-52"/>
                <a:hlinkClick r:id="rId2"/>
              </a:rPr>
              <a:t>Личный кабинет на портале </a:t>
            </a:r>
            <a:r>
              <a:rPr lang="ru-RU" sz="1400" dirty="0" err="1">
                <a:latin typeface="Montserrat" panose="00000500000000000000" pitchFamily="50" charset="-52"/>
                <a:hlinkClick r:id="rId2"/>
              </a:rPr>
              <a:t>Моифинансы.рф</a:t>
            </a:r>
            <a:r>
              <a:rPr lang="ru-RU" sz="1400" dirty="0">
                <a:latin typeface="Montserrat" panose="00000500000000000000" pitchFamily="50" charset="-52"/>
              </a:rPr>
              <a:t>, доступ к Личному кабинету имеют только региональные органы исполнительной власти, ответственные за реализацию программ по финансовой грамотности в субъекте. (Дирекция финансовой грамотности НИФИ Минфина России оставляет за собой право принять решение о публикации информации). </a:t>
            </a:r>
          </a:p>
          <a:p>
            <a:pPr algn="just" defTabSz="755934">
              <a:defRPr sz="1800"/>
            </a:pPr>
            <a:endParaRPr lang="ru-RU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9C5D4-5790-4D92-A17F-104C3937D13D}"/>
              </a:ext>
            </a:extLst>
          </p:cNvPr>
          <p:cNvSpPr txBox="1"/>
          <p:nvPr/>
        </p:nvSpPr>
        <p:spPr>
          <a:xfrm>
            <a:off x="763646" y="817150"/>
            <a:ext cx="6032382" cy="360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>
                <a:solidFill>
                  <a:srgbClr val="E21E59"/>
                </a:solidFill>
                <a:latin typeface="Montserrat" panose="00000500000000000000" pitchFamily="50" charset="-52"/>
              </a:rPr>
              <a:t>РЕГИОНАМ: ВСЕРОССИЙСКИЙ КАЛЕНДАРЬ МЕРОПРИЯТИЙ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3E8D0B-532F-49CB-8DFB-F69316A59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83098" y="1298537"/>
            <a:ext cx="906905" cy="5407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3646" y="368667"/>
            <a:ext cx="40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21E59"/>
                </a:solidFill>
                <a:latin typeface="Montserrat" panose="00000500000000000000" pitchFamily="50" charset="-52"/>
              </a:rPr>
              <a:t>ПРИЛОЖЕНИЕ 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E6CA56-27D4-4C46-9F4D-13EED7D9A0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7"/>
          <a:stretch/>
        </p:blipFill>
        <p:spPr>
          <a:xfrm>
            <a:off x="1566548" y="5238749"/>
            <a:ext cx="5993127" cy="39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FFFC6-FA93-A643-875D-BDC8356C4F6B}"/>
              </a:ext>
            </a:extLst>
          </p:cNvPr>
          <p:cNvSpPr txBox="1"/>
          <p:nvPr/>
        </p:nvSpPr>
        <p:spPr>
          <a:xfrm>
            <a:off x="925915" y="854759"/>
            <a:ext cx="4742946" cy="434998"/>
          </a:xfrm>
          <a:prstGeom prst="rect">
            <a:avLst/>
          </a:prstGeom>
          <a:noFill/>
          <a:ln>
            <a:solidFill>
              <a:srgbClr val="CCCCCC"/>
            </a:solidFill>
          </a:ln>
        </p:spPr>
        <p:txBody>
          <a:bodyPr wrap="square" rtlCol="0">
            <a:noAutofit/>
          </a:bodyPr>
          <a:lstStyle/>
          <a:p>
            <a:r>
              <a:rPr lang="ru-RU" b="1" dirty="0">
                <a:solidFill>
                  <a:srgbClr val="009858"/>
                </a:solidFill>
                <a:latin typeface="Montserrat" panose="00000500000000000000" pitchFamily="50" charset="-52"/>
              </a:rPr>
              <a:t>ПРИЛОЖЕНИЕ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740FE-00B2-C44D-A987-9CEF1A9145EF}"/>
              </a:ext>
            </a:extLst>
          </p:cNvPr>
          <p:cNvSpPr txBox="1"/>
          <p:nvPr/>
        </p:nvSpPr>
        <p:spPr>
          <a:xfrm>
            <a:off x="925915" y="1765483"/>
            <a:ext cx="4983975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5934">
              <a:lnSpc>
                <a:spcPct val="110000"/>
              </a:lnSpc>
              <a:defRPr sz="1800"/>
            </a:pPr>
            <a:r>
              <a:rPr lang="ru-RU" sz="2400" b="1" dirty="0">
                <a:solidFill>
                  <a:srgbClr val="009858"/>
                </a:solidFill>
                <a:latin typeface="Montserrat" panose="00000500000000000000" pitchFamily="50" charset="-52"/>
              </a:rPr>
              <a:t>МАТЕРИАЛЫ К ИСПОЛЬЗОВАНИЮ </a:t>
            </a:r>
            <a:br>
              <a:rPr lang="ru-RU" sz="2400" b="1" dirty="0">
                <a:solidFill>
                  <a:srgbClr val="009858"/>
                </a:solidFill>
                <a:latin typeface="Montserrat" panose="00000500000000000000" pitchFamily="50" charset="-52"/>
              </a:rPr>
            </a:br>
            <a:r>
              <a:rPr lang="ru-RU" sz="2400" b="1" dirty="0">
                <a:solidFill>
                  <a:srgbClr val="009858"/>
                </a:solidFill>
                <a:latin typeface="Montserrat" panose="00000500000000000000" pitchFamily="50" charset="-52"/>
              </a:rPr>
              <a:t>В РАМКАХ НЕДЕЛЬ</a:t>
            </a:r>
          </a:p>
        </p:txBody>
      </p:sp>
      <p:pic>
        <p:nvPicPr>
          <p:cNvPr id="4" name="Google Shape;81;p2">
            <a:extLst>
              <a:ext uri="{FF2B5EF4-FFF2-40B4-BE49-F238E27FC236}">
                <a16:creationId xmlns:a16="http://schemas.microsoft.com/office/drawing/2014/main" id="{C961FC8E-A37B-C24F-83A7-001B25598F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3765" y="4250267"/>
            <a:ext cx="3332250" cy="644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0;g27e426a7fb7_1_0">
            <a:extLst>
              <a:ext uri="{FF2B5EF4-FFF2-40B4-BE49-F238E27FC236}">
                <a16:creationId xmlns:a16="http://schemas.microsoft.com/office/drawing/2014/main" id="{A2A56456-F7C5-0940-9946-99EE0D34BA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34" y="4029827"/>
            <a:ext cx="4243765" cy="4927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07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43CF50A-5052-4955-B9EE-E291EB27BE34}"/>
              </a:ext>
            </a:extLst>
          </p:cNvPr>
          <p:cNvSpPr txBox="1"/>
          <p:nvPr/>
        </p:nvSpPr>
        <p:spPr>
          <a:xfrm>
            <a:off x="773514" y="1700235"/>
            <a:ext cx="647395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934">
              <a:spcAft>
                <a:spcPts val="300"/>
              </a:spcAft>
              <a:defRPr sz="1800"/>
            </a:pPr>
            <a:r>
              <a:rPr lang="ru-RU" sz="1600" i="1" dirty="0">
                <a:latin typeface="Montserrat" panose="00000500000000000000" pitchFamily="50" charset="-52"/>
              </a:rPr>
              <a:t>С 7 ноября 2023 года в разделе «</a:t>
            </a:r>
            <a:r>
              <a:rPr lang="ru-RU" sz="1600" i="1" dirty="0" err="1">
                <a:latin typeface="Montserrat" panose="00000500000000000000" pitchFamily="50" charset="-52"/>
              </a:rPr>
              <a:t>ФинЗОЖ</a:t>
            </a:r>
            <a:r>
              <a:rPr lang="ru-RU" sz="1600" i="1" dirty="0">
                <a:latin typeface="Montserrat" panose="00000500000000000000" pitchFamily="50" charset="-52"/>
              </a:rPr>
              <a:t> </a:t>
            </a:r>
            <a:r>
              <a:rPr lang="ru-RU" sz="1600" i="1" dirty="0" err="1">
                <a:latin typeface="Montserrat" panose="00000500000000000000" pitchFamily="50" charset="-52"/>
              </a:rPr>
              <a:t>Фест</a:t>
            </a:r>
            <a:r>
              <a:rPr lang="ru-RU" sz="1600" i="1" dirty="0">
                <a:latin typeface="Montserrat" panose="00000500000000000000" pitchFamily="50" charset="-52"/>
              </a:rPr>
              <a:t>» на портале </a:t>
            </a:r>
            <a:r>
              <a:rPr lang="ru-RU" sz="1600" i="1" dirty="0" err="1">
                <a:latin typeface="Montserrat" panose="00000500000000000000" pitchFamily="50" charset="-52"/>
              </a:rPr>
              <a:t>моифинансы.рф</a:t>
            </a:r>
            <a:r>
              <a:rPr lang="ru-RU" sz="1600" i="1" dirty="0">
                <a:latin typeface="Montserrat" panose="00000500000000000000" pitchFamily="50" charset="-52"/>
              </a:rPr>
              <a:t> доступны материалы для проведения лекций по финансовой грамотности, разработанные экспертами НИФИ Минфина России. </a:t>
            </a:r>
          </a:p>
          <a:p>
            <a:pPr algn="just" defTabSz="755934">
              <a:spcAft>
                <a:spcPts val="300"/>
              </a:spcAft>
              <a:defRPr sz="1800"/>
            </a:pPr>
            <a:endParaRPr lang="ru-RU" sz="1600" dirty="0">
              <a:latin typeface="Montserrat" panose="00000500000000000000" pitchFamily="50" charset="-52"/>
            </a:endParaRPr>
          </a:p>
          <a:p>
            <a:pPr marL="46038" algn="just" defTabSz="755934">
              <a:defRPr sz="1800"/>
            </a:pPr>
            <a:endParaRPr lang="ru-RU" sz="1600" dirty="0">
              <a:latin typeface="Montserrat" panose="000005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048CD-3F8F-40DB-8746-864F7C7701E1}"/>
              </a:ext>
            </a:extLst>
          </p:cNvPr>
          <p:cNvSpPr txBox="1"/>
          <p:nvPr/>
        </p:nvSpPr>
        <p:spPr>
          <a:xfrm>
            <a:off x="773514" y="932366"/>
            <a:ext cx="5689279" cy="4600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>
                <a:solidFill>
                  <a:srgbClr val="59BCB3"/>
                </a:solidFill>
                <a:latin typeface="Montserrat" panose="00000500000000000000" pitchFamily="50" charset="-52"/>
              </a:rPr>
              <a:t>ЛЕКЦИИ ПО ФИНАНСОВОЙ ГРАМОТНОСТИ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9E6E9-4C3D-4898-AA90-38E034F63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83098" y="1211207"/>
            <a:ext cx="906905" cy="54070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24F8F5-A3B5-B347-86EA-3CA8E804B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555" y="5858933"/>
            <a:ext cx="6554372" cy="2867290"/>
          </a:xfrm>
          <a:prstGeom prst="rect">
            <a:avLst/>
          </a:prstGeom>
        </p:spPr>
      </p:pic>
      <p:pic>
        <p:nvPicPr>
          <p:cNvPr id="5" name="Рисунок 4">
            <a:hlinkClick r:id="rId5"/>
            <a:extLst>
              <a:ext uri="{FF2B5EF4-FFF2-40B4-BE49-F238E27FC236}">
                <a16:creationId xmlns:a16="http://schemas.microsoft.com/office/drawing/2014/main" id="{0AEC73D0-6C75-2A44-AD6B-8C49F7724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80" y="2737863"/>
            <a:ext cx="1712913" cy="1712913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C1FA1231-D6B9-4B4A-831A-2D11BF4EEF8F}"/>
              </a:ext>
            </a:extLst>
          </p:cNvPr>
          <p:cNvSpPr txBox="1"/>
          <p:nvPr/>
        </p:nvSpPr>
        <p:spPr>
          <a:xfrm>
            <a:off x="773514" y="3252034"/>
            <a:ext cx="2596219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934">
              <a:spcAft>
                <a:spcPts val="300"/>
              </a:spcAft>
              <a:defRPr sz="1800"/>
            </a:pPr>
            <a:r>
              <a:rPr lang="ru-RU" sz="2000" b="1" dirty="0" err="1">
                <a:latin typeface="Montserrat" panose="00000500000000000000" pitchFamily="50" charset="-52"/>
                <a:hlinkClick r:id="rId5"/>
              </a:rPr>
              <a:t>Моифинансы.рф</a:t>
            </a:r>
            <a:r>
              <a:rPr lang="ru-RU" sz="2000" b="1" dirty="0">
                <a:latin typeface="Montserrat" panose="00000500000000000000" pitchFamily="50" charset="-52"/>
                <a:hlinkClick r:id="rId5"/>
              </a:rPr>
              <a:t> </a:t>
            </a:r>
            <a:endParaRPr lang="ru-RU" sz="2000" b="1" dirty="0">
              <a:latin typeface="Montserrat" panose="00000500000000000000" pitchFamily="50" charset="-52"/>
            </a:endParaRPr>
          </a:p>
          <a:p>
            <a:pPr marL="46038" algn="just" defTabSz="755934">
              <a:defRPr sz="1800"/>
            </a:pPr>
            <a:endParaRPr lang="ru-RU" sz="2000" b="1" dirty="0"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9449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7;p4">
            <a:extLst>
              <a:ext uri="{FF2B5EF4-FFF2-40B4-BE49-F238E27FC236}">
                <a16:creationId xmlns:a16="http://schemas.microsoft.com/office/drawing/2014/main" id="{F4EDA7AA-912B-4643-95EC-238173CBB7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6633" y="5020236"/>
            <a:ext cx="4623042" cy="5477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3683B4-43C6-4A8C-B6D5-6C25E408F399}"/>
              </a:ext>
            </a:extLst>
          </p:cNvPr>
          <p:cNvSpPr txBox="1"/>
          <p:nvPr/>
        </p:nvSpPr>
        <p:spPr>
          <a:xfrm>
            <a:off x="575396" y="1256277"/>
            <a:ext cx="6201921" cy="5465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solidFill>
                  <a:srgbClr val="59BC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2000" dirty="0">
                <a:latin typeface="Montserrat" panose="00000500000000000000" pitchFamily="50" charset="-52"/>
              </a:rPr>
              <a:t>О Неделях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rgbClr val="59BC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2000" dirty="0">
                <a:latin typeface="Montserrat" panose="00000500000000000000" pitchFamily="50" charset="-52"/>
              </a:rPr>
              <a:t>Организационная рамка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rgbClr val="59BC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2000" dirty="0">
                <a:latin typeface="Montserrat" panose="00000500000000000000" pitchFamily="50" charset="-52"/>
              </a:rPr>
              <a:t>Приложение 1. Положение об Осенних неделях финансовой грамотности</a:t>
            </a:r>
          </a:p>
          <a:p>
            <a:pPr marL="185738" indent="-185738">
              <a:spcBef>
                <a:spcPts val="1200"/>
              </a:spcBef>
            </a:pPr>
            <a:r>
              <a:rPr lang="ru-RU" sz="2000" dirty="0">
                <a:solidFill>
                  <a:srgbClr val="59BC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2000" dirty="0">
                <a:latin typeface="Montserrat" panose="00000500000000000000" pitchFamily="50" charset="-52"/>
              </a:rPr>
              <a:t>Приложение </a:t>
            </a:r>
            <a:r>
              <a:rPr lang="en-US" sz="2000" dirty="0">
                <a:latin typeface="Montserrat" panose="00000500000000000000" pitchFamily="50" charset="-52"/>
              </a:rPr>
              <a:t>2</a:t>
            </a:r>
            <a:r>
              <a:rPr lang="ru-RU" sz="2000" dirty="0">
                <a:latin typeface="Montserrat" panose="00000500000000000000" pitchFamily="50" charset="-52"/>
              </a:rPr>
              <a:t>. «ФинЗОЖ Фест-2023»</a:t>
            </a:r>
          </a:p>
          <a:p>
            <a:pPr marL="185738" indent="-185738">
              <a:spcBef>
                <a:spcPts val="1200"/>
              </a:spcBef>
            </a:pPr>
            <a:r>
              <a:rPr lang="ru-RU" sz="2000" dirty="0">
                <a:solidFill>
                  <a:srgbClr val="59BC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2000" dirty="0">
                <a:latin typeface="Montserrat" panose="00000500000000000000" pitchFamily="50" charset="-52"/>
              </a:rPr>
              <a:t>Приложение 3. Регионам: всероссийский календарь мероприятий </a:t>
            </a:r>
            <a:endParaRPr lang="en-US" sz="2000" dirty="0">
              <a:latin typeface="Montserrat" panose="00000500000000000000" pitchFamily="50" charset="-52"/>
            </a:endParaRPr>
          </a:p>
          <a:p>
            <a:pPr marL="185738" indent="-185738">
              <a:spcBef>
                <a:spcPts val="1200"/>
              </a:spcBef>
            </a:pPr>
            <a:r>
              <a:rPr lang="ru-RU" sz="2000" dirty="0">
                <a:solidFill>
                  <a:srgbClr val="59BC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2000" dirty="0">
                <a:latin typeface="Montserrat" panose="00000500000000000000" pitchFamily="50" charset="-52"/>
              </a:rPr>
              <a:t>Приложение 4. Материалы к использованию</a:t>
            </a:r>
            <a:br>
              <a:rPr lang="ru-RU" sz="2000" dirty="0">
                <a:latin typeface="Montserrat" panose="00000500000000000000" pitchFamily="50" charset="-52"/>
              </a:rPr>
            </a:br>
            <a:br>
              <a:rPr lang="ru-RU" sz="2000" dirty="0">
                <a:latin typeface="Montserrat" panose="00000500000000000000" pitchFamily="50" charset="-52"/>
              </a:rPr>
            </a:br>
            <a:endParaRPr lang="ru-RU" sz="2000" dirty="0">
              <a:latin typeface="Montserrat" panose="00000500000000000000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506C3-0338-4384-989E-CEBB0C3FB298}"/>
              </a:ext>
            </a:extLst>
          </p:cNvPr>
          <p:cNvSpPr txBox="1"/>
          <p:nvPr/>
        </p:nvSpPr>
        <p:spPr>
          <a:xfrm>
            <a:off x="2936633" y="652206"/>
            <a:ext cx="2868386" cy="434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004E9D"/>
                </a:solidFill>
                <a:latin typeface="Montserrat" panose="00000500000000000000" pitchFamily="50" charset="-52"/>
              </a:rPr>
              <a:t>СОДЕРЖАНИЕ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5C68F8-BEC3-4BCB-BE71-ACDFF6CC2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396" y="0"/>
            <a:ext cx="906905" cy="546468"/>
          </a:xfrm>
          <a:prstGeom prst="rect">
            <a:avLst/>
          </a:prstGeom>
        </p:spPr>
      </p:pic>
      <p:pic>
        <p:nvPicPr>
          <p:cNvPr id="8" name="Google Shape;176;p4">
            <a:extLst>
              <a:ext uri="{FF2B5EF4-FFF2-40B4-BE49-F238E27FC236}">
                <a16:creationId xmlns:a16="http://schemas.microsoft.com/office/drawing/2014/main" id="{F323B0BE-C6B6-124B-AB96-2A9BC5F257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318890" y="6095248"/>
            <a:ext cx="2326824" cy="249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051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43CF50A-5052-4955-B9EE-E291EB27BE34}"/>
              </a:ext>
            </a:extLst>
          </p:cNvPr>
          <p:cNvSpPr txBox="1"/>
          <p:nvPr/>
        </p:nvSpPr>
        <p:spPr>
          <a:xfrm>
            <a:off x="773514" y="1700235"/>
            <a:ext cx="647395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934">
              <a:spcAft>
                <a:spcPts val="300"/>
              </a:spcAft>
              <a:defRPr sz="1800"/>
            </a:pPr>
            <a:r>
              <a:rPr lang="ru-RU" sz="1600" i="1" dirty="0">
                <a:latin typeface="Montserrat" panose="00000500000000000000" pitchFamily="50" charset="-52"/>
              </a:rPr>
              <a:t>С 7 ноября 2023 года в разделе «</a:t>
            </a:r>
            <a:r>
              <a:rPr lang="ru-RU" sz="1600" i="1" dirty="0" err="1">
                <a:latin typeface="Montserrat" panose="00000500000000000000" pitchFamily="50" charset="-52"/>
              </a:rPr>
              <a:t>ФинЗОЖ</a:t>
            </a:r>
            <a:r>
              <a:rPr lang="ru-RU" sz="1600" i="1" dirty="0">
                <a:latin typeface="Montserrat" panose="00000500000000000000" pitchFamily="50" charset="-52"/>
              </a:rPr>
              <a:t> </a:t>
            </a:r>
            <a:r>
              <a:rPr lang="ru-RU" sz="1600" i="1" dirty="0" err="1">
                <a:latin typeface="Montserrat" panose="00000500000000000000" pitchFamily="50" charset="-52"/>
              </a:rPr>
              <a:t>Фест</a:t>
            </a:r>
            <a:r>
              <a:rPr lang="ru-RU" sz="1600" i="1" dirty="0">
                <a:latin typeface="Montserrat" panose="00000500000000000000" pitchFamily="50" charset="-52"/>
              </a:rPr>
              <a:t>» на портале </a:t>
            </a:r>
            <a:r>
              <a:rPr lang="ru-RU" sz="1600" i="1" dirty="0" err="1">
                <a:latin typeface="Montserrat" panose="00000500000000000000" pitchFamily="50" charset="-52"/>
              </a:rPr>
              <a:t>моифинансы.рф</a:t>
            </a:r>
            <a:r>
              <a:rPr lang="ru-RU" sz="1600" i="1" dirty="0">
                <a:latin typeface="Montserrat" panose="00000500000000000000" pitchFamily="50" charset="-52"/>
              </a:rPr>
              <a:t> доступны материалы для проведения лекций по финансовой грамотности, разработанные экспертами НИФИ Минфина России. </a:t>
            </a:r>
          </a:p>
          <a:p>
            <a:pPr algn="just" defTabSz="755934">
              <a:spcAft>
                <a:spcPts val="300"/>
              </a:spcAft>
              <a:defRPr sz="1800"/>
            </a:pPr>
            <a:endParaRPr lang="ru-RU" sz="1600" dirty="0">
              <a:latin typeface="Montserrat" panose="00000500000000000000" pitchFamily="50" charset="-52"/>
            </a:endParaRPr>
          </a:p>
          <a:p>
            <a:pPr marL="46038" algn="just" defTabSz="755934">
              <a:defRPr sz="1800"/>
            </a:pPr>
            <a:endParaRPr lang="ru-RU" sz="1600" dirty="0">
              <a:latin typeface="Montserrat" panose="000005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048CD-3F8F-40DB-8746-864F7C7701E1}"/>
              </a:ext>
            </a:extLst>
          </p:cNvPr>
          <p:cNvSpPr txBox="1"/>
          <p:nvPr/>
        </p:nvSpPr>
        <p:spPr>
          <a:xfrm>
            <a:off x="773514" y="932366"/>
            <a:ext cx="5689279" cy="4600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>
                <a:solidFill>
                  <a:srgbClr val="59BCB3"/>
                </a:solidFill>
                <a:latin typeface="Montserrat" panose="00000500000000000000" pitchFamily="50" charset="-52"/>
              </a:rPr>
              <a:t>ЛЕКЦИИ ПО ФИНАНСОВОЙ ГРАМОТНОСТИ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9E6E9-4C3D-4898-AA90-38E034F63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83098" y="1211207"/>
            <a:ext cx="906905" cy="540706"/>
          </a:xfrm>
          <a:prstGeom prst="rect">
            <a:avLst/>
          </a:prstGeom>
        </p:spPr>
      </p:pic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id="{0AEC73D0-6C75-2A44-AD6B-8C49F7724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6" y="2645806"/>
            <a:ext cx="2017777" cy="2017777"/>
          </a:xfrm>
          <a:prstGeom prst="rect">
            <a:avLst/>
          </a:prstGeom>
        </p:spPr>
      </p:pic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C1FA1231-D6B9-4B4A-831A-2D11BF4EEF8F}"/>
              </a:ext>
            </a:extLst>
          </p:cNvPr>
          <p:cNvSpPr txBox="1"/>
          <p:nvPr/>
        </p:nvSpPr>
        <p:spPr>
          <a:xfrm>
            <a:off x="773514" y="2850436"/>
            <a:ext cx="2596219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934">
              <a:spcAft>
                <a:spcPts val="300"/>
              </a:spcAft>
              <a:defRPr sz="1800"/>
            </a:pPr>
            <a:r>
              <a:rPr lang="ru-RU" sz="2000" b="1" dirty="0" err="1">
                <a:latin typeface="Montserrat" panose="00000500000000000000" pitchFamily="50" charset="-52"/>
                <a:hlinkClick r:id="rId4"/>
              </a:rPr>
              <a:t>Моифинансы.рф</a:t>
            </a:r>
            <a:r>
              <a:rPr lang="ru-RU" sz="2000" b="1" dirty="0">
                <a:latin typeface="Montserrat" panose="00000500000000000000" pitchFamily="50" charset="-52"/>
                <a:hlinkClick r:id="rId4"/>
              </a:rPr>
              <a:t> </a:t>
            </a:r>
            <a:endParaRPr lang="ru-RU" sz="2000" b="1" dirty="0">
              <a:latin typeface="Montserrat" panose="00000500000000000000" pitchFamily="50" charset="-52"/>
            </a:endParaRPr>
          </a:p>
          <a:p>
            <a:pPr marL="46038" algn="just" defTabSz="755934">
              <a:defRPr sz="1800"/>
            </a:pPr>
            <a:endParaRPr lang="ru-RU" sz="2000" b="1" dirty="0">
              <a:latin typeface="Montserrat" panose="000005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D7B141-9775-4442-9308-755733ECC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5254527"/>
            <a:ext cx="6001808" cy="39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43CF50A-5052-4955-B9EE-E291EB27BE34}"/>
              </a:ext>
            </a:extLst>
          </p:cNvPr>
          <p:cNvSpPr txBox="1"/>
          <p:nvPr/>
        </p:nvSpPr>
        <p:spPr>
          <a:xfrm>
            <a:off x="773514" y="1481560"/>
            <a:ext cx="6473953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934">
              <a:spcAft>
                <a:spcPts val="300"/>
              </a:spcAft>
              <a:defRPr sz="1800"/>
            </a:pPr>
            <a:r>
              <a:rPr lang="ru-RU" sz="1600" i="1" dirty="0">
                <a:latin typeface="Montserrat" panose="00000500000000000000" pitchFamily="50" charset="-52"/>
              </a:rPr>
              <a:t>На портале </a:t>
            </a:r>
            <a:r>
              <a:rPr lang="ru-RU" sz="1600" i="1" dirty="0" err="1">
                <a:latin typeface="Montserrat" panose="00000500000000000000" pitchFamily="50" charset="-52"/>
              </a:rPr>
              <a:t>моифинансы.рф</a:t>
            </a:r>
            <a:r>
              <a:rPr lang="ru-RU" sz="1600" i="1" dirty="0">
                <a:latin typeface="Montserrat" panose="00000500000000000000" pitchFamily="50" charset="-52"/>
              </a:rPr>
              <a:t>  в разделе </a:t>
            </a:r>
            <a:r>
              <a:rPr lang="ru-RU" sz="1600" i="1" dirty="0">
                <a:latin typeface="Montserrat" panose="00000500000000000000" pitchFamily="50" charset="-52"/>
                <a:hlinkClick r:id="rId2"/>
              </a:rPr>
              <a:t>Библиотека</a:t>
            </a:r>
            <a:r>
              <a:rPr lang="ru-RU" sz="1600" i="1" dirty="0">
                <a:latin typeface="Montserrat" panose="00000500000000000000" pitchFamily="50" charset="-52"/>
              </a:rPr>
              <a:t> вы найдете материалы для проведения мероприятий. (Для поиска необходимых материалов воспользуйтесь фильтрами поиска материалов).</a:t>
            </a:r>
          </a:p>
          <a:p>
            <a:pPr algn="just" defTabSz="755934">
              <a:spcAft>
                <a:spcPts val="300"/>
              </a:spcAft>
              <a:defRPr sz="1800"/>
            </a:pPr>
            <a:r>
              <a:rPr lang="ru-RU" sz="1600" i="1" dirty="0">
                <a:latin typeface="Montserrat" panose="00000500000000000000" pitchFamily="50" charset="-52"/>
              </a:rPr>
              <a:t>В разделе Библиотека вы найдете: </a:t>
            </a: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r>
              <a:rPr lang="ru-RU" sz="1600" i="1" dirty="0">
                <a:latin typeface="Montserrat" panose="00000500000000000000" pitchFamily="50" charset="-52"/>
                <a:hlinkClick r:id="rId3"/>
              </a:rPr>
              <a:t>Чек-листы для финансовых целей и полезных привычек</a:t>
            </a:r>
            <a:endParaRPr lang="ru-RU" sz="1600" i="1" dirty="0">
              <a:latin typeface="Montserrat" panose="00000500000000000000" pitchFamily="50" charset="-52"/>
            </a:endParaRP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r>
              <a:rPr lang="ru-RU" sz="1600" i="1" dirty="0">
                <a:latin typeface="Montserrat" panose="00000500000000000000" pitchFamily="50" charset="-52"/>
                <a:hlinkClick r:id="rId4"/>
              </a:rPr>
              <a:t>Модульную образовательную </a:t>
            </a:r>
            <a:r>
              <a:rPr lang="ru-RU" sz="1600" i="1">
                <a:latin typeface="Montserrat" panose="00000500000000000000" pitchFamily="50" charset="-52"/>
                <a:hlinkClick r:id="rId4"/>
              </a:rPr>
              <a:t>«Программу </a:t>
            </a:r>
            <a:r>
              <a:rPr lang="ru-RU" sz="1600" i="1" dirty="0">
                <a:latin typeface="Montserrat" panose="00000500000000000000" pitchFamily="50" charset="-52"/>
                <a:hlinkClick r:id="rId4"/>
              </a:rPr>
              <a:t>повышения личной финансовой грамотности на рабочем месте»</a:t>
            </a:r>
            <a:endParaRPr lang="ru-RU" sz="1600" i="1" dirty="0">
              <a:latin typeface="Montserrat" panose="00000500000000000000" pitchFamily="50" charset="-52"/>
            </a:endParaRP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r>
              <a:rPr lang="ru-RU" sz="1600" i="1" dirty="0">
                <a:latin typeface="Montserrat" panose="00000500000000000000" pitchFamily="50" charset="-52"/>
                <a:hlinkClick r:id="rId5"/>
              </a:rPr>
              <a:t>Методические рекомендации по организации и проведению просветительских мероприятий в сфере общественных финансов</a:t>
            </a:r>
            <a:endParaRPr lang="ru-RU" sz="1600" i="1" dirty="0">
              <a:latin typeface="Montserrat" panose="00000500000000000000" pitchFamily="50" charset="-52"/>
            </a:endParaRP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r>
              <a:rPr lang="ru-RU" sz="1600" i="1" dirty="0">
                <a:latin typeface="Montserrat" panose="00000500000000000000" pitchFamily="50" charset="-52"/>
                <a:hlinkClick r:id="rId6"/>
              </a:rPr>
              <a:t>Материалы информационной акции «Стоп мошенник»</a:t>
            </a:r>
            <a:endParaRPr lang="ru-RU" sz="1600" i="1" dirty="0">
              <a:latin typeface="Montserrat" panose="00000500000000000000" pitchFamily="50" charset="-52"/>
            </a:endParaRP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r>
              <a:rPr lang="ru-RU" sz="1600" i="1" dirty="0">
                <a:latin typeface="Montserrat" panose="00000500000000000000" pitchFamily="50" charset="-52"/>
              </a:rPr>
              <a:t>Видеолекции.</a:t>
            </a: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endParaRPr lang="ru-RU" sz="1600" i="1" dirty="0">
              <a:latin typeface="Montserrat" panose="00000500000000000000" pitchFamily="50" charset="-52"/>
            </a:endParaRP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endParaRPr lang="ru-RU" sz="1600" i="1" dirty="0">
              <a:latin typeface="Montserrat" panose="00000500000000000000" pitchFamily="50" charset="-52"/>
            </a:endParaRP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endParaRPr lang="ru-RU" sz="1600" i="1" dirty="0">
              <a:latin typeface="Montserrat" panose="00000500000000000000" pitchFamily="50" charset="-52"/>
            </a:endParaRPr>
          </a:p>
          <a:p>
            <a:pPr marL="285750" indent="-285750" algn="just" defTabSz="755934">
              <a:spcAft>
                <a:spcPts val="300"/>
              </a:spcAft>
              <a:buFont typeface="Wingdings" pitchFamily="2" charset="2"/>
              <a:buChar char="ü"/>
              <a:defRPr sz="1800"/>
            </a:pPr>
            <a:endParaRPr lang="ru-RU" sz="1600" i="1" dirty="0">
              <a:latin typeface="Montserrat" panose="00000500000000000000" pitchFamily="50" charset="-52"/>
            </a:endParaRPr>
          </a:p>
          <a:p>
            <a:pPr algn="just" defTabSz="755934">
              <a:spcAft>
                <a:spcPts val="300"/>
              </a:spcAft>
              <a:defRPr sz="1800"/>
            </a:pPr>
            <a:endParaRPr lang="ru-RU" sz="1600" dirty="0">
              <a:latin typeface="Montserrat" panose="00000500000000000000" pitchFamily="50" charset="-52"/>
            </a:endParaRPr>
          </a:p>
          <a:p>
            <a:pPr marL="46038" algn="just" defTabSz="755934">
              <a:defRPr sz="1800"/>
            </a:pPr>
            <a:endParaRPr lang="ru-RU" sz="1600" dirty="0">
              <a:latin typeface="Montserrat" panose="000005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048CD-3F8F-40DB-8746-864F7C7701E1}"/>
              </a:ext>
            </a:extLst>
          </p:cNvPr>
          <p:cNvSpPr txBox="1"/>
          <p:nvPr/>
        </p:nvSpPr>
        <p:spPr>
          <a:xfrm>
            <a:off x="773514" y="932366"/>
            <a:ext cx="5689279" cy="4600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>
                <a:solidFill>
                  <a:srgbClr val="59BCB3"/>
                </a:solidFill>
                <a:latin typeface="Montserrat" panose="00000500000000000000" pitchFamily="50" charset="-52"/>
              </a:rPr>
              <a:t>БИБЛИОТЕКА ПО ФИНАНСОВОЙ ГРАМОТНОСТИ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9E6E9-4C3D-4898-AA90-38E034F63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-183098" y="1211207"/>
            <a:ext cx="906905" cy="5407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2E76A-CAA7-0C45-B1E1-3821FBD02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29" y="5181600"/>
            <a:ext cx="5996746" cy="40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6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3683B4-43C6-4A8C-B6D5-6C25E408F399}"/>
              </a:ext>
            </a:extLst>
          </p:cNvPr>
          <p:cNvSpPr txBox="1"/>
          <p:nvPr/>
        </p:nvSpPr>
        <p:spPr>
          <a:xfrm>
            <a:off x="540709" y="1728549"/>
            <a:ext cx="6585375" cy="5391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400" dirty="0">
                <a:latin typeface="Montserrat" panose="00000500000000000000"/>
              </a:rPr>
              <a:t>В ноябре 2023 года в России пройдут Всероссийские осенние недели финансовой грамотности. Все регионы Российской Федерации приглашаются присоединиться к Всероссийской акции, провести просветительские и образовательные мероприятия по финансовой грамотности в рамках Всероссийских  осенних недель финансовой грамотности  (далее – Недели). На федеральном уровне в рамках Недель в онлайн-формате пройдет «</a:t>
            </a:r>
            <a:r>
              <a:rPr lang="ru-RU" sz="1400" dirty="0" err="1">
                <a:latin typeface="Montserrat" panose="00000500000000000000"/>
              </a:rPr>
              <a:t>ФинЗОЖ</a:t>
            </a:r>
            <a:r>
              <a:rPr lang="ru-RU" sz="1400" dirty="0">
                <a:latin typeface="Montserrat" panose="00000500000000000000"/>
              </a:rPr>
              <a:t> Фест-2023».</a:t>
            </a:r>
          </a:p>
          <a:p>
            <a:pPr algn="just"/>
            <a:endParaRPr lang="ru-RU" sz="1400" dirty="0">
              <a:latin typeface="Montserrat" panose="00000500000000000000"/>
            </a:endParaRPr>
          </a:p>
          <a:p>
            <a:pPr algn="just"/>
            <a:r>
              <a:rPr lang="ru-RU" sz="1400" b="1" dirty="0">
                <a:latin typeface="Montserrat" panose="00000500000000000000"/>
              </a:rPr>
              <a:t>Цель</a:t>
            </a:r>
            <a:r>
              <a:rPr lang="ru-RU" sz="1400" dirty="0">
                <a:latin typeface="Montserrat" panose="00000500000000000000"/>
              </a:rPr>
              <a:t> – заинтересовать граждан </a:t>
            </a:r>
            <a:r>
              <a:rPr lang="ru-RU" sz="1400" dirty="0" err="1">
                <a:latin typeface="Montserrat" panose="00000500000000000000"/>
              </a:rPr>
              <a:t>темои</a:t>
            </a:r>
            <a:r>
              <a:rPr lang="ru-RU" sz="1400" dirty="0">
                <a:latin typeface="Montserrat" panose="00000500000000000000"/>
              </a:rPr>
              <a:t>̆ </a:t>
            </a:r>
            <a:r>
              <a:rPr lang="ru-RU" sz="1400" dirty="0" err="1">
                <a:latin typeface="Montserrat" panose="00000500000000000000"/>
              </a:rPr>
              <a:t>финансовои</a:t>
            </a:r>
            <a:r>
              <a:rPr lang="ru-RU" sz="1400" dirty="0">
                <a:latin typeface="Montserrat" panose="00000500000000000000"/>
              </a:rPr>
              <a:t>̆ грамотности, мотивировать к повышению своего уровня знаний и рационализации поведения. </a:t>
            </a:r>
          </a:p>
          <a:p>
            <a:pPr algn="just"/>
            <a:endParaRPr lang="ru-RU" sz="1400" dirty="0">
              <a:latin typeface="Montserrat" panose="00000500000000000000"/>
            </a:endParaRPr>
          </a:p>
          <a:p>
            <a:pPr algn="just"/>
            <a:r>
              <a:rPr lang="ru-RU" sz="1400" b="1" dirty="0">
                <a:latin typeface="Montserrat" panose="00000500000000000000"/>
              </a:rPr>
              <a:t>Задача </a:t>
            </a:r>
            <a:r>
              <a:rPr lang="ru-RU" sz="1400" dirty="0">
                <a:latin typeface="Montserrat" panose="00000500000000000000"/>
              </a:rPr>
              <a:t>– стимулировать образовательные организации, органы власти и бизнес к участию в федеральных </a:t>
            </a:r>
            <a:r>
              <a:rPr lang="ru-RU" sz="1400" dirty="0" err="1">
                <a:latin typeface="Montserrat" panose="00000500000000000000"/>
              </a:rPr>
              <a:t>онлайн-мероприятиях</a:t>
            </a:r>
            <a:r>
              <a:rPr lang="ru-RU" sz="1400" dirty="0">
                <a:latin typeface="Montserrat" panose="00000500000000000000"/>
              </a:rPr>
              <a:t> и реализации собственных инициатив по формированию финансовой культуры в Российской Федерации. </a:t>
            </a:r>
          </a:p>
          <a:p>
            <a:pPr algn="just"/>
            <a:endParaRPr lang="ru-RU" sz="1400" dirty="0">
              <a:latin typeface="Montserrat" panose="00000500000000000000"/>
            </a:endParaRPr>
          </a:p>
          <a:p>
            <a:pPr algn="just"/>
            <a:r>
              <a:rPr lang="ru-RU" sz="1400" i="1" dirty="0">
                <a:latin typeface="Montserrat" panose="00000500000000000000"/>
              </a:rPr>
              <a:t>«ФинЗОЖ Фест-2023» пройдет </a:t>
            </a:r>
            <a:r>
              <a:rPr lang="ru-RU" sz="1400" b="1" i="1" dirty="0">
                <a:latin typeface="Montserrat" panose="00000500000000000000"/>
              </a:rPr>
              <a:t>с 7 по 10 ноября 2023 года </a:t>
            </a:r>
            <a:r>
              <a:rPr lang="ru-RU" sz="1400" i="1" dirty="0">
                <a:latin typeface="Montserrat" panose="00000500000000000000"/>
              </a:rPr>
              <a:t>в сообществе </a:t>
            </a:r>
            <a:r>
              <a:rPr lang="ru-RU" sz="1400" i="1" dirty="0">
                <a:latin typeface="Montserrat" panose="00000500000000000000"/>
                <a:hlinkClick r:id="rId2"/>
              </a:rPr>
              <a:t>«Мои финансы» ВКонтакте</a:t>
            </a:r>
            <a:r>
              <a:rPr lang="ru-RU" sz="1400" i="1" dirty="0">
                <a:latin typeface="Montserrat" panose="00000500000000000000"/>
              </a:rPr>
              <a:t>, на странице </a:t>
            </a:r>
            <a:r>
              <a:rPr lang="ru-RU" sz="1400" i="1" dirty="0">
                <a:latin typeface="Montserrat" panose="00000500000000000000"/>
                <a:hlinkClick r:id="rId3"/>
              </a:rPr>
              <a:t>ФинЗОЖ-эксперт в Телеграм</a:t>
            </a:r>
            <a:r>
              <a:rPr lang="ru-RU" sz="1400" i="1" dirty="0">
                <a:latin typeface="Montserrat" panose="00000500000000000000"/>
              </a:rPr>
              <a:t>, а также на портале </a:t>
            </a:r>
            <a:r>
              <a:rPr lang="ru-RU" sz="1400" i="1" dirty="0">
                <a:latin typeface="Montserrat" panose="00000500000000000000"/>
                <a:hlinkClick r:id="rId4"/>
              </a:rPr>
              <a:t>моифинансы.рф</a:t>
            </a:r>
            <a:r>
              <a:rPr lang="ru-RU" sz="1400" i="1" dirty="0">
                <a:latin typeface="Montserrat" panose="00000500000000000000"/>
              </a:rPr>
              <a:t>. Материалы для организации офлайн- и онлайн-мероприятий будут размещены на портале </a:t>
            </a:r>
            <a:r>
              <a:rPr lang="ru-RU" sz="1400" i="1" dirty="0">
                <a:latin typeface="Montserrat" panose="00000500000000000000"/>
                <a:hlinkClick r:id="rId5"/>
              </a:rPr>
              <a:t>моифинансы.рф в разделе «ФинЗОЖ Фест» </a:t>
            </a:r>
            <a:r>
              <a:rPr lang="ru-RU" sz="1400" i="1" dirty="0">
                <a:latin typeface="Montserrat" panose="00000500000000000000"/>
              </a:rPr>
              <a:t>и будут доступны пользователям портала для изучения. </a:t>
            </a:r>
          </a:p>
          <a:p>
            <a:pPr algn="just"/>
            <a:endParaRPr lang="ru-RU" sz="1400" dirty="0">
              <a:latin typeface="Montserrat" panose="00000500000000000000"/>
            </a:endParaRPr>
          </a:p>
          <a:p>
            <a:pPr algn="just"/>
            <a:r>
              <a:rPr lang="ru-RU" sz="1400" b="1" dirty="0">
                <a:latin typeface="Montserrat" panose="00000500000000000000"/>
              </a:rPr>
              <a:t>Целевая аудитория</a:t>
            </a:r>
          </a:p>
          <a:p>
            <a:pPr algn="just"/>
            <a:r>
              <a:rPr lang="ru-RU" sz="1400" dirty="0">
                <a:latin typeface="Montserrat" panose="00000500000000000000"/>
              </a:rPr>
              <a:t>Мероприятия Недель и материалы «</a:t>
            </a:r>
            <a:r>
              <a:rPr lang="ru-RU" sz="1400" dirty="0" err="1">
                <a:latin typeface="Montserrat" panose="00000500000000000000"/>
              </a:rPr>
              <a:t>ФинЗОЖ</a:t>
            </a:r>
            <a:r>
              <a:rPr lang="ru-RU" sz="1400" dirty="0">
                <a:latin typeface="Montserrat" panose="00000500000000000000"/>
              </a:rPr>
              <a:t> Фест-2023» ориентированы  на взрослых, экономически активных граждан. </a:t>
            </a:r>
          </a:p>
          <a:p>
            <a:pPr algn="just"/>
            <a:endParaRPr lang="ru-RU" sz="1400" dirty="0">
              <a:latin typeface="Montserrat" panose="00000500000000000000"/>
            </a:endParaRPr>
          </a:p>
          <a:p>
            <a:pPr algn="just"/>
            <a:endParaRPr lang="ru-RU" sz="1200" dirty="0">
              <a:latin typeface="Montserrat" panose="0000050000000000000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26FB1B-62AB-4FAE-B60E-4B53DAF70479}"/>
              </a:ext>
            </a:extLst>
          </p:cNvPr>
          <p:cNvSpPr txBox="1"/>
          <p:nvPr/>
        </p:nvSpPr>
        <p:spPr>
          <a:xfrm>
            <a:off x="830160" y="1081203"/>
            <a:ext cx="2868386" cy="434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 НЕДЕЛЯХ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DEABF-689D-4B9F-AE79-2023CBE1D8B5}"/>
              </a:ext>
            </a:extLst>
          </p:cNvPr>
          <p:cNvSpPr txBox="1"/>
          <p:nvPr/>
        </p:nvSpPr>
        <p:spPr>
          <a:xfrm>
            <a:off x="3990536" y="8481367"/>
            <a:ext cx="2608362" cy="1489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2075" indent="-92075"/>
            <a:endParaRPr lang="ru-RU" sz="105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656116E-007C-4051-8E79-2E23EABD6425}"/>
              </a:ext>
            </a:extLst>
          </p:cNvPr>
          <p:cNvGrpSpPr/>
          <p:nvPr/>
        </p:nvGrpSpPr>
        <p:grpSpPr>
          <a:xfrm>
            <a:off x="1690366" y="7886540"/>
            <a:ext cx="1713931" cy="1831833"/>
            <a:chOff x="5013294" y="3276651"/>
            <a:chExt cx="1713931" cy="183183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E285677D-F5DF-4542-AEB8-33FE6FED19AA}"/>
                </a:ext>
              </a:extLst>
            </p:cNvPr>
            <p:cNvSpPr/>
            <p:nvPr/>
          </p:nvSpPr>
          <p:spPr>
            <a:xfrm>
              <a:off x="5013294" y="3276651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4000" dirty="0">
                <a:solidFill>
                  <a:schemeClr val="bg1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2154EFA-4B3F-4AB5-972F-7030434B2DF1}"/>
                </a:ext>
              </a:extLst>
            </p:cNvPr>
            <p:cNvSpPr/>
            <p:nvPr/>
          </p:nvSpPr>
          <p:spPr>
            <a:xfrm>
              <a:off x="5013294" y="4123599"/>
              <a:ext cx="1713931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" panose="00000500000000000000" pitchFamily="50" charset="-52"/>
                </a:rPr>
                <a:t>стран</a:t>
              </a:r>
            </a:p>
            <a:p>
              <a:r>
                <a:rPr lang="ru-RU" dirty="0">
                  <a:solidFill>
                    <a:schemeClr val="bg1"/>
                  </a:solidFill>
                  <a:latin typeface="Montserrat" panose="00000500000000000000" pitchFamily="50" charset="-52"/>
                </a:rPr>
                <a:t>вовлечено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3B9BB4-0A18-4E0B-AAB3-8AF12B6DCE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201953" y="8240620"/>
            <a:ext cx="325423" cy="53251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F60FD9-5280-4F29-9BBE-A3D2DCE53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037992" y="9724879"/>
            <a:ext cx="325423" cy="53251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ABC9C60-5751-49F7-90F2-C68AC473DA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-183097" y="1030268"/>
            <a:ext cx="906905" cy="5407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EE6263-4D10-0941-831B-DD50CB3CE0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610" y="7639983"/>
            <a:ext cx="7559675" cy="31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1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3683B4-43C6-4A8C-B6D5-6C25E408F399}"/>
              </a:ext>
            </a:extLst>
          </p:cNvPr>
          <p:cNvSpPr txBox="1"/>
          <p:nvPr/>
        </p:nvSpPr>
        <p:spPr>
          <a:xfrm>
            <a:off x="925302" y="1627505"/>
            <a:ext cx="5615778" cy="30100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400" dirty="0">
                <a:latin typeface="Montserrat" panose="00000500000000000000" pitchFamily="50" charset="-52"/>
              </a:rPr>
              <a:t>Недели проводятся в рамках Плана мероприятий («дорожной карты») Стратегии повышения финансовой грамотности в Российской Федерации на 2017–2023 годы (далее – Стратегия), координатором которой в соответствии с решением Межведомственной координационной комиссии по реализации Стратегии от 27 ноября 2020 года со стороны Минфина России определен ФГБУ «Научно исследовательский финансовый институт Министерства финансов Российской Федерации» (далее – НИФИ Минфина России). </a:t>
            </a:r>
          </a:p>
          <a:p>
            <a:pPr algn="just"/>
            <a:r>
              <a:rPr lang="ru-RU" sz="1400" dirty="0">
                <a:latin typeface="Montserrat" panose="00000500000000000000" pitchFamily="50" charset="-52"/>
              </a:rPr>
              <a:t>Дирекция финансовой грамотности НИФИ Минфина России реализует  национальную программу повышения уровня финансовой грамотности населения, осуществляет координацию деятельности министерств и ведомств, общественных и коммерческих организаций в рамках Стратегии.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D85C3-CF1C-46E3-9D1D-D746C9D4F948}"/>
              </a:ext>
            </a:extLst>
          </p:cNvPr>
          <p:cNvSpPr txBox="1"/>
          <p:nvPr/>
        </p:nvSpPr>
        <p:spPr>
          <a:xfrm>
            <a:off x="925302" y="798479"/>
            <a:ext cx="4742946" cy="434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>
                <a:solidFill>
                  <a:srgbClr val="004E9D"/>
                </a:solidFill>
                <a:latin typeface="Montserrat" panose="00000500000000000000" pitchFamily="50" charset="-52"/>
              </a:rPr>
              <a:t>ОРГАНИЗАЦИОННАЯ РАМКА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A3BD6CC-6813-456B-869D-EAB529965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04365" y="1124223"/>
            <a:ext cx="1028417" cy="619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D0311-2F6B-4491-0F26-50CB93F00C24}"/>
              </a:ext>
            </a:extLst>
          </p:cNvPr>
          <p:cNvSpPr txBox="1"/>
          <p:nvPr/>
        </p:nvSpPr>
        <p:spPr>
          <a:xfrm>
            <a:off x="986299" y="5308834"/>
            <a:ext cx="378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</a:rPr>
              <a:t>Организатор Недель </a:t>
            </a:r>
            <a:endParaRPr lang="ru-RU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89EDF-4D4C-2B0F-84E0-6882825281BD}"/>
              </a:ext>
            </a:extLst>
          </p:cNvPr>
          <p:cNvSpPr txBox="1"/>
          <p:nvPr/>
        </p:nvSpPr>
        <p:spPr>
          <a:xfrm>
            <a:off x="2057065" y="10322481"/>
            <a:ext cx="1839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025" name="Picture 1" descr="page4image66813952">
            <a:extLst>
              <a:ext uri="{FF2B5EF4-FFF2-40B4-BE49-F238E27FC236}">
                <a16:creationId xmlns:a16="http://schemas.microsoft.com/office/drawing/2014/main" id="{FCBEAD2C-6810-2FEB-39C2-6C65E19A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89" y="6153828"/>
            <a:ext cx="2151986" cy="10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F33BF-F715-CEE7-5285-2F1550BB76B1}"/>
              </a:ext>
            </a:extLst>
          </p:cNvPr>
          <p:cNvSpPr txBox="1"/>
          <p:nvPr/>
        </p:nvSpPr>
        <p:spPr>
          <a:xfrm>
            <a:off x="1050398" y="8095661"/>
            <a:ext cx="378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</a:rPr>
              <a:t>Оператор Недель</a:t>
            </a:r>
            <a:endParaRPr dirty="0"/>
          </a:p>
        </p:txBody>
      </p:sp>
      <p:pic>
        <p:nvPicPr>
          <p:cNvPr id="1026" name="Picture 2" descr="page4image66814368">
            <a:extLst>
              <a:ext uri="{FF2B5EF4-FFF2-40B4-BE49-F238E27FC236}">
                <a16:creationId xmlns:a16="http://schemas.microsoft.com/office/drawing/2014/main" id="{44C3EFC9-1C90-877B-23E0-54D7F9F5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43" y="8800311"/>
            <a:ext cx="2118932" cy="8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3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6145C5-3B56-42F8-B1DA-6B5914A40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515" y="3209581"/>
            <a:ext cx="5611300" cy="38908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3CF50A-5052-4955-B9EE-E291EB27BE34}"/>
              </a:ext>
            </a:extLst>
          </p:cNvPr>
          <p:cNvSpPr txBox="1"/>
          <p:nvPr/>
        </p:nvSpPr>
        <p:spPr>
          <a:xfrm>
            <a:off x="1098938" y="4386831"/>
            <a:ext cx="3864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5934">
              <a:defRPr sz="1800"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50" charset="-52"/>
              </a:rPr>
              <a:t>Почта:</a:t>
            </a:r>
            <a:endParaRPr lang="en-US" sz="2000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defTabSz="755934">
              <a:defRPr sz="1800"/>
            </a:pPr>
            <a:r>
              <a:rPr lang="ru-RU" sz="2000" b="1" dirty="0">
                <a:solidFill>
                  <a:schemeClr val="bg1"/>
                </a:solidFill>
                <a:latin typeface="Montserrat" panose="00000500000000000000" pitchFamily="50" charset="-52"/>
              </a:rPr>
              <a:t>MoneyWeek@nifi.ru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39A0A-3246-4C8F-ADA1-78E769B6AFA4}"/>
              </a:ext>
            </a:extLst>
          </p:cNvPr>
          <p:cNvSpPr txBox="1"/>
          <p:nvPr/>
        </p:nvSpPr>
        <p:spPr>
          <a:xfrm>
            <a:off x="1108742" y="3237070"/>
            <a:ext cx="4950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5934">
              <a:defRPr sz="1800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50" charset="-52"/>
              </a:rPr>
              <a:t>Страница со ссылками на материалы и мероприятия Недели: 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моифинансы.рф</a:t>
            </a:r>
            <a:endParaRPr lang="ru-RU" sz="16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99F76-23AA-4152-982D-81EE2058CA6C}"/>
              </a:ext>
            </a:extLst>
          </p:cNvPr>
          <p:cNvSpPr txBox="1"/>
          <p:nvPr/>
        </p:nvSpPr>
        <p:spPr>
          <a:xfrm>
            <a:off x="3779837" y="5644229"/>
            <a:ext cx="3629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5934">
              <a:defRPr sz="1800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50" charset="-52"/>
              </a:rPr>
              <a:t>Пресс-центр: 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defTabSz="755934">
              <a:defRPr sz="1800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50" charset="-52"/>
              </a:rPr>
              <a:t>Константин Михайловский 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defTabSz="755934">
              <a:defRPr sz="1800"/>
            </a:pP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</a:rPr>
              <a:t>+7 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-52"/>
              </a:rPr>
              <a:t>(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</a:rPr>
              <a:t>965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-52"/>
              </a:rPr>
              <a:t>)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</a:rPr>
              <a:t> 271-00-75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DF0F9E-4855-491A-996C-A0A7CE753172}"/>
              </a:ext>
            </a:extLst>
          </p:cNvPr>
          <p:cNvSpPr txBox="1"/>
          <p:nvPr/>
        </p:nvSpPr>
        <p:spPr>
          <a:xfrm>
            <a:off x="842235" y="1401923"/>
            <a:ext cx="3057661" cy="661024"/>
          </a:xfrm>
          <a:prstGeom prst="rect">
            <a:avLst/>
          </a:prstGeom>
          <a:noFill/>
          <a:ln>
            <a:solidFill>
              <a:srgbClr val="59BCB3"/>
            </a:solidFill>
          </a:ln>
        </p:spPr>
        <p:txBody>
          <a:bodyPr wrap="square" rtlCol="0">
            <a:noAutofit/>
          </a:bodyPr>
          <a:lstStyle/>
          <a:p>
            <a:r>
              <a:rPr lang="ru-RU" sz="3200" b="1" dirty="0">
                <a:solidFill>
                  <a:srgbClr val="59BCB3"/>
                </a:solidFill>
                <a:latin typeface="Montserrat" panose="00000500000000000000" pitchFamily="50" charset="-52"/>
              </a:rPr>
              <a:t>КОНТАКТЫ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D822B7-42FC-4BA1-9517-C1C5532EE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9392" y="2943326"/>
            <a:ext cx="325423" cy="53251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308EC3D-0C1D-4160-93DF-91A0AD5A41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9392" y="3854321"/>
            <a:ext cx="325423" cy="5325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FB6646F-D656-4F22-A77F-CF6E6F072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73515" y="2943326"/>
            <a:ext cx="325423" cy="53251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9157D97-4527-45E1-B3AF-6EEC4AC551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73515" y="3854321"/>
            <a:ext cx="325423" cy="532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A03DA-7CBA-FA60-89D4-3654EE26352E}"/>
              </a:ext>
            </a:extLst>
          </p:cNvPr>
          <p:cNvSpPr txBox="1"/>
          <p:nvPr/>
        </p:nvSpPr>
        <p:spPr>
          <a:xfrm>
            <a:off x="1264290" y="5644229"/>
            <a:ext cx="2213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5934">
              <a:defRPr sz="1800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50" charset="-52"/>
              </a:rPr>
              <a:t>Контактное лицо: 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defTabSz="755934">
              <a:defRPr sz="1800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50" charset="-52"/>
              </a:rPr>
              <a:t>Анастасия Боброва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defTabSz="755934">
              <a:defRPr sz="1800"/>
            </a:pP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</a:rPr>
              <a:t>+7 (909) 793-23-02</a:t>
            </a:r>
          </a:p>
        </p:txBody>
      </p:sp>
    </p:spTree>
    <p:extLst>
      <p:ext uri="{BB962C8B-B14F-4D97-AF65-F5344CB8AC3E}">
        <p14:creationId xmlns:p14="http://schemas.microsoft.com/office/powerpoint/2010/main" val="45400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B6827C-D839-4623-B945-D6FC3B5EA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316442" y="2668677"/>
            <a:ext cx="2815747" cy="59016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3CF50A-5052-4955-B9EE-E291EB27BE34}"/>
              </a:ext>
            </a:extLst>
          </p:cNvPr>
          <p:cNvSpPr txBox="1"/>
          <p:nvPr/>
        </p:nvSpPr>
        <p:spPr>
          <a:xfrm>
            <a:off x="1113809" y="4513624"/>
            <a:ext cx="5483596" cy="189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5934">
              <a:lnSpc>
                <a:spcPct val="110000"/>
              </a:lnSpc>
              <a:defRPr sz="1800"/>
            </a:pPr>
            <a:r>
              <a:rPr lang="ru-RU" sz="3600" b="1" dirty="0">
                <a:solidFill>
                  <a:srgbClr val="59BCB3"/>
                </a:solidFill>
                <a:latin typeface="Montserrat" panose="00000500000000000000" pitchFamily="50" charset="-52"/>
              </a:rPr>
              <a:t>Положение об </a:t>
            </a:r>
          </a:p>
          <a:p>
            <a:pPr defTabSz="755934">
              <a:lnSpc>
                <a:spcPct val="110000"/>
              </a:lnSpc>
              <a:defRPr sz="1800"/>
            </a:pPr>
            <a:r>
              <a:rPr lang="ru-RU" sz="3600" b="1" dirty="0">
                <a:solidFill>
                  <a:srgbClr val="59BCB3"/>
                </a:solidFill>
                <a:latin typeface="Montserrat" panose="00000500000000000000" pitchFamily="50" charset="-52"/>
              </a:rPr>
              <a:t>Осенних неделях финансовой грамотности </a:t>
            </a:r>
            <a:endParaRPr lang="ru-RU" sz="4400" b="1" dirty="0">
              <a:solidFill>
                <a:srgbClr val="59BC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320199-8CD3-4A49-85BA-A6877D041C7D}"/>
              </a:ext>
            </a:extLst>
          </p:cNvPr>
          <p:cNvSpPr txBox="1"/>
          <p:nvPr/>
        </p:nvSpPr>
        <p:spPr>
          <a:xfrm>
            <a:off x="517037" y="680057"/>
            <a:ext cx="4742946" cy="434998"/>
          </a:xfrm>
          <a:prstGeom prst="rect">
            <a:avLst/>
          </a:prstGeom>
          <a:noFill/>
          <a:ln>
            <a:solidFill>
              <a:srgbClr val="CCCCCC"/>
            </a:solidFill>
          </a:ln>
        </p:spPr>
        <p:txBody>
          <a:bodyPr wrap="square" rtlCol="0">
            <a:noAutofit/>
          </a:bodyPr>
          <a:lstStyle/>
          <a:p>
            <a:r>
              <a:rPr lang="ru-RU" b="1" dirty="0">
                <a:solidFill>
                  <a:srgbClr val="59BCB3"/>
                </a:solidFill>
                <a:latin typeface="Montserrat" panose="00000500000000000000" pitchFamily="50" charset="-52"/>
              </a:rPr>
              <a:t>ПРИЛОЖЕНИЕ 1</a:t>
            </a:r>
          </a:p>
        </p:txBody>
      </p:sp>
    </p:spTree>
    <p:extLst>
      <p:ext uri="{BB962C8B-B14F-4D97-AF65-F5344CB8AC3E}">
        <p14:creationId xmlns:p14="http://schemas.microsoft.com/office/powerpoint/2010/main" val="390482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9BBE6-225D-4374-993F-BFF59041CD25}"/>
              </a:ext>
            </a:extLst>
          </p:cNvPr>
          <p:cNvSpPr txBox="1"/>
          <p:nvPr/>
        </p:nvSpPr>
        <p:spPr>
          <a:xfrm>
            <a:off x="582627" y="1031592"/>
            <a:ext cx="6349816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cap="small" dirty="0">
                <a:solidFill>
                  <a:srgbClr val="000000"/>
                </a:solidFill>
                <a:effectLst/>
                <a:uFill>
                  <a:solidFill>
                    <a:srgbClr val="365F91"/>
                  </a:solidFill>
                </a:uFill>
                <a:latin typeface="Times New Roman" panose="02020603050405020304" pitchFamily="18" charset="0"/>
                <a:cs typeface="Arial Unicode MS" panose="020B0604020202020204" pitchFamily="34" charset="-128"/>
              </a:rPr>
              <a:t>ПОЛОЖЕНИЕ</a:t>
            </a:r>
            <a:br>
              <a:rPr lang="ru-RU" sz="1600" b="1" kern="0" cap="small" dirty="0">
                <a:solidFill>
                  <a:srgbClr val="000000"/>
                </a:solidFill>
                <a:effectLst/>
                <a:uFill>
                  <a:solidFill>
                    <a:srgbClr val="365F91"/>
                  </a:solidFill>
                </a:uFill>
                <a:latin typeface="Times New Roman" panose="02020603050405020304" pitchFamily="18" charset="0"/>
                <a:cs typeface="Arial Unicode MS" panose="020B0604020202020204" pitchFamily="34" charset="-128"/>
              </a:rPr>
            </a:br>
            <a:r>
              <a:rPr lang="ru-RU" sz="1600" b="1" kern="0" dirty="0">
                <a:solidFill>
                  <a:srgbClr val="000000"/>
                </a:solidFill>
                <a:effectLst/>
                <a:uFill>
                  <a:solidFill>
                    <a:srgbClr val="365F91"/>
                  </a:solidFill>
                </a:uFill>
                <a:latin typeface="Times New Roman" panose="02020603050405020304" pitchFamily="18" charset="0"/>
                <a:cs typeface="Arial Unicode MS" panose="020B0604020202020204" pitchFamily="34" charset="-128"/>
              </a:rPr>
              <a:t>о проведении Всероссийских Осенних Недель финансовой грамотности 2023 года</a:t>
            </a:r>
          </a:p>
          <a:p>
            <a:pPr algn="ctr"/>
            <a:endParaRPr lang="ru-RU" sz="1600" b="1" kern="0" dirty="0">
              <a:solidFill>
                <a:srgbClr val="000000"/>
              </a:solidFill>
              <a:effectLst/>
              <a:uFill>
                <a:solidFill>
                  <a:srgbClr val="365F91"/>
                </a:solidFill>
              </a:u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algn="ctr"/>
            <a:endParaRPr lang="ru-RU" sz="1600" b="1" kern="0" dirty="0">
              <a:solidFill>
                <a:srgbClr val="365F91"/>
              </a:solidFill>
              <a:effectLst/>
              <a:uFill>
                <a:solidFill>
                  <a:srgbClr val="365F91"/>
                </a:solidFill>
              </a:uFill>
              <a:latin typeface="Cambria" panose="02040503050406030204" pitchFamily="18" charset="0"/>
              <a:cs typeface="Arial Unicode MS" panose="020B0604020202020204" pitchFamily="34" charset="-128"/>
            </a:endParaRPr>
          </a:p>
          <a:p>
            <a:pPr indent="177800" algn="just"/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Настоящее Положение о проведении 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Всероссийских Осенних Недель финансовой грамотности 2023 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года (</a:t>
            </a:r>
            <a:r>
              <a:rPr lang="ru-RU" sz="1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далее соответственно – Положение, Недели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) определяет цель, тему, задачи, формат и инструменты их проведения. Недели организуются Минфином России в рамках мероприятий Стратегии повышения финансовой грамотности в Российской Федерации на 2017–2023 годы (</a:t>
            </a:r>
            <a:r>
              <a:rPr lang="ru-RU" sz="1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далее – Стратегия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), Дирекция финансовой грамотности ФГБУ «Научно-исследовательский финансовый институт Министерства финансов Российской Федерации» выступает оператором (</a:t>
            </a:r>
            <a:r>
              <a:rPr lang="ru-RU" sz="1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далее – НИФИ Минфина России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).</a:t>
            </a:r>
          </a:p>
          <a:p>
            <a:pPr indent="177800" algn="just"/>
            <a:endParaRPr lang="ru-RU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ctr"/>
            <a:r>
              <a:rPr lang="ru-RU" sz="1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Arial Unicode MS" panose="020B0604020202020204" pitchFamily="34" charset="-128"/>
              </a:rPr>
              <a:t>Цель Недель</a:t>
            </a:r>
          </a:p>
          <a:p>
            <a:pPr indent="177800" algn="ctr"/>
            <a:endParaRPr lang="ru-RU" sz="14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cs typeface="Arial Unicode MS" panose="020B0604020202020204" pitchFamily="34" charset="-128"/>
            </a:endParaRPr>
          </a:p>
          <a:p>
            <a:pPr indent="177800"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Цель Недель 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–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заинтересовать граждан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темои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̆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финансовои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̆ грамотности, мотивировать к повышению своего уровня знаний и рационализации поведения. </a:t>
            </a:r>
          </a:p>
          <a:p>
            <a:pPr indent="177800"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ru-RU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Целевая аудитория Недель – 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взрослые, экономически активные граждане. </a:t>
            </a:r>
            <a:endParaRPr lang="ru-RU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just"/>
            <a:endParaRPr lang="ru-RU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ctr"/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Arial Unicode MS" panose="020B0604020202020204" pitchFamily="34" charset="-128"/>
              </a:rPr>
              <a:t>Ключевые темы Недель</a:t>
            </a:r>
          </a:p>
          <a:p>
            <a:pPr indent="177800" algn="ctr"/>
            <a:endParaRPr lang="ru-RU" sz="1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marL="285750" lvl="0" indent="-285750" algn="just">
              <a:buClr>
                <a:srgbClr val="4CAF9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Кредитование: ищем выход из долгов;</a:t>
            </a:r>
          </a:p>
          <a:p>
            <a:pPr marL="285750" lvl="0" indent="-285750" algn="just">
              <a:buClr>
                <a:srgbClr val="4CAF9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Финансовое планирование;</a:t>
            </a:r>
          </a:p>
          <a:p>
            <a:pPr marL="285750" lvl="0" indent="-285750" algn="just">
              <a:buClr>
                <a:srgbClr val="4CAF9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Сбережения и инвестиции;</a:t>
            </a:r>
          </a:p>
          <a:p>
            <a:pPr marL="285750" lvl="0" indent="-285750" algn="just">
              <a:buClr>
                <a:srgbClr val="4CAF9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Личная финансовая безопасность;</a:t>
            </a:r>
          </a:p>
          <a:p>
            <a:pPr marL="285750" lvl="0" indent="-285750" algn="just">
              <a:buClr>
                <a:srgbClr val="4CAF9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Финансовая грамотность для школьников: шаги к собственному заработку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.</a:t>
            </a:r>
            <a:endParaRPr lang="ru-RU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marL="285750" lvl="0" indent="-285750" algn="just">
              <a:buClr>
                <a:srgbClr val="4CAF9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algn="ctr">
              <a:buClr>
                <a:srgbClr val="4CAF90"/>
              </a:buClr>
            </a:pP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Arial Unicode MS" panose="020B0604020202020204" pitchFamily="34" charset="-128"/>
              </a:rPr>
              <a:t>Задачи Недели</a:t>
            </a:r>
          </a:p>
          <a:p>
            <a:pPr algn="ctr">
              <a:buClr>
                <a:srgbClr val="4CAF90"/>
              </a:buClr>
            </a:pPr>
            <a:endParaRPr lang="ru-RU" sz="1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marL="11113" indent="166688" algn="just"/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Проведение мероприятий образовательного, просветительского, информационного и развлекательного характера для жителей страны, которые нацелены на формирование финансовой культуры как залога роста уровня и качества жизни населения Российской Федерации.</a:t>
            </a:r>
          </a:p>
          <a:p>
            <a:pPr marL="11113" indent="166688" algn="just"/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А также привлечение внимания СМИ к актуальной теме повышения финансовой грамотности населения, вовлечение представителей государственного и частного секторов, сферы образования в работу по финансовому просвещению. </a:t>
            </a:r>
          </a:p>
        </p:txBody>
      </p:sp>
    </p:spTree>
    <p:extLst>
      <p:ext uri="{BB962C8B-B14F-4D97-AF65-F5344CB8AC3E}">
        <p14:creationId xmlns:p14="http://schemas.microsoft.com/office/powerpoint/2010/main" val="68338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9BBE6-225D-4374-993F-BFF59041CD25}"/>
              </a:ext>
            </a:extLst>
          </p:cNvPr>
          <p:cNvSpPr txBox="1"/>
          <p:nvPr/>
        </p:nvSpPr>
        <p:spPr>
          <a:xfrm>
            <a:off x="910845" y="889503"/>
            <a:ext cx="6008915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>
              <a:spcBef>
                <a:spcPts val="300"/>
              </a:spcBef>
              <a:spcAft>
                <a:spcPts val="200"/>
              </a:spcAft>
            </a:pPr>
            <a:endParaRPr lang="ru-RU" sz="14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ctr"/>
            <a:r>
              <a:rPr lang="ru-RU" sz="1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Программа Недель</a:t>
            </a:r>
          </a:p>
          <a:p>
            <a:pPr indent="177800" algn="ctr"/>
            <a:endParaRPr lang="ru-RU" sz="14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just"/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Мероприятия Недель включают в себя следующие всероссийские события: </a:t>
            </a:r>
          </a:p>
          <a:p>
            <a:pPr indent="177800" algn="just"/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−	«ФинЗОЖ Фест-2023», организуемый Дирекцией финансовой грамотности НИФИ Минфина России </a:t>
            </a:r>
            <a:r>
              <a:rPr lang="ru-RU" sz="14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с 7 по 10 ноября 2023 года, включающий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: лекции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; тестирования; полезные видеоролики</a:t>
            </a:r>
            <a:b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</a:b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с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лайфхаками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; конкурсы.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−	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Мероприятия в регионах Российской Федерации.</a:t>
            </a:r>
          </a:p>
          <a:p>
            <a:pPr indent="177800" algn="just"/>
            <a:endParaRPr lang="ru-RU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ctr"/>
            <a:r>
              <a:rPr lang="ru-RU" sz="1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Формат Недель</a:t>
            </a:r>
          </a:p>
          <a:p>
            <a:pPr indent="177800" algn="ctr"/>
            <a:endParaRPr lang="ru-RU" sz="14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just"/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Мероприятия проводятся в смешанном формате: офлайн</a:t>
            </a:r>
            <a:r>
              <a:rPr lang="en-US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/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онлайн-мероприятия – в субъектах Российской Федерации, онлайн-формат используется для федерального мероприятия «</a:t>
            </a:r>
            <a:r>
              <a:rPr lang="ru-RU" sz="14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ФинЗОЖ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Фест-2023». </a:t>
            </a:r>
          </a:p>
          <a:p>
            <a:pPr indent="177800" algn="just"/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Материалы Недель будут доступны на портале </a:t>
            </a:r>
            <a:r>
              <a:rPr lang="ru-RU" sz="14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моифинансы.рф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неограниченно по времени. </a:t>
            </a:r>
          </a:p>
          <a:p>
            <a:pPr indent="177800" algn="just"/>
            <a:endParaRPr lang="ru-RU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ctr"/>
            <a:r>
              <a:rPr lang="ru-RU" sz="1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Инструменты проведения Недель</a:t>
            </a:r>
          </a:p>
          <a:p>
            <a:pPr indent="177800" algn="ctr"/>
            <a:endParaRPr lang="ru-RU" sz="14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indent="177800" algn="just"/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Основной Интернет-площадкой мероприятий Недели является портал </a:t>
            </a:r>
            <a:r>
              <a:rPr lang="ru-RU" sz="14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моифинансы.рф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, на котором Дирекцией финансовой грамотности НИФИ Минфина России размещаются ссылки на материалы, видеоролики и иная информация о Неделях.</a:t>
            </a:r>
          </a:p>
          <a:p>
            <a:pPr indent="177800" algn="just"/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Мероприятия проводятся на странице социальной сети моифинансы.рф во «ВКонтакте» и Телеграм-канале «ФинЗОЖ эксперт». </a:t>
            </a:r>
            <a:r>
              <a:rPr lang="ru-RU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24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74E9A-187D-5B4E-BC82-9AAD12BDC4DD}"/>
              </a:ext>
            </a:extLst>
          </p:cNvPr>
          <p:cNvSpPr txBox="1"/>
          <p:nvPr/>
        </p:nvSpPr>
        <p:spPr>
          <a:xfrm>
            <a:off x="2455817" y="5016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C8C28-AD1C-4448-A721-6C8D1F3A8EB0}"/>
              </a:ext>
            </a:extLst>
          </p:cNvPr>
          <p:cNvSpPr txBox="1"/>
          <p:nvPr/>
        </p:nvSpPr>
        <p:spPr>
          <a:xfrm>
            <a:off x="773515" y="702359"/>
            <a:ext cx="4742946" cy="434998"/>
          </a:xfrm>
          <a:prstGeom prst="rect">
            <a:avLst/>
          </a:prstGeom>
          <a:noFill/>
          <a:ln>
            <a:solidFill>
              <a:srgbClr val="CCCCCC"/>
            </a:solidFill>
          </a:ln>
        </p:spPr>
        <p:txBody>
          <a:bodyPr wrap="square" rtlCol="0">
            <a:noAutofit/>
          </a:bodyPr>
          <a:lstStyle/>
          <a:p>
            <a:r>
              <a:rPr lang="ru-RU" b="1" dirty="0">
                <a:solidFill>
                  <a:srgbClr val="EF7D00"/>
                </a:solidFill>
                <a:latin typeface="Montserrat" panose="00000500000000000000" pitchFamily="50" charset="-52"/>
              </a:rPr>
              <a:t>ПРИЛОЖЕНИЕ 2</a:t>
            </a:r>
          </a:p>
        </p:txBody>
      </p:sp>
      <p:pic>
        <p:nvPicPr>
          <p:cNvPr id="11" name="Google Shape;79;p2">
            <a:extLst>
              <a:ext uri="{FF2B5EF4-FFF2-40B4-BE49-F238E27FC236}">
                <a16:creationId xmlns:a16="http://schemas.microsoft.com/office/drawing/2014/main" id="{C5FEB697-C6D8-0343-BFFB-98F73960AC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515" y="1358238"/>
            <a:ext cx="4643677" cy="289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3;p1">
            <a:extLst>
              <a:ext uri="{FF2B5EF4-FFF2-40B4-BE49-F238E27FC236}">
                <a16:creationId xmlns:a16="http://schemas.microsoft.com/office/drawing/2014/main" id="{EA178EF4-A14A-114F-9869-7E7B164420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5812"/>
          <a:stretch/>
        </p:blipFill>
        <p:spPr>
          <a:xfrm>
            <a:off x="1558880" y="5200803"/>
            <a:ext cx="6000795" cy="4021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560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9014</TotalTime>
  <Words>1285</Words>
  <Application>Microsoft Macintosh PowerPoint</Application>
  <PresentationFormat>Произвольный</PresentationFormat>
  <Paragraphs>180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Cambria</vt:lpstr>
      <vt:lpstr>Montserrat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320</cp:revision>
  <cp:lastPrinted>2023-10-06T13:08:20Z</cp:lastPrinted>
  <dcterms:created xsi:type="dcterms:W3CDTF">2021-02-27T09:08:24Z</dcterms:created>
  <dcterms:modified xsi:type="dcterms:W3CDTF">2023-10-06T13:08:35Z</dcterms:modified>
</cp:coreProperties>
</file>