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3" r:id="rId4"/>
    <p:sldId id="304" r:id="rId5"/>
    <p:sldId id="260" r:id="rId6"/>
    <p:sldId id="261" r:id="rId7"/>
    <p:sldId id="305" r:id="rId8"/>
    <p:sldId id="263" r:id="rId9"/>
    <p:sldId id="264" r:id="rId10"/>
    <p:sldId id="265" r:id="rId11"/>
    <p:sldId id="266" r:id="rId12"/>
    <p:sldId id="325" r:id="rId13"/>
    <p:sldId id="306" r:id="rId14"/>
    <p:sldId id="307" r:id="rId15"/>
    <p:sldId id="269" r:id="rId16"/>
    <p:sldId id="308" r:id="rId17"/>
    <p:sldId id="271" r:id="rId18"/>
    <p:sldId id="310" r:id="rId19"/>
    <p:sldId id="311" r:id="rId20"/>
    <p:sldId id="312" r:id="rId21"/>
    <p:sldId id="313" r:id="rId22"/>
    <p:sldId id="276" r:id="rId23"/>
    <p:sldId id="277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/>
    <p:restoredTop sz="78161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704" y="19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1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54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bc45af30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g24bc45af30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4bc45af30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g24bc45af30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cbaa207d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g24cbaa207d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106a34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25106a34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19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2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034" y="-11112"/>
            <a:ext cx="9178556" cy="5165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525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0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.yandex.ru/album/20254097/track/97923167?activeTab=about&amp;dir=des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845574" y="3994614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ФИО спикера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5205309" cy="1185166"/>
          </a:xfrm>
        </p:spPr>
        <p:txBody>
          <a:bodyPr>
            <a:normAutofit/>
          </a:bodyPr>
          <a:lstStyle/>
          <a:p>
            <a:r>
              <a:rPr lang="ru-RU" dirty="0"/>
              <a:t>ОБЩЕСТВЕННЫЕ ФИНАНСЫ </a:t>
            </a:r>
            <a:br>
              <a:rPr lang="ru-RU" dirty="0"/>
            </a:br>
            <a:r>
              <a:rPr lang="ru-RU" dirty="0"/>
              <a:t>В ЖИЗНИ СОВРЕМЕННОГО ЧЕЛОВЕКА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78DF2-B034-A1A5-C5EC-BA8D268A1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2" y="318590"/>
            <a:ext cx="1861457" cy="7897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9AD86-FEBB-CABD-E4AF-46F6027CB7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873" y="3898258"/>
            <a:ext cx="2306128" cy="12023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/>
          <p:nvPr/>
        </p:nvSpPr>
        <p:spPr>
          <a:xfrm>
            <a:off x="666449" y="1242297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</a:p>
        </p:txBody>
      </p:sp>
      <p:sp>
        <p:nvSpPr>
          <p:cNvPr id="291" name="Google Shape;291;p9"/>
          <p:cNvSpPr/>
          <p:nvPr/>
        </p:nvSpPr>
        <p:spPr>
          <a:xfrm>
            <a:off x="676349" y="1892663"/>
            <a:ext cx="1547307" cy="46771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Налоговые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676351" y="2706645"/>
            <a:ext cx="1547306" cy="741059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Неналоговые поступления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3369168" y="1235048"/>
            <a:ext cx="2069291" cy="139252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Федеральный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8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7032202" y="2852633"/>
            <a:ext cx="11801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7019280" y="3120739"/>
            <a:ext cx="148622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7037734" y="3542735"/>
            <a:ext cx="117456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другие расходы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7023809" y="2584527"/>
            <a:ext cx="1369926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7030005" y="2316421"/>
            <a:ext cx="13267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7021936" y="2048315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7028415" y="1780209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898171" y="1201076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sz="12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9"/>
          <p:cNvCxnSpPr>
            <a:cxnSpLocks/>
            <a:stCxn id="290" idx="3"/>
            <a:endCxn id="293" idx="1"/>
          </p:cNvCxnSpPr>
          <p:nvPr/>
        </p:nvCxnSpPr>
        <p:spPr>
          <a:xfrm>
            <a:off x="2735740" y="1476152"/>
            <a:ext cx="633375" cy="455175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3" name="Google Shape;303;p9"/>
          <p:cNvCxnSpPr>
            <a:stCxn id="292" idx="3"/>
          </p:cNvCxnSpPr>
          <p:nvPr/>
        </p:nvCxnSpPr>
        <p:spPr>
          <a:xfrm rot="10800000" flipH="1">
            <a:off x="2223656" y="1718849"/>
            <a:ext cx="429525" cy="1358325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4" name="Google Shape;304;p9"/>
          <p:cNvCxnSpPr/>
          <p:nvPr/>
        </p:nvCxnSpPr>
        <p:spPr>
          <a:xfrm rot="10800000" flipH="1">
            <a:off x="1949455" y="1895850"/>
            <a:ext cx="685799" cy="3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9"/>
          <p:cNvCxnSpPr>
            <a:stCxn id="293" idx="3"/>
            <a:endCxn id="301" idx="1"/>
          </p:cNvCxnSpPr>
          <p:nvPr/>
        </p:nvCxnSpPr>
        <p:spPr>
          <a:xfrm rot="10800000" flipH="1">
            <a:off x="5438459" y="1434960"/>
            <a:ext cx="459675" cy="49635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306;p9"/>
          <p:cNvCxnSpPr/>
          <p:nvPr/>
        </p:nvCxnSpPr>
        <p:spPr>
          <a:xfrm>
            <a:off x="6837218" y="1702759"/>
            <a:ext cx="0" cy="1963429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"/>
          <p:cNvCxnSpPr>
            <a:endCxn id="300" idx="1"/>
          </p:cNvCxnSpPr>
          <p:nvPr/>
        </p:nvCxnSpPr>
        <p:spPr>
          <a:xfrm flipV="1">
            <a:off x="6837165" y="1891763"/>
            <a:ext cx="191250" cy="11466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8" name="Google Shape;308;p9"/>
          <p:cNvCxnSpPr/>
          <p:nvPr/>
        </p:nvCxnSpPr>
        <p:spPr>
          <a:xfrm>
            <a:off x="6837218" y="2185894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p9"/>
          <p:cNvCxnSpPr/>
          <p:nvPr/>
        </p:nvCxnSpPr>
        <p:spPr>
          <a:xfrm>
            <a:off x="6837218" y="24406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9"/>
          <p:cNvCxnSpPr/>
          <p:nvPr/>
        </p:nvCxnSpPr>
        <p:spPr>
          <a:xfrm>
            <a:off x="6837218" y="27200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9"/>
          <p:cNvCxnSpPr/>
          <p:nvPr/>
        </p:nvCxnSpPr>
        <p:spPr>
          <a:xfrm>
            <a:off x="6837218" y="29867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p9"/>
          <p:cNvCxnSpPr/>
          <p:nvPr/>
        </p:nvCxnSpPr>
        <p:spPr>
          <a:xfrm>
            <a:off x="6837218" y="32597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3" name="Google Shape;313;p9"/>
          <p:cNvCxnSpPr/>
          <p:nvPr/>
        </p:nvCxnSpPr>
        <p:spPr>
          <a:xfrm>
            <a:off x="6837218" y="36661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4" name="Google Shape;31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47" y="1571112"/>
            <a:ext cx="356402" cy="2796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"/>
          <p:cNvSpPr/>
          <p:nvPr/>
        </p:nvSpPr>
        <p:spPr>
          <a:xfrm>
            <a:off x="676350" y="3858452"/>
            <a:ext cx="1547306" cy="74105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Безвозмездные поступления</a:t>
            </a:r>
            <a:endParaRPr sz="11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3012583" y="3489903"/>
            <a:ext cx="1294957" cy="2345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78"/>
          </a:p>
        </p:txBody>
      </p:sp>
      <p:sp>
        <p:nvSpPr>
          <p:cNvPr id="317" name="Google Shape;317;p9"/>
          <p:cNvSpPr/>
          <p:nvPr/>
        </p:nvSpPr>
        <p:spPr>
          <a:xfrm>
            <a:off x="4753335" y="3474714"/>
            <a:ext cx="1294957" cy="2345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78"/>
          </a:p>
        </p:txBody>
      </p:sp>
      <p:cxnSp>
        <p:nvCxnSpPr>
          <p:cNvPr id="318" name="Google Shape;318;p9"/>
          <p:cNvCxnSpPr/>
          <p:nvPr/>
        </p:nvCxnSpPr>
        <p:spPr>
          <a:xfrm flipH="1">
            <a:off x="3556517" y="2639706"/>
            <a:ext cx="835543" cy="702011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9" name="Google Shape;319;p9"/>
          <p:cNvCxnSpPr/>
          <p:nvPr/>
        </p:nvCxnSpPr>
        <p:spPr>
          <a:xfrm>
            <a:off x="4403813" y="2627572"/>
            <a:ext cx="901785" cy="714145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F677A6-2F68-2109-3AF9-9A3A9E0CF331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ФИНАНСЫ ГОСУДАРСТВА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D4D65-4205-D3FE-BDD2-24CB90AB78A9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/>
          <p:nvPr/>
        </p:nvSpPr>
        <p:spPr>
          <a:xfrm>
            <a:off x="676349" y="1892663"/>
            <a:ext cx="1547307" cy="46771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Налоговые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3369168" y="1235048"/>
            <a:ext cx="2069291" cy="139252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Федеральный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8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7032202" y="2852633"/>
            <a:ext cx="11801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7019280" y="3120739"/>
            <a:ext cx="148622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социальное обеспечение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 txBox="1"/>
          <p:nvPr/>
        </p:nvSpPr>
        <p:spPr>
          <a:xfrm>
            <a:off x="7037734" y="3542735"/>
            <a:ext cx="117456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другие расходы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7023809" y="2584527"/>
            <a:ext cx="1369926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здравоохранение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7030005" y="2316421"/>
            <a:ext cx="13267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оборона страны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7021936" y="2048315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правопорядок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7028415" y="1780209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экономика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0"/>
          <p:cNvCxnSpPr>
            <a:cxnSpLocks/>
            <a:endCxn id="327" idx="1"/>
          </p:cNvCxnSpPr>
          <p:nvPr/>
        </p:nvCxnSpPr>
        <p:spPr>
          <a:xfrm>
            <a:off x="2745641" y="1468904"/>
            <a:ext cx="623475" cy="4623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10"/>
          <p:cNvCxnSpPr>
            <a:cxnSpLocks/>
          </p:cNvCxnSpPr>
          <p:nvPr/>
        </p:nvCxnSpPr>
        <p:spPr>
          <a:xfrm rot="-5400000">
            <a:off x="1577456" y="2365017"/>
            <a:ext cx="1721925" cy="429525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8" name="Google Shape;338;p10"/>
          <p:cNvCxnSpPr/>
          <p:nvPr/>
        </p:nvCxnSpPr>
        <p:spPr>
          <a:xfrm rot="10800000" flipH="1">
            <a:off x="1949455" y="1895850"/>
            <a:ext cx="685799" cy="3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10"/>
          <p:cNvCxnSpPr>
            <a:cxnSpLocks/>
            <a:stCxn id="327" idx="3"/>
          </p:cNvCxnSpPr>
          <p:nvPr/>
        </p:nvCxnSpPr>
        <p:spPr>
          <a:xfrm rot="10800000" flipH="1">
            <a:off x="5438459" y="1434960"/>
            <a:ext cx="459675" cy="49635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0" name="Google Shape;340;p10"/>
          <p:cNvCxnSpPr/>
          <p:nvPr/>
        </p:nvCxnSpPr>
        <p:spPr>
          <a:xfrm>
            <a:off x="6837218" y="1702759"/>
            <a:ext cx="0" cy="1963429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10"/>
          <p:cNvCxnSpPr>
            <a:endCxn id="334" idx="1"/>
          </p:cNvCxnSpPr>
          <p:nvPr/>
        </p:nvCxnSpPr>
        <p:spPr>
          <a:xfrm flipV="1">
            <a:off x="6837165" y="1891763"/>
            <a:ext cx="191250" cy="11466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0"/>
          <p:cNvCxnSpPr/>
          <p:nvPr/>
        </p:nvCxnSpPr>
        <p:spPr>
          <a:xfrm>
            <a:off x="6837218" y="2185894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0"/>
          <p:cNvCxnSpPr/>
          <p:nvPr/>
        </p:nvCxnSpPr>
        <p:spPr>
          <a:xfrm>
            <a:off x="6837218" y="24406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p10"/>
          <p:cNvCxnSpPr/>
          <p:nvPr/>
        </p:nvCxnSpPr>
        <p:spPr>
          <a:xfrm>
            <a:off x="6837218" y="27200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5" name="Google Shape;345;p10"/>
          <p:cNvCxnSpPr/>
          <p:nvPr/>
        </p:nvCxnSpPr>
        <p:spPr>
          <a:xfrm>
            <a:off x="6837218" y="29867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6" name="Google Shape;346;p10"/>
          <p:cNvCxnSpPr/>
          <p:nvPr/>
        </p:nvCxnSpPr>
        <p:spPr>
          <a:xfrm>
            <a:off x="6837218" y="32597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7" name="Google Shape;347;p10"/>
          <p:cNvCxnSpPr/>
          <p:nvPr/>
        </p:nvCxnSpPr>
        <p:spPr>
          <a:xfrm>
            <a:off x="6837218" y="36661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10"/>
          <p:cNvCxnSpPr>
            <a:stCxn id="327" idx="2"/>
          </p:cNvCxnSpPr>
          <p:nvPr/>
        </p:nvCxnSpPr>
        <p:spPr>
          <a:xfrm>
            <a:off x="4403813" y="2627572"/>
            <a:ext cx="901800" cy="714150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10"/>
          <p:cNvCxnSpPr/>
          <p:nvPr/>
        </p:nvCxnSpPr>
        <p:spPr>
          <a:xfrm flipH="1">
            <a:off x="3556517" y="2639706"/>
            <a:ext cx="835543" cy="702011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1" name="Google Shape;351;p10"/>
          <p:cNvSpPr/>
          <p:nvPr/>
        </p:nvSpPr>
        <p:spPr>
          <a:xfrm>
            <a:off x="4753335" y="3474714"/>
            <a:ext cx="1294957" cy="2497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профицит</a:t>
            </a:r>
            <a:endParaRPr sz="878" dirty="0"/>
          </a:p>
        </p:txBody>
      </p:sp>
      <p:sp>
        <p:nvSpPr>
          <p:cNvPr id="352" name="Google Shape;352;p10"/>
          <p:cNvSpPr/>
          <p:nvPr/>
        </p:nvSpPr>
        <p:spPr>
          <a:xfrm>
            <a:off x="3012583" y="3474715"/>
            <a:ext cx="1294957" cy="2497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дефицит</a:t>
            </a:r>
            <a:endParaRPr sz="878"/>
          </a:p>
        </p:txBody>
      </p:sp>
      <p:sp>
        <p:nvSpPr>
          <p:cNvPr id="353" name="Google Shape;353;p10"/>
          <p:cNvSpPr/>
          <p:nvPr/>
        </p:nvSpPr>
        <p:spPr>
          <a:xfrm>
            <a:off x="676349" y="2706645"/>
            <a:ext cx="1547306" cy="741059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Неналоговые поступления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676349" y="3709231"/>
            <a:ext cx="1547306" cy="741059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Безвозмездные поступления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47" y="1718816"/>
            <a:ext cx="356402" cy="2648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D0570D-4D17-7996-36FA-0F5840B8CAEF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ФИНАНСЫ ГОСУДАРСТВА</a:t>
            </a:r>
          </a:p>
        </p:txBody>
      </p:sp>
      <p:sp>
        <p:nvSpPr>
          <p:cNvPr id="6" name="Google Shape;290;p9">
            <a:extLst>
              <a:ext uri="{FF2B5EF4-FFF2-40B4-BE49-F238E27FC236}">
                <a16:creationId xmlns:a16="http://schemas.microsoft.com/office/drawing/2014/main" id="{107EAD7D-8340-CD21-A6C4-A5D99971A00B}"/>
              </a:ext>
            </a:extLst>
          </p:cNvPr>
          <p:cNvSpPr/>
          <p:nvPr/>
        </p:nvSpPr>
        <p:spPr>
          <a:xfrm>
            <a:off x="666449" y="1242297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</a:p>
        </p:txBody>
      </p:sp>
      <p:sp>
        <p:nvSpPr>
          <p:cNvPr id="7" name="Google Shape;301;p9">
            <a:extLst>
              <a:ext uri="{FF2B5EF4-FFF2-40B4-BE49-F238E27FC236}">
                <a16:creationId xmlns:a16="http://schemas.microsoft.com/office/drawing/2014/main" id="{E800823A-CAE8-C462-2F1F-44DBC242BFAC}"/>
              </a:ext>
            </a:extLst>
          </p:cNvPr>
          <p:cNvSpPr/>
          <p:nvPr/>
        </p:nvSpPr>
        <p:spPr>
          <a:xfrm>
            <a:off x="5898171" y="1201076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sz="12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42BC8-9DFD-B61C-5EC8-E2909D9E492E}"/>
              </a:ext>
            </a:extLst>
          </p:cNvPr>
          <p:cNvSpPr txBox="1"/>
          <p:nvPr/>
        </p:nvSpPr>
        <p:spPr>
          <a:xfrm>
            <a:off x="83468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5106a34e09_0_0"/>
          <p:cNvSpPr txBox="1">
            <a:spLocks noGrp="1"/>
          </p:cNvSpPr>
          <p:nvPr>
            <p:ph type="title"/>
          </p:nvPr>
        </p:nvSpPr>
        <p:spPr>
          <a:xfrm>
            <a:off x="252413" y="273844"/>
            <a:ext cx="7886700" cy="58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733"/>
            </a:pPr>
            <a:r>
              <a:rPr lang="ru-RU" dirty="0">
                <a:ea typeface="Arial"/>
                <a:cs typeface="Arial"/>
                <a:sym typeface="Arial"/>
              </a:rPr>
              <a:t>ИНСТРУМЕНТЫ ВОВЛЕЧЕНИЯ ГРАЖДАН</a:t>
            </a:r>
            <a:br>
              <a:rPr lang="ru-RU" dirty="0">
                <a:ea typeface="Arial"/>
                <a:cs typeface="Arial"/>
                <a:sym typeface="Arial"/>
              </a:rPr>
            </a:br>
            <a:r>
              <a:rPr lang="ru-RU" dirty="0">
                <a:ea typeface="Arial"/>
                <a:cs typeface="Arial"/>
                <a:sym typeface="Arial"/>
              </a:rPr>
              <a:t>В БЮДЖЕТНЫЙ ПРОЦЕСС</a:t>
            </a:r>
          </a:p>
        </p:txBody>
      </p:sp>
      <p:grpSp>
        <p:nvGrpSpPr>
          <p:cNvPr id="318" name="Google Shape;318;g25106a34e09_0_0"/>
          <p:cNvGrpSpPr/>
          <p:nvPr/>
        </p:nvGrpSpPr>
        <p:grpSpPr>
          <a:xfrm>
            <a:off x="2676525" y="1333266"/>
            <a:ext cx="5370379" cy="3216583"/>
            <a:chOff x="1113544" y="429"/>
            <a:chExt cx="6928024" cy="4288777"/>
          </a:xfrm>
        </p:grpSpPr>
        <p:sp>
          <p:nvSpPr>
            <p:cNvPr id="319" name="Google Shape;319;g25106a34e09_0_0"/>
            <p:cNvSpPr/>
            <p:nvPr/>
          </p:nvSpPr>
          <p:spPr>
            <a:xfrm>
              <a:off x="1113544" y="429"/>
              <a:ext cx="3299059" cy="1979435"/>
            </a:xfrm>
            <a:prstGeom prst="rect">
              <a:avLst/>
            </a:prstGeom>
            <a:solidFill>
              <a:srgbClr val="00B9E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Google Shape;320;g25106a34e09_0_0"/>
            <p:cNvSpPr txBox="1"/>
            <p:nvPr/>
          </p:nvSpPr>
          <p:spPr>
            <a:xfrm>
              <a:off x="1113544" y="429"/>
              <a:ext cx="3299059" cy="19794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Публичные слушания</a:t>
              </a:r>
              <a:b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и общественные обсуждения по проектам бюджетов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1" name="Google Shape;321;g25106a34e09_0_0"/>
            <p:cNvSpPr/>
            <p:nvPr/>
          </p:nvSpPr>
          <p:spPr>
            <a:xfrm>
              <a:off x="4742509" y="429"/>
              <a:ext cx="3299059" cy="1979435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Google Shape;322;g25106a34e09_0_0"/>
            <p:cNvSpPr txBox="1"/>
            <p:nvPr/>
          </p:nvSpPr>
          <p:spPr>
            <a:xfrm>
              <a:off x="4742509" y="429"/>
              <a:ext cx="3299059" cy="197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Общественный контроль качества услуг, закупок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3" name="Google Shape;323;g25106a34e09_0_0"/>
            <p:cNvSpPr/>
            <p:nvPr/>
          </p:nvSpPr>
          <p:spPr>
            <a:xfrm>
              <a:off x="1113544" y="2309771"/>
              <a:ext cx="3299059" cy="197943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Google Shape;324;g25106a34e09_0_0"/>
            <p:cNvSpPr txBox="1"/>
            <p:nvPr/>
          </p:nvSpPr>
          <p:spPr>
            <a:xfrm>
              <a:off x="1113544" y="2309771"/>
              <a:ext cx="3299059" cy="197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Брошюры "Бюджет для граждан"; порталы открытых бюджетных данных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5" name="Google Shape;325;g25106a34e09_0_0"/>
            <p:cNvSpPr/>
            <p:nvPr/>
          </p:nvSpPr>
          <p:spPr>
            <a:xfrm>
              <a:off x="4742509" y="2309771"/>
              <a:ext cx="3299059" cy="1979435"/>
            </a:xfrm>
            <a:prstGeom prst="rect">
              <a:avLst/>
            </a:prstGeom>
            <a:solidFill>
              <a:srgbClr val="ED0E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Google Shape;326;g25106a34e09_0_0"/>
            <p:cNvSpPr txBox="1"/>
            <p:nvPr/>
          </p:nvSpPr>
          <p:spPr>
            <a:xfrm>
              <a:off x="4742509" y="2309771"/>
              <a:ext cx="3299059" cy="19794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Инициативное бюджетирование /</a:t>
              </a:r>
            </a:p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Times New Roman"/>
                </a:rPr>
                <a:t>Инициативное управление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F171B-9375-D967-FFEC-89BEC7D84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96" y="1770135"/>
            <a:ext cx="1212588" cy="3373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8C9AB-536D-90B5-3F44-938125DD6D9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2AC2F5-E71F-CC6B-FB18-8F3C4716E190}"/>
              </a:ext>
            </a:extLst>
          </p:cNvPr>
          <p:cNvSpPr/>
          <p:nvPr/>
        </p:nvSpPr>
        <p:spPr>
          <a:xfrm>
            <a:off x="0" y="1075599"/>
            <a:ext cx="9144000" cy="113257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29B4F-C0FC-1A1D-AAE9-6AC94A6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ИНИЦИАТИВНОЕ БЮДЖЕТИРОВАНИЕ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185677-F376-58F8-8E64-F7207AE3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061918"/>
            <a:ext cx="5911271" cy="1016196"/>
          </a:xfrm>
        </p:spPr>
        <p:txBody>
          <a:bodyPr/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96EBE"/>
              </a:buClr>
              <a:buSzPts val="1946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  <a:r>
              <a:rPr lang="ru-RU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–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96EBE"/>
              </a:buClr>
              <a:buSzPts val="1946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одна из форм осуществления местного самоуправления, деятельность жителей, направленная на то, чтобы участвовать (выдвигать, выбирать, осуществлять контроль) в решении вопросов расходования средств местного бюджета (через проекты)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B3822EF6-1E1D-671C-82DB-93026A1E07D2}"/>
              </a:ext>
            </a:extLst>
          </p:cNvPr>
          <p:cNvSpPr txBox="1">
            <a:spLocks/>
          </p:cNvSpPr>
          <p:nvPr/>
        </p:nvSpPr>
        <p:spPr>
          <a:xfrm>
            <a:off x="633412" y="2458568"/>
            <a:ext cx="7494588" cy="218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проекты выдвигаются жителями муниципального образования;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жители на добровольной основе могут принять участие в их софинансировании в разных формах;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</a:t>
            </a:r>
            <a:r>
              <a:rPr lang="ru-RU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софинансировании</a:t>
            </a: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проектов могут участвовать заинтересованные индивидуальные предприниматели и юридические лица;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проходит отбор проектов;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мнение жителей учитывается при отборе проектов;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жители реализуют право общественного контроля за реализацией отобранных проектов.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C4807C-C93E-F8B0-36C0-CD0839341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2" y="1117908"/>
            <a:ext cx="1420722" cy="868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FC4F72-88E2-91C9-93A4-7A8A349A0CD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157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29B4F-C0FC-1A1D-AAE9-6AC94A6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ИНИЦИАТИВНОЕ БЮДЖЕТИРОВАНИЕ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537168C-040E-6D25-6F27-13EA4DE6A82A}"/>
              </a:ext>
            </a:extLst>
          </p:cNvPr>
          <p:cNvSpPr txBox="1">
            <a:spLocks/>
          </p:cNvSpPr>
          <p:nvPr/>
        </p:nvSpPr>
        <p:spPr>
          <a:xfrm>
            <a:off x="652868" y="724514"/>
            <a:ext cx="4280167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b="0" dirty="0">
                <a:solidFill>
                  <a:schemeClr val="accent1"/>
                </a:solidFill>
              </a:rPr>
              <a:t>Типология проектов ИБ в 2022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4ACE5-8789-5FF8-523F-355A431BEBF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FBEB7A04-533A-6492-339B-57C0D26C97EC}"/>
              </a:ext>
            </a:extLst>
          </p:cNvPr>
          <p:cNvSpPr txBox="1">
            <a:spLocks/>
          </p:cNvSpPr>
          <p:nvPr/>
        </p:nvSpPr>
        <p:spPr>
          <a:xfrm>
            <a:off x="633412" y="1570649"/>
            <a:ext cx="3817818" cy="271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ремонт и обустройство автомобильных дорог и тротуаров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организация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мест массового отдыха населения и объектов благоустройства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комплексное обустройство дворов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строительство детских игровых площадок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7CA0573-388E-759C-624C-A3593843D366}"/>
              </a:ext>
            </a:extLst>
          </p:cNvPr>
          <p:cNvSpPr txBox="1">
            <a:spLocks/>
          </p:cNvSpPr>
          <p:nvPr/>
        </p:nvSpPr>
        <p:spPr>
          <a:xfrm>
            <a:off x="652868" y="1551768"/>
            <a:ext cx="1207679" cy="25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15,9%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41338" indent="-5413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13,9%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11,4%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8,3%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83DB440-B783-A765-9B4C-F75EA98FB081}"/>
              </a:ext>
            </a:extLst>
          </p:cNvPr>
          <p:cNvSpPr txBox="1">
            <a:spLocks/>
          </p:cNvSpPr>
          <p:nvPr/>
        </p:nvSpPr>
        <p:spPr>
          <a:xfrm>
            <a:off x="4692772" y="1570649"/>
            <a:ext cx="3817818" cy="271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физическая культура и массовый спорт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водоснабжение и водоотведение</a:t>
            </a: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сфере образования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уличное освещение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9C6408BF-84AB-3FFF-1EC1-F44F1FFDD692}"/>
              </a:ext>
            </a:extLst>
          </p:cNvPr>
          <p:cNvSpPr txBox="1">
            <a:spLocks/>
          </p:cNvSpPr>
          <p:nvPr/>
        </p:nvSpPr>
        <p:spPr>
          <a:xfrm>
            <a:off x="4712228" y="1551768"/>
            <a:ext cx="1207679" cy="25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7,3%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41338" indent="-5413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6,8%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5,5%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5,4%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58341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13"/>
          <p:cNvGraphicFramePr/>
          <p:nvPr>
            <p:extLst>
              <p:ext uri="{D42A27DB-BD31-4B8C-83A1-F6EECF244321}">
                <p14:modId xmlns:p14="http://schemas.microsoft.com/office/powerpoint/2010/main" val="1917824869"/>
              </p:ext>
            </p:extLst>
          </p:nvPr>
        </p:nvGraphicFramePr>
        <p:xfrm>
          <a:off x="279319" y="1097583"/>
          <a:ext cx="8632763" cy="369369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5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населения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 общей числен.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чел.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(РБ), млн руб.</a:t>
                      </a:r>
                      <a:endParaRPr sz="1400" b="0" u="none" strike="noStrike" cap="none" baseline="30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(МБ), 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Наемные работники (трудовой договор)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Оказывают услуги (по договору ГПХ)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</a:t>
                      </a:r>
                      <a:r>
                        <a:rPr lang="ru-RU" sz="1400" u="none" strike="noStrike" cap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предприниматели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Безработные (официально)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Добровольно незанятые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E7663C-8DB9-53FA-AF10-47EDCE003DD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375;p13">
            <a:extLst>
              <a:ext uri="{FF2B5EF4-FFF2-40B4-BE49-F238E27FC236}">
                <a16:creationId xmlns:a16="http://schemas.microsoft.com/office/drawing/2014/main" id="{C8152800-104F-EA76-F15C-FAFE2B54FB90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8237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68569" tIns="34275" rIns="68569" bIns="34275" anchor="ctr" anchorCtr="0">
            <a:normAutofit fontScale="90000" lnSpcReduction="10000"/>
          </a:bodyPr>
          <a:lstStyle>
            <a:lvl1pPr marL="0" marR="0" lvl="0" indent="0" algn="l" defTabSz="27860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lvl="1" indent="15430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lvl="2" indent="30861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lvl="3" indent="46291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lvl="4" indent="61722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lvl="5" indent="77152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lvl="6" indent="92583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lvl="7" indent="108013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lvl="8" indent="123444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spcBef>
                <a:spcPts val="1200"/>
              </a:spcBef>
              <a:buSzPct val="100000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 КАК ЭТО РАБОТАЕТ НА ПРАКТИКЕ?</a:t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25" b="0" dirty="0">
                <a:latin typeface="Arial"/>
                <a:ea typeface="Arial"/>
                <a:cs typeface="Arial"/>
                <a:sym typeface="Arial"/>
              </a:rPr>
              <a:t>Итак, в городе N такая структура трудоспособного населения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13"/>
          <p:cNvGraphicFramePr/>
          <p:nvPr>
            <p:extLst>
              <p:ext uri="{D42A27DB-BD31-4B8C-83A1-F6EECF244321}">
                <p14:modId xmlns:p14="http://schemas.microsoft.com/office/powerpoint/2010/main" val="517875225"/>
              </p:ext>
            </p:extLst>
          </p:nvPr>
        </p:nvGraphicFramePr>
        <p:xfrm>
          <a:off x="279319" y="1097583"/>
          <a:ext cx="8632763" cy="369369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5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населения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 общей числен.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чел.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(РБ), млн руб.</a:t>
                      </a:r>
                      <a:endParaRPr sz="1400" b="0" u="none" strike="noStrike" cap="none" baseline="30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(МБ), 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Наемные работники (трудовой договор)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Оказывают услуги (по договору ГПХ)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 предприниматели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Безработные (официально)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Добровольно незанятые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0DC896-396E-4907-3566-2068D3AF73D4}"/>
              </a:ext>
            </a:extLst>
          </p:cNvPr>
          <p:cNvSpPr txBox="1"/>
          <p:nvPr/>
        </p:nvSpPr>
        <p:spPr>
          <a:xfrm>
            <a:off x="8359573" y="47932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375;p13">
            <a:extLst>
              <a:ext uri="{FF2B5EF4-FFF2-40B4-BE49-F238E27FC236}">
                <a16:creationId xmlns:a16="http://schemas.microsoft.com/office/drawing/2014/main" id="{8CCB055F-14D9-B202-6A8A-C8FECD6A425D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8237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68569" tIns="34275" rIns="68569" bIns="34275" anchor="ctr" anchorCtr="0">
            <a:normAutofit fontScale="90000" lnSpcReduction="10000"/>
          </a:bodyPr>
          <a:lstStyle>
            <a:lvl1pPr marL="0" marR="0" lvl="0" indent="0" algn="l" defTabSz="27860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lvl="1" indent="15430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lvl="2" indent="30861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lvl="3" indent="46291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lvl="4" indent="61722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lvl="5" indent="77152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lvl="6" indent="92583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lvl="7" indent="108013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lvl="8" indent="123444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spcBef>
                <a:spcPts val="1200"/>
              </a:spcBef>
              <a:buSzPct val="100000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 КАК ЭТО РАБОТАЕТ НА ПРАКТИКЕ?</a:t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25" b="0" dirty="0">
                <a:latin typeface="Arial"/>
                <a:ea typeface="Arial"/>
                <a:cs typeface="Arial"/>
                <a:sym typeface="Arial"/>
              </a:rPr>
              <a:t>Итак, в городе N такая структура трудоспособного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0110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bc45af30e_0_16"/>
          <p:cNvSpPr txBox="1">
            <a:spLocks noGrp="1"/>
          </p:cNvSpPr>
          <p:nvPr>
            <p:ph type="title"/>
          </p:nvPr>
        </p:nvSpPr>
        <p:spPr>
          <a:xfrm>
            <a:off x="460773" y="273844"/>
            <a:ext cx="6623073" cy="149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0000"/>
              </a:lnSpc>
              <a:buSzPts val="1100"/>
            </a:pPr>
            <a:r>
              <a:rPr lang="ru-RU" sz="1400" b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Научно-информационный центр «ФОН» провел исследования реальной занятости и доходов населения города </a:t>
            </a:r>
            <a:r>
              <a:rPr lang="ru-RU" sz="1400" b="0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-RU" sz="1400" b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. По данным ученых оказалось, что большая часть официально добровольно незанятых (20 000 чел.) работают и получают доходы, а чуть более 50% работающих по трудовым договорам получают часть зарплаты в конвертах (без уплаты налогов).</a:t>
            </a:r>
            <a:endParaRPr sz="1400" b="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8" name="Google Shape;388;g24bc45af30e_0_16"/>
          <p:cNvGraphicFramePr/>
          <p:nvPr>
            <p:extLst>
              <p:ext uri="{D42A27DB-BD31-4B8C-83A1-F6EECF244321}">
                <p14:modId xmlns:p14="http://schemas.microsoft.com/office/powerpoint/2010/main" val="945009667"/>
              </p:ext>
            </p:extLst>
          </p:nvPr>
        </p:nvGraphicFramePr>
        <p:xfrm>
          <a:off x="460772" y="1732622"/>
          <a:ext cx="8209503" cy="301670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17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населения</a:t>
                      </a:r>
                      <a:endParaRPr sz="1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чел.</a:t>
                      </a:r>
                      <a:endParaRPr sz="1400" b="1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Предполагаемые доходы</a:t>
                      </a:r>
                      <a:b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 руб.)</a:t>
                      </a:r>
                      <a:endParaRPr sz="1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Оказывали услуги на регулярной основе с полной занятостью без заключения договора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Имели неполную занятость, выполняя работу на заказ без договора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Были действительно добровольно незанятые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Наемные работники (трудовой договор), получают часть зарплаты в конвертах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4685732-3B15-1E1A-6D21-2735BF8B4B9D}"/>
              </a:ext>
            </a:extLst>
          </p:cNvPr>
          <p:cNvSpPr txBox="1"/>
          <p:nvPr/>
        </p:nvSpPr>
        <p:spPr>
          <a:xfrm>
            <a:off x="8359573" y="47678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538410" y="1490567"/>
            <a:ext cx="8510587" cy="31629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0000" tIns="45700" rIns="91425" bIns="45700" anchor="t" anchorCtr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предполагаемого дохода по всем категориям населения: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______+___________+_________ = 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____.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_______ х _______ = _______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_____.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 в местный бюджет: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i="1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________ х ______ = 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______.</a:t>
            </a:r>
          </a:p>
          <a:p>
            <a:pPr marL="228600" indent="-50800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228CC-0268-1762-0492-D9B9F77DD556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56467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538410" y="1490567"/>
            <a:ext cx="8510587" cy="31629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90000" tIns="45700" rIns="91425" bIns="45700" anchor="t" anchorCtr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предполагаемого дохода по всем категориям населения: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550 + 150 + 300 = </a:t>
            </a:r>
            <a:r>
              <a:rPr lang="ru-RU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1 000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(млн рублей)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________ х ________ = 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 в местный бюджет:</a:t>
            </a:r>
            <a:endParaRPr lang="ru-RU"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________ х ______ = 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1823B-5450-82F2-1BF7-436AADA150F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58574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90402-0D0E-B841-A1A6-7EEBA17C7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4988" y="0"/>
            <a:ext cx="7179012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32C115-9094-8D43-B307-22B6B6FC2CC7}"/>
              </a:ext>
            </a:extLst>
          </p:cNvPr>
          <p:cNvSpPr/>
          <p:nvPr/>
        </p:nvSpPr>
        <p:spPr>
          <a:xfrm>
            <a:off x="846306" y="992221"/>
            <a:ext cx="6974732" cy="415127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Кто мы"/>
          <p:cNvSpPr txBox="1"/>
          <p:nvPr/>
        </p:nvSpPr>
        <p:spPr>
          <a:xfrm>
            <a:off x="1964988" y="1306147"/>
            <a:ext cx="2503249" cy="37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145" tIns="17145" rIns="17145" bIns="17145" anchor="ctr">
            <a:spAutoFit/>
          </a:bodyPr>
          <a:lstStyle>
            <a:lvl1pPr algn="l">
              <a:defRPr sz="13900" b="0">
                <a:solidFill>
                  <a:srgbClr val="1A5173"/>
                </a:solidFill>
                <a:latin typeface="EuclidCircularA-Bold"/>
                <a:ea typeface="EuclidCircularA-Bold"/>
                <a:cs typeface="EuclidCircularA-Bold"/>
                <a:sym typeface="EuclidCircularA-Bold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latin typeface="Proxima Nova Rg" panose="02000506030000020004" pitchFamily="2" charset="0"/>
              </a:rPr>
              <a:t>Однажды в школе</a:t>
            </a:r>
          </a:p>
        </p:txBody>
      </p:sp>
      <p:sp>
        <p:nvSpPr>
          <p:cNvPr id="129" name="Центр финансовой грамотности НИФИ – координатор реализации Стратегии повышения финансовой грамотности населения* со стороны Минфина России**"/>
          <p:cNvSpPr txBox="1"/>
          <p:nvPr/>
        </p:nvSpPr>
        <p:spPr>
          <a:xfrm>
            <a:off x="1970307" y="2022244"/>
            <a:ext cx="5517888" cy="283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45" tIns="17145" rIns="17145" bIns="17145" anchor="ctr">
            <a:spAutoFit/>
          </a:bodyPr>
          <a:lstStyle/>
          <a:p>
            <a:pPr algn="l"/>
            <a:r>
              <a:rPr lang="ru-RU" sz="1400" b="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Из разговора одноклассников после выходных: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Маша, Антон, Вы были уже на новой набережной? 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Оценили, как там здорово стало? - спросил Степан.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Да, мы гуляли вчера вместе с родителями, мне очень понравилось: удобные лавочки, дорожки для пешеходов и велосипедистов, а сколько там зелени! </a:t>
            </a:r>
            <a:b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Глаз радуется! – с восторгом ответила Маша.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Антон скептически посмотрел на Машу и произнес: А ты знаешь сколько </a:t>
            </a:r>
            <a:b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это все стоит?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Ну не ты же платишь,  - ответил Степан.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Не я, а мои, и, кстати, твои родители тоже,  - возразил Антон, - Вот бы на эти деньги еще дорогу около школы отремонтировали…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Прозвенел звонок, ребята пошли на урок.</a:t>
            </a:r>
          </a:p>
          <a:p>
            <a:pPr algn="l"/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29CFF9-E208-09AB-9D9F-CCC7DB0B81D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538410" y="1490567"/>
            <a:ext cx="8510587" cy="268954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0000" tIns="45700" rIns="91425" bIns="45700" anchor="t" anchorCtr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бщая сумма предполагаемого дохода по всем категориям населения: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550 + 150 + 300 = 1 000 (млн рублей)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1 000 х 0,13* =  </a:t>
            </a:r>
            <a:r>
              <a:rPr lang="ru-RU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130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(млн рублей)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 в местный бюджет:</a:t>
            </a:r>
            <a:endParaRPr lang="ru-RU"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________ х ______ = 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05463-89C7-008B-9C04-114015C599D7}"/>
              </a:ext>
            </a:extLst>
          </p:cNvPr>
          <p:cNvSpPr txBox="1"/>
          <p:nvPr/>
        </p:nvSpPr>
        <p:spPr>
          <a:xfrm>
            <a:off x="4372410" y="4180114"/>
            <a:ext cx="460762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* Существуют разные виды ставок, по которым облагается доход, в том числе для самозанятых. </a:t>
            </a:r>
            <a:b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Здесь считаем по базовой – 13%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CAB9C-6EEE-27DF-DA00-7763F95EE27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32989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633413" y="1837725"/>
            <a:ext cx="4033590" cy="268954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90000" tIns="45700" rIns="91425" bIns="45700" anchor="t" anchorCtr="0">
            <a:normAutofit fontScale="92500" lnSpcReduction="10000"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Общая сумма предполагаемого дохода</a:t>
            </a:r>
            <a:br>
              <a:rPr lang="ru-RU" sz="16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по всем категориям населения: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550 + 150 + 300 = 1 000 (млн рублей)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</a:t>
            </a:r>
            <a:endParaRPr lang="ru-RU" sz="36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1 000 х 0,13 =  130 (млн рублей)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</a:t>
            </a:r>
            <a:br>
              <a:rPr lang="ru-RU" sz="16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в местный бюджет:</a:t>
            </a:r>
            <a:endParaRPr lang="ru-RU" sz="16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130 х 0,15 = </a:t>
            </a:r>
            <a:r>
              <a:rPr lang="ru-RU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19,5 </a:t>
            </a: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(млн рублей)</a:t>
            </a: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8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413;g24bc45af30e_0_38">
            <a:extLst>
              <a:ext uri="{FF2B5EF4-FFF2-40B4-BE49-F238E27FC236}">
                <a16:creationId xmlns:a16="http://schemas.microsoft.com/office/drawing/2014/main" id="{9D388205-9BB8-22B1-1F21-9A3FC677962A}"/>
              </a:ext>
            </a:extLst>
          </p:cNvPr>
          <p:cNvGrpSpPr/>
          <p:nvPr/>
        </p:nvGrpSpPr>
        <p:grpSpPr>
          <a:xfrm>
            <a:off x="4572000" y="1961002"/>
            <a:ext cx="4307700" cy="2358514"/>
            <a:chOff x="215051" y="1830"/>
            <a:chExt cx="4941765" cy="2705672"/>
          </a:xfrm>
        </p:grpSpPr>
        <p:sp>
          <p:nvSpPr>
            <p:cNvPr id="6" name="Google Shape;414;g24bc45af30e_0_38">
              <a:extLst>
                <a:ext uri="{FF2B5EF4-FFF2-40B4-BE49-F238E27FC236}">
                  <a16:creationId xmlns:a16="http://schemas.microsoft.com/office/drawing/2014/main" id="{7FBF6049-7E89-4592-5497-B12F965C7B13}"/>
                </a:ext>
              </a:extLst>
            </p:cNvPr>
            <p:cNvSpPr/>
            <p:nvPr/>
          </p:nvSpPr>
          <p:spPr>
            <a:xfrm>
              <a:off x="2685934" y="1119876"/>
              <a:ext cx="1352836" cy="469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2000">
                <a:solidFill>
                  <a:schemeClr val="bg1"/>
                </a:solidFill>
              </a:endParaRPr>
            </a:p>
          </p:txBody>
        </p:sp>
        <p:sp>
          <p:nvSpPr>
            <p:cNvPr id="7" name="Google Shape;415;g24bc45af30e_0_38">
              <a:extLst>
                <a:ext uri="{FF2B5EF4-FFF2-40B4-BE49-F238E27FC236}">
                  <a16:creationId xmlns:a16="http://schemas.microsoft.com/office/drawing/2014/main" id="{CA27AD32-DF8E-4BE9-4D21-0CDF534BCBD1}"/>
                </a:ext>
              </a:extLst>
            </p:cNvPr>
            <p:cNvSpPr/>
            <p:nvPr/>
          </p:nvSpPr>
          <p:spPr>
            <a:xfrm>
              <a:off x="1333098" y="1119876"/>
              <a:ext cx="1352836" cy="469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2000">
                <a:solidFill>
                  <a:schemeClr val="bg1"/>
                </a:solidFill>
              </a:endParaRPr>
            </a:p>
          </p:txBody>
        </p:sp>
        <p:sp>
          <p:nvSpPr>
            <p:cNvPr id="8" name="Google Shape;416;g24bc45af30e_0_38">
              <a:extLst>
                <a:ext uri="{FF2B5EF4-FFF2-40B4-BE49-F238E27FC236}">
                  <a16:creationId xmlns:a16="http://schemas.microsoft.com/office/drawing/2014/main" id="{5E83082E-05AF-FEDF-F48E-B0536F0C55EC}"/>
                </a:ext>
              </a:extLst>
            </p:cNvPr>
            <p:cNvSpPr/>
            <p:nvPr/>
          </p:nvSpPr>
          <p:spPr>
            <a:xfrm>
              <a:off x="1567888" y="1830"/>
              <a:ext cx="2236092" cy="11180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9" name="Google Shape;417;g24bc45af30e_0_38">
              <a:extLst>
                <a:ext uri="{FF2B5EF4-FFF2-40B4-BE49-F238E27FC236}">
                  <a16:creationId xmlns:a16="http://schemas.microsoft.com/office/drawing/2014/main" id="{A8A5D055-E2AC-742E-F3C1-A13979AC8A5E}"/>
                </a:ext>
              </a:extLst>
            </p:cNvPr>
            <p:cNvSpPr txBox="1"/>
            <p:nvPr/>
          </p:nvSpPr>
          <p:spPr>
            <a:xfrm>
              <a:off x="1567888" y="1830"/>
              <a:ext cx="2236092" cy="1118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20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НДФЛ = 100%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418;g24bc45af30e_0_38">
              <a:extLst>
                <a:ext uri="{FF2B5EF4-FFF2-40B4-BE49-F238E27FC236}">
                  <a16:creationId xmlns:a16="http://schemas.microsoft.com/office/drawing/2014/main" id="{76F37D3E-9E90-FB94-9161-915F0552702F}"/>
                </a:ext>
              </a:extLst>
            </p:cNvPr>
            <p:cNvSpPr/>
            <p:nvPr/>
          </p:nvSpPr>
          <p:spPr>
            <a:xfrm>
              <a:off x="215051" y="1589456"/>
              <a:ext cx="2236092" cy="11180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11" name="Google Shape;419;g24bc45af30e_0_38">
              <a:extLst>
                <a:ext uri="{FF2B5EF4-FFF2-40B4-BE49-F238E27FC236}">
                  <a16:creationId xmlns:a16="http://schemas.microsoft.com/office/drawing/2014/main" id="{B41445C6-3811-1EA8-1454-373DB7589E6E}"/>
                </a:ext>
              </a:extLst>
            </p:cNvPr>
            <p:cNvSpPr txBox="1"/>
            <p:nvPr/>
          </p:nvSpPr>
          <p:spPr>
            <a:xfrm>
              <a:off x="215051" y="1589456"/>
              <a:ext cx="2236092" cy="1118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r>
                <a:rPr lang="ru-RU" sz="3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ru-RU" sz="14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региональный бюджет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Google Shape;420;g24bc45af30e_0_38">
              <a:extLst>
                <a:ext uri="{FF2B5EF4-FFF2-40B4-BE49-F238E27FC236}">
                  <a16:creationId xmlns:a16="http://schemas.microsoft.com/office/drawing/2014/main" id="{7804EEEC-3237-B5CA-1FD0-C3DB906FF1A0}"/>
                </a:ext>
              </a:extLst>
            </p:cNvPr>
            <p:cNvSpPr/>
            <p:nvPr/>
          </p:nvSpPr>
          <p:spPr>
            <a:xfrm>
              <a:off x="2920724" y="1589456"/>
              <a:ext cx="2236092" cy="11180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13" name="Google Shape;421;g24bc45af30e_0_38">
              <a:extLst>
                <a:ext uri="{FF2B5EF4-FFF2-40B4-BE49-F238E27FC236}">
                  <a16:creationId xmlns:a16="http://schemas.microsoft.com/office/drawing/2014/main" id="{1891CDC2-5895-2B9B-73BD-A1F7336882B0}"/>
                </a:ext>
              </a:extLst>
            </p:cNvPr>
            <p:cNvSpPr txBox="1"/>
            <p:nvPr/>
          </p:nvSpPr>
          <p:spPr>
            <a:xfrm>
              <a:off x="2920724" y="1589456"/>
              <a:ext cx="2236092" cy="1118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15%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местный бюджет 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0FFD8B-0232-57F8-DF3A-BC54063F0E7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39103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g24bc45af30e_0_23"/>
          <p:cNvGraphicFramePr/>
          <p:nvPr>
            <p:extLst>
              <p:ext uri="{D42A27DB-BD31-4B8C-83A1-F6EECF244321}">
                <p14:modId xmlns:p14="http://schemas.microsoft.com/office/powerpoint/2010/main" val="718335304"/>
              </p:ext>
            </p:extLst>
          </p:nvPr>
        </p:nvGraphicFramePr>
        <p:xfrm>
          <a:off x="252413" y="1660525"/>
          <a:ext cx="8390503" cy="3085486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481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Наименование объекта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Стоимость 1 ед. (млн руб.)</a:t>
                      </a:r>
                      <a:endParaRPr sz="1600" b="1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Спортплощадка,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Прокладывание велодорожек (1 маршрут)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Стоянка для велосипедов,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0,5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Детская площадка,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Озеленение городского парка,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Замена мусорных площадок (на экобаки),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0,3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Реконструкция автобусных остановок,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2,5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Реконструкция городского клуба,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4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Оборудование и установка фонтана на центральной площади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4,5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FA82D-E883-7BF0-79CD-5215556C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83150"/>
            <a:ext cx="6374018" cy="1577852"/>
          </a:xfrm>
        </p:spPr>
        <p:txBody>
          <a:bodyPr anchor="t"/>
          <a:lstStyle/>
          <a:p>
            <a:r>
              <a:rPr lang="ru-RU" b="0" dirty="0">
                <a:solidFill>
                  <a:schemeClr val="tx1"/>
                </a:solidFill>
              </a:rPr>
              <a:t>Итак, мы произвели с вами расчеты и видим, </a:t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что сумма налогов, попадающая в местный бюджет, составляет </a:t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19,5 млн рублей.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На что ее можно было бы потратить?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93F12-CDE3-9D85-98E6-F18851DDB696}"/>
              </a:ext>
            </a:extLst>
          </p:cNvPr>
          <p:cNvSpPr txBox="1"/>
          <p:nvPr/>
        </p:nvSpPr>
        <p:spPr>
          <a:xfrm>
            <a:off x="8359573" y="4777895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cbaa207d0_1_3"/>
          <p:cNvSpPr txBox="1">
            <a:spLocks noGrp="1"/>
          </p:cNvSpPr>
          <p:nvPr>
            <p:ph type="title"/>
          </p:nvPr>
        </p:nvSpPr>
        <p:spPr>
          <a:xfrm>
            <a:off x="4450964" y="1787010"/>
            <a:ext cx="4548649" cy="223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600"/>
            </a:pPr>
            <a:r>
              <a:rPr lang="ru-RU" sz="1600" b="0" dirty="0">
                <a:solidFill>
                  <a:schemeClr val="accent4"/>
                </a:solidFill>
              </a:rPr>
              <a:t>1. Какие объекты являются важными</a:t>
            </a:r>
            <a:br>
              <a:rPr lang="ru-RU" sz="1600" b="0" dirty="0">
                <a:solidFill>
                  <a:schemeClr val="accent4"/>
                </a:solidFill>
              </a:rPr>
            </a:br>
            <a:r>
              <a:rPr lang="ru-RU" sz="1600" b="0" dirty="0">
                <a:solidFill>
                  <a:schemeClr val="accent4"/>
                </a:solidFill>
              </a:rPr>
              <a:t>и почему (конкретно для вашей ситуации)?</a:t>
            </a: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r>
              <a:rPr lang="ru-RU" sz="1600" b="0" dirty="0">
                <a:solidFill>
                  <a:schemeClr val="accent4"/>
                </a:solidFill>
              </a:rPr>
              <a:t>2. Как выделенные суммы могут повысить качество жизни населения?</a:t>
            </a: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r>
              <a:rPr lang="ru-RU" sz="1600" b="0" dirty="0">
                <a:solidFill>
                  <a:schemeClr val="accent4"/>
                </a:solidFill>
              </a:rPr>
              <a:t>3. Какие объекты, на ваш взгляд, вообще не несут социальной нагрузки в предложенной вам ситуации?</a:t>
            </a:r>
            <a:endParaRPr sz="1600" b="0" dirty="0">
              <a:solidFill>
                <a:schemeClr val="accent4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85077C-B844-C5F5-4D69-4F07A7EE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ДОЛЖНО БЫТЬ В РЕШЕНИИ КЕЙСА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D8BE8-B962-6ABD-E571-11E812821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16" y="1634245"/>
            <a:ext cx="4305048" cy="3441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B54A15-1EF5-347D-FADD-7BEE872D664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1: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505406"/>
            <a:ext cx="5704056" cy="3263504"/>
          </a:xfrm>
        </p:spPr>
        <p:txBody>
          <a:bodyPr lIns="90000">
            <a:noAutofit/>
          </a:bodyPr>
          <a:lstStyle/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Дело разворачивается в моногороде с градообразующим химическим предприятием, где в возрастном составе жителей преобладает молодежь.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На территории уже несколько лет действуют 3 сообщества пенсионеров, выступающих за активный образ жизни </a:t>
            </a:r>
            <a:br>
              <a:rPr lang="ru-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«Сила в движении», «Про активность», «ЗОЖ 60+».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Администрация города уделяет большое внимание спорту</a:t>
            </a:r>
            <a:br>
              <a:rPr lang="ru-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и проводит много краевых спортивных соревнований</a:t>
            </a:r>
            <a:br>
              <a:rPr lang="ru-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на созданных оздоровительных площадках.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Уровень экологической опасности города растет.</a:t>
            </a:r>
            <a:endParaRPr lang="ru-RU" sz="1400" i="1" dirty="0">
              <a:latin typeface="Arial"/>
              <a:ea typeface="Arial"/>
              <a:cs typeface="Arial"/>
              <a:sym typeface="Arial"/>
            </a:endParaRPr>
          </a:p>
          <a:p>
            <a:pPr marL="85725" indent="0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C9021-DDAD-86B0-62DC-54EE41F6AC0A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45CA1-9A70-7AD6-E621-69A99916A07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14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2: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505406"/>
            <a:ext cx="6976556" cy="2616740"/>
          </a:xfrm>
        </p:spPr>
        <p:txBody>
          <a:bodyPr lIns="90000">
            <a:noAutofit/>
          </a:bodyPr>
          <a:lstStyle/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На протяжении 50 лет у нас в городе работает несколько детских санаториев для детей с разными проблемами здоровья и социальной реабилитации.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Действует большое количество медико-социальных служб. Основная масса горожан работает в этой сфере.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В возрастном составе жителей значительную долю занимают лица предпенсионного возраста. Молодежь предпочитает уезжать в крупные города.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Природно-климатические условия нашего города способствуют скорейшему выздоровлению.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Инфраструктура города устарела, нуждается в реконструкции.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F1035-17F0-4548-D590-1791031464A2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E1528-68A9-E22B-F476-A42D2B35A90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085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3: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505406"/>
            <a:ext cx="6976556" cy="2616740"/>
          </a:xfrm>
        </p:spPr>
        <p:txBody>
          <a:bodyPr lIns="90000">
            <a:noAutofit/>
          </a:bodyPr>
          <a:lstStyle/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В наш горный оазис зелени и свежего воздуха каждый хочет попасть, чтобы отдохнуть и перезагрузиться. Однако постоянно жить здесь мало кто хочет … от тишины и скуки начинает звенеть в ушах.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Мы считаемся городом, но по факту для населения, среди которого детей и молодежи более 30%, пока создано мало чего. Но есть много диких полей и лугов, есть природные заповедные зоны, а главное – есть льготная ипотека для молодых и многодетных семей.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Добираться до ближайшей больницы или оборудованной поликлиники – более 2 часов на автомобиле.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D3486-B0AC-ADBA-F678-8142DEFE7E19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E2C2E-9A4C-5A47-4696-A4514E55475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857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4: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605064"/>
            <a:ext cx="6976556" cy="2616740"/>
          </a:xfrm>
        </p:spPr>
        <p:txBody>
          <a:bodyPr lIns="9000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Куда поехать учиться? Конечно, к нам, ведь мы – центр высшего образования России. У нас в городе 7 институтов и университетов, более 15 колледжей и даже есть </a:t>
            </a:r>
            <a:r>
              <a:rPr lang="e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IT-</a:t>
            </a:r>
            <a:r>
              <a:rPr lang="ru-RU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кванториум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Правда, с погодой у нас не очень: часто идут дожди, и построить небоскребы 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из-за болотистой местности тоже не получится.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Солнца у нас мало, а если оно выходит, то балует нас реже, чем хотелось бы.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6E783-1078-2621-60A3-31C7EC01581C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710FD-6014-8A65-7AE7-8801B3F31A0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1968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710E96A-1BAB-F3C0-9BF2-CC1905E96AC7}"/>
              </a:ext>
            </a:extLst>
          </p:cNvPr>
          <p:cNvSpPr/>
          <p:nvPr/>
        </p:nvSpPr>
        <p:spPr>
          <a:xfrm>
            <a:off x="2377196" y="1459150"/>
            <a:ext cx="6138154" cy="2509736"/>
          </a:xfrm>
          <a:prstGeom prst="roundRect">
            <a:avLst>
              <a:gd name="adj" fmla="val 7752"/>
            </a:avLst>
          </a:prstGeom>
          <a:noFill/>
          <a:ln w="28575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AF19-5353-F089-7FB2-E22FBEB3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ВЫ ПОНЯЛИ / УЗНАЛИ СЕГОДНЯ: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CE1D5-0882-C4AF-F041-E8172BE8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6581" y="1870168"/>
            <a:ext cx="5468769" cy="1870092"/>
          </a:xfrm>
        </p:spPr>
        <p:txBody>
          <a:bodyPr>
            <a:noAutofit/>
          </a:bodyPr>
          <a:lstStyle/>
          <a:p>
            <a:pPr marL="1968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как устроена бюджетная система?</a:t>
            </a:r>
          </a:p>
          <a:p>
            <a:pPr marL="6286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1968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откуда берутся деньги на создание общественных благ?</a:t>
            </a:r>
          </a:p>
          <a:p>
            <a:pPr marL="6286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1968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как граждане могут повлиять на принятие решений по расходам местного бюджета?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377E4-E279-8C71-3C2F-BCDE585C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86" y="1268016"/>
            <a:ext cx="1313189" cy="3653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85CCB-E790-82EF-9ACC-18129F8745F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3773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E4C79-6208-2C46-9C0D-E9E0FC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25" y="282827"/>
            <a:ext cx="6418975" cy="709995"/>
          </a:xfrm>
        </p:spPr>
        <p:txBody>
          <a:bodyPr>
            <a:no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Сюжеты финансовой грамотности</a:t>
            </a:r>
            <a:br>
              <a:rPr lang="ru-RU" sz="1400" dirty="0"/>
            </a:br>
            <a:r>
              <a:rPr lang="ru-RU" sz="1400" dirty="0"/>
              <a:t>в классической литературе</a:t>
            </a:r>
            <a:r>
              <a:rPr lang="ru-RU" sz="140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0" name="ПРИНЯТЬ УЧАСТИЕ В ОЛИМПИАДЕ ПО ФИНАНСОВОЙ ГРАМОТНОСТИ И ПРЕДПРИНИМАТЕЛЬСТВУ…">
            <a:extLst>
              <a:ext uri="{FF2B5EF4-FFF2-40B4-BE49-F238E27FC236}">
                <a16:creationId xmlns:a16="http://schemas.microsoft.com/office/drawing/2014/main" id="{1F4FAD3C-C70E-DD9D-B2EB-311BAE4C972C}"/>
              </a:ext>
            </a:extLst>
          </p:cNvPr>
          <p:cNvSpPr txBox="1"/>
          <p:nvPr/>
        </p:nvSpPr>
        <p:spPr>
          <a:xfrm>
            <a:off x="1175500" y="1080941"/>
            <a:ext cx="7477460" cy="2282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Гончаров И.А. «Обломов» </a:t>
            </a:r>
            <a:r>
              <a:rPr lang="ru-RU" sz="1200" dirty="0">
                <a:solidFill>
                  <a:srgbClr val="393B3B"/>
                </a:solidFill>
              </a:rPr>
              <a:t>– финансово-хозяйственные стратегии русского дворянства</a:t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второй половины </a:t>
            </a:r>
            <a:r>
              <a:rPr lang="en" sz="1200" dirty="0">
                <a:solidFill>
                  <a:srgbClr val="393B3B"/>
                </a:solidFill>
              </a:rPr>
              <a:t>XIX </a:t>
            </a:r>
            <a:r>
              <a:rPr lang="ru-RU" sz="1200" dirty="0">
                <a:solidFill>
                  <a:srgbClr val="393B3B"/>
                </a:solidFill>
              </a:rPr>
              <a:t>века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Достоевский Ф.М. «Преступление и наказание» </a:t>
            </a:r>
            <a:r>
              <a:rPr lang="ru-RU" sz="1200" dirty="0">
                <a:solidFill>
                  <a:srgbClr val="393B3B"/>
                </a:solidFill>
              </a:rPr>
              <a:t>– ростовщичество и издательский проект Разумихина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Островский А.Н. «Свои люди – сочтемся» </a:t>
            </a:r>
            <a:r>
              <a:rPr lang="ru-RU" sz="1200" dirty="0">
                <a:solidFill>
                  <a:srgbClr val="393B3B"/>
                </a:solidFill>
              </a:rPr>
              <a:t>– банкротство финансовое и моральное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Толстой Л.Н. «Война и мир» </a:t>
            </a:r>
            <a:r>
              <a:rPr lang="ru-RU" sz="1200" dirty="0">
                <a:solidFill>
                  <a:srgbClr val="393B3B"/>
                </a:solidFill>
              </a:rPr>
              <a:t>- финансово-хозяйственные стратегии русского дворянства</a:t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второй половины </a:t>
            </a:r>
            <a:r>
              <a:rPr lang="en" sz="1200" dirty="0">
                <a:solidFill>
                  <a:srgbClr val="393B3B"/>
                </a:solidFill>
              </a:rPr>
              <a:t>XIX </a:t>
            </a:r>
            <a:r>
              <a:rPr lang="ru-RU" sz="1200" dirty="0">
                <a:solidFill>
                  <a:srgbClr val="393B3B"/>
                </a:solidFill>
              </a:rPr>
              <a:t>века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Толстой Л.Н. «Анна Каренина» </a:t>
            </a:r>
            <a:r>
              <a:rPr lang="ru-RU" sz="1200" dirty="0">
                <a:solidFill>
                  <a:srgbClr val="393B3B"/>
                </a:solidFill>
              </a:rPr>
              <a:t>- личные бюджеты и финансовые стратегии героев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Тургенев «Отцы и дети» </a:t>
            </a:r>
            <a:r>
              <a:rPr lang="ru-RU" sz="1200" dirty="0">
                <a:solidFill>
                  <a:srgbClr val="393B3B"/>
                </a:solidFill>
              </a:rPr>
              <a:t>- финансово-хозяйственные стратегии русского дворянства</a:t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второй половины </a:t>
            </a:r>
            <a:r>
              <a:rPr lang="en" sz="1200" dirty="0">
                <a:solidFill>
                  <a:srgbClr val="393B3B"/>
                </a:solidFill>
              </a:rPr>
              <a:t>XIX </a:t>
            </a:r>
            <a:r>
              <a:rPr lang="ru-RU" sz="1200" dirty="0">
                <a:solidFill>
                  <a:srgbClr val="393B3B"/>
                </a:solidFill>
              </a:rPr>
              <a:t>века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Шекспир У. «Король Лир» </a:t>
            </a:r>
            <a:r>
              <a:rPr lang="ru-RU" sz="1200" dirty="0">
                <a:solidFill>
                  <a:srgbClr val="393B3B"/>
                </a:solidFill>
              </a:rPr>
              <a:t>- банкротство финансовое и моральное</a:t>
            </a:r>
            <a:endParaRPr lang="ru-RU" sz="1200" dirty="0">
              <a:solidFill>
                <a:srgbClr val="393B3B"/>
              </a:solidFill>
              <a:hlinkClick r:id="rId3"/>
            </a:endParaRPr>
          </a:p>
        </p:txBody>
      </p:sp>
      <p:sp>
        <p:nvSpPr>
          <p:cNvPr id="13" name="ПОСМОТРЕТЬ МУЛЬТФИЛЬМЫ:…">
            <a:extLst>
              <a:ext uri="{FF2B5EF4-FFF2-40B4-BE49-F238E27FC236}">
                <a16:creationId xmlns:a16="http://schemas.microsoft.com/office/drawing/2014/main" id="{AB11F4F7-C8EC-7932-2C72-502DCAB82146}"/>
              </a:ext>
            </a:extLst>
          </p:cNvPr>
          <p:cNvSpPr txBox="1"/>
          <p:nvPr/>
        </p:nvSpPr>
        <p:spPr>
          <a:xfrm>
            <a:off x="1175499" y="3863677"/>
            <a:ext cx="7477461" cy="564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noAutofit/>
          </a:bodyPr>
          <a:lstStyle/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Зощенко М.М. «Голубая книга» </a:t>
            </a:r>
            <a:r>
              <a:rPr lang="ru-RU" sz="1200" dirty="0">
                <a:solidFill>
                  <a:srgbClr val="393B3B"/>
                </a:solidFill>
              </a:rPr>
              <a:t>- проблемы отношения к деньгам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Чехов А.П. «Вишневый сад» </a:t>
            </a:r>
            <a:r>
              <a:rPr lang="ru-RU" sz="1200" dirty="0">
                <a:solidFill>
                  <a:srgbClr val="393B3B"/>
                </a:solidFill>
              </a:rPr>
              <a:t>- финансовые уроки пьесы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68A91-C63B-7278-1B5B-1299887E6CB3}"/>
              </a:ext>
            </a:extLst>
          </p:cNvPr>
          <p:cNvSpPr txBox="1"/>
          <p:nvPr/>
        </p:nvSpPr>
        <p:spPr>
          <a:xfrm>
            <a:off x="491040" y="1940150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8F48D-FAEE-4AE0-76DC-C31F05DF27E6}"/>
              </a:ext>
            </a:extLst>
          </p:cNvPr>
          <p:cNvSpPr txBox="1"/>
          <p:nvPr/>
        </p:nvSpPr>
        <p:spPr>
          <a:xfrm>
            <a:off x="491040" y="3840096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D07CB-D207-567F-EE32-3965857F886D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F32D-C8AF-2F10-79CA-F7E38A75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ПРАВДА, КТО ПЛАТИТ?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3DB1E-6C31-FE70-10A9-0A60EE90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3" y="2571750"/>
            <a:ext cx="4606246" cy="1924050"/>
          </a:xfrm>
        </p:spPr>
        <p:txBody>
          <a:bodyPr/>
          <a:lstStyle/>
          <a:p>
            <a:pPr rtl="0"/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Что имел в виду Антон, когда говорил, </a:t>
            </a:r>
            <a:br>
              <a:rPr lang="ru-RU" sz="16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что за ремонт набережной заплатили его родители (и родители Степана)?</a:t>
            </a: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A65FEE-38E3-9C02-F17E-5594DB38D6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1" y="1602246"/>
            <a:ext cx="3134179" cy="3158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57B59-81C6-53BE-DBF1-3B8C02152FFC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254326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0374D-07E1-CCC4-7B3E-B680A559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НОВЫМ ВЕРШИНАМ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C2C90-E163-6A94-2FA3-CD0CADB8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3648228" cy="3486150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Всероссийская олимпиада школьников «Высшая проба»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(в перечне Минобрнауки России), </a:t>
            </a: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ФГАОУ ВО «НИУ ВШЭ» (7-11 классы) </a:t>
            </a:r>
          </a:p>
          <a:p>
            <a:r>
              <a:rPr lang="ru-RU" dirty="0">
                <a:solidFill>
                  <a:schemeClr val="accent4"/>
                </a:solidFill>
              </a:rPr>
              <a:t>Олимпиада школьников РАНХиГС </a:t>
            </a:r>
            <a:r>
              <a:rPr lang="ru-RU" dirty="0">
                <a:solidFill>
                  <a:schemeClr val="tx1"/>
                </a:solidFill>
              </a:rPr>
              <a:t>(в перечне Минобрнауки России), </a:t>
            </a: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ФГБОУ ВО «РАНХиГС» (6-11 классы)</a:t>
            </a:r>
          </a:p>
          <a:p>
            <a:r>
              <a:rPr lang="ru-RU" dirty="0">
                <a:solidFill>
                  <a:schemeClr val="accent4"/>
                </a:solidFill>
              </a:rPr>
              <a:t>Плехановская олимпиада школьников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(в перечне Минобрнауки России),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ФГБОУ ВО «РЭУ имени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Г.В. Плеханова» (8-11 классы)</a:t>
            </a:r>
          </a:p>
          <a:p>
            <a:r>
              <a:rPr lang="ru-RU" dirty="0">
                <a:solidFill>
                  <a:schemeClr val="accent4"/>
                </a:solidFill>
              </a:rPr>
              <a:t>Олимпиада по финансовой грамотности                                   и предпринимательству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организаторы</a:t>
            </a:r>
            <a:r>
              <a:rPr lang="ru-RU" dirty="0">
                <a:solidFill>
                  <a:schemeClr val="tx1"/>
                </a:solidFill>
              </a:rPr>
              <a:t> – Учи.ру, Банк России, Минфин России, Минэкономразвития России, НИФИ Минфина России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(1-9 классы)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F081DA8-882B-893B-214E-A731B5B59943}"/>
              </a:ext>
            </a:extLst>
          </p:cNvPr>
          <p:cNvSpPr txBox="1">
            <a:spLocks/>
          </p:cNvSpPr>
          <p:nvPr/>
        </p:nvSpPr>
        <p:spPr>
          <a:xfrm>
            <a:off x="4862359" y="1181100"/>
            <a:ext cx="3648228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dirty="0">
                <a:solidFill>
                  <a:schemeClr val="accent4"/>
                </a:solidFill>
              </a:rPr>
              <a:t>Международная олимпиада по финансовой безопасности </a:t>
            </a:r>
            <a:r>
              <a:rPr lang="ru-RU" dirty="0">
                <a:solidFill>
                  <a:schemeClr val="tx1"/>
                </a:solidFill>
              </a:rPr>
              <a:t>(в перечне Минобрнауки России),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организатор </a:t>
            </a:r>
            <a:r>
              <a:rPr lang="ru-RU" dirty="0">
                <a:solidFill>
                  <a:schemeClr val="tx1"/>
                </a:solidFill>
              </a:rPr>
              <a:t>- Росфинмониторинг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(8-10 классы, студенты бакалавриата, специалитета и магистратуры)</a:t>
            </a:r>
          </a:p>
          <a:p>
            <a:pPr hangingPunct="1"/>
            <a:r>
              <a:rPr lang="ru-RU" dirty="0">
                <a:solidFill>
                  <a:schemeClr val="accent4"/>
                </a:solidFill>
              </a:rPr>
              <a:t>Олимпиада по финансовой грамотности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ФГБОУ ВО «МГУ имени М.В. Ломоносова»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(студенты бакалавриата и специалитета)</a:t>
            </a:r>
          </a:p>
          <a:p>
            <a:pPr hangingPunct="1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E0854A4-C64C-728B-CD33-2827A64E4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359" y="3499935"/>
            <a:ext cx="3746847" cy="15719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EAA96-AE27-B77C-7680-0E6077F50EDE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2363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AA999C1-CD72-7543-A87A-F7676A42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7207305" cy="682727"/>
          </a:xfrm>
        </p:spPr>
        <p:txBody>
          <a:bodyPr/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1" dirty="0"/>
              <a:t>Персональный навигатор</a:t>
            </a:r>
            <a:br>
              <a:rPr lang="ru-RU" sz="1800" b="1" dirty="0"/>
            </a:br>
            <a:r>
              <a:rPr lang="ru-RU" sz="1800" b="1" dirty="0"/>
              <a:t>по финансовой грамотности для всех возрастов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798EE-87D6-2F39-6B38-94091324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2100208"/>
            <a:ext cx="3434088" cy="2477461"/>
          </a:xfrm>
        </p:spPr>
        <p:txBody>
          <a:bodyPr/>
          <a:lstStyle/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Финансовые калькуляторы</a:t>
            </a: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Тесты по </a:t>
            </a:r>
            <a:r>
              <a:rPr lang="ru-RU" sz="1400" dirty="0" err="1">
                <a:solidFill>
                  <a:srgbClr val="393B3B"/>
                </a:solidFill>
              </a:rPr>
              <a:t>финграмотности</a:t>
            </a:r>
            <a:endParaRPr lang="ru-RU" sz="1400" dirty="0">
              <a:solidFill>
                <a:srgbClr val="393B3B"/>
              </a:solidFill>
            </a:endParaRP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Анонсы </a:t>
            </a:r>
            <a:r>
              <a:rPr lang="ru-RU" sz="1400" dirty="0" err="1">
                <a:solidFill>
                  <a:srgbClr val="393B3B"/>
                </a:solidFill>
              </a:rPr>
              <a:t>ФинЗОЖ</a:t>
            </a:r>
            <a:r>
              <a:rPr lang="ru-RU" sz="1400" dirty="0">
                <a:solidFill>
                  <a:srgbClr val="393B3B"/>
                </a:solidFill>
              </a:rPr>
              <a:t>-мероприятий</a:t>
            </a: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Советы от экспертов</a:t>
            </a: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Библиотека учебных материалов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8DA3B5-F9BB-6F23-AF70-A85F51FA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501" y="3520612"/>
            <a:ext cx="2066208" cy="11655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9EF6B-8A91-CE36-E0A9-50019F1154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848" y="1065877"/>
            <a:ext cx="5234152" cy="238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65C073C-42E3-727F-82E5-763F413E64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05" y="3393612"/>
            <a:ext cx="1304195" cy="13041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20C68-3D67-731C-C3C6-462D2EDAE407}"/>
              </a:ext>
            </a:extLst>
          </p:cNvPr>
          <p:cNvSpPr txBox="1"/>
          <p:nvPr/>
        </p:nvSpPr>
        <p:spPr>
          <a:xfrm>
            <a:off x="8233771" y="4697807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389473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AA999C1-CD72-7543-A87A-F7676A42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7207305" cy="682727"/>
          </a:xfrm>
        </p:spPr>
        <p:txBody>
          <a:bodyPr/>
          <a:lstStyle/>
          <a:p>
            <a:r>
              <a:rPr lang="ru-RU" sz="1800" dirty="0"/>
              <a:t>КАНАЛ ПРОВЕРЕННОЙ ИНФОРМАЦИИ</a:t>
            </a:r>
            <a:br>
              <a:rPr lang="ru-RU" sz="1800" dirty="0"/>
            </a:br>
            <a:r>
              <a:rPr lang="ru-RU" sz="1800" dirty="0"/>
              <a:t>В ТЕЛЕГРАМЕ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798EE-87D6-2F39-6B38-94091324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78" y="1937662"/>
            <a:ext cx="3770186" cy="2613936"/>
          </a:xfrm>
        </p:spPr>
        <p:txBody>
          <a:bodyPr/>
          <a:lstStyle/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Новости 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Разъяснения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Экспертные мнения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Анонсы мероприятий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Чат и ответы на вопросы</a:t>
            </a:r>
          </a:p>
        </p:txBody>
      </p:sp>
      <p:pic>
        <p:nvPicPr>
          <p:cNvPr id="6" name="ДЕТИ (4).png" descr="ДЕТИ (4).png">
            <a:extLst>
              <a:ext uri="{FF2B5EF4-FFF2-40B4-BE49-F238E27FC236}">
                <a16:creationId xmlns:a16="http://schemas.microsoft.com/office/drawing/2014/main" id="{B9F98C86-0373-6583-B96C-EB348E9DE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064" y="1236017"/>
            <a:ext cx="2477461" cy="247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E8D1F34-223E-E838-B50D-0E22E5F8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23" y="3472672"/>
            <a:ext cx="1616541" cy="1616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1540.png" descr="1540.png">
            <a:extLst>
              <a:ext uri="{FF2B5EF4-FFF2-40B4-BE49-F238E27FC236}">
                <a16:creationId xmlns:a16="http://schemas.microsoft.com/office/drawing/2014/main" id="{79D80489-FF96-5959-463A-C9C981566A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033" y="1400048"/>
            <a:ext cx="2402275" cy="36891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0AAA8-A3C9-2F26-4EBE-AF1A761E1BE4}"/>
              </a:ext>
            </a:extLst>
          </p:cNvPr>
          <p:cNvSpPr txBox="1"/>
          <p:nvPr/>
        </p:nvSpPr>
        <p:spPr>
          <a:xfrm>
            <a:off x="8612385" y="4776856"/>
            <a:ext cx="4028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66589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3" y="2671076"/>
            <a:ext cx="1488710" cy="148871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Пространство ФинЗОЖ в VK"/>
          <p:cNvSpPr txBox="1"/>
          <p:nvPr/>
        </p:nvSpPr>
        <p:spPr>
          <a:xfrm>
            <a:off x="482109" y="394715"/>
            <a:ext cx="6912103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 dirty="0" err="1">
                <a:latin typeface="Proxima Nova Rg" panose="02000506030000020004" pitchFamily="2" charset="0"/>
              </a:rPr>
              <a:t>Пространство</a:t>
            </a:r>
            <a:r>
              <a:rPr sz="1800" dirty="0">
                <a:latin typeface="Proxima Nova Rg" panose="02000506030000020004" pitchFamily="2" charset="0"/>
              </a:rPr>
              <a:t> </a:t>
            </a:r>
            <a:r>
              <a:rPr sz="1800" dirty="0" err="1">
                <a:latin typeface="Proxima Nova Rg" panose="02000506030000020004" pitchFamily="2" charset="0"/>
              </a:rPr>
              <a:t>ФинЗОЖ</a:t>
            </a:r>
            <a:r>
              <a:rPr sz="1800" dirty="0">
                <a:latin typeface="Proxima Nova Rg" panose="02000506030000020004" pitchFamily="2" charset="0"/>
              </a:rPr>
              <a:t> </a:t>
            </a:r>
            <a:r>
              <a:rPr sz="1800" dirty="0" err="1">
                <a:latin typeface="Proxima Nova Rg" panose="02000506030000020004" pitchFamily="2" charset="0"/>
              </a:rPr>
              <a:t>в</a:t>
            </a:r>
            <a:r>
              <a:rPr sz="1800" dirty="0">
                <a:latin typeface="Proxima Nova Rg" panose="02000506030000020004" pitchFamily="2" charset="0"/>
              </a:rPr>
              <a:t> VK</a:t>
            </a:r>
          </a:p>
        </p:txBody>
      </p:sp>
      <p:sp>
        <p:nvSpPr>
          <p:cNvPr id="379" name="Онлайн мероприятия…"/>
          <p:cNvSpPr txBox="1"/>
          <p:nvPr/>
        </p:nvSpPr>
        <p:spPr>
          <a:xfrm>
            <a:off x="2524312" y="2756262"/>
            <a:ext cx="2827698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Онлайн</a:t>
            </a:r>
            <a:r>
              <a:rPr lang="ru-RU" sz="1275" dirty="0"/>
              <a:t>-</a:t>
            </a:r>
            <a:r>
              <a:rPr sz="1275" dirty="0" err="1"/>
              <a:t>мероприятия</a:t>
            </a:r>
            <a:endParaRPr sz="1275" dirty="0"/>
          </a:p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Разъясняющие</a:t>
            </a:r>
            <a:r>
              <a:rPr sz="1275" dirty="0"/>
              <a:t> </a:t>
            </a:r>
            <a:r>
              <a:rPr sz="1275" dirty="0" err="1"/>
              <a:t>карточки</a:t>
            </a:r>
            <a:endParaRPr sz="1275" dirty="0"/>
          </a:p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Игры</a:t>
            </a:r>
            <a:r>
              <a:rPr sz="1275" dirty="0"/>
              <a:t> </a:t>
            </a:r>
            <a:r>
              <a:rPr sz="1275" dirty="0" err="1"/>
              <a:t>и</a:t>
            </a:r>
            <a:r>
              <a:rPr sz="1275" dirty="0"/>
              <a:t> </a:t>
            </a:r>
            <a:r>
              <a:rPr sz="1275" dirty="0" err="1"/>
              <a:t>викторины</a:t>
            </a:r>
            <a:endParaRPr sz="1275" dirty="0"/>
          </a:p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Ответы</a:t>
            </a:r>
            <a:r>
              <a:rPr sz="1275" dirty="0"/>
              <a:t> </a:t>
            </a:r>
            <a:r>
              <a:rPr sz="1275" dirty="0" err="1"/>
              <a:t>на</a:t>
            </a:r>
            <a:r>
              <a:rPr sz="1275" dirty="0"/>
              <a:t> </a:t>
            </a:r>
            <a:r>
              <a:rPr sz="1275" dirty="0" err="1"/>
              <a:t>вопросы</a:t>
            </a:r>
            <a:r>
              <a:rPr sz="1275" dirty="0"/>
              <a:t> </a:t>
            </a:r>
            <a:r>
              <a:rPr sz="1275" dirty="0" err="1"/>
              <a:t>граждан</a:t>
            </a:r>
            <a:endParaRPr sz="1275" dirty="0"/>
          </a:p>
        </p:txBody>
      </p:sp>
      <p:sp>
        <p:nvSpPr>
          <p:cNvPr id="380" name="https://vk.com/moifinancy"/>
          <p:cNvSpPr txBox="1"/>
          <p:nvPr/>
        </p:nvSpPr>
        <p:spPr>
          <a:xfrm>
            <a:off x="286777" y="4517400"/>
            <a:ext cx="812723" cy="119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457200">
              <a:defRPr b="0" u="sng">
                <a:solidFill>
                  <a:srgbClr val="393B3B"/>
                </a:solidFill>
                <a:uFill>
                  <a:solidFill>
                    <a:srgbClr val="0000E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25"/>
              <a:t>https://vk.com/moifinancy </a:t>
            </a:r>
          </a:p>
        </p:txBody>
      </p:sp>
      <p:pic>
        <p:nvPicPr>
          <p:cNvPr id="381" name="15401.png" descr="154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110" y="1095193"/>
            <a:ext cx="2543175" cy="405973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Навигация по сложным темам в удобных форматах"/>
          <p:cNvSpPr txBox="1"/>
          <p:nvPr/>
        </p:nvSpPr>
        <p:spPr>
          <a:xfrm>
            <a:off x="2826920" y="1575864"/>
            <a:ext cx="3216782" cy="627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13"/>
              <a:t>Навигация по сложным темам в удобных форматах </a:t>
            </a: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75" y="1403632"/>
            <a:ext cx="971687" cy="9716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ECE42-13F5-14A5-4A69-1F585D8CD9C5}"/>
              </a:ext>
            </a:extLst>
          </p:cNvPr>
          <p:cNvSpPr txBox="1"/>
          <p:nvPr/>
        </p:nvSpPr>
        <p:spPr>
          <a:xfrm>
            <a:off x="8591572" y="4778512"/>
            <a:ext cx="419055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9.jpg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1438" y="-11274"/>
            <a:ext cx="9206875" cy="518805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"/>
          <p:cNvSpPr/>
          <p:nvPr/>
        </p:nvSpPr>
        <p:spPr>
          <a:xfrm>
            <a:off x="3849586" y="1859523"/>
            <a:ext cx="5344049" cy="15632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213" name="СПАСИБО ЗА ВНИМАНИЕ!"/>
          <p:cNvSpPr txBox="1"/>
          <p:nvPr/>
        </p:nvSpPr>
        <p:spPr>
          <a:xfrm>
            <a:off x="2409692" y="2448780"/>
            <a:ext cx="491015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5270D-8253-6ADB-E0BC-9D25B2D2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ФИНАНСОВО ГРАМОТНЫЙ ЧЕЛОВЕК</a:t>
            </a:r>
          </a:p>
        </p:txBody>
      </p:sp>
      <p:graphicFrame>
        <p:nvGraphicFramePr>
          <p:cNvPr id="4" name="Google Shape;174;g24d411bef7f_0_0">
            <a:extLst>
              <a:ext uri="{FF2B5EF4-FFF2-40B4-BE49-F238E27FC236}">
                <a16:creationId xmlns:a16="http://schemas.microsoft.com/office/drawing/2014/main" id="{FC11D1D4-48A7-7F5C-0A93-B0794750B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577652"/>
              </p:ext>
            </p:extLst>
          </p:nvPr>
        </p:nvGraphicFramePr>
        <p:xfrm>
          <a:off x="633412" y="1142687"/>
          <a:ext cx="8163115" cy="34223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3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Личные (семейные) финансы</a:t>
                      </a:r>
                      <a:endParaRPr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Общественные финансы</a:t>
                      </a:r>
                      <a:endParaRPr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977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Планирует расходы и доходы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Формирует подушку безопасности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Ставит долгосрочные цели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Сравнивает условия и разные предложения, цены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Разбирается в финансовых инструментах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Не ведется на мошенников и финансовые пирамиды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Знает, куда обращаться в случае чего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Планирует свою жизнь на пенсии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Знает, как функционирует бюджетная система, для чего платятся налоги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Понимает ценность и необходимость официального трудоустройства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Умеет пользоваться бюджетной информацией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Участвует в публичных слушаниях</a:t>
                      </a:r>
                      <a:b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и общественных обсуждениях по проектам бюджетов, предлагает свои идеи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Участвует в практиках инициативного бюджетирования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Понимает устройство пенсионной системы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C9446-FBE1-7F6F-1754-0340EA9B0B49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7108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4822" y="1112943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485713" y="1298187"/>
            <a:ext cx="151090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 dirty="0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485713" y="2048127"/>
            <a:ext cx="139309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485713" y="3051103"/>
            <a:ext cx="151090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 dirty="0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4484924" y="2860848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28C39A-F661-CA7E-3C22-62C29FB19BA0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47B94-487D-2F76-E68C-D7F19DAF4CFD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239286" y="1119805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?                                                      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485713" y="1298187"/>
            <a:ext cx="151090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Федеральный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485713" y="2048127"/>
            <a:ext cx="139309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Региональный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85713" y="3051103"/>
            <a:ext cx="1510904" cy="5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Муниципальный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4484924" y="2860848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180476-05D4-9D10-E81C-3E0923E590EE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637A3-CCA0-F057-4E9F-99C226A7BE5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367903" y="1136542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485713" y="1298187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485713" y="2085849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485713" y="3051103"/>
            <a:ext cx="1510904" cy="5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Муниципальный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Федеральный бюджет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Бюджеты государственных внебюджетных фондов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5477935" y="1961897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4484924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DE545E-528A-4593-2E49-FCA0A79499CD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C12C8-0771-1783-4C05-5D290E4B8D3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67903" y="1136542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485713" y="1298187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485713" y="2085849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485713" y="3051103"/>
            <a:ext cx="1510904" cy="5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Муниципальный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Федеральный бюджет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 dirty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Бюджеты государственных внебюджетных фондов РФ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 субъектов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</a:t>
            </a:r>
            <a:b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территориальных государственных внебюджетных фондов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4484924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00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2745B2-5771-78BA-C7B8-F09C22F3C9DE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4E2DD-9C46-508C-E831-2A601F1D977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67903" y="1136542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485713" y="1298187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485713" y="2085849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485713" y="3051103"/>
            <a:ext cx="1510904" cy="5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Муниципальный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Федеральный бюджет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Бюджеты государственных внебюджетных фондов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 субъектов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</a:t>
            </a:r>
            <a:b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территориальных государственных внебюджетных фондов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городских поселений, входящих</a:t>
            </a:r>
            <a:b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состав муниципальных районов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сельских поселений, входящих</a:t>
            </a:r>
            <a:b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состав муниципальных районов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4484924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городских округов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городских округов с внутригородским делением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внутригородских районов, входящих</a:t>
            </a:r>
            <a:b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состав городских округов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внутригородских муниципальных образований Москвы, Санкт-Петербурга, Севастополя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муниципальных районов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54B6AF-406F-32DB-66CE-494235467FB0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698EF-93BB-5087-ACCC-BC02F7C6FC4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1591</Words>
  <Application>Microsoft Macintosh PowerPoint</Application>
  <PresentationFormat>Экран (16:9)</PresentationFormat>
  <Paragraphs>428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EuclidCircularA-Bold</vt:lpstr>
      <vt:lpstr>Helvetica Neue</vt:lpstr>
      <vt:lpstr>Helvetica Neue Light</vt:lpstr>
      <vt:lpstr>Helvetica Neue Medium</vt:lpstr>
      <vt:lpstr>Proxima Nova Rg</vt:lpstr>
      <vt:lpstr>Times New Roman</vt:lpstr>
      <vt:lpstr>Times Roman</vt:lpstr>
      <vt:lpstr>White</vt:lpstr>
      <vt:lpstr>ОБЩЕСТВЕННЫЕ ФИНАНСЫ  В ЖИЗНИ СОВРЕМЕННОГО ЧЕЛОВЕКА</vt:lpstr>
      <vt:lpstr>Презентация PowerPoint</vt:lpstr>
      <vt:lpstr>А ПРАВДА, КТО ПЛАТИТ?</vt:lpstr>
      <vt:lpstr>ФИНАНСОВО ГРАМОТНЫЙ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ВОВЛЕЧЕНИЯ ГРАЖДАН В БЮДЖЕТНЫЙ ПРОЦЕСС</vt:lpstr>
      <vt:lpstr>ИНИЦИАТИВНОЕ БЮДЖЕТИРОВАНИЕ</vt:lpstr>
      <vt:lpstr>ИНИЦИАТИВНОЕ БЮДЖЕТИРОВАНИЕ</vt:lpstr>
      <vt:lpstr>Презентация PowerPoint</vt:lpstr>
      <vt:lpstr>Презентация PowerPoint</vt:lpstr>
      <vt:lpstr>Научно-информационный центр «ФОН» провел исследования реальной занятости и доходов населения города N. По данным ученых оказалось, что большая часть официально добровольно незанятых (20 000 чел.) работают и получают доходы, а чуть более 50% работающих по трудовым договорам получают часть зарплаты в конвертах (без уплаты налогов).</vt:lpstr>
      <vt:lpstr>РАССЧИТАЕМ: сколько денег мог бы получить местный бюджет, если бы все, кто получает доход, платили с него налоги?</vt:lpstr>
      <vt:lpstr>РАССЧИТАЕМ: сколько денег мог бы получить местный бюджет, если бы все, кто получает доход, платили с него налоги?</vt:lpstr>
      <vt:lpstr>РАССЧИТАЕМ: сколько денег мог бы получить местный бюджет, если бы все, кто получает доход, платили с него налоги?</vt:lpstr>
      <vt:lpstr>РАССЧИТАЕМ: сколько денег мог бы получить местный бюджет, если бы все, кто получает доход, платили с него налоги?</vt:lpstr>
      <vt:lpstr>Итак, мы произвели с вами расчеты и видим,  что сумма налогов, попадающая в местный бюджет, составляет  19,5 млн рублей. На что ее можно было бы потратить? </vt:lpstr>
      <vt:lpstr>1. Какие объекты являются важными и почему (конкретно для вашей ситуации)?  2. Как выделенные суммы могут повысить качество жизни населения?  3. Какие объекты, на ваш взгляд, вообще не несут социальной нагрузки в предложенной вам ситуации?</vt:lpstr>
      <vt:lpstr>Легенда 1: </vt:lpstr>
      <vt:lpstr>Легенда 2: </vt:lpstr>
      <vt:lpstr>Легенда 3: </vt:lpstr>
      <vt:lpstr>Легенда 4: </vt:lpstr>
      <vt:lpstr>ЧТО ВЫ ПОНЯЛИ / УЗНАЛИ СЕГОДНЯ:</vt:lpstr>
      <vt:lpstr>Сюжеты финансовой грамотности в классической литературе </vt:lpstr>
      <vt:lpstr>К НОВЫМ ВЕРШИНАМ </vt:lpstr>
      <vt:lpstr>Персональный навигатор по финансовой грамотности для всех возрастов</vt:lpstr>
      <vt:lpstr>КАНАЛ ПРОВЕРЕННОЙ ИНФОРМАЦИИ В ТЕЛЕГРАМЕ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70</cp:revision>
  <dcterms:modified xsi:type="dcterms:W3CDTF">2024-05-20T13:28:18Z</dcterms:modified>
</cp:coreProperties>
</file>