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303" r:id="rId3"/>
    <p:sldId id="304" r:id="rId4"/>
    <p:sldId id="305" r:id="rId5"/>
    <p:sldId id="260" r:id="rId6"/>
    <p:sldId id="261" r:id="rId7"/>
    <p:sldId id="306" r:id="rId8"/>
    <p:sldId id="265" r:id="rId9"/>
    <p:sldId id="307" r:id="rId10"/>
    <p:sldId id="308" r:id="rId11"/>
    <p:sldId id="266" r:id="rId12"/>
    <p:sldId id="267" r:id="rId13"/>
    <p:sldId id="268" r:id="rId14"/>
    <p:sldId id="269" r:id="rId15"/>
    <p:sldId id="270" r:id="rId16"/>
    <p:sldId id="319" r:id="rId17"/>
    <p:sldId id="320" r:id="rId18"/>
    <p:sldId id="321" r:id="rId19"/>
    <p:sldId id="322" r:id="rId20"/>
    <p:sldId id="323" r:id="rId21"/>
    <p:sldId id="324" r:id="rId22"/>
    <p:sldId id="325" r:id="rId23"/>
    <p:sldId id="326" r:id="rId24"/>
    <p:sldId id="327" r:id="rId25"/>
    <p:sldId id="318" r:id="rId26"/>
    <p:sldId id="317" r:id="rId27"/>
    <p:sldId id="332" r:id="rId28"/>
    <p:sldId id="329" r:id="rId29"/>
    <p:sldId id="330" r:id="rId30"/>
    <p:sldId id="275" r:id="rId31"/>
    <p:sldId id="331" r:id="rId32"/>
  </p:sldIdLst>
  <p:sldSz cx="9144000" cy="5143500" type="screen16x9"/>
  <p:notesSz cx="6858000" cy="9144000"/>
  <p:defaultTextStyle>
    <a:defPPr marL="0" marR="0" indent="0" algn="l" defTabSz="356616" rtl="0" fontAlgn="auto" latinLnBrk="1" hangingPunct="0">
      <a:lnSpc>
        <a:spcPct val="100000"/>
      </a:lnSpc>
      <a:spcBef>
        <a:spcPts val="0"/>
      </a:spcBef>
      <a:spcAft>
        <a:spcPts val="0"/>
      </a:spcAft>
      <a:buClrTx/>
      <a:buSzTx/>
      <a:buFontTx/>
      <a:buNone/>
      <a:tabLst/>
      <a:defRPr kumimoji="0" sz="702" b="0" i="0" u="none" strike="noStrike" cap="none" spc="0" normalizeH="0" baseline="0">
        <a:ln>
          <a:noFill/>
        </a:ln>
        <a:solidFill>
          <a:srgbClr val="000000"/>
        </a:solidFill>
        <a:effectLst/>
        <a:uFillTx/>
      </a:defRPr>
    </a:defPPr>
    <a:lvl1pPr marL="0" marR="0" indent="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17830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35661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53492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713232"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891540"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069848"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248156"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426464" algn="ctr" defTabSz="321945" rtl="0" fontAlgn="auto" latinLnBrk="0" hangingPunct="0">
      <a:lnSpc>
        <a:spcPct val="100000"/>
      </a:lnSpc>
      <a:spcBef>
        <a:spcPts val="0"/>
      </a:spcBef>
      <a:spcAft>
        <a:spcPts val="0"/>
      </a:spcAft>
      <a:buClrTx/>
      <a:buSzTx/>
      <a:buFontTx/>
      <a:buNone/>
      <a:tabLst/>
      <a:defRPr kumimoji="0" sz="117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Стратегия" id="{21FAB6A8-B6F7-854C-8B0F-B72A1A654E92}">
          <p14:sldIdLst>
            <p14:sldId id="256"/>
            <p14:sldId id="303"/>
            <p14:sldId id="304"/>
            <p14:sldId id="305"/>
            <p14:sldId id="260"/>
            <p14:sldId id="261"/>
            <p14:sldId id="306"/>
            <p14:sldId id="265"/>
            <p14:sldId id="307"/>
            <p14:sldId id="308"/>
            <p14:sldId id="266"/>
            <p14:sldId id="267"/>
            <p14:sldId id="268"/>
            <p14:sldId id="269"/>
            <p14:sldId id="270"/>
            <p14:sldId id="319"/>
            <p14:sldId id="320"/>
            <p14:sldId id="321"/>
            <p14:sldId id="322"/>
            <p14:sldId id="323"/>
            <p14:sldId id="324"/>
            <p14:sldId id="325"/>
            <p14:sldId id="326"/>
            <p14:sldId id="327"/>
            <p14:sldId id="318"/>
            <p14:sldId id="317"/>
            <p14:sldId id="332"/>
            <p14:sldId id="329"/>
            <p14:sldId id="330"/>
            <p14:sldId id="275"/>
            <p14:sldId id="331"/>
          </p14:sldIdLst>
        </p14:section>
      </p14:sectionLst>
    </p:ext>
    <p:ext uri="{EFAFB233-063F-42B5-8137-9DF3F51BA10A}">
      <p15:sldGuideLst xmlns:p15="http://schemas.microsoft.com/office/powerpoint/2012/main">
        <p15:guide id="3" orient="horz" pos="166" userDrawn="1">
          <p15:clr>
            <a:srgbClr val="A4A3A4"/>
          </p15:clr>
        </p15:guide>
        <p15:guide id="4" pos="1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B9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85"/>
    <p:restoredTop sz="78161" autoAdjust="0"/>
  </p:normalViewPr>
  <p:slideViewPr>
    <p:cSldViewPr snapToGrid="0" snapToObjects="1" showGuides="1">
      <p:cViewPr varScale="1">
        <p:scale>
          <a:sx n="118" d="100"/>
          <a:sy n="118" d="100"/>
        </p:scale>
        <p:origin x="264" y="192"/>
      </p:cViewPr>
      <p:guideLst>
        <p:guide orient="horz" pos="166"/>
        <p:guide pos="1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8308" latinLnBrk="0">
      <a:lnSpc>
        <a:spcPct val="117999"/>
      </a:lnSpc>
      <a:defRPr sz="858">
        <a:latin typeface="Helvetica Neue"/>
        <a:ea typeface="Helvetica Neue"/>
        <a:cs typeface="Helvetica Neue"/>
        <a:sym typeface="Helvetica Neue"/>
      </a:defRPr>
    </a:lvl1pPr>
    <a:lvl2pPr indent="89154" defTabSz="178308" latinLnBrk="0">
      <a:lnSpc>
        <a:spcPct val="117999"/>
      </a:lnSpc>
      <a:defRPr sz="858">
        <a:latin typeface="Helvetica Neue"/>
        <a:ea typeface="Helvetica Neue"/>
        <a:cs typeface="Helvetica Neue"/>
        <a:sym typeface="Helvetica Neue"/>
      </a:defRPr>
    </a:lvl2pPr>
    <a:lvl3pPr indent="178308" defTabSz="178308" latinLnBrk="0">
      <a:lnSpc>
        <a:spcPct val="117999"/>
      </a:lnSpc>
      <a:defRPr sz="858">
        <a:latin typeface="Helvetica Neue"/>
        <a:ea typeface="Helvetica Neue"/>
        <a:cs typeface="Helvetica Neue"/>
        <a:sym typeface="Helvetica Neue"/>
      </a:defRPr>
    </a:lvl3pPr>
    <a:lvl4pPr indent="267462" defTabSz="178308" latinLnBrk="0">
      <a:lnSpc>
        <a:spcPct val="117999"/>
      </a:lnSpc>
      <a:defRPr sz="858">
        <a:latin typeface="Helvetica Neue"/>
        <a:ea typeface="Helvetica Neue"/>
        <a:cs typeface="Helvetica Neue"/>
        <a:sym typeface="Helvetica Neue"/>
      </a:defRPr>
    </a:lvl4pPr>
    <a:lvl5pPr indent="356616" defTabSz="178308" latinLnBrk="0">
      <a:lnSpc>
        <a:spcPct val="117999"/>
      </a:lnSpc>
      <a:defRPr sz="858">
        <a:latin typeface="Helvetica Neue"/>
        <a:ea typeface="Helvetica Neue"/>
        <a:cs typeface="Helvetica Neue"/>
        <a:sym typeface="Helvetica Neue"/>
      </a:defRPr>
    </a:lvl5pPr>
    <a:lvl6pPr indent="445770" defTabSz="178308" latinLnBrk="0">
      <a:lnSpc>
        <a:spcPct val="117999"/>
      </a:lnSpc>
      <a:defRPr sz="858">
        <a:latin typeface="Helvetica Neue"/>
        <a:ea typeface="Helvetica Neue"/>
        <a:cs typeface="Helvetica Neue"/>
        <a:sym typeface="Helvetica Neue"/>
      </a:defRPr>
    </a:lvl6pPr>
    <a:lvl7pPr indent="534924" defTabSz="178308" latinLnBrk="0">
      <a:lnSpc>
        <a:spcPct val="117999"/>
      </a:lnSpc>
      <a:defRPr sz="858">
        <a:latin typeface="Helvetica Neue"/>
        <a:ea typeface="Helvetica Neue"/>
        <a:cs typeface="Helvetica Neue"/>
        <a:sym typeface="Helvetica Neue"/>
      </a:defRPr>
    </a:lvl7pPr>
    <a:lvl8pPr indent="624078" defTabSz="178308" latinLnBrk="0">
      <a:lnSpc>
        <a:spcPct val="117999"/>
      </a:lnSpc>
      <a:defRPr sz="858">
        <a:latin typeface="Helvetica Neue"/>
        <a:ea typeface="Helvetica Neue"/>
        <a:cs typeface="Helvetica Neue"/>
        <a:sym typeface="Helvetica Neue"/>
      </a:defRPr>
    </a:lvl8pPr>
    <a:lvl9pPr indent="713232" defTabSz="178308" latinLnBrk="0">
      <a:lnSpc>
        <a:spcPct val="117999"/>
      </a:lnSpc>
      <a:defRPr sz="858">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7211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05" name="Google Shape;3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867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5106a34e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25106a34e0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53199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9" name="Google Shape;3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6173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6" name="Google Shape;33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3471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42" name="Google Shape;34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691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018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025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1760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366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83146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8" name="Google Shape;1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9424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Слово «копейка» появилось при Иване IV Грозном. В то время чеканились серебряные монеты с изображением князя с копьем в руке. Оттуда и пошло «копейные деньги». </a:t>
            </a:r>
            <a:br>
              <a:rPr lang="ru-RU" sz="2400" dirty="0">
                <a:solidFill>
                  <a:schemeClr val="dk1"/>
                </a:solidFill>
                <a:latin typeface="Neue Machina Ultrabold" panose="00000900000000000000" pitchFamily="50" charset="-52"/>
                <a:ea typeface="Helvetica Neue"/>
                <a:cs typeface="Helvetica Neue"/>
                <a:sym typeface="Montserrat"/>
              </a:rPr>
            </a:br>
            <a:r>
              <a:rPr lang="ru-RU" sz="2400" dirty="0">
                <a:solidFill>
                  <a:schemeClr val="dk1"/>
                </a:solidFill>
                <a:latin typeface="Neue Machina Ultrabold" panose="00000900000000000000" pitchFamily="50" charset="-52"/>
                <a:ea typeface="Helvetica Neue"/>
                <a:cs typeface="Helvetica Neue"/>
                <a:sym typeface="Montserrat"/>
              </a:rPr>
              <a:t>Метание копья является дисциплиной в программе лёгкой атлетики Олимпийских игр.</a:t>
            </a:r>
            <a:endParaRPr dirty="0"/>
          </a:p>
        </p:txBody>
      </p:sp>
    </p:spTree>
    <p:extLst>
      <p:ext uri="{BB962C8B-B14F-4D97-AF65-F5344CB8AC3E}">
        <p14:creationId xmlns:p14="http://schemas.microsoft.com/office/powerpoint/2010/main" val="166232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6104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Юлий Цезарь дал название месяцу «июль» и всему юлианскому календарю. Юлий Цезарь был убит в 44 году до н.э., но успел попасть на отчеканенные монеты при жизни. И именно он известен тем, что мог делать несколько дел одновременно, на что мы вам намекали первым предложением.</a:t>
            </a:r>
            <a:endParaRPr dirty="0"/>
          </a:p>
        </p:txBody>
      </p:sp>
    </p:spTree>
    <p:extLst>
      <p:ext uri="{BB962C8B-B14F-4D97-AF65-F5344CB8AC3E}">
        <p14:creationId xmlns:p14="http://schemas.microsoft.com/office/powerpoint/2010/main" val="3392188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6520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149519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4d411bef7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4" name="Google Shape;164;g24d411bef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700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1" name="Google Shape;1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823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3" name="Google Shape;1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809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5" name="Google Shape;2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4493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86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0450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Заголовок и подзаголовок">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A9FF16F-A76F-804E-BF85-29A89291E1B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2" name="Уровень текста 1…"/>
          <p:cNvSpPr txBox="1">
            <a:spLocks noGrp="1"/>
          </p:cNvSpPr>
          <p:nvPr>
            <p:ph type="body" sz="quarter" idx="1" hasCustomPrompt="1"/>
          </p:nvPr>
        </p:nvSpPr>
        <p:spPr>
          <a:xfrm>
            <a:off x="1947746" y="3834743"/>
            <a:ext cx="6350680" cy="595312"/>
          </a:xfrm>
          <a:prstGeom prst="rect">
            <a:avLst/>
          </a:prstGeom>
        </p:spPr>
        <p:txBody>
          <a:bodyPr anchor="t">
            <a:normAutofit/>
          </a:bodyPr>
          <a:lstStyle>
            <a:lvl1pPr marL="0" indent="0" algn="l">
              <a:spcBef>
                <a:spcPts val="0"/>
              </a:spcBef>
              <a:buSzTx/>
              <a:buNone/>
              <a:defRPr sz="1400" b="1" i="0">
                <a:latin typeface="Proxima Nova Rg" panose="02000506030000020004" pitchFamily="2" charset="0"/>
              </a:defRPr>
            </a:lvl1pPr>
            <a:lvl2pPr marL="0" indent="0" algn="l">
              <a:spcBef>
                <a:spcPts val="0"/>
              </a:spcBef>
              <a:buSzTx/>
              <a:buNone/>
              <a:defRPr sz="1823"/>
            </a:lvl2pPr>
            <a:lvl3pPr marL="0" indent="0" algn="l">
              <a:spcBef>
                <a:spcPts val="0"/>
              </a:spcBef>
              <a:buSzTx/>
              <a:buNone/>
              <a:defRPr sz="1823"/>
            </a:lvl3pPr>
            <a:lvl4pPr marL="0" indent="0" algn="l">
              <a:spcBef>
                <a:spcPts val="0"/>
              </a:spcBef>
              <a:buSzTx/>
              <a:buNone/>
              <a:defRPr sz="1823"/>
            </a:lvl4pPr>
            <a:lvl5pPr marL="0" indent="0" algn="l">
              <a:spcBef>
                <a:spcPts val="0"/>
              </a:spcBef>
              <a:buSzTx/>
              <a:buNone/>
              <a:defRPr sz="1823"/>
            </a:lvl5pPr>
          </a:lstStyle>
          <a:p>
            <a:r>
              <a:rPr lang="ru-RU" dirty="0"/>
              <a:t>Текст </a:t>
            </a:r>
            <a:r>
              <a:rPr lang="ru-RU" dirty="0" err="1"/>
              <a:t>лида</a:t>
            </a:r>
            <a:endParaRPr dirty="0"/>
          </a:p>
        </p:txBody>
      </p:sp>
      <p:sp>
        <p:nvSpPr>
          <p:cNvPr id="11" name="Текст заголовка"/>
          <p:cNvSpPr txBox="1">
            <a:spLocks noGrp="1"/>
          </p:cNvSpPr>
          <p:nvPr>
            <p:ph type="title" hasCustomPrompt="1"/>
          </p:nvPr>
        </p:nvSpPr>
        <p:spPr>
          <a:xfrm>
            <a:off x="1590907" y="1427357"/>
            <a:ext cx="3984704" cy="1185166"/>
          </a:xfrm>
          <a:prstGeom prst="rect">
            <a:avLst/>
          </a:prstGeom>
          <a:solidFill>
            <a:schemeClr val="bg1"/>
          </a:solidFill>
        </p:spPr>
        <p:txBody>
          <a:bodyPr lIns="360000" rIns="180000" bIns="36000" anchor="b">
            <a:normAutofit/>
          </a:bodyPr>
          <a:lstStyle>
            <a:lvl1pPr algn="l">
              <a:defRPr sz="2400" b="1">
                <a:latin typeface="Proxima Nova Rg" panose="02000506030000020004" pitchFamily="2" charset="0"/>
              </a:defRPr>
            </a:lvl1pPr>
          </a:lstStyle>
          <a:p>
            <a:r>
              <a:rPr lang="ru-RU" dirty="0"/>
              <a:t>ТЕКСТ ЗАГОЛОВКА</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56" name="Текст заголовка"/>
          <p:cNvSpPr txBox="1">
            <a:spLocks noGrp="1"/>
          </p:cNvSpPr>
          <p:nvPr>
            <p:ph type="title" hasCustomPrompt="1"/>
          </p:nvPr>
        </p:nvSpPr>
        <p:spPr>
          <a:prstGeom prst="rect">
            <a:avLst/>
          </a:prstGeom>
        </p:spPr>
        <p:txBody>
          <a:bodyPr/>
          <a:lstStyle/>
          <a:p>
            <a:r>
              <a:rPr lang="ru-RU" dirty="0"/>
              <a:t>ТЕКСТ ЗАГОЛОВКА</a:t>
            </a:r>
          </a:p>
        </p:txBody>
      </p:sp>
      <p:sp>
        <p:nvSpPr>
          <p:cNvPr id="57" name="Уровень текста 1…"/>
          <p:cNvSpPr txBox="1">
            <a:spLocks noGrp="1"/>
          </p:cNvSpPr>
          <p:nvPr>
            <p:ph type="body" idx="1"/>
          </p:nvPr>
        </p:nvSpPr>
        <p:spPr>
          <a:prstGeom prst="rect">
            <a:avLst/>
          </a:prstGeom>
        </p:spPr>
        <p:txBody>
          <a:bodyPr/>
          <a:lstStyle>
            <a:lvl1pPr>
              <a:defRPr sz="1620"/>
            </a:lvl1pPr>
            <a:lvl2pPr>
              <a:defRPr sz="1620"/>
            </a:lvl2pPr>
            <a:lvl3pPr>
              <a:defRPr sz="1620"/>
            </a:lvl3pPr>
            <a:lvl4pPr>
              <a:defRPr sz="1620"/>
            </a:lvl4pPr>
            <a:lvl5pPr>
              <a:defRPr sz="162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5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11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0" name="Google Shape;20;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ru-RU" smtClean="0"/>
              <a:pPr/>
              <a:t>‹#›</a:t>
            </a:fld>
            <a:endParaRPr lang="ru-RU" dirty="0"/>
          </a:p>
        </p:txBody>
      </p:sp>
    </p:spTree>
    <p:extLst>
      <p:ext uri="{BB962C8B-B14F-4D97-AF65-F5344CB8AC3E}">
        <p14:creationId xmlns:p14="http://schemas.microsoft.com/office/powerpoint/2010/main" val="2694946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Фото">
    <p:spTree>
      <p:nvGrpSpPr>
        <p:cNvPr id="1" name=""/>
        <p:cNvGrpSpPr/>
        <p:nvPr/>
      </p:nvGrpSpPr>
      <p:grpSpPr>
        <a:xfrm>
          <a:off x="0" y="0"/>
          <a:ext cx="0" cy="0"/>
          <a:chOff x="0" y="0"/>
          <a:chExt cx="0" cy="0"/>
        </a:xfrm>
      </p:grpSpPr>
      <p:pic>
        <p:nvPicPr>
          <p:cNvPr id="4" name="3.jpg" descr="3.jpg">
            <a:extLst>
              <a:ext uri="{FF2B5EF4-FFF2-40B4-BE49-F238E27FC236}">
                <a16:creationId xmlns:a16="http://schemas.microsoft.com/office/drawing/2014/main" id="{74669416-B2B0-464C-84F1-59DB683ABD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34" y="-11112"/>
            <a:ext cx="9178556" cy="5165724"/>
          </a:xfrm>
          <a:prstGeom prst="rect">
            <a:avLst/>
          </a:prstGeom>
          <a:ln w="12700">
            <a:miter lim="400000"/>
          </a:ln>
        </p:spPr>
      </p:pic>
    </p:spTree>
    <p:extLst>
      <p:ext uri="{BB962C8B-B14F-4D97-AF65-F5344CB8AC3E}">
        <p14:creationId xmlns:p14="http://schemas.microsoft.com/office/powerpoint/2010/main" val="15670800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 по центру">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4B1C211-0A69-9D4F-85BA-769EAC3C851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4068" y="2393"/>
            <a:ext cx="9158068" cy="5151413"/>
          </a:xfrm>
          <a:prstGeom prst="rect">
            <a:avLst/>
          </a:prstGeom>
        </p:spPr>
      </p:pic>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Текст заголовка">
            <a:extLst>
              <a:ext uri="{FF2B5EF4-FFF2-40B4-BE49-F238E27FC236}">
                <a16:creationId xmlns:a16="http://schemas.microsoft.com/office/drawing/2014/main" id="{6934C481-B760-7442-B36D-F3EEAF4A5B3B}"/>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lang="ru-RU" dirty="0"/>
              <a:t>ТЕКСТ ЗАГОЛОВКА</a:t>
            </a:r>
          </a:p>
        </p:txBody>
      </p:sp>
      <p:sp>
        <p:nvSpPr>
          <p:cNvPr id="5" name="Уровень текста 1…">
            <a:extLst>
              <a:ext uri="{FF2B5EF4-FFF2-40B4-BE49-F238E27FC236}">
                <a16:creationId xmlns:a16="http://schemas.microsoft.com/office/drawing/2014/main" id="{AE2D096A-99E1-8C4C-AE8F-0212952AF7C2}"/>
              </a:ext>
            </a:extLst>
          </p:cNvPr>
          <p:cNvSpPr txBox="1">
            <a:spLocks noGrp="1"/>
          </p:cNvSpPr>
          <p:nvPr>
            <p:ph idx="1" hasCustomPrompt="1"/>
          </p:nvPr>
        </p:nvSpPr>
        <p:spPr>
          <a:xfrm>
            <a:off x="633415" y="1181100"/>
            <a:ext cx="3823249" cy="3486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10" name="Рисунок 9">
            <a:extLst>
              <a:ext uri="{FF2B5EF4-FFF2-40B4-BE49-F238E27FC236}">
                <a16:creationId xmlns:a16="http://schemas.microsoft.com/office/drawing/2014/main" id="{C5D7F0B0-78C8-E64F-B784-F79EB9F7C775}"/>
              </a:ext>
            </a:extLst>
          </p:cNvPr>
          <p:cNvSpPr>
            <a:spLocks noGrp="1"/>
          </p:cNvSpPr>
          <p:nvPr>
            <p:ph type="pic" sz="quarter" idx="10"/>
          </p:nvPr>
        </p:nvSpPr>
        <p:spPr>
          <a:xfrm>
            <a:off x="4651375" y="1181100"/>
            <a:ext cx="3863975" cy="3962400"/>
          </a:xfrm>
        </p:spPr>
        <p:txBody>
          <a:bodyPr>
            <a:noAutofit/>
          </a:bodyPr>
          <a:lstStyle/>
          <a:p>
            <a:endParaRPr lang="ru-RU"/>
          </a:p>
        </p:txBody>
      </p:sp>
    </p:spTree>
    <p:extLst>
      <p:ext uri="{BB962C8B-B14F-4D97-AF65-F5344CB8AC3E}">
        <p14:creationId xmlns:p14="http://schemas.microsoft.com/office/powerpoint/2010/main" val="405668079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Заголовок — по центру">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4B1C211-0A69-9D4F-85BA-769EAC3C851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07" y="-699"/>
            <a:ext cx="9146807" cy="5145078"/>
          </a:xfrm>
          <a:prstGeom prst="rect">
            <a:avLst/>
          </a:prstGeom>
        </p:spPr>
      </p:pic>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Текст заголовка">
            <a:extLst>
              <a:ext uri="{FF2B5EF4-FFF2-40B4-BE49-F238E27FC236}">
                <a16:creationId xmlns:a16="http://schemas.microsoft.com/office/drawing/2014/main" id="{6934C481-B760-7442-B36D-F3EEAF4A5B3B}"/>
              </a:ext>
            </a:extLst>
          </p:cNvPr>
          <p:cNvSpPr txBox="1">
            <a:spLocks noGrp="1"/>
          </p:cNvSpPr>
          <p:nvPr>
            <p:ph type="title" hasCustomPrompt="1"/>
          </p:nvPr>
        </p:nvSpPr>
        <p:spPr>
          <a:xfrm>
            <a:off x="633412" y="2758094"/>
            <a:ext cx="5410549" cy="8683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defRPr sz="2400">
                <a:solidFill>
                  <a:schemeClr val="bg1"/>
                </a:solidFill>
              </a:defRPr>
            </a:lvl1pPr>
          </a:lstStyle>
          <a:p>
            <a:r>
              <a:rPr lang="ru-RU" dirty="0"/>
              <a:t>ТЕКСТ ЗАГОЛОВКА</a:t>
            </a:r>
          </a:p>
        </p:txBody>
      </p:sp>
      <p:sp>
        <p:nvSpPr>
          <p:cNvPr id="5" name="Уровень текста 1…">
            <a:extLst>
              <a:ext uri="{FF2B5EF4-FFF2-40B4-BE49-F238E27FC236}">
                <a16:creationId xmlns:a16="http://schemas.microsoft.com/office/drawing/2014/main" id="{AE2D096A-99E1-8C4C-AE8F-0212952AF7C2}"/>
              </a:ext>
            </a:extLst>
          </p:cNvPr>
          <p:cNvSpPr txBox="1">
            <a:spLocks noGrp="1"/>
          </p:cNvSpPr>
          <p:nvPr>
            <p:ph idx="1" hasCustomPrompt="1"/>
          </p:nvPr>
        </p:nvSpPr>
        <p:spPr>
          <a:xfrm>
            <a:off x="633412" y="3798916"/>
            <a:ext cx="5410549" cy="8683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32949708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Фото — горизонтально">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5977F01-5340-4B41-8F8C-9DFD51AC680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Текст заголовка">
            <a:extLst>
              <a:ext uri="{FF2B5EF4-FFF2-40B4-BE49-F238E27FC236}">
                <a16:creationId xmlns:a16="http://schemas.microsoft.com/office/drawing/2014/main" id="{48D99A02-40A8-6541-9E75-3E1561C26EC9}"/>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lang="ru-RU" dirty="0"/>
              <a:t>ТЕКСТ ЗАГОЛОВКА</a:t>
            </a:r>
          </a:p>
        </p:txBody>
      </p:sp>
      <p:sp>
        <p:nvSpPr>
          <p:cNvPr id="7" name="Уровень текста 1…">
            <a:extLst>
              <a:ext uri="{FF2B5EF4-FFF2-40B4-BE49-F238E27FC236}">
                <a16:creationId xmlns:a16="http://schemas.microsoft.com/office/drawing/2014/main" id="{7F145048-5936-7641-BC7E-8D9EE13F57B0}"/>
              </a:ext>
            </a:extLst>
          </p:cNvPr>
          <p:cNvSpPr txBox="1">
            <a:spLocks noGrp="1"/>
          </p:cNvSpPr>
          <p:nvPr>
            <p:ph idx="1" hasCustomPrompt="1"/>
          </p:nvPr>
        </p:nvSpPr>
        <p:spPr>
          <a:xfrm>
            <a:off x="633414" y="1181100"/>
            <a:ext cx="7877175" cy="3486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278505139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Фото — горизонтально">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5977F01-5340-4B41-8F8C-9DFD51AC680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Текст заголовка">
            <a:extLst>
              <a:ext uri="{FF2B5EF4-FFF2-40B4-BE49-F238E27FC236}">
                <a16:creationId xmlns:a16="http://schemas.microsoft.com/office/drawing/2014/main" id="{48D99A02-40A8-6541-9E75-3E1561C26EC9}"/>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p>
            <a:r>
              <a:rPr lang="ru-RU" dirty="0"/>
              <a:t>ТЕКСТ ЗАГОЛОВКА</a:t>
            </a:r>
          </a:p>
        </p:txBody>
      </p:sp>
      <p:sp>
        <p:nvSpPr>
          <p:cNvPr id="7" name="Уровень текста 1…">
            <a:extLst>
              <a:ext uri="{FF2B5EF4-FFF2-40B4-BE49-F238E27FC236}">
                <a16:creationId xmlns:a16="http://schemas.microsoft.com/office/drawing/2014/main" id="{7F145048-5936-7641-BC7E-8D9EE13F57B0}"/>
              </a:ext>
            </a:extLst>
          </p:cNvPr>
          <p:cNvSpPr txBox="1">
            <a:spLocks noGrp="1"/>
          </p:cNvSpPr>
          <p:nvPr>
            <p:ph idx="1" hasCustomPrompt="1"/>
          </p:nvPr>
        </p:nvSpPr>
        <p:spPr>
          <a:xfrm>
            <a:off x="633414" y="1181100"/>
            <a:ext cx="7877175" cy="3486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428396638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Фото — горизонтально">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5977F01-5340-4B41-8F8C-9DFD51AC680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Текст заголовка">
            <a:extLst>
              <a:ext uri="{FF2B5EF4-FFF2-40B4-BE49-F238E27FC236}">
                <a16:creationId xmlns:a16="http://schemas.microsoft.com/office/drawing/2014/main" id="{48D99A02-40A8-6541-9E75-3E1561C26EC9}"/>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lang="ru-RU" dirty="0"/>
              <a:t>ТЕКСТ ЗАГОЛОВКА</a:t>
            </a:r>
          </a:p>
        </p:txBody>
      </p:sp>
      <p:sp>
        <p:nvSpPr>
          <p:cNvPr id="7" name="Уровень текста 1…">
            <a:extLst>
              <a:ext uri="{FF2B5EF4-FFF2-40B4-BE49-F238E27FC236}">
                <a16:creationId xmlns:a16="http://schemas.microsoft.com/office/drawing/2014/main" id="{7F145048-5936-7641-BC7E-8D9EE13F57B0}"/>
              </a:ext>
            </a:extLst>
          </p:cNvPr>
          <p:cNvSpPr txBox="1">
            <a:spLocks noGrp="1"/>
          </p:cNvSpPr>
          <p:nvPr>
            <p:ph idx="1" hasCustomPrompt="1"/>
          </p:nvPr>
        </p:nvSpPr>
        <p:spPr>
          <a:xfrm>
            <a:off x="633414" y="1181100"/>
            <a:ext cx="7877175" cy="3486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369613629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Фото — горизонтально">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5977F01-5340-4B41-8F8C-9DFD51AC680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Текст заголовка">
            <a:extLst>
              <a:ext uri="{FF2B5EF4-FFF2-40B4-BE49-F238E27FC236}">
                <a16:creationId xmlns:a16="http://schemas.microsoft.com/office/drawing/2014/main" id="{48D99A02-40A8-6541-9E75-3E1561C26EC9}"/>
              </a:ext>
            </a:extLst>
          </p:cNvPr>
          <p:cNvSpPr txBox="1">
            <a:spLocks noGrp="1"/>
          </p:cNvSpPr>
          <p:nvPr>
            <p:ph type="title" hasCustomPrompt="1"/>
          </p:nvPr>
        </p:nvSpPr>
        <p:spPr>
          <a:xfrm>
            <a:off x="633412" y="383150"/>
            <a:ext cx="6888265" cy="6827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p>
            <a:r>
              <a:rPr lang="ru-RU" dirty="0"/>
              <a:t>ТЕКСТ ЗАГОЛОВКА</a:t>
            </a:r>
          </a:p>
        </p:txBody>
      </p:sp>
      <p:sp>
        <p:nvSpPr>
          <p:cNvPr id="7" name="Уровень текста 1…">
            <a:extLst>
              <a:ext uri="{FF2B5EF4-FFF2-40B4-BE49-F238E27FC236}">
                <a16:creationId xmlns:a16="http://schemas.microsoft.com/office/drawing/2014/main" id="{7F145048-5936-7641-BC7E-8D9EE13F57B0}"/>
              </a:ext>
            </a:extLst>
          </p:cNvPr>
          <p:cNvSpPr txBox="1">
            <a:spLocks noGrp="1"/>
          </p:cNvSpPr>
          <p:nvPr>
            <p:ph idx="1" hasCustomPrompt="1"/>
          </p:nvPr>
        </p:nvSpPr>
        <p:spPr>
          <a:xfrm>
            <a:off x="633414" y="1181100"/>
            <a:ext cx="7877175" cy="3486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296501705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Заголовок — по центру">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4B1C211-0A69-9D4F-85BA-769EAC3C851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392" y="-7734"/>
            <a:ext cx="9142608" cy="5155415"/>
          </a:xfrm>
          <a:prstGeom prst="rect">
            <a:avLst/>
          </a:prstGeom>
        </p:spPr>
      </p:pic>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Текст заголовка">
            <a:extLst>
              <a:ext uri="{FF2B5EF4-FFF2-40B4-BE49-F238E27FC236}">
                <a16:creationId xmlns:a16="http://schemas.microsoft.com/office/drawing/2014/main" id="{6934C481-B760-7442-B36D-F3EEAF4A5B3B}"/>
              </a:ext>
            </a:extLst>
          </p:cNvPr>
          <p:cNvSpPr txBox="1">
            <a:spLocks noGrp="1"/>
          </p:cNvSpPr>
          <p:nvPr>
            <p:ph type="title" hasCustomPrompt="1"/>
          </p:nvPr>
        </p:nvSpPr>
        <p:spPr>
          <a:xfrm>
            <a:off x="633413" y="1941566"/>
            <a:ext cx="3306686" cy="563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lang="ru-RU" dirty="0"/>
              <a:t>ТЕКСТ ЗАГОЛОВКА</a:t>
            </a:r>
          </a:p>
        </p:txBody>
      </p:sp>
      <p:sp>
        <p:nvSpPr>
          <p:cNvPr id="5" name="Уровень текста 1…">
            <a:extLst>
              <a:ext uri="{FF2B5EF4-FFF2-40B4-BE49-F238E27FC236}">
                <a16:creationId xmlns:a16="http://schemas.microsoft.com/office/drawing/2014/main" id="{AE2D096A-99E1-8C4C-AE8F-0212952AF7C2}"/>
              </a:ext>
            </a:extLst>
          </p:cNvPr>
          <p:cNvSpPr txBox="1">
            <a:spLocks noGrp="1"/>
          </p:cNvSpPr>
          <p:nvPr>
            <p:ph idx="1" hasCustomPrompt="1"/>
          </p:nvPr>
        </p:nvSpPr>
        <p:spPr>
          <a:xfrm>
            <a:off x="633412" y="2780371"/>
            <a:ext cx="4191349" cy="1886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45067144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Заголовок — по центру">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84B1C211-0A69-9D4F-85BA-769EAC3C851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393" y="-1414"/>
            <a:ext cx="9146514" cy="5144914"/>
          </a:xfrm>
          <a:prstGeom prst="rect">
            <a:avLst/>
          </a:prstGeom>
        </p:spPr>
      </p:pic>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Текст заголовка">
            <a:extLst>
              <a:ext uri="{FF2B5EF4-FFF2-40B4-BE49-F238E27FC236}">
                <a16:creationId xmlns:a16="http://schemas.microsoft.com/office/drawing/2014/main" id="{6934C481-B760-7442-B36D-F3EEAF4A5B3B}"/>
              </a:ext>
            </a:extLst>
          </p:cNvPr>
          <p:cNvSpPr txBox="1">
            <a:spLocks noGrp="1"/>
          </p:cNvSpPr>
          <p:nvPr>
            <p:ph type="title" hasCustomPrompt="1"/>
          </p:nvPr>
        </p:nvSpPr>
        <p:spPr>
          <a:xfrm>
            <a:off x="633413" y="2059259"/>
            <a:ext cx="3306686" cy="3850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defRPr>
                <a:solidFill>
                  <a:schemeClr val="bg1"/>
                </a:solidFill>
              </a:defRPr>
            </a:lvl1pPr>
          </a:lstStyle>
          <a:p>
            <a:r>
              <a:rPr lang="ru-RU" dirty="0"/>
              <a:t>ТЕКСТ ЗАГОЛОВКА</a:t>
            </a:r>
          </a:p>
        </p:txBody>
      </p:sp>
      <p:sp>
        <p:nvSpPr>
          <p:cNvPr id="5" name="Уровень текста 1…">
            <a:extLst>
              <a:ext uri="{FF2B5EF4-FFF2-40B4-BE49-F238E27FC236}">
                <a16:creationId xmlns:a16="http://schemas.microsoft.com/office/drawing/2014/main" id="{AE2D096A-99E1-8C4C-AE8F-0212952AF7C2}"/>
              </a:ext>
            </a:extLst>
          </p:cNvPr>
          <p:cNvSpPr txBox="1">
            <a:spLocks noGrp="1"/>
          </p:cNvSpPr>
          <p:nvPr>
            <p:ph idx="1" hasCustomPrompt="1"/>
          </p:nvPr>
        </p:nvSpPr>
        <p:spPr>
          <a:xfrm>
            <a:off x="633412" y="2780371"/>
            <a:ext cx="4191349" cy="1886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20744472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37F2666A-3360-EE4D-BDCC-FB7E8187A1F2}"/>
              </a:ext>
            </a:extLst>
          </p:cNvPr>
          <p:cNvPicPr>
            <a:picLocks noChangeAspect="1"/>
          </p:cNvPicPr>
          <p:nvPr userDrawn="1"/>
        </p:nvPicPr>
        <p:blipFill>
          <a:blip r:embed="rId15" cstate="email">
            <a:extLst>
              <a:ext uri="{28A0092B-C50C-407E-A947-70E740481C1C}">
                <a14:useLocalDpi xmlns:a14="http://schemas.microsoft.com/office/drawing/2010/main"/>
              </a:ext>
            </a:extLst>
          </a:blip>
          <a:srcRect/>
          <a:stretch/>
        </p:blipFill>
        <p:spPr>
          <a:xfrm>
            <a:off x="-7035" y="0"/>
            <a:ext cx="9156504" cy="5150534"/>
          </a:xfrm>
          <a:prstGeom prst="rect">
            <a:avLst/>
          </a:prstGeom>
        </p:spPr>
      </p:pic>
      <p:sp>
        <p:nvSpPr>
          <p:cNvPr id="2" name="Текст заголовка"/>
          <p:cNvSpPr txBox="1">
            <a:spLocks noGrp="1"/>
          </p:cNvSpPr>
          <p:nvPr>
            <p:ph type="title"/>
          </p:nvPr>
        </p:nvSpPr>
        <p:spPr>
          <a:xfrm>
            <a:off x="633412" y="383150"/>
            <a:ext cx="6888265" cy="6827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p>
            <a:r>
              <a:rPr lang="ru-RU" dirty="0"/>
              <a:t>ТЕКСТ ЗАГОЛОВКА</a:t>
            </a:r>
          </a:p>
        </p:txBody>
      </p:sp>
      <p:sp>
        <p:nvSpPr>
          <p:cNvPr id="3" name="Уровень текста 1…"/>
          <p:cNvSpPr txBox="1">
            <a:spLocks noGrp="1"/>
          </p:cNvSpPr>
          <p:nvPr>
            <p:ph type="body" idx="1"/>
          </p:nvPr>
        </p:nvSpPr>
        <p:spPr>
          <a:xfrm>
            <a:off x="633414" y="1181100"/>
            <a:ext cx="7877175" cy="3486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Autofit/>
          </a:body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4" name="Номер слайда"/>
          <p:cNvSpPr txBox="1">
            <a:spLocks noGrp="1"/>
          </p:cNvSpPr>
          <p:nvPr>
            <p:ph type="sldNum" sz="quarter" idx="2"/>
          </p:nvPr>
        </p:nvSpPr>
        <p:spPr>
          <a:xfrm>
            <a:off x="8710061" y="4667250"/>
            <a:ext cx="214802" cy="227242"/>
          </a:xfrm>
          <a:prstGeom prst="rect">
            <a:avLst/>
          </a:prstGeom>
          <a:ln w="12700">
            <a:miter lim="400000"/>
          </a:ln>
        </p:spPr>
        <p:txBody>
          <a:bodyPr wrap="none" lIns="50800" tIns="50800" rIns="50800" bIns="50800">
            <a:spAutoFit/>
          </a:bodyPr>
          <a:lstStyle>
            <a:lvl1pPr>
              <a:defRPr sz="81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1" r:id="rId4"/>
    <p:sldLayoutId id="2147483662" r:id="rId5"/>
    <p:sldLayoutId id="2147483663" r:id="rId6"/>
    <p:sldLayoutId id="2147483664" r:id="rId7"/>
    <p:sldLayoutId id="2147483667" r:id="rId8"/>
    <p:sldLayoutId id="2147483668" r:id="rId9"/>
    <p:sldLayoutId id="2147483654" r:id="rId10"/>
    <p:sldLayoutId id="2147483660" r:id="rId11"/>
    <p:sldLayoutId id="2147483669" r:id="rId12"/>
    <p:sldLayoutId id="2147483670" r:id="rId13"/>
  </p:sldLayoutIdLst>
  <p:transition spd="med"/>
  <p:txStyles>
    <p:titleStyle>
      <a:lvl1pPr marL="0" marR="0" indent="0" algn="l" defTabSz="278607" rtl="0" latinLnBrk="0">
        <a:lnSpc>
          <a:spcPct val="100000"/>
        </a:lnSpc>
        <a:spcBef>
          <a:spcPts val="0"/>
        </a:spcBef>
        <a:spcAft>
          <a:spcPts val="0"/>
        </a:spcAft>
        <a:buClrTx/>
        <a:buSzTx/>
        <a:buFontTx/>
        <a:buNone/>
        <a:tabLst/>
        <a:defRPr sz="1800" b="1" i="0" u="none" strike="noStrike" cap="none" spc="0" baseline="0">
          <a:solidFill>
            <a:srgbClr val="000000"/>
          </a:solidFill>
          <a:uFillTx/>
          <a:latin typeface="Proxima Nova Rg" panose="02000506030000020004" pitchFamily="2" charset="0"/>
          <a:ea typeface="+mn-ea"/>
          <a:cs typeface="+mn-cs"/>
          <a:sym typeface="Helvetica Neue Medium"/>
        </a:defRPr>
      </a:lvl1pPr>
      <a:lvl2pPr marL="0" marR="0" indent="15430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2pPr>
      <a:lvl3pPr marL="0" marR="0" indent="30861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3pPr>
      <a:lvl4pPr marL="0" marR="0" indent="46291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4pPr>
      <a:lvl5pPr marL="0" marR="0" indent="61722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5pPr>
      <a:lvl6pPr marL="0" marR="0" indent="77152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6pPr>
      <a:lvl7pPr marL="0" marR="0" indent="92583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7pPr>
      <a:lvl8pPr marL="0" marR="0" indent="108013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8pPr>
      <a:lvl9pPr marL="0" marR="0" indent="123444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9pPr>
    </p:titleStyle>
    <p:bodyStyle>
      <a:lvl1pPr marL="21431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Tx/>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1pPr>
      <a:lvl2pPr marL="0" marR="0" indent="154305"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2pPr>
      <a:lvl3pPr marL="0" marR="0" indent="30861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3pPr>
      <a:lvl4pPr marL="0" marR="0" indent="462915"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4pPr>
      <a:lvl5pPr marL="0" marR="0" indent="61722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5pPr>
      <a:lvl6pPr marL="0" marR="0" indent="771525"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6pPr>
      <a:lvl7pPr marL="0" marR="0" indent="92583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7pPr>
      <a:lvl8pPr marL="0" marR="0" indent="1080135"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8pPr>
      <a:lvl9pPr marL="0" marR="0" indent="1234440" algn="ctr" defTabSz="278607" rtl="0" latinLnBrk="0">
        <a:lnSpc>
          <a:spcPct val="100000"/>
        </a:lnSpc>
        <a:spcBef>
          <a:spcPts val="0"/>
        </a:spcBef>
        <a:spcAft>
          <a:spcPts val="0"/>
        </a:spcAft>
        <a:buClrTx/>
        <a:buSzTx/>
        <a:buFontTx/>
        <a:buNone/>
        <a:tabLst/>
        <a:defRPr sz="81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6.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6.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6.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6.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s://music.yandex.ru/album/20254097/track/97923167?activeTab=about&amp;dir=desc"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4.xml"/><Relationship Id="rId4" Type="http://schemas.openxmlformats.org/officeDocument/2006/relationships/image" Target="../media/image32.tiff"/></Relationships>
</file>

<file path=ppt/slides/_rels/slide29.xml.rels><?xml version="1.0" encoding="UTF-8" standalone="yes"?>
<Relationships xmlns="http://schemas.openxmlformats.org/package/2006/relationships"><Relationship Id="rId3" Type="http://schemas.openxmlformats.org/officeDocument/2006/relationships/image" Target="../media/image34.tif"/><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tif"/><Relationship Id="rId1" Type="http://schemas.openxmlformats.org/officeDocument/2006/relationships/slideLayout" Target="../slideLayouts/slideLayout13.xml"/><Relationship Id="rId4" Type="http://schemas.openxmlformats.org/officeDocument/2006/relationships/image" Target="../media/image38.tiff"/></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Прямоугольник"/>
          <p:cNvSpPr/>
          <p:nvPr/>
        </p:nvSpPr>
        <p:spPr>
          <a:xfrm>
            <a:off x="1254779" y="3721960"/>
            <a:ext cx="4378997" cy="634997"/>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080"/>
          </a:p>
        </p:txBody>
      </p:sp>
      <p:sp>
        <p:nvSpPr>
          <p:cNvPr id="3" name="Текст 2">
            <a:extLst>
              <a:ext uri="{FF2B5EF4-FFF2-40B4-BE49-F238E27FC236}">
                <a16:creationId xmlns:a16="http://schemas.microsoft.com/office/drawing/2014/main" id="{98FD40A5-F3FD-B54C-9CD3-2C5EFF741120}"/>
              </a:ext>
            </a:extLst>
          </p:cNvPr>
          <p:cNvSpPr>
            <a:spLocks noGrp="1"/>
          </p:cNvSpPr>
          <p:nvPr>
            <p:ph type="body" sz="quarter" idx="1"/>
          </p:nvPr>
        </p:nvSpPr>
        <p:spPr/>
        <p:txBody>
          <a:bodyPr>
            <a:normAutofit/>
          </a:bodyPr>
          <a:lstStyle/>
          <a:p>
            <a:r>
              <a:rPr lang="ru-RU" dirty="0"/>
              <a:t>ФИО спикера</a:t>
            </a:r>
          </a:p>
        </p:txBody>
      </p:sp>
      <p:sp>
        <p:nvSpPr>
          <p:cNvPr id="2" name="Заголовок 1">
            <a:extLst>
              <a:ext uri="{FF2B5EF4-FFF2-40B4-BE49-F238E27FC236}">
                <a16:creationId xmlns:a16="http://schemas.microsoft.com/office/drawing/2014/main" id="{EE62D806-51F0-734C-BBC0-4312C0AC04EF}"/>
              </a:ext>
            </a:extLst>
          </p:cNvPr>
          <p:cNvSpPr>
            <a:spLocks noGrp="1"/>
          </p:cNvSpPr>
          <p:nvPr>
            <p:ph type="title"/>
          </p:nvPr>
        </p:nvSpPr>
        <p:spPr>
          <a:xfrm>
            <a:off x="1590907" y="1427357"/>
            <a:ext cx="5082036" cy="1185166"/>
          </a:xfrm>
        </p:spPr>
        <p:txBody>
          <a:bodyPr>
            <a:normAutofit/>
          </a:bodyPr>
          <a:lstStyle/>
          <a:p>
            <a:r>
              <a:rPr lang="ru-RU" dirty="0"/>
              <a:t>ОБЩЕСТВЕННЫЕ ФИНАНСЫ </a:t>
            </a:r>
            <a:br>
              <a:rPr lang="ru-RU" dirty="0"/>
            </a:br>
            <a:r>
              <a:rPr lang="ru-RU" dirty="0"/>
              <a:t>В ЖИЗНИ СОВРЕМЕННОГО ЧЕЛОВЕКА</a:t>
            </a:r>
          </a:p>
        </p:txBody>
      </p:sp>
      <p:pic>
        <p:nvPicPr>
          <p:cNvPr id="4" name="Рисунок 3">
            <a:extLst>
              <a:ext uri="{FF2B5EF4-FFF2-40B4-BE49-F238E27FC236}">
                <a16:creationId xmlns:a16="http://schemas.microsoft.com/office/drawing/2014/main" id="{3E8D2929-381D-DFCA-7CDD-A3E222865B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7873" y="3898258"/>
            <a:ext cx="2306128" cy="1202364"/>
          </a:xfrm>
          <a:prstGeom prst="rect">
            <a:avLst/>
          </a:prstGeom>
        </p:spPr>
      </p:pic>
      <p:pic>
        <p:nvPicPr>
          <p:cNvPr id="5" name="Рисунок 4">
            <a:extLst>
              <a:ext uri="{FF2B5EF4-FFF2-40B4-BE49-F238E27FC236}">
                <a16:creationId xmlns:a16="http://schemas.microsoft.com/office/drawing/2014/main" id="{A3E407EC-28E0-AB1A-1B12-E763CD5269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562" y="318590"/>
            <a:ext cx="1861457" cy="78970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9"/>
          <p:cNvSpPr/>
          <p:nvPr/>
        </p:nvSpPr>
        <p:spPr>
          <a:xfrm>
            <a:off x="666449" y="1242297"/>
            <a:ext cx="2069291" cy="467711"/>
          </a:xfrm>
          <a:prstGeom prst="roundRect">
            <a:avLst>
              <a:gd name="adj" fmla="val 16667"/>
            </a:avLst>
          </a:prstGeom>
          <a:solidFill>
            <a:schemeClr val="accent2"/>
          </a:solidFill>
          <a:ln>
            <a:noFill/>
          </a:ln>
        </p:spPr>
        <p:txBody>
          <a:bodyPr spcFirstLastPara="1" wrap="square" lIns="68569" tIns="34275" rIns="68569" bIns="34275" anchor="ctr" anchorCtr="0">
            <a:noAutofit/>
          </a:bodyPr>
          <a:lstStyle/>
          <a:p>
            <a:pPr>
              <a:buClr>
                <a:srgbClr val="000000"/>
              </a:buClr>
              <a:buSzPts val="1800"/>
            </a:pPr>
            <a:r>
              <a:rPr lang="ru-RU" sz="1200" dirty="0">
                <a:solidFill>
                  <a:schemeClr val="bg1"/>
                </a:solidFill>
                <a:latin typeface="Arial"/>
                <a:ea typeface="Arial"/>
                <a:cs typeface="Arial"/>
                <a:sym typeface="Arial"/>
              </a:rPr>
              <a:t>ДОХОДЫ</a:t>
            </a:r>
          </a:p>
        </p:txBody>
      </p:sp>
      <p:sp>
        <p:nvSpPr>
          <p:cNvPr id="291" name="Google Shape;291;p9"/>
          <p:cNvSpPr/>
          <p:nvPr/>
        </p:nvSpPr>
        <p:spPr>
          <a:xfrm>
            <a:off x="676349" y="1892663"/>
            <a:ext cx="1547307" cy="467711"/>
          </a:xfrm>
          <a:prstGeom prst="roundRect">
            <a:avLst>
              <a:gd name="adj" fmla="val 16667"/>
            </a:avLst>
          </a:prstGeom>
          <a:noFill/>
          <a:ln w="1905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33"/>
            </a:pPr>
            <a:r>
              <a:rPr lang="ru-RU" sz="1100" dirty="0">
                <a:latin typeface="Arial"/>
                <a:ea typeface="Arial"/>
                <a:cs typeface="Arial"/>
                <a:sym typeface="Arial"/>
              </a:rPr>
              <a:t>НАЛОГОВЫЕ ДОХОДЫ</a:t>
            </a:r>
          </a:p>
        </p:txBody>
      </p:sp>
      <p:sp>
        <p:nvSpPr>
          <p:cNvPr id="292" name="Google Shape;292;p9"/>
          <p:cNvSpPr/>
          <p:nvPr/>
        </p:nvSpPr>
        <p:spPr>
          <a:xfrm>
            <a:off x="676351" y="2442360"/>
            <a:ext cx="1547306" cy="1328960"/>
          </a:xfrm>
          <a:prstGeom prst="roundRect">
            <a:avLst>
              <a:gd name="adj" fmla="val 6806"/>
            </a:avLst>
          </a:prstGeom>
          <a:noFill/>
          <a:ln w="1905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l">
              <a:buClr>
                <a:srgbClr val="000000"/>
              </a:buClr>
              <a:buSzPts val="1400"/>
            </a:pPr>
            <a:r>
              <a:rPr lang="ru-RU" sz="1100" dirty="0">
                <a:latin typeface="Arial"/>
                <a:ea typeface="Arial"/>
                <a:cs typeface="Arial"/>
                <a:sym typeface="Arial"/>
              </a:rPr>
              <a:t>НЕНАЛОГОВЫЕ ДОХОДЫ</a:t>
            </a:r>
          </a:p>
          <a:p>
            <a:pPr algn="l">
              <a:buClr>
                <a:srgbClr val="000000"/>
              </a:buClr>
              <a:buSzPts val="1400"/>
            </a:pPr>
            <a:r>
              <a:rPr lang="ru-RU" sz="1100" b="0" dirty="0">
                <a:latin typeface="Arial"/>
                <a:ea typeface="Arial"/>
                <a:cs typeface="Arial"/>
                <a:sym typeface="Arial"/>
              </a:rPr>
              <a:t>- Штрафы</a:t>
            </a:r>
          </a:p>
          <a:p>
            <a:pPr algn="l">
              <a:buClr>
                <a:srgbClr val="000000"/>
              </a:buClr>
              <a:buSzPts val="1400"/>
            </a:pPr>
            <a:r>
              <a:rPr lang="ru-RU" sz="1100" b="0" dirty="0">
                <a:latin typeface="Arial"/>
                <a:ea typeface="Arial"/>
                <a:cs typeface="Arial"/>
                <a:sym typeface="Arial"/>
              </a:rPr>
              <a:t>- Сборы</a:t>
            </a:r>
            <a:br>
              <a:rPr lang="ru-RU" sz="1100" b="0" dirty="0">
                <a:latin typeface="Arial"/>
                <a:ea typeface="Arial"/>
                <a:cs typeface="Arial"/>
                <a:sym typeface="Arial"/>
              </a:rPr>
            </a:br>
            <a:r>
              <a:rPr lang="ru-RU" sz="1100" b="0" dirty="0">
                <a:latin typeface="Arial"/>
                <a:ea typeface="Arial"/>
                <a:cs typeface="Arial"/>
                <a:sym typeface="Arial"/>
              </a:rPr>
              <a:t>- Доходы от использования государственной собственности и др.</a:t>
            </a:r>
          </a:p>
        </p:txBody>
      </p:sp>
      <p:sp>
        <p:nvSpPr>
          <p:cNvPr id="293" name="Google Shape;293;p9"/>
          <p:cNvSpPr/>
          <p:nvPr/>
        </p:nvSpPr>
        <p:spPr>
          <a:xfrm>
            <a:off x="3369168" y="1235048"/>
            <a:ext cx="2069291" cy="1392524"/>
          </a:xfrm>
          <a:prstGeom prst="roundRect">
            <a:avLst>
              <a:gd name="adj" fmla="val 16667"/>
            </a:avLst>
          </a:prstGeom>
          <a:solidFill>
            <a:srgbClr val="F2F2F2"/>
          </a:solidFill>
          <a:ln w="19050" cap="flat" cmpd="sng">
            <a:solidFill>
              <a:srgbClr val="BFBFBF"/>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2400"/>
            </a:pPr>
            <a:r>
              <a:rPr lang="ru-RU" sz="1800">
                <a:solidFill>
                  <a:srgbClr val="3F3F3F"/>
                </a:solidFill>
                <a:latin typeface="Arial"/>
                <a:ea typeface="Arial"/>
                <a:cs typeface="Arial"/>
                <a:sym typeface="Arial"/>
              </a:rPr>
              <a:t>Федеральный </a:t>
            </a:r>
            <a:endParaRPr sz="1050" b="0">
              <a:latin typeface="Arial"/>
              <a:ea typeface="Arial"/>
              <a:cs typeface="Arial"/>
              <a:sym typeface="Arial"/>
            </a:endParaRPr>
          </a:p>
          <a:p>
            <a:pPr>
              <a:buClr>
                <a:srgbClr val="000000"/>
              </a:buClr>
              <a:buSzPts val="2400"/>
            </a:pPr>
            <a:r>
              <a:rPr lang="ru-RU" sz="1800">
                <a:solidFill>
                  <a:srgbClr val="3F3F3F"/>
                </a:solidFill>
                <a:latin typeface="Arial"/>
                <a:ea typeface="Arial"/>
                <a:cs typeface="Arial"/>
                <a:sym typeface="Arial"/>
              </a:rPr>
              <a:t>бюджет</a:t>
            </a:r>
            <a:endParaRPr sz="1800" b="0">
              <a:solidFill>
                <a:srgbClr val="3F3F3F"/>
              </a:solidFill>
              <a:latin typeface="Arial"/>
              <a:ea typeface="Arial"/>
              <a:cs typeface="Arial"/>
              <a:sym typeface="Arial"/>
            </a:endParaRPr>
          </a:p>
        </p:txBody>
      </p:sp>
      <p:sp>
        <p:nvSpPr>
          <p:cNvPr id="301" name="Google Shape;301;p9"/>
          <p:cNvSpPr/>
          <p:nvPr/>
        </p:nvSpPr>
        <p:spPr>
          <a:xfrm>
            <a:off x="5898171" y="1201076"/>
            <a:ext cx="2069291" cy="467711"/>
          </a:xfrm>
          <a:prstGeom prst="roundRect">
            <a:avLst>
              <a:gd name="adj" fmla="val 16667"/>
            </a:avLst>
          </a:prstGeom>
          <a:solidFill>
            <a:schemeClr val="accent3"/>
          </a:solidFill>
          <a:ln>
            <a:noFill/>
          </a:ln>
        </p:spPr>
        <p:txBody>
          <a:bodyPr spcFirstLastPara="1" wrap="square" lIns="68569" tIns="34275" rIns="68569" bIns="34275" anchor="ctr" anchorCtr="0">
            <a:noAutofit/>
          </a:bodyPr>
          <a:lstStyle/>
          <a:p>
            <a:pPr>
              <a:buClr>
                <a:srgbClr val="000000"/>
              </a:buClr>
              <a:buSzPts val="1333"/>
            </a:pPr>
            <a:r>
              <a:rPr lang="ru-RU" sz="1200" dirty="0">
                <a:solidFill>
                  <a:srgbClr val="FFFFFF"/>
                </a:solidFill>
                <a:latin typeface="Arial"/>
                <a:ea typeface="Arial"/>
                <a:cs typeface="Arial"/>
                <a:sym typeface="Arial"/>
              </a:rPr>
              <a:t>РАСХОДЫ</a:t>
            </a:r>
            <a:endParaRPr sz="1200" b="0" dirty="0">
              <a:solidFill>
                <a:srgbClr val="FFFFFF"/>
              </a:solidFill>
              <a:latin typeface="Arial"/>
              <a:ea typeface="Arial"/>
              <a:cs typeface="Arial"/>
              <a:sym typeface="Arial"/>
            </a:endParaRPr>
          </a:p>
        </p:txBody>
      </p:sp>
      <p:cxnSp>
        <p:nvCxnSpPr>
          <p:cNvPr id="302" name="Google Shape;302;p9"/>
          <p:cNvCxnSpPr>
            <a:cxnSpLocks/>
            <a:stCxn id="290" idx="3"/>
            <a:endCxn id="293" idx="1"/>
          </p:cNvCxnSpPr>
          <p:nvPr/>
        </p:nvCxnSpPr>
        <p:spPr>
          <a:xfrm>
            <a:off x="2735740" y="1476152"/>
            <a:ext cx="633375" cy="455175"/>
          </a:xfrm>
          <a:prstGeom prst="bentConnector3">
            <a:avLst>
              <a:gd name="adj1" fmla="val 50004"/>
            </a:avLst>
          </a:prstGeom>
          <a:noFill/>
          <a:ln w="9525" cap="flat" cmpd="sng">
            <a:solidFill>
              <a:schemeClr val="accent1"/>
            </a:solidFill>
            <a:prstDash val="solid"/>
            <a:miter lim="800000"/>
            <a:headEnd type="none" w="sm" len="sm"/>
            <a:tailEnd type="triangle" w="med" len="med"/>
          </a:ln>
        </p:spPr>
      </p:cxnSp>
      <p:cxnSp>
        <p:nvCxnSpPr>
          <p:cNvPr id="303" name="Google Shape;303;p9"/>
          <p:cNvCxnSpPr>
            <a:cxnSpLocks/>
            <a:stCxn id="292" idx="3"/>
          </p:cNvCxnSpPr>
          <p:nvPr/>
        </p:nvCxnSpPr>
        <p:spPr>
          <a:xfrm flipV="1">
            <a:off x="2223657" y="1454566"/>
            <a:ext cx="429523" cy="1652274"/>
          </a:xfrm>
          <a:prstGeom prst="bentConnector2">
            <a:avLst/>
          </a:prstGeom>
          <a:noFill/>
          <a:ln w="9525" cap="flat" cmpd="sng">
            <a:solidFill>
              <a:schemeClr val="accent1"/>
            </a:solidFill>
            <a:prstDash val="solid"/>
            <a:miter lim="800000"/>
            <a:headEnd type="none" w="sm" len="sm"/>
            <a:tailEnd type="triangle" w="med" len="med"/>
          </a:ln>
        </p:spPr>
      </p:cxnSp>
      <p:cxnSp>
        <p:nvCxnSpPr>
          <p:cNvPr id="304" name="Google Shape;304;p9"/>
          <p:cNvCxnSpPr/>
          <p:nvPr/>
        </p:nvCxnSpPr>
        <p:spPr>
          <a:xfrm rot="10800000" flipH="1">
            <a:off x="1949455" y="1895850"/>
            <a:ext cx="685799" cy="364"/>
          </a:xfrm>
          <a:prstGeom prst="straightConnector1">
            <a:avLst/>
          </a:prstGeom>
          <a:noFill/>
          <a:ln w="9525" cap="flat" cmpd="sng">
            <a:solidFill>
              <a:schemeClr val="accent1"/>
            </a:solidFill>
            <a:prstDash val="solid"/>
            <a:miter lim="800000"/>
            <a:headEnd type="none" w="sm" len="sm"/>
            <a:tailEnd type="triangle" w="med" len="med"/>
          </a:ln>
        </p:spPr>
      </p:cxnSp>
      <p:cxnSp>
        <p:nvCxnSpPr>
          <p:cNvPr id="305" name="Google Shape;305;p9"/>
          <p:cNvCxnSpPr>
            <a:stCxn id="293" idx="3"/>
            <a:endCxn id="301" idx="1"/>
          </p:cNvCxnSpPr>
          <p:nvPr/>
        </p:nvCxnSpPr>
        <p:spPr>
          <a:xfrm rot="10800000" flipH="1">
            <a:off x="5438459" y="1434960"/>
            <a:ext cx="459675" cy="496350"/>
          </a:xfrm>
          <a:prstGeom prst="bentConnector3">
            <a:avLst>
              <a:gd name="adj1" fmla="val 50004"/>
            </a:avLst>
          </a:prstGeom>
          <a:noFill/>
          <a:ln w="9525" cap="flat" cmpd="sng">
            <a:solidFill>
              <a:srgbClr val="A5A5A5"/>
            </a:solidFill>
            <a:prstDash val="solid"/>
            <a:miter lim="800000"/>
            <a:headEnd type="none" w="sm" len="sm"/>
            <a:tailEnd type="triangle" w="med" len="med"/>
          </a:ln>
        </p:spPr>
      </p:cxnSp>
      <p:cxnSp>
        <p:nvCxnSpPr>
          <p:cNvPr id="306" name="Google Shape;306;p9"/>
          <p:cNvCxnSpPr>
            <a:cxnSpLocks/>
          </p:cNvCxnSpPr>
          <p:nvPr/>
        </p:nvCxnSpPr>
        <p:spPr>
          <a:xfrm>
            <a:off x="6837218" y="1702759"/>
            <a:ext cx="0" cy="2199346"/>
          </a:xfrm>
          <a:prstGeom prst="straightConnector1">
            <a:avLst/>
          </a:prstGeom>
          <a:noFill/>
          <a:ln w="12700" cap="flat" cmpd="sng">
            <a:solidFill>
              <a:schemeClr val="accent3"/>
            </a:solidFill>
            <a:prstDash val="solid"/>
            <a:miter lim="800000"/>
            <a:headEnd type="none" w="sm" len="sm"/>
            <a:tailEnd type="none" w="sm" len="sm"/>
          </a:ln>
        </p:spPr>
      </p:cxnSp>
      <p:cxnSp>
        <p:nvCxnSpPr>
          <p:cNvPr id="307" name="Google Shape;307;p9"/>
          <p:cNvCxnSpPr>
            <a:cxnSpLocks/>
            <a:endCxn id="3" idx="1"/>
          </p:cNvCxnSpPr>
          <p:nvPr/>
        </p:nvCxnSpPr>
        <p:spPr>
          <a:xfrm>
            <a:off x="6837165" y="1931309"/>
            <a:ext cx="223462" cy="1"/>
          </a:xfrm>
          <a:prstGeom prst="straightConnector1">
            <a:avLst/>
          </a:prstGeom>
          <a:noFill/>
          <a:ln w="9525" cap="flat" cmpd="sng">
            <a:solidFill>
              <a:schemeClr val="accent3"/>
            </a:solidFill>
            <a:prstDash val="solid"/>
            <a:miter lim="800000"/>
            <a:headEnd type="none" w="sm" len="sm"/>
            <a:tailEnd type="triangle" w="med" len="med"/>
          </a:ln>
        </p:spPr>
      </p:cxnSp>
      <p:cxnSp>
        <p:nvCxnSpPr>
          <p:cNvPr id="309" name="Google Shape;309;p9"/>
          <p:cNvCxnSpPr/>
          <p:nvPr/>
        </p:nvCxnSpPr>
        <p:spPr>
          <a:xfrm>
            <a:off x="6837218" y="2393179"/>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0" name="Google Shape;310;p9"/>
          <p:cNvCxnSpPr/>
          <p:nvPr/>
        </p:nvCxnSpPr>
        <p:spPr>
          <a:xfrm>
            <a:off x="6837218" y="2788505"/>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1" name="Google Shape;311;p9"/>
          <p:cNvCxnSpPr/>
          <p:nvPr/>
        </p:nvCxnSpPr>
        <p:spPr>
          <a:xfrm>
            <a:off x="6837218" y="3147641"/>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2" name="Google Shape;312;p9"/>
          <p:cNvCxnSpPr/>
          <p:nvPr/>
        </p:nvCxnSpPr>
        <p:spPr>
          <a:xfrm>
            <a:off x="6837218" y="3524872"/>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3" name="Google Shape;313;p9"/>
          <p:cNvCxnSpPr>
            <a:cxnSpLocks/>
          </p:cNvCxnSpPr>
          <p:nvPr/>
        </p:nvCxnSpPr>
        <p:spPr>
          <a:xfrm>
            <a:off x="6837165" y="3902105"/>
            <a:ext cx="232032" cy="0"/>
          </a:xfrm>
          <a:prstGeom prst="straightConnector1">
            <a:avLst/>
          </a:prstGeom>
          <a:noFill/>
          <a:ln w="9525" cap="flat" cmpd="sng">
            <a:solidFill>
              <a:schemeClr val="accent3"/>
            </a:solidFill>
            <a:prstDash val="solid"/>
            <a:miter lim="800000"/>
            <a:headEnd type="none" w="sm" len="sm"/>
            <a:tailEnd type="triangle" w="med" len="med"/>
          </a:ln>
        </p:spPr>
      </p:cxnSp>
      <p:pic>
        <p:nvPicPr>
          <p:cNvPr id="314" name="Google Shape;314;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25247" y="1571112"/>
            <a:ext cx="356402" cy="2796320"/>
          </a:xfrm>
          <a:prstGeom prst="rect">
            <a:avLst/>
          </a:prstGeom>
          <a:noFill/>
          <a:ln>
            <a:noFill/>
          </a:ln>
        </p:spPr>
      </p:pic>
      <p:sp>
        <p:nvSpPr>
          <p:cNvPr id="315" name="Google Shape;315;p9"/>
          <p:cNvSpPr/>
          <p:nvPr/>
        </p:nvSpPr>
        <p:spPr>
          <a:xfrm>
            <a:off x="676350" y="3858452"/>
            <a:ext cx="1547306" cy="1055125"/>
          </a:xfrm>
          <a:prstGeom prst="roundRect">
            <a:avLst>
              <a:gd name="adj" fmla="val 0"/>
            </a:avLst>
          </a:prstGeom>
          <a:solidFill>
            <a:schemeClr val="lt1"/>
          </a:solidFill>
          <a:ln w="25400" cap="flat" cmpd="sng">
            <a:solidFill>
              <a:schemeClr val="accent2"/>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ru-RU" sz="1100" b="1" i="0" u="none" strike="noStrike" cap="none" dirty="0">
                <a:solidFill>
                  <a:srgbClr val="000000"/>
                </a:solidFill>
                <a:latin typeface="Arial"/>
                <a:ea typeface="Arial"/>
                <a:cs typeface="Arial"/>
                <a:sym typeface="Arial"/>
              </a:rPr>
              <a:t>БЕЗВОМЕЗДНЫЕ ПОСТУПЛЕНИЯ</a:t>
            </a:r>
            <a:endParaRPr lang="ru-RU" sz="1200" dirty="0"/>
          </a:p>
          <a:p>
            <a:pPr marL="228594" marR="0" lvl="0" indent="-228594" algn="l" rtl="0">
              <a:lnSpc>
                <a:spcPct val="100000"/>
              </a:lnSpc>
              <a:spcBef>
                <a:spcPts val="0"/>
              </a:spcBef>
              <a:spcAft>
                <a:spcPts val="0"/>
              </a:spcAft>
              <a:buClr>
                <a:srgbClr val="000000"/>
              </a:buClr>
              <a:buSzPts val="1333"/>
              <a:buFont typeface="Arial"/>
              <a:buChar char="•"/>
            </a:pPr>
            <a:r>
              <a:rPr lang="ru-RU" sz="1100" b="0" i="0" u="none" strike="noStrike" cap="none" dirty="0">
                <a:solidFill>
                  <a:srgbClr val="000000"/>
                </a:solidFill>
                <a:latin typeface="Arial"/>
                <a:ea typeface="Arial"/>
                <a:cs typeface="Arial"/>
                <a:sym typeface="Arial"/>
              </a:rPr>
              <a:t>Дотации</a:t>
            </a:r>
          </a:p>
          <a:p>
            <a:pPr marL="228594" marR="0" lvl="0" indent="-228594" algn="l" rtl="0">
              <a:lnSpc>
                <a:spcPct val="100000"/>
              </a:lnSpc>
              <a:spcBef>
                <a:spcPts val="0"/>
              </a:spcBef>
              <a:spcAft>
                <a:spcPts val="0"/>
              </a:spcAft>
              <a:buClr>
                <a:srgbClr val="000000"/>
              </a:buClr>
              <a:buSzPts val="1333"/>
              <a:buFont typeface="Arial"/>
              <a:buChar char="•"/>
            </a:pPr>
            <a:r>
              <a:rPr lang="ru-RU" sz="1100" b="0" dirty="0"/>
              <a:t>Субсидии</a:t>
            </a:r>
          </a:p>
          <a:p>
            <a:pPr marL="228594" marR="0" lvl="0" indent="-228594" algn="l" rtl="0">
              <a:lnSpc>
                <a:spcPct val="100000"/>
              </a:lnSpc>
              <a:spcBef>
                <a:spcPts val="0"/>
              </a:spcBef>
              <a:spcAft>
                <a:spcPts val="0"/>
              </a:spcAft>
              <a:buClr>
                <a:srgbClr val="000000"/>
              </a:buClr>
              <a:buSzPts val="1333"/>
              <a:buFont typeface="Arial"/>
              <a:buChar char="•"/>
            </a:pPr>
            <a:r>
              <a:rPr lang="ru-RU" sz="1100" b="0" i="0" u="none" strike="noStrike" cap="none" dirty="0">
                <a:solidFill>
                  <a:srgbClr val="000000"/>
                </a:solidFill>
                <a:latin typeface="Arial"/>
                <a:ea typeface="Arial"/>
                <a:cs typeface="Arial"/>
                <a:sym typeface="Arial"/>
              </a:rPr>
              <a:t>Субвенции</a:t>
            </a:r>
          </a:p>
        </p:txBody>
      </p:sp>
      <p:sp>
        <p:nvSpPr>
          <p:cNvPr id="6" name="Заголовок 1">
            <a:extLst>
              <a:ext uri="{FF2B5EF4-FFF2-40B4-BE49-F238E27FC236}">
                <a16:creationId xmlns:a16="http://schemas.microsoft.com/office/drawing/2014/main" id="{C4F677A6-2F68-2109-3AF9-9A3A9E0CF331}"/>
              </a:ext>
            </a:extLst>
          </p:cNvPr>
          <p:cNvSpPr txBox="1">
            <a:spLocks/>
          </p:cNvSpPr>
          <p:nvPr/>
        </p:nvSpPr>
        <p:spPr>
          <a:xfrm>
            <a:off x="633412" y="383150"/>
            <a:ext cx="6888265" cy="682727"/>
          </a:xfrm>
          <a:prstGeom prst="rect">
            <a:avLst/>
          </a:prstGeom>
        </p:spPr>
        <p:txBody>
          <a:bodyPr/>
          <a:lstStyle>
            <a:lvl1pPr marL="0" marR="0" indent="0" algn="l" defTabSz="278607" rtl="0" latinLnBrk="0">
              <a:lnSpc>
                <a:spcPct val="100000"/>
              </a:lnSpc>
              <a:spcBef>
                <a:spcPts val="0"/>
              </a:spcBef>
              <a:spcAft>
                <a:spcPts val="0"/>
              </a:spcAft>
              <a:buClrTx/>
              <a:buSzTx/>
              <a:buFontTx/>
              <a:buNone/>
              <a:tabLst/>
              <a:defRPr sz="1800" b="1" i="0" u="none" strike="noStrike" cap="none" spc="0" baseline="0">
                <a:solidFill>
                  <a:srgbClr val="000000"/>
                </a:solidFill>
                <a:uFillTx/>
                <a:latin typeface="Proxima Nova Rg" panose="02000506030000020004" pitchFamily="2" charset="0"/>
                <a:ea typeface="+mn-ea"/>
                <a:cs typeface="+mn-cs"/>
                <a:sym typeface="Helvetica Neue Medium"/>
              </a:defRPr>
            </a:lvl1pPr>
            <a:lvl2pPr marL="0" marR="0" indent="15430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2pPr>
            <a:lvl3pPr marL="0" marR="0" indent="30861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3pPr>
            <a:lvl4pPr marL="0" marR="0" indent="46291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4pPr>
            <a:lvl5pPr marL="0" marR="0" indent="61722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5pPr>
            <a:lvl6pPr marL="0" marR="0" indent="77152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6pPr>
            <a:lvl7pPr marL="0" marR="0" indent="92583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7pPr>
            <a:lvl8pPr marL="0" marR="0" indent="108013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8pPr>
            <a:lvl9pPr marL="0" marR="0" indent="123444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9pPr>
          </a:lstStyle>
          <a:p>
            <a:pPr hangingPunct="1"/>
            <a:r>
              <a:rPr lang="ru-RU" dirty="0"/>
              <a:t>ФИНАНСЫ ГОСУДАРСТВА</a:t>
            </a:r>
          </a:p>
        </p:txBody>
      </p:sp>
      <p:sp>
        <p:nvSpPr>
          <p:cNvPr id="2" name="Google Shape;285;p13">
            <a:extLst>
              <a:ext uri="{FF2B5EF4-FFF2-40B4-BE49-F238E27FC236}">
                <a16:creationId xmlns:a16="http://schemas.microsoft.com/office/drawing/2014/main" id="{8A59E11B-C860-181E-F51E-8154C8098C7C}"/>
              </a:ext>
            </a:extLst>
          </p:cNvPr>
          <p:cNvSpPr txBox="1"/>
          <p:nvPr/>
        </p:nvSpPr>
        <p:spPr>
          <a:xfrm>
            <a:off x="7060627" y="3771320"/>
            <a:ext cx="1393754"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ru-RU" sz="1100" b="0" i="0" u="none" strike="noStrike" cap="small" dirty="0">
                <a:solidFill>
                  <a:srgbClr val="393B3B"/>
                </a:solidFill>
                <a:latin typeface="Arial"/>
                <a:ea typeface="Arial"/>
                <a:cs typeface="Arial"/>
                <a:sym typeface="Arial"/>
              </a:rPr>
              <a:t>другие расходы</a:t>
            </a:r>
            <a:endParaRPr sz="1100" b="0" i="0" u="none" strike="noStrike" cap="none" dirty="0">
              <a:solidFill>
                <a:srgbClr val="000000"/>
              </a:solidFill>
              <a:latin typeface="Arial"/>
              <a:ea typeface="Arial"/>
              <a:cs typeface="Arial"/>
              <a:sym typeface="Arial"/>
            </a:endParaRPr>
          </a:p>
        </p:txBody>
      </p:sp>
      <p:sp>
        <p:nvSpPr>
          <p:cNvPr id="3" name="Google Shape;286;p13">
            <a:extLst>
              <a:ext uri="{FF2B5EF4-FFF2-40B4-BE49-F238E27FC236}">
                <a16:creationId xmlns:a16="http://schemas.microsoft.com/office/drawing/2014/main" id="{76E3DE0F-E847-1649-7735-0C70D438873F}"/>
              </a:ext>
            </a:extLst>
          </p:cNvPr>
          <p:cNvSpPr txBox="1"/>
          <p:nvPr/>
        </p:nvSpPr>
        <p:spPr>
          <a:xfrm>
            <a:off x="7060627" y="1715886"/>
            <a:ext cx="1527972"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ru-RU" sz="1100" b="0" i="0" u="none" strike="noStrike" cap="small" dirty="0">
                <a:solidFill>
                  <a:srgbClr val="393B3B"/>
                </a:solidFill>
                <a:latin typeface="Arial"/>
                <a:ea typeface="Arial"/>
                <a:cs typeface="Arial"/>
                <a:sym typeface="Arial"/>
              </a:rPr>
              <a:t>социальное обеспечение</a:t>
            </a:r>
            <a:endParaRPr sz="1100" dirty="0"/>
          </a:p>
        </p:txBody>
      </p:sp>
      <p:sp>
        <p:nvSpPr>
          <p:cNvPr id="4" name="Google Shape;299;p13">
            <a:extLst>
              <a:ext uri="{FF2B5EF4-FFF2-40B4-BE49-F238E27FC236}">
                <a16:creationId xmlns:a16="http://schemas.microsoft.com/office/drawing/2014/main" id="{7B60B8E7-C73B-F5FF-ACA5-75E82F1E2451}"/>
              </a:ext>
            </a:extLst>
          </p:cNvPr>
          <p:cNvSpPr txBox="1"/>
          <p:nvPr/>
        </p:nvSpPr>
        <p:spPr>
          <a:xfrm>
            <a:off x="7060627" y="2262394"/>
            <a:ext cx="1400318"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ru-RU" sz="1100" b="0" i="0" u="none" strike="noStrike" cap="small" dirty="0">
                <a:solidFill>
                  <a:srgbClr val="393B3B"/>
                </a:solidFill>
                <a:latin typeface="Arial"/>
                <a:ea typeface="Arial"/>
                <a:cs typeface="Arial"/>
                <a:sym typeface="Arial"/>
              </a:rPr>
              <a:t>образование</a:t>
            </a:r>
            <a:endParaRPr sz="1100" b="0" i="0" u="none" strike="noStrike" cap="small" dirty="0">
              <a:solidFill>
                <a:srgbClr val="393B3B"/>
              </a:solidFill>
              <a:latin typeface="Arial"/>
              <a:ea typeface="Arial"/>
              <a:cs typeface="Arial"/>
              <a:sym typeface="Arial"/>
            </a:endParaRPr>
          </a:p>
        </p:txBody>
      </p:sp>
      <p:sp>
        <p:nvSpPr>
          <p:cNvPr id="5" name="Google Shape;300;p13">
            <a:extLst>
              <a:ext uri="{FF2B5EF4-FFF2-40B4-BE49-F238E27FC236}">
                <a16:creationId xmlns:a16="http://schemas.microsoft.com/office/drawing/2014/main" id="{72A93A8B-6F6B-3300-E4BC-6427140F678C}"/>
              </a:ext>
            </a:extLst>
          </p:cNvPr>
          <p:cNvSpPr txBox="1"/>
          <p:nvPr/>
        </p:nvSpPr>
        <p:spPr>
          <a:xfrm>
            <a:off x="7060627" y="2639625"/>
            <a:ext cx="1625567"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ru-RU" sz="1100" b="0" i="0" u="none" strike="noStrike" cap="small" dirty="0">
                <a:solidFill>
                  <a:srgbClr val="393B3B"/>
                </a:solidFill>
                <a:latin typeface="Arial"/>
                <a:ea typeface="Arial"/>
                <a:cs typeface="Arial"/>
                <a:sym typeface="Arial"/>
              </a:rPr>
              <a:t>здравоохранение</a:t>
            </a:r>
            <a:endParaRPr sz="1100" b="0" i="0" u="none" strike="noStrike" cap="small" dirty="0">
              <a:solidFill>
                <a:srgbClr val="393B3B"/>
              </a:solidFill>
              <a:latin typeface="Arial"/>
              <a:ea typeface="Arial"/>
              <a:cs typeface="Arial"/>
              <a:sym typeface="Arial"/>
            </a:endParaRPr>
          </a:p>
        </p:txBody>
      </p:sp>
      <p:sp>
        <p:nvSpPr>
          <p:cNvPr id="7" name="Google Shape;301;p13">
            <a:extLst>
              <a:ext uri="{FF2B5EF4-FFF2-40B4-BE49-F238E27FC236}">
                <a16:creationId xmlns:a16="http://schemas.microsoft.com/office/drawing/2014/main" id="{6DBD8B94-3DAD-DE0A-A73C-7F637140949F}"/>
              </a:ext>
            </a:extLst>
          </p:cNvPr>
          <p:cNvSpPr txBox="1"/>
          <p:nvPr/>
        </p:nvSpPr>
        <p:spPr>
          <a:xfrm>
            <a:off x="7060627" y="3016856"/>
            <a:ext cx="1574274"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ru-RU" sz="1100" b="0" i="0" u="none" strike="noStrike" cap="small" dirty="0">
                <a:solidFill>
                  <a:srgbClr val="393B3B"/>
                </a:solidFill>
                <a:latin typeface="Arial"/>
                <a:ea typeface="Arial"/>
                <a:cs typeface="Arial"/>
                <a:sym typeface="Arial"/>
              </a:rPr>
              <a:t>оборона страны</a:t>
            </a:r>
            <a:endParaRPr sz="1100" b="0" i="0" u="none" strike="noStrike" cap="none" dirty="0">
              <a:solidFill>
                <a:srgbClr val="000000"/>
              </a:solidFill>
              <a:latin typeface="Arial"/>
              <a:ea typeface="Arial"/>
              <a:cs typeface="Arial"/>
              <a:sym typeface="Arial"/>
            </a:endParaRPr>
          </a:p>
        </p:txBody>
      </p:sp>
      <p:sp>
        <p:nvSpPr>
          <p:cNvPr id="8" name="Google Shape;302;p13">
            <a:extLst>
              <a:ext uri="{FF2B5EF4-FFF2-40B4-BE49-F238E27FC236}">
                <a16:creationId xmlns:a16="http://schemas.microsoft.com/office/drawing/2014/main" id="{74937D7A-0D49-3CF1-60A1-BFA732D0F640}"/>
              </a:ext>
            </a:extLst>
          </p:cNvPr>
          <p:cNvSpPr txBox="1"/>
          <p:nvPr/>
        </p:nvSpPr>
        <p:spPr>
          <a:xfrm>
            <a:off x="7060627" y="3394087"/>
            <a:ext cx="1527972"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ru-RU" sz="1100" b="0" i="0" u="none" strike="noStrike" cap="small" dirty="0">
                <a:solidFill>
                  <a:srgbClr val="393B3B"/>
                </a:solidFill>
                <a:latin typeface="Arial"/>
                <a:ea typeface="Arial"/>
                <a:cs typeface="Arial"/>
                <a:sym typeface="Arial"/>
              </a:rPr>
              <a:t>правопорядок</a:t>
            </a:r>
            <a:endParaRPr sz="1100" b="0" i="0" u="none" strike="noStrike" cap="small" dirty="0">
              <a:solidFill>
                <a:srgbClr val="393B3B"/>
              </a:solidFill>
              <a:latin typeface="Arial"/>
              <a:ea typeface="Arial"/>
              <a:cs typeface="Arial"/>
              <a:sym typeface="Arial"/>
            </a:endParaRPr>
          </a:p>
        </p:txBody>
      </p:sp>
      <p:sp>
        <p:nvSpPr>
          <p:cNvPr id="9" name="Прямоугольник: скругленные углы 4">
            <a:extLst>
              <a:ext uri="{FF2B5EF4-FFF2-40B4-BE49-F238E27FC236}">
                <a16:creationId xmlns:a16="http://schemas.microsoft.com/office/drawing/2014/main" id="{ABD1F898-8FE9-E8FB-395F-E6D34F4EE529}"/>
              </a:ext>
            </a:extLst>
          </p:cNvPr>
          <p:cNvSpPr/>
          <p:nvPr/>
        </p:nvSpPr>
        <p:spPr>
          <a:xfrm>
            <a:off x="2735741" y="3212174"/>
            <a:ext cx="3743486" cy="37997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b="1" dirty="0"/>
              <a:t>ПРОФИЦИТ БЮДЖЕТА: ДОХОДЫ </a:t>
            </a:r>
            <a:r>
              <a:rPr lang="ru-RU" sz="1100" b="1" dirty="0">
                <a:sym typeface="Symbol" panose="05050102010706020507" pitchFamily="18" charset="2"/>
              </a:rPr>
              <a:t> РАСХОДОВ</a:t>
            </a:r>
            <a:endParaRPr lang="ru-RU" sz="1100" b="1" dirty="0"/>
          </a:p>
        </p:txBody>
      </p:sp>
      <p:sp>
        <p:nvSpPr>
          <p:cNvPr id="10" name="Прямоугольник: скругленные углы 5">
            <a:extLst>
              <a:ext uri="{FF2B5EF4-FFF2-40B4-BE49-F238E27FC236}">
                <a16:creationId xmlns:a16="http://schemas.microsoft.com/office/drawing/2014/main" id="{811E0E80-CDC8-BAE9-A45B-560AE0EDE567}"/>
              </a:ext>
            </a:extLst>
          </p:cNvPr>
          <p:cNvSpPr/>
          <p:nvPr/>
        </p:nvSpPr>
        <p:spPr>
          <a:xfrm>
            <a:off x="2735741" y="4005791"/>
            <a:ext cx="3743486" cy="386376"/>
          </a:xfrm>
          <a:prstGeom prst="round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rPr>
              <a:t>ДЕФИЦИТ БЮДЖЕТА: ДОХОДЫ </a:t>
            </a:r>
            <a:r>
              <a:rPr lang="ru-RU" sz="1100" b="1" dirty="0">
                <a:solidFill>
                  <a:schemeClr val="tx1"/>
                </a:solidFill>
                <a:sym typeface="Symbol" panose="05050102010706020507" pitchFamily="18" charset="2"/>
              </a:rPr>
              <a:t> РАСХОДОВ</a:t>
            </a:r>
            <a:endParaRPr lang="ru-RU" sz="1100" b="1" dirty="0">
              <a:solidFill>
                <a:schemeClr val="tx1"/>
              </a:solidFill>
            </a:endParaRPr>
          </a:p>
        </p:txBody>
      </p:sp>
      <p:sp>
        <p:nvSpPr>
          <p:cNvPr id="11" name="TextBox 10">
            <a:extLst>
              <a:ext uri="{FF2B5EF4-FFF2-40B4-BE49-F238E27FC236}">
                <a16:creationId xmlns:a16="http://schemas.microsoft.com/office/drawing/2014/main" id="{90A02861-E1E2-3C95-754C-F4F24D3C4EE3}"/>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10</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03712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4"/>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buSzPts val="3200"/>
            </a:pPr>
            <a:r>
              <a:rPr lang="ru-RU" dirty="0">
                <a:ea typeface="Arial"/>
                <a:cs typeface="Arial"/>
                <a:sym typeface="Arial"/>
              </a:rPr>
              <a:t>ФИНАНСЫ ГОСУДАРСТВА</a:t>
            </a:r>
            <a:br>
              <a:rPr lang="ru-RU" dirty="0">
                <a:ea typeface="Arial"/>
                <a:cs typeface="Arial"/>
                <a:sym typeface="Arial"/>
              </a:rPr>
            </a:br>
            <a:r>
              <a:rPr lang="ru-RU" dirty="0">
                <a:solidFill>
                  <a:schemeClr val="tx2"/>
                </a:solidFill>
                <a:ea typeface="Arial"/>
                <a:cs typeface="Arial"/>
                <a:sym typeface="Arial"/>
              </a:rPr>
              <a:t>РАСХОДЫ ФЕДЕРАЛЬНОГО БЮДЖЕТА (МЛРД РУБ.)</a:t>
            </a:r>
          </a:p>
        </p:txBody>
      </p:sp>
      <p:pic>
        <p:nvPicPr>
          <p:cNvPr id="308" name="Google Shape;308;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95348" y="2979250"/>
            <a:ext cx="3136150" cy="1707050"/>
          </a:xfrm>
          <a:prstGeom prst="rect">
            <a:avLst/>
          </a:prstGeom>
          <a:noFill/>
          <a:ln>
            <a:noFill/>
          </a:ln>
        </p:spPr>
      </p:pic>
      <p:pic>
        <p:nvPicPr>
          <p:cNvPr id="309" name="Google Shape;309;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2413" y="3056332"/>
            <a:ext cx="2145358" cy="1629968"/>
          </a:xfrm>
          <a:prstGeom prst="rect">
            <a:avLst/>
          </a:prstGeom>
          <a:noFill/>
          <a:ln>
            <a:noFill/>
          </a:ln>
        </p:spPr>
      </p:pic>
      <p:pic>
        <p:nvPicPr>
          <p:cNvPr id="310" name="Google Shape;310;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902782" y="3056332"/>
            <a:ext cx="2314323" cy="1767128"/>
          </a:xfrm>
          <a:prstGeom prst="rect">
            <a:avLst/>
          </a:prstGeom>
          <a:noFill/>
          <a:ln>
            <a:noFill/>
          </a:ln>
        </p:spPr>
      </p:pic>
      <p:pic>
        <p:nvPicPr>
          <p:cNvPr id="311" name="Google Shape;311;p1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811496" y="1300019"/>
            <a:ext cx="2703854" cy="1561437"/>
          </a:xfrm>
          <a:prstGeom prst="rect">
            <a:avLst/>
          </a:prstGeom>
          <a:noFill/>
          <a:ln>
            <a:noFill/>
          </a:ln>
        </p:spPr>
      </p:pic>
      <p:pic>
        <p:nvPicPr>
          <p:cNvPr id="312" name="Google Shape;312;p1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30017" y="1306449"/>
            <a:ext cx="3898268" cy="1561437"/>
          </a:xfrm>
          <a:prstGeom prst="rect">
            <a:avLst/>
          </a:prstGeom>
          <a:noFill/>
          <a:ln>
            <a:noFill/>
          </a:ln>
        </p:spPr>
      </p:pic>
      <p:pic>
        <p:nvPicPr>
          <p:cNvPr id="4" name="Google Shape;312;p14">
            <a:extLst>
              <a:ext uri="{FF2B5EF4-FFF2-40B4-BE49-F238E27FC236}">
                <a16:creationId xmlns:a16="http://schemas.microsoft.com/office/drawing/2014/main" id="{7D704B55-7F92-9572-3186-A8869D0E2CF2}"/>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52413" y="1300019"/>
            <a:ext cx="1377604" cy="1561437"/>
          </a:xfrm>
          <a:prstGeom prst="rect">
            <a:avLst/>
          </a:prstGeom>
          <a:noFill/>
          <a:ln>
            <a:noFill/>
          </a:ln>
        </p:spPr>
      </p:pic>
      <p:sp>
        <p:nvSpPr>
          <p:cNvPr id="2" name="TextBox 1">
            <a:extLst>
              <a:ext uri="{FF2B5EF4-FFF2-40B4-BE49-F238E27FC236}">
                <a16:creationId xmlns:a16="http://schemas.microsoft.com/office/drawing/2014/main" id="{D0370E6C-2259-DE5E-D518-247F33DCE29D}"/>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11</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5106a34e09_0_0"/>
          <p:cNvSpPr txBox="1">
            <a:spLocks noGrp="1"/>
          </p:cNvSpPr>
          <p:nvPr>
            <p:ph type="title"/>
          </p:nvPr>
        </p:nvSpPr>
        <p:spPr>
          <a:xfrm>
            <a:off x="252413" y="273844"/>
            <a:ext cx="7886700" cy="589756"/>
          </a:xfrm>
          <a:prstGeom prst="rect">
            <a:avLst/>
          </a:prstGeom>
          <a:noFill/>
          <a:ln>
            <a:noFill/>
          </a:ln>
        </p:spPr>
        <p:txBody>
          <a:bodyPr spcFirstLastPara="1" wrap="square" lIns="68569" tIns="34275" rIns="68569" bIns="34275" anchor="t" anchorCtr="0">
            <a:noAutofit/>
          </a:bodyPr>
          <a:lstStyle/>
          <a:p>
            <a:pPr>
              <a:buSzPts val="3733"/>
            </a:pPr>
            <a:r>
              <a:rPr lang="ru-RU" dirty="0">
                <a:ea typeface="Arial"/>
                <a:cs typeface="Arial"/>
                <a:sym typeface="Arial"/>
              </a:rPr>
              <a:t>ИНСТРУМЕНТЫ ВОВЛЕЧЕНИЯ ГРАЖДАН</a:t>
            </a:r>
            <a:br>
              <a:rPr lang="ru-RU" dirty="0">
                <a:ea typeface="Arial"/>
                <a:cs typeface="Arial"/>
                <a:sym typeface="Arial"/>
              </a:rPr>
            </a:br>
            <a:r>
              <a:rPr lang="ru-RU" dirty="0">
                <a:ea typeface="Arial"/>
                <a:cs typeface="Arial"/>
                <a:sym typeface="Arial"/>
              </a:rPr>
              <a:t>В БЮДЖЕТНЫЙ ПРОЦЕСС</a:t>
            </a:r>
          </a:p>
        </p:txBody>
      </p:sp>
      <p:grpSp>
        <p:nvGrpSpPr>
          <p:cNvPr id="318" name="Google Shape;318;g25106a34e09_0_0"/>
          <p:cNvGrpSpPr/>
          <p:nvPr/>
        </p:nvGrpSpPr>
        <p:grpSpPr>
          <a:xfrm>
            <a:off x="2676525" y="1333266"/>
            <a:ext cx="5370379" cy="3216583"/>
            <a:chOff x="1113544" y="429"/>
            <a:chExt cx="6928024" cy="4288777"/>
          </a:xfrm>
        </p:grpSpPr>
        <p:sp>
          <p:nvSpPr>
            <p:cNvPr id="319" name="Google Shape;319;g25106a34e09_0_0"/>
            <p:cNvSpPr/>
            <p:nvPr/>
          </p:nvSpPr>
          <p:spPr>
            <a:xfrm>
              <a:off x="1113544" y="429"/>
              <a:ext cx="3299059" cy="1979435"/>
            </a:xfrm>
            <a:prstGeom prst="rect">
              <a:avLst/>
            </a:prstGeom>
            <a:solidFill>
              <a:srgbClr val="00B9ED"/>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marL="72000" algn="l"/>
              <a:endParaRPr sz="1600" dirty="0">
                <a:latin typeface="Arial" panose="020B0604020202020204" pitchFamily="34" charset="0"/>
                <a:cs typeface="Arial" panose="020B0604020202020204" pitchFamily="34" charset="0"/>
              </a:endParaRPr>
            </a:p>
          </p:txBody>
        </p:sp>
        <p:sp>
          <p:nvSpPr>
            <p:cNvPr id="320" name="Google Shape;320;g25106a34e09_0_0"/>
            <p:cNvSpPr txBox="1"/>
            <p:nvPr/>
          </p:nvSpPr>
          <p:spPr>
            <a:xfrm>
              <a:off x="1113544" y="429"/>
              <a:ext cx="3299059" cy="1979435"/>
            </a:xfrm>
            <a:prstGeom prst="rect">
              <a:avLst/>
            </a:prstGeom>
            <a:solidFill>
              <a:schemeClr val="accent5"/>
            </a:solidFill>
            <a:ln>
              <a:noFill/>
            </a:ln>
          </p:spPr>
          <p:txBody>
            <a:bodyPr spcFirstLastPara="1" wrap="square" lIns="71438" tIns="71438" rIns="71438" bIns="71438" anchor="ctr" anchorCtr="0">
              <a:noAutofit/>
            </a:bodyPr>
            <a:lstStyle/>
            <a:p>
              <a:pPr marL="72000" algn="l">
                <a:lnSpc>
                  <a:spcPct val="90000"/>
                </a:lnSpc>
                <a:buClr>
                  <a:srgbClr val="000000"/>
                </a:buClr>
                <a:buSzPts val="2500"/>
              </a:pPr>
              <a:r>
                <a:rPr lang="ru-RU" sz="1600" b="0" dirty="0">
                  <a:solidFill>
                    <a:schemeClr val="lt1"/>
                  </a:solidFill>
                  <a:latin typeface="Arial" panose="020B0604020202020204" pitchFamily="34" charset="0"/>
                  <a:ea typeface="Times New Roman"/>
                  <a:cs typeface="Arial" panose="020B0604020202020204" pitchFamily="34" charset="0"/>
                  <a:sym typeface="Times New Roman"/>
                </a:rPr>
                <a:t>Публичные слушания</a:t>
              </a:r>
              <a:br>
                <a:rPr lang="ru-RU" sz="1600" b="0" dirty="0">
                  <a:solidFill>
                    <a:schemeClr val="lt1"/>
                  </a:solidFill>
                  <a:latin typeface="Arial" panose="020B0604020202020204" pitchFamily="34" charset="0"/>
                  <a:ea typeface="Times New Roman"/>
                  <a:cs typeface="Arial" panose="020B0604020202020204" pitchFamily="34" charset="0"/>
                  <a:sym typeface="Times New Roman"/>
                </a:rPr>
              </a:br>
              <a:r>
                <a:rPr lang="ru-RU" sz="1600" b="0" dirty="0">
                  <a:solidFill>
                    <a:schemeClr val="lt1"/>
                  </a:solidFill>
                  <a:latin typeface="Arial" panose="020B0604020202020204" pitchFamily="34" charset="0"/>
                  <a:ea typeface="Times New Roman"/>
                  <a:cs typeface="Arial" panose="020B0604020202020204" pitchFamily="34" charset="0"/>
                  <a:sym typeface="Times New Roman"/>
                </a:rPr>
                <a:t>и общественные обсуждения по проектам бюджетов</a:t>
              </a:r>
              <a:endParaRPr sz="1600" b="0" dirty="0">
                <a:solidFill>
                  <a:schemeClr val="lt1"/>
                </a:solidFill>
                <a:latin typeface="Arial" panose="020B0604020202020204" pitchFamily="34" charset="0"/>
                <a:ea typeface="Calibri"/>
                <a:cs typeface="Arial" panose="020B0604020202020204" pitchFamily="34" charset="0"/>
                <a:sym typeface="Calibri"/>
              </a:endParaRPr>
            </a:p>
          </p:txBody>
        </p:sp>
        <p:sp>
          <p:nvSpPr>
            <p:cNvPr id="321" name="Google Shape;321;g25106a34e09_0_0"/>
            <p:cNvSpPr/>
            <p:nvPr/>
          </p:nvSpPr>
          <p:spPr>
            <a:xfrm>
              <a:off x="4742509" y="429"/>
              <a:ext cx="3299059" cy="1979435"/>
            </a:xfrm>
            <a:prstGeom prst="rect">
              <a:avLst/>
            </a:prstGeom>
            <a:solidFill>
              <a:schemeClr val="dk2"/>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marL="72000" algn="l"/>
              <a:endParaRPr sz="1600" dirty="0">
                <a:latin typeface="Arial" panose="020B0604020202020204" pitchFamily="34" charset="0"/>
                <a:cs typeface="Arial" panose="020B0604020202020204" pitchFamily="34" charset="0"/>
              </a:endParaRPr>
            </a:p>
          </p:txBody>
        </p:sp>
        <p:sp>
          <p:nvSpPr>
            <p:cNvPr id="322" name="Google Shape;322;g25106a34e09_0_0"/>
            <p:cNvSpPr txBox="1"/>
            <p:nvPr/>
          </p:nvSpPr>
          <p:spPr>
            <a:xfrm>
              <a:off x="4742509" y="429"/>
              <a:ext cx="3299059" cy="1979435"/>
            </a:xfrm>
            <a:prstGeom prst="rect">
              <a:avLst/>
            </a:prstGeom>
            <a:noFill/>
            <a:ln>
              <a:noFill/>
            </a:ln>
          </p:spPr>
          <p:txBody>
            <a:bodyPr spcFirstLastPara="1" wrap="square" lIns="71438" tIns="71438" rIns="71438" bIns="71438" anchor="ctr" anchorCtr="0">
              <a:noAutofit/>
            </a:bodyPr>
            <a:lstStyle/>
            <a:p>
              <a:pPr marL="72000" algn="l">
                <a:lnSpc>
                  <a:spcPct val="90000"/>
                </a:lnSpc>
                <a:buClr>
                  <a:srgbClr val="000000"/>
                </a:buClr>
                <a:buSzPts val="2500"/>
              </a:pPr>
              <a:r>
                <a:rPr lang="ru-RU" sz="1600" b="0" dirty="0">
                  <a:solidFill>
                    <a:schemeClr val="lt1"/>
                  </a:solidFill>
                  <a:latin typeface="Arial" panose="020B0604020202020204" pitchFamily="34" charset="0"/>
                  <a:ea typeface="Times New Roman"/>
                  <a:cs typeface="Arial" panose="020B0604020202020204" pitchFamily="34" charset="0"/>
                  <a:sym typeface="Times New Roman"/>
                </a:rPr>
                <a:t>Общественный контроль качества услуг, закупок</a:t>
              </a:r>
              <a:endParaRPr sz="1600" b="0" dirty="0">
                <a:solidFill>
                  <a:schemeClr val="lt1"/>
                </a:solidFill>
                <a:latin typeface="Arial" panose="020B0604020202020204" pitchFamily="34" charset="0"/>
                <a:ea typeface="Calibri"/>
                <a:cs typeface="Arial" panose="020B0604020202020204" pitchFamily="34" charset="0"/>
                <a:sym typeface="Calibri"/>
              </a:endParaRPr>
            </a:p>
          </p:txBody>
        </p:sp>
        <p:sp>
          <p:nvSpPr>
            <p:cNvPr id="323" name="Google Shape;323;g25106a34e09_0_0"/>
            <p:cNvSpPr/>
            <p:nvPr/>
          </p:nvSpPr>
          <p:spPr>
            <a:xfrm>
              <a:off x="1113544" y="2309771"/>
              <a:ext cx="3299059" cy="1979435"/>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marL="72000" algn="l"/>
              <a:endParaRPr sz="1600" dirty="0">
                <a:latin typeface="Arial" panose="020B0604020202020204" pitchFamily="34" charset="0"/>
                <a:cs typeface="Arial" panose="020B0604020202020204" pitchFamily="34" charset="0"/>
              </a:endParaRPr>
            </a:p>
          </p:txBody>
        </p:sp>
        <p:sp>
          <p:nvSpPr>
            <p:cNvPr id="324" name="Google Shape;324;g25106a34e09_0_0"/>
            <p:cNvSpPr txBox="1"/>
            <p:nvPr/>
          </p:nvSpPr>
          <p:spPr>
            <a:xfrm>
              <a:off x="1113544" y="2309771"/>
              <a:ext cx="3299059" cy="1979435"/>
            </a:xfrm>
            <a:prstGeom prst="rect">
              <a:avLst/>
            </a:prstGeom>
            <a:noFill/>
            <a:ln>
              <a:noFill/>
            </a:ln>
          </p:spPr>
          <p:txBody>
            <a:bodyPr spcFirstLastPara="1" wrap="square" lIns="71438" tIns="71438" rIns="71438" bIns="71438" anchor="ctr" anchorCtr="0">
              <a:noAutofit/>
            </a:bodyPr>
            <a:lstStyle/>
            <a:p>
              <a:pPr marL="72000" algn="l">
                <a:lnSpc>
                  <a:spcPct val="90000"/>
                </a:lnSpc>
                <a:buClr>
                  <a:srgbClr val="000000"/>
                </a:buClr>
                <a:buSzPts val="2500"/>
              </a:pPr>
              <a:r>
                <a:rPr lang="ru-RU" sz="1600" b="0" dirty="0">
                  <a:solidFill>
                    <a:schemeClr val="lt1"/>
                  </a:solidFill>
                  <a:latin typeface="Arial" panose="020B0604020202020204" pitchFamily="34" charset="0"/>
                  <a:ea typeface="Times New Roman"/>
                  <a:cs typeface="Arial" panose="020B0604020202020204" pitchFamily="34" charset="0"/>
                  <a:sym typeface="Times New Roman"/>
                </a:rPr>
                <a:t>Брошюры "Бюджет для граждан"; порталы открытых бюджетных данных</a:t>
              </a:r>
              <a:endParaRPr sz="1600" b="0" dirty="0">
                <a:solidFill>
                  <a:schemeClr val="lt1"/>
                </a:solidFill>
                <a:latin typeface="Arial" panose="020B0604020202020204" pitchFamily="34" charset="0"/>
                <a:ea typeface="Calibri"/>
                <a:cs typeface="Arial" panose="020B0604020202020204" pitchFamily="34" charset="0"/>
                <a:sym typeface="Calibri"/>
              </a:endParaRPr>
            </a:p>
          </p:txBody>
        </p:sp>
        <p:sp>
          <p:nvSpPr>
            <p:cNvPr id="325" name="Google Shape;325;g25106a34e09_0_0"/>
            <p:cNvSpPr/>
            <p:nvPr/>
          </p:nvSpPr>
          <p:spPr>
            <a:xfrm>
              <a:off x="4742509" y="2309771"/>
              <a:ext cx="3299059" cy="1979435"/>
            </a:xfrm>
            <a:prstGeom prst="rect">
              <a:avLst/>
            </a:prstGeom>
            <a:solidFill>
              <a:srgbClr val="ED0E32"/>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marL="72000" algn="l"/>
              <a:endParaRPr sz="1600" dirty="0">
                <a:latin typeface="Arial" panose="020B0604020202020204" pitchFamily="34" charset="0"/>
                <a:cs typeface="Arial" panose="020B0604020202020204" pitchFamily="34" charset="0"/>
              </a:endParaRPr>
            </a:p>
          </p:txBody>
        </p:sp>
        <p:sp>
          <p:nvSpPr>
            <p:cNvPr id="326" name="Google Shape;326;g25106a34e09_0_0"/>
            <p:cNvSpPr txBox="1"/>
            <p:nvPr/>
          </p:nvSpPr>
          <p:spPr>
            <a:xfrm>
              <a:off x="4742509" y="2309771"/>
              <a:ext cx="3299059" cy="1979435"/>
            </a:xfrm>
            <a:prstGeom prst="rect">
              <a:avLst/>
            </a:prstGeom>
            <a:solidFill>
              <a:schemeClr val="accent3"/>
            </a:solidFill>
            <a:ln>
              <a:noFill/>
            </a:ln>
          </p:spPr>
          <p:txBody>
            <a:bodyPr spcFirstLastPara="1" wrap="square" lIns="71438" tIns="71438" rIns="71438" bIns="71438" anchor="ctr" anchorCtr="0">
              <a:noAutofit/>
            </a:bodyPr>
            <a:lstStyle/>
            <a:p>
              <a:pPr marL="72000" algn="l">
                <a:lnSpc>
                  <a:spcPct val="90000"/>
                </a:lnSpc>
                <a:buClr>
                  <a:srgbClr val="000000"/>
                </a:buClr>
                <a:buSzPts val="2500"/>
              </a:pPr>
              <a:r>
                <a:rPr lang="ru-RU" sz="1600" b="0" dirty="0">
                  <a:solidFill>
                    <a:schemeClr val="lt1"/>
                  </a:solidFill>
                  <a:latin typeface="Arial" panose="020B0604020202020204" pitchFamily="34" charset="0"/>
                  <a:ea typeface="Times New Roman"/>
                  <a:cs typeface="Arial" panose="020B0604020202020204" pitchFamily="34" charset="0"/>
                  <a:sym typeface="Times New Roman"/>
                </a:rPr>
                <a:t>Инициативное бюджетирование /</a:t>
              </a:r>
            </a:p>
            <a:p>
              <a:pPr marL="72000" algn="l">
                <a:lnSpc>
                  <a:spcPct val="90000"/>
                </a:lnSpc>
                <a:buClr>
                  <a:srgbClr val="000000"/>
                </a:buClr>
                <a:buSzPts val="2500"/>
              </a:pPr>
              <a:r>
                <a:rPr lang="ru-RU" sz="1600" b="0" dirty="0">
                  <a:solidFill>
                    <a:schemeClr val="lt1"/>
                  </a:solidFill>
                  <a:latin typeface="Arial" panose="020B0604020202020204" pitchFamily="34" charset="0"/>
                  <a:ea typeface="Calibri"/>
                  <a:cs typeface="Arial" panose="020B0604020202020204" pitchFamily="34" charset="0"/>
                  <a:sym typeface="Times New Roman"/>
                </a:rPr>
                <a:t>Инициативное управление</a:t>
              </a:r>
              <a:endParaRPr sz="1600" b="0" dirty="0">
                <a:solidFill>
                  <a:schemeClr val="lt1"/>
                </a:solidFill>
                <a:latin typeface="Arial" panose="020B0604020202020204" pitchFamily="34" charset="0"/>
                <a:ea typeface="Calibri"/>
                <a:cs typeface="Arial" panose="020B0604020202020204" pitchFamily="34" charset="0"/>
                <a:sym typeface="Calibri"/>
              </a:endParaRPr>
            </a:p>
          </p:txBody>
        </p:sp>
      </p:grpSp>
      <p:pic>
        <p:nvPicPr>
          <p:cNvPr id="2" name="Рисунок 1">
            <a:extLst>
              <a:ext uri="{FF2B5EF4-FFF2-40B4-BE49-F238E27FC236}">
                <a16:creationId xmlns:a16="http://schemas.microsoft.com/office/drawing/2014/main" id="{A31F171B-9375-D967-FFEC-89BEC7D84D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196" y="1770135"/>
            <a:ext cx="1212588" cy="3373365"/>
          </a:xfrm>
          <a:prstGeom prst="rect">
            <a:avLst/>
          </a:prstGeom>
        </p:spPr>
      </p:pic>
      <p:sp>
        <p:nvSpPr>
          <p:cNvPr id="3" name="TextBox 2">
            <a:extLst>
              <a:ext uri="{FF2B5EF4-FFF2-40B4-BE49-F238E27FC236}">
                <a16:creationId xmlns:a16="http://schemas.microsoft.com/office/drawing/2014/main" id="{7768C9AB-536D-90B5-3F44-938125DD6D93}"/>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12</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0"/>
          <p:cNvSpPr txBox="1">
            <a:spLocks noGrp="1"/>
          </p:cNvSpPr>
          <p:nvPr>
            <p:ph type="title"/>
          </p:nvPr>
        </p:nvSpPr>
        <p:spPr>
          <a:xfrm>
            <a:off x="252413" y="301625"/>
            <a:ext cx="7886700" cy="384175"/>
          </a:xfrm>
          <a:prstGeom prst="rect">
            <a:avLst/>
          </a:prstGeom>
          <a:noFill/>
          <a:ln>
            <a:noFill/>
          </a:ln>
        </p:spPr>
        <p:txBody>
          <a:bodyPr spcFirstLastPara="1" wrap="square" lIns="68569" tIns="34275" rIns="68569" bIns="34275" anchor="t" anchorCtr="0">
            <a:noAutofit/>
          </a:bodyPr>
          <a:lstStyle/>
          <a:p>
            <a:pPr>
              <a:buSzPts val="3200"/>
            </a:pPr>
            <a:r>
              <a:rPr lang="ru-RU" dirty="0">
                <a:ea typeface="Arial"/>
                <a:cs typeface="Arial"/>
                <a:sym typeface="Arial"/>
              </a:rPr>
              <a:t>ИНИЦИАТИВНОЕ БЮДЖЕТИРОВАНИЕ</a:t>
            </a:r>
            <a:endParaRPr lang="ru-RU" dirty="0"/>
          </a:p>
        </p:txBody>
      </p:sp>
      <p:sp>
        <p:nvSpPr>
          <p:cNvPr id="332" name="Google Shape;332;p20"/>
          <p:cNvSpPr txBox="1"/>
          <p:nvPr/>
        </p:nvSpPr>
        <p:spPr>
          <a:xfrm>
            <a:off x="252413" y="994410"/>
            <a:ext cx="8709660" cy="4149090"/>
          </a:xfrm>
          <a:prstGeom prst="rect">
            <a:avLst/>
          </a:prstGeom>
          <a:noFill/>
          <a:ln>
            <a:noFill/>
          </a:ln>
        </p:spPr>
        <p:txBody>
          <a:bodyPr spcFirstLastPara="1" wrap="square" lIns="91425" tIns="45713" rIns="91425" bIns="45713" anchor="t" anchorCtr="0">
            <a:normAutofit/>
          </a:bodyPr>
          <a:lstStyle/>
          <a:p>
            <a:pPr algn="l">
              <a:buClr>
                <a:srgbClr val="696EBE"/>
              </a:buClr>
              <a:buSzPts val="2400"/>
            </a:pPr>
            <a:r>
              <a:rPr lang="ru-RU" sz="1600" b="0" dirty="0">
                <a:solidFill>
                  <a:schemeClr val="dk1"/>
                </a:solidFill>
                <a:latin typeface="Arial" panose="020B0604020202020204" pitchFamily="34" charset="0"/>
                <a:ea typeface="Arial"/>
                <a:cs typeface="Arial" panose="020B0604020202020204" pitchFamily="34" charset="0"/>
                <a:sym typeface="Arial"/>
              </a:rPr>
              <a:t>Это одна из форм осуществления </a:t>
            </a:r>
            <a:r>
              <a:rPr lang="ru-RU" sz="1600" b="0" u="sng" dirty="0">
                <a:solidFill>
                  <a:srgbClr val="00B050"/>
                </a:solidFill>
                <a:latin typeface="Arial" panose="020B0604020202020204" pitchFamily="34" charset="0"/>
                <a:ea typeface="Arial"/>
                <a:cs typeface="Arial" panose="020B0604020202020204" pitchFamily="34" charset="0"/>
                <a:sym typeface="Arial"/>
              </a:rPr>
              <a:t>местного самоуправления</a:t>
            </a:r>
            <a:r>
              <a:rPr lang="ru-RU" sz="1600" b="0" dirty="0">
                <a:solidFill>
                  <a:schemeClr val="dk1"/>
                </a:solidFill>
                <a:latin typeface="Arial" panose="020B0604020202020204" pitchFamily="34" charset="0"/>
                <a:ea typeface="Arial"/>
                <a:cs typeface="Arial" panose="020B0604020202020204" pitchFamily="34" charset="0"/>
                <a:sym typeface="Arial"/>
              </a:rPr>
              <a:t>, позволяющая гражданам выдвигать, выбирать и осуществлять контроль за проектами, направленными на непосредственное </a:t>
            </a:r>
            <a:r>
              <a:rPr lang="ru-RU" sz="1600" b="0" u="sng" dirty="0">
                <a:solidFill>
                  <a:srgbClr val="F29800"/>
                </a:solidFill>
                <a:latin typeface="Arial" panose="020B0604020202020204" pitchFamily="34" charset="0"/>
                <a:ea typeface="Arial"/>
                <a:cs typeface="Arial" panose="020B0604020202020204" pitchFamily="34" charset="0"/>
                <a:sym typeface="Arial"/>
              </a:rPr>
              <a:t>удовлетворение нужд населения </a:t>
            </a:r>
            <a:r>
              <a:rPr lang="ru-RU" sz="1600" b="0" dirty="0">
                <a:solidFill>
                  <a:schemeClr val="dk1"/>
                </a:solidFill>
                <a:latin typeface="Arial" panose="020B0604020202020204" pitchFamily="34" charset="0"/>
                <a:ea typeface="Arial"/>
                <a:cs typeface="Arial" panose="020B0604020202020204" pitchFamily="34" charset="0"/>
                <a:sym typeface="Arial"/>
              </a:rPr>
              <a:t>и реализацию </a:t>
            </a:r>
            <a:r>
              <a:rPr lang="ru-RU" sz="1600" b="0" u="sng" dirty="0">
                <a:solidFill>
                  <a:srgbClr val="0070C0"/>
                </a:solidFill>
                <a:latin typeface="Arial" panose="020B0604020202020204" pitchFamily="34" charset="0"/>
                <a:ea typeface="Arial"/>
                <a:cs typeface="Arial" panose="020B0604020202020204" pitchFamily="34" charset="0"/>
                <a:sym typeface="Arial"/>
              </a:rPr>
              <a:t>приоритетов расходов средств </a:t>
            </a:r>
            <a:r>
              <a:rPr lang="ru-RU" sz="1600" b="0" u="sng" dirty="0">
                <a:solidFill>
                  <a:srgbClr val="C00000"/>
                </a:solidFill>
                <a:latin typeface="Arial" panose="020B0604020202020204" pitchFamily="34" charset="0"/>
                <a:ea typeface="Arial"/>
                <a:cs typeface="Arial" panose="020B0604020202020204" pitchFamily="34" charset="0"/>
                <a:sym typeface="Arial"/>
              </a:rPr>
              <a:t>местного бюджета</a:t>
            </a:r>
          </a:p>
          <a:p>
            <a:pPr algn="l">
              <a:buClr>
                <a:srgbClr val="696EBE"/>
              </a:buClr>
              <a:buSzPts val="2400"/>
            </a:pPr>
            <a:endParaRPr sz="1400" dirty="0">
              <a:latin typeface="Arial" panose="020B0604020202020204" pitchFamily="34" charset="0"/>
              <a:cs typeface="Arial" panose="020B0604020202020204" pitchFamily="34" charset="0"/>
            </a:endParaRPr>
          </a:p>
          <a:p>
            <a:pPr marL="285750" indent="-285750" algn="l">
              <a:spcBef>
                <a:spcPts val="563"/>
              </a:spcBef>
              <a:buClr>
                <a:schemeClr val="accent3"/>
              </a:buClr>
              <a:buSzPct val="100000"/>
              <a:buFont typeface="Arial" panose="020B0604020202020204" pitchFamily="34" charset="0"/>
              <a:buChar char="•"/>
            </a:pPr>
            <a:r>
              <a:rPr lang="ru-RU" sz="1400" b="0" dirty="0">
                <a:solidFill>
                  <a:schemeClr val="dk1"/>
                </a:solidFill>
                <a:latin typeface="Arial" panose="020B0604020202020204" pitchFamily="34" charset="0"/>
                <a:ea typeface="Arial"/>
                <a:cs typeface="Arial" panose="020B0604020202020204" pitchFamily="34" charset="0"/>
                <a:sym typeface="Arial"/>
              </a:rPr>
              <a:t>проекты выдвигаются жителями муниципального образования;</a:t>
            </a:r>
            <a:endParaRPr sz="1400" dirty="0">
              <a:latin typeface="Arial" panose="020B0604020202020204" pitchFamily="34" charset="0"/>
              <a:cs typeface="Arial" panose="020B0604020202020204" pitchFamily="34" charset="0"/>
            </a:endParaRPr>
          </a:p>
          <a:p>
            <a:pPr marL="285750" indent="-285750" algn="l">
              <a:spcBef>
                <a:spcPts val="563"/>
              </a:spcBef>
              <a:buClr>
                <a:schemeClr val="accent3"/>
              </a:buClr>
              <a:buSzPct val="100000"/>
              <a:buFont typeface="Arial" panose="020B0604020202020204" pitchFamily="34" charset="0"/>
              <a:buChar char="•"/>
            </a:pPr>
            <a:r>
              <a:rPr lang="ru-RU" sz="1400" b="0" dirty="0">
                <a:solidFill>
                  <a:schemeClr val="dk1"/>
                </a:solidFill>
                <a:latin typeface="Arial" panose="020B0604020202020204" pitchFamily="34" charset="0"/>
                <a:ea typeface="Arial"/>
                <a:cs typeface="Arial" panose="020B0604020202020204" pitchFamily="34" charset="0"/>
                <a:sym typeface="Arial"/>
              </a:rPr>
              <a:t>жители на добровольной основе могут принять участие в их софинансировании в разных формах;</a:t>
            </a:r>
            <a:endParaRPr sz="1400" dirty="0">
              <a:latin typeface="Arial" panose="020B0604020202020204" pitchFamily="34" charset="0"/>
              <a:cs typeface="Arial" panose="020B0604020202020204" pitchFamily="34" charset="0"/>
            </a:endParaRPr>
          </a:p>
          <a:p>
            <a:pPr marL="285750" indent="-285750" algn="l">
              <a:spcBef>
                <a:spcPts val="563"/>
              </a:spcBef>
              <a:buClr>
                <a:schemeClr val="accent3"/>
              </a:buClr>
              <a:buSzPct val="100000"/>
              <a:buFont typeface="Arial" panose="020B0604020202020204" pitchFamily="34" charset="0"/>
              <a:buChar char="•"/>
            </a:pPr>
            <a:r>
              <a:rPr lang="ru-RU" sz="1400" b="0" dirty="0">
                <a:solidFill>
                  <a:schemeClr val="dk1"/>
                </a:solidFill>
                <a:latin typeface="Arial" panose="020B0604020202020204" pitchFamily="34" charset="0"/>
                <a:ea typeface="Arial"/>
                <a:cs typeface="Arial" panose="020B0604020202020204" pitchFamily="34" charset="0"/>
                <a:sym typeface="Arial"/>
              </a:rPr>
              <a:t>в софинансировании проектов могут участвовать заинтересованные индивидуальные предприниматели и юридические лица;</a:t>
            </a:r>
            <a:endParaRPr sz="1400" dirty="0">
              <a:latin typeface="Arial" panose="020B0604020202020204" pitchFamily="34" charset="0"/>
              <a:cs typeface="Arial" panose="020B0604020202020204" pitchFamily="34" charset="0"/>
            </a:endParaRPr>
          </a:p>
          <a:p>
            <a:pPr marL="285750" indent="-285750" algn="l">
              <a:spcBef>
                <a:spcPts val="563"/>
              </a:spcBef>
              <a:buClr>
                <a:schemeClr val="accent3"/>
              </a:buClr>
              <a:buSzPct val="100000"/>
              <a:buFont typeface="Arial" panose="020B0604020202020204" pitchFamily="34" charset="0"/>
              <a:buChar char="•"/>
            </a:pPr>
            <a:r>
              <a:rPr lang="ru-RU" sz="1400" b="0" dirty="0">
                <a:solidFill>
                  <a:schemeClr val="dk1"/>
                </a:solidFill>
                <a:latin typeface="Arial" panose="020B0604020202020204" pitchFamily="34" charset="0"/>
                <a:ea typeface="Arial"/>
                <a:cs typeface="Arial" panose="020B0604020202020204" pitchFamily="34" charset="0"/>
                <a:sym typeface="Arial"/>
              </a:rPr>
              <a:t>проходит отбор проектов;</a:t>
            </a:r>
            <a:endParaRPr sz="1400" dirty="0">
              <a:latin typeface="Arial" panose="020B0604020202020204" pitchFamily="34" charset="0"/>
              <a:cs typeface="Arial" panose="020B0604020202020204" pitchFamily="34" charset="0"/>
            </a:endParaRPr>
          </a:p>
          <a:p>
            <a:pPr marL="285750" indent="-285750" algn="l">
              <a:spcBef>
                <a:spcPts val="563"/>
              </a:spcBef>
              <a:buClr>
                <a:schemeClr val="accent3"/>
              </a:buClr>
              <a:buSzPct val="100000"/>
              <a:buFont typeface="Arial" panose="020B0604020202020204" pitchFamily="34" charset="0"/>
              <a:buChar char="•"/>
            </a:pPr>
            <a:r>
              <a:rPr lang="ru-RU" sz="1400" b="0" dirty="0">
                <a:solidFill>
                  <a:schemeClr val="dk1"/>
                </a:solidFill>
                <a:latin typeface="Arial" panose="020B0604020202020204" pitchFamily="34" charset="0"/>
                <a:ea typeface="Arial"/>
                <a:cs typeface="Arial" panose="020B0604020202020204" pitchFamily="34" charset="0"/>
                <a:sym typeface="Arial"/>
              </a:rPr>
              <a:t>мнение жителей учитывается при отборе проектов;</a:t>
            </a:r>
            <a:endParaRPr sz="1400" dirty="0">
              <a:latin typeface="Arial" panose="020B0604020202020204" pitchFamily="34" charset="0"/>
              <a:cs typeface="Arial" panose="020B0604020202020204" pitchFamily="34" charset="0"/>
            </a:endParaRPr>
          </a:p>
          <a:p>
            <a:pPr marL="285750" indent="-285750" algn="l">
              <a:spcBef>
                <a:spcPts val="563"/>
              </a:spcBef>
              <a:buClr>
                <a:schemeClr val="accent3"/>
              </a:buClr>
              <a:buSzPct val="100000"/>
              <a:buFont typeface="Arial" panose="020B0604020202020204" pitchFamily="34" charset="0"/>
              <a:buChar char="•"/>
            </a:pPr>
            <a:r>
              <a:rPr lang="ru-RU" sz="1400" b="0" dirty="0">
                <a:solidFill>
                  <a:schemeClr val="dk1"/>
                </a:solidFill>
                <a:latin typeface="Arial" panose="020B0604020202020204" pitchFamily="34" charset="0"/>
                <a:ea typeface="Arial"/>
                <a:cs typeface="Arial" panose="020B0604020202020204" pitchFamily="34" charset="0"/>
                <a:sym typeface="Arial"/>
              </a:rPr>
              <a:t>жители реализуют право общественного контроля за реализацией отобранных проектов.</a:t>
            </a:r>
            <a:endParaRPr sz="1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0371DBC-B020-D962-4A90-BFC08128D474}"/>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13</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2"/>
          <p:cNvSpPr txBox="1">
            <a:spLocks noGrp="1"/>
          </p:cNvSpPr>
          <p:nvPr>
            <p:ph type="title"/>
          </p:nvPr>
        </p:nvSpPr>
        <p:spPr>
          <a:xfrm>
            <a:off x="252413" y="263525"/>
            <a:ext cx="7886700" cy="459089"/>
          </a:xfrm>
          <a:prstGeom prst="rect">
            <a:avLst/>
          </a:prstGeom>
          <a:noFill/>
          <a:ln>
            <a:noFill/>
          </a:ln>
        </p:spPr>
        <p:txBody>
          <a:bodyPr spcFirstLastPara="1" wrap="square" lIns="68569" tIns="34275" rIns="68569" bIns="34275" anchor="t" anchorCtr="0">
            <a:normAutofit/>
          </a:bodyPr>
          <a:lstStyle/>
          <a:p>
            <a:pPr>
              <a:buSzPct val="109452"/>
            </a:pPr>
            <a:r>
              <a:rPr lang="ru-RU" dirty="0">
                <a:ea typeface="Arial"/>
                <a:cs typeface="Arial"/>
                <a:sym typeface="Arial"/>
              </a:rPr>
              <a:t>ТЕМЫ ДЛЯ КОММУНИКАТИВНЫХ ПОЕДИНКОВ</a:t>
            </a:r>
          </a:p>
        </p:txBody>
      </p:sp>
      <p:sp>
        <p:nvSpPr>
          <p:cNvPr id="339" name="Google Shape;339;p42"/>
          <p:cNvSpPr txBox="1">
            <a:spLocks noGrp="1"/>
          </p:cNvSpPr>
          <p:nvPr>
            <p:ph type="body" idx="1"/>
          </p:nvPr>
        </p:nvSpPr>
        <p:spPr>
          <a:xfrm>
            <a:off x="312164" y="1252595"/>
            <a:ext cx="4192365" cy="3388168"/>
          </a:xfrm>
          <a:prstGeom prst="rect">
            <a:avLst/>
          </a:prstGeom>
          <a:noFill/>
          <a:ln>
            <a:noFill/>
          </a:ln>
        </p:spPr>
        <p:txBody>
          <a:bodyPr spcFirstLastPara="1" wrap="square" lIns="68569" tIns="34275" rIns="68569" bIns="34275" anchor="t" anchorCtr="0">
            <a:noAutofit/>
          </a:bodyPr>
          <a:lstStyle/>
          <a:p>
            <a:pPr marL="0" indent="0" rtl="0">
              <a:lnSpc>
                <a:spcPct val="100000"/>
              </a:lnSpc>
              <a:spcBef>
                <a:spcPts val="0"/>
              </a:spcBef>
              <a:buSzPts val="440"/>
              <a:buNone/>
            </a:pPr>
            <a:r>
              <a:rPr lang="ru-RU" sz="1163" dirty="0">
                <a:latin typeface="Arial"/>
                <a:ea typeface="Arial"/>
                <a:cs typeface="Arial"/>
                <a:sym typeface="Arial"/>
              </a:rPr>
              <a:t>1. Чем выше социальная активность и инициативность граждан в бюджетном процессе, тем выше качество жизни в данном месте проживания.</a:t>
            </a:r>
            <a:endParaRPr sz="1163" dirty="0">
              <a:latin typeface="Arial"/>
              <a:ea typeface="Arial"/>
              <a:cs typeface="Arial"/>
              <a:sym typeface="Arial"/>
            </a:endParaRPr>
          </a:p>
          <a:p>
            <a:pPr marL="0" indent="0" rtl="0">
              <a:lnSpc>
                <a:spcPct val="100000"/>
              </a:lnSpc>
              <a:spcBef>
                <a:spcPts val="0"/>
              </a:spcBef>
              <a:buSzPts val="440"/>
              <a:buNone/>
            </a:pPr>
            <a:r>
              <a:rPr lang="ru-RU" sz="1163" dirty="0">
                <a:solidFill>
                  <a:schemeClr val="accent5"/>
                </a:solidFill>
                <a:latin typeface="Arial"/>
                <a:ea typeface="Arial"/>
                <a:cs typeface="Arial"/>
                <a:sym typeface="Arial"/>
              </a:rPr>
              <a:t>А) ДА			 Б)   НЕТ</a:t>
            </a:r>
            <a:endParaRPr dirty="0">
              <a:solidFill>
                <a:schemeClr val="accent5"/>
              </a:solidFill>
            </a:endParaRPr>
          </a:p>
          <a:p>
            <a:pPr marL="0" indent="0" rtl="0">
              <a:lnSpc>
                <a:spcPct val="100000"/>
              </a:lnSpc>
              <a:spcBef>
                <a:spcPts val="0"/>
              </a:spcBef>
              <a:buSzPts val="440"/>
              <a:buNone/>
            </a:pPr>
            <a:endParaRPr sz="1163" dirty="0">
              <a:latin typeface="Arial"/>
              <a:ea typeface="Arial"/>
              <a:cs typeface="Arial"/>
              <a:sym typeface="Arial"/>
            </a:endParaRPr>
          </a:p>
          <a:p>
            <a:pPr marL="0" indent="0" rtl="0">
              <a:lnSpc>
                <a:spcPct val="100000"/>
              </a:lnSpc>
              <a:spcBef>
                <a:spcPts val="0"/>
              </a:spcBef>
              <a:buSzPts val="440"/>
              <a:buNone/>
            </a:pPr>
            <a:r>
              <a:rPr lang="ru-RU" sz="1163" dirty="0">
                <a:latin typeface="Arial"/>
                <a:ea typeface="Arial"/>
                <a:cs typeface="Arial"/>
                <a:sym typeface="Arial"/>
              </a:rPr>
              <a:t>2. Чем больше людей трудятся, уплачивая налоги (лично или через работодателя), тем выше качество их жизни при выходе на пенсию</a:t>
            </a:r>
            <a:endParaRPr sz="1163" dirty="0">
              <a:latin typeface="Arial"/>
              <a:ea typeface="Arial"/>
              <a:cs typeface="Arial"/>
              <a:sym typeface="Arial"/>
            </a:endParaRPr>
          </a:p>
          <a:p>
            <a:pPr marL="0" indent="0" rtl="0">
              <a:lnSpc>
                <a:spcPct val="100000"/>
              </a:lnSpc>
              <a:spcBef>
                <a:spcPts val="0"/>
              </a:spcBef>
              <a:buSzPts val="440"/>
              <a:buNone/>
            </a:pPr>
            <a:r>
              <a:rPr lang="ru-RU" sz="1163" dirty="0">
                <a:solidFill>
                  <a:schemeClr val="accent5"/>
                </a:solidFill>
                <a:latin typeface="Arial"/>
                <a:ea typeface="Arial"/>
                <a:cs typeface="Arial"/>
                <a:sym typeface="Arial"/>
              </a:rPr>
              <a:t>А) ДА			 Б)   НЕТ</a:t>
            </a:r>
            <a:endParaRPr dirty="0">
              <a:solidFill>
                <a:schemeClr val="accent5"/>
              </a:solidFill>
            </a:endParaRPr>
          </a:p>
          <a:p>
            <a:pPr marL="0" indent="0" rtl="0">
              <a:lnSpc>
                <a:spcPct val="100000"/>
              </a:lnSpc>
              <a:spcBef>
                <a:spcPts val="0"/>
              </a:spcBef>
              <a:buSzPts val="440"/>
              <a:buNone/>
            </a:pPr>
            <a:endParaRPr sz="1163" dirty="0">
              <a:latin typeface="Arial"/>
              <a:ea typeface="Arial"/>
              <a:cs typeface="Arial"/>
              <a:sym typeface="Arial"/>
            </a:endParaRPr>
          </a:p>
          <a:p>
            <a:pPr marL="0" indent="0" rtl="0">
              <a:lnSpc>
                <a:spcPct val="100000"/>
              </a:lnSpc>
              <a:spcBef>
                <a:spcPts val="0"/>
              </a:spcBef>
              <a:buSzPts val="440"/>
              <a:buNone/>
            </a:pPr>
            <a:r>
              <a:rPr lang="ru-RU" sz="1163" dirty="0">
                <a:latin typeface="Arial"/>
                <a:ea typeface="Arial"/>
                <a:cs typeface="Arial"/>
                <a:sym typeface="Arial"/>
              </a:rPr>
              <a:t>3. Низкий уровень финансовой культуры и бюджетной грамотности приводит к снижению качества жизни людей</a:t>
            </a:r>
            <a:endParaRPr sz="1163" dirty="0">
              <a:latin typeface="Arial"/>
              <a:ea typeface="Arial"/>
              <a:cs typeface="Arial"/>
              <a:sym typeface="Arial"/>
            </a:endParaRPr>
          </a:p>
          <a:p>
            <a:pPr marL="0" indent="0" rtl="0">
              <a:lnSpc>
                <a:spcPct val="100000"/>
              </a:lnSpc>
              <a:spcBef>
                <a:spcPts val="0"/>
              </a:spcBef>
              <a:buSzPts val="440"/>
              <a:buNone/>
            </a:pPr>
            <a:r>
              <a:rPr lang="ru-RU" sz="1163" dirty="0">
                <a:solidFill>
                  <a:schemeClr val="accent5"/>
                </a:solidFill>
                <a:latin typeface="Arial"/>
                <a:ea typeface="Arial"/>
                <a:cs typeface="Arial"/>
                <a:sym typeface="Arial"/>
              </a:rPr>
              <a:t>А) ДА 			Б) НЕТ</a:t>
            </a:r>
          </a:p>
          <a:p>
            <a:pPr marL="0" indent="0" rtl="0">
              <a:lnSpc>
                <a:spcPct val="100000"/>
              </a:lnSpc>
              <a:spcBef>
                <a:spcPts val="0"/>
              </a:spcBef>
              <a:buSzPts val="440"/>
              <a:buNone/>
            </a:pPr>
            <a:endParaRPr lang="ru-RU" sz="1163" i="1" dirty="0">
              <a:solidFill>
                <a:schemeClr val="accent5"/>
              </a:solidFill>
              <a:latin typeface="Arial"/>
              <a:cs typeface="Arial"/>
              <a:sym typeface="Arial"/>
            </a:endParaRPr>
          </a:p>
          <a:p>
            <a:pPr marL="0" indent="0" rtl="0">
              <a:lnSpc>
                <a:spcPct val="100000"/>
              </a:lnSpc>
              <a:spcBef>
                <a:spcPts val="0"/>
              </a:spcBef>
              <a:buSzPts val="440"/>
              <a:buNone/>
            </a:pPr>
            <a:r>
              <a:rPr lang="ru-RU" sz="1160" dirty="0">
                <a:latin typeface="Arial"/>
                <a:ea typeface="Arial"/>
                <a:cs typeface="Arial"/>
                <a:sym typeface="Arial"/>
              </a:rPr>
              <a:t>4.</a:t>
            </a:r>
            <a:r>
              <a:rPr lang="ru-RU" sz="1163" dirty="0">
                <a:latin typeface="Arial"/>
                <a:ea typeface="Arial"/>
                <a:cs typeface="Arial"/>
                <a:sym typeface="Arial"/>
              </a:rPr>
              <a:t> Чем больше ставка налогов, уплачиваемых физическими и юридическими лицами, тем выше качество жизни в данном месте проживания.</a:t>
            </a:r>
          </a:p>
          <a:p>
            <a:pPr marL="0" indent="0" rtl="0">
              <a:lnSpc>
                <a:spcPct val="100000"/>
              </a:lnSpc>
              <a:spcBef>
                <a:spcPts val="0"/>
              </a:spcBef>
              <a:buSzPts val="440"/>
              <a:buNone/>
            </a:pPr>
            <a:r>
              <a:rPr lang="ru-RU" sz="1163" dirty="0">
                <a:solidFill>
                  <a:schemeClr val="accent5"/>
                </a:solidFill>
                <a:latin typeface="Arial"/>
                <a:ea typeface="Arial"/>
                <a:cs typeface="Arial"/>
                <a:sym typeface="Arial"/>
              </a:rPr>
              <a:t>А) ДА			Б)   НЕТ</a:t>
            </a:r>
            <a:endParaRPr lang="ru-RU" sz="1100" dirty="0">
              <a:solidFill>
                <a:schemeClr val="accent5"/>
              </a:solidFill>
            </a:endParaRPr>
          </a:p>
          <a:p>
            <a:pPr marL="0" indent="0" rtl="0">
              <a:lnSpc>
                <a:spcPct val="100000"/>
              </a:lnSpc>
              <a:spcBef>
                <a:spcPts val="0"/>
              </a:spcBef>
              <a:buSzPts val="440"/>
              <a:buNone/>
            </a:pPr>
            <a:endParaRPr sz="1163" i="1" dirty="0">
              <a:solidFill>
                <a:schemeClr val="accent5"/>
              </a:solidFill>
            </a:endParaRPr>
          </a:p>
        </p:txBody>
      </p:sp>
      <p:sp>
        <p:nvSpPr>
          <p:cNvPr id="3" name="Google Shape;339;p42">
            <a:extLst>
              <a:ext uri="{FF2B5EF4-FFF2-40B4-BE49-F238E27FC236}">
                <a16:creationId xmlns:a16="http://schemas.microsoft.com/office/drawing/2014/main" id="{669C8105-3857-FF53-DC8E-AB475D3D7235}"/>
              </a:ext>
            </a:extLst>
          </p:cNvPr>
          <p:cNvSpPr txBox="1">
            <a:spLocks/>
          </p:cNvSpPr>
          <p:nvPr/>
        </p:nvSpPr>
        <p:spPr>
          <a:xfrm>
            <a:off x="4884541" y="1252595"/>
            <a:ext cx="3852293" cy="3388168"/>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68569" tIns="34275" rIns="68569" bIns="34275" anchor="t" anchorCtr="0">
            <a:noAutofit/>
          </a:bodyPr>
          <a:lstStyle>
            <a:lvl1pPr marL="342900" marR="0" lvl="0" indent="-257175" algn="l" defTabSz="278607" latinLnBrk="0">
              <a:lnSpc>
                <a:spcPct val="90000"/>
              </a:lnSpc>
              <a:spcBef>
                <a:spcPts val="750"/>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685800" marR="0" lvl="1" indent="-257175" algn="l" defTabSz="278607" latinLnBrk="0">
              <a:lnSpc>
                <a:spcPct val="90000"/>
              </a:lnSpc>
              <a:spcBef>
                <a:spcPts val="375"/>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1028700" marR="0" lvl="2" indent="-257175" algn="l" defTabSz="278607" latinLnBrk="0">
              <a:lnSpc>
                <a:spcPct val="90000"/>
              </a:lnSpc>
              <a:spcBef>
                <a:spcPts val="375"/>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1371600" marR="0" lvl="3" indent="-257175" algn="l" defTabSz="278607" latinLnBrk="0">
              <a:lnSpc>
                <a:spcPct val="90000"/>
              </a:lnSpc>
              <a:spcBef>
                <a:spcPts val="375"/>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714500" marR="0" lvl="4" indent="-257175" algn="l" defTabSz="278607" latinLnBrk="0">
              <a:lnSpc>
                <a:spcPct val="90000"/>
              </a:lnSpc>
              <a:spcBef>
                <a:spcPts val="375"/>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2057400" marR="0" lvl="5" indent="-257175" algn="l" defTabSz="278607" latinLnBrk="0">
              <a:lnSpc>
                <a:spcPct val="90000"/>
              </a:lnSpc>
              <a:spcBef>
                <a:spcPts val="375"/>
              </a:spcBef>
              <a:spcAft>
                <a:spcPts val="0"/>
              </a:spcAft>
              <a:buClr>
                <a:schemeClr val="dk1"/>
              </a:buClr>
              <a:buSzPts val="18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2400300" marR="0" lvl="6" indent="-257175" algn="l" defTabSz="278607" latinLnBrk="0">
              <a:lnSpc>
                <a:spcPct val="90000"/>
              </a:lnSpc>
              <a:spcBef>
                <a:spcPts val="375"/>
              </a:spcBef>
              <a:spcAft>
                <a:spcPts val="0"/>
              </a:spcAft>
              <a:buClr>
                <a:schemeClr val="dk1"/>
              </a:buClr>
              <a:buSzPts val="18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2743200" marR="0" lvl="7" indent="-257175" algn="l" defTabSz="278607" latinLnBrk="0">
              <a:lnSpc>
                <a:spcPct val="90000"/>
              </a:lnSpc>
              <a:spcBef>
                <a:spcPts val="375"/>
              </a:spcBef>
              <a:spcAft>
                <a:spcPts val="0"/>
              </a:spcAft>
              <a:buClr>
                <a:schemeClr val="dk1"/>
              </a:buClr>
              <a:buSzPts val="18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3086100" marR="0" lvl="8" indent="-257175" algn="l" defTabSz="278607" latinLnBrk="0">
              <a:lnSpc>
                <a:spcPct val="90000"/>
              </a:lnSpc>
              <a:spcBef>
                <a:spcPts val="375"/>
              </a:spcBef>
              <a:spcAft>
                <a:spcPts val="0"/>
              </a:spcAft>
              <a:buClr>
                <a:schemeClr val="dk1"/>
              </a:buClr>
              <a:buSzPts val="18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rtl="0" hangingPunct="1">
              <a:lnSpc>
                <a:spcPct val="100000"/>
              </a:lnSpc>
              <a:spcBef>
                <a:spcPts val="0"/>
              </a:spcBef>
              <a:buSzPts val="440"/>
              <a:buFontTx/>
              <a:buNone/>
            </a:pPr>
            <a:r>
              <a:rPr lang="ru-RU" sz="1163" dirty="0">
                <a:latin typeface="Arial"/>
                <a:ea typeface="Arial"/>
                <a:cs typeface="Arial"/>
                <a:sym typeface="Arial"/>
              </a:rPr>
              <a:t>5. Социальной активности и инициативности граждан</a:t>
            </a:r>
            <a:br>
              <a:rPr lang="ru-RU" sz="1163" dirty="0">
                <a:latin typeface="Arial"/>
                <a:ea typeface="Arial"/>
                <a:cs typeface="Arial"/>
                <a:sym typeface="Arial"/>
              </a:rPr>
            </a:br>
            <a:r>
              <a:rPr lang="ru-RU" sz="1163" dirty="0">
                <a:latin typeface="Arial"/>
                <a:ea typeface="Arial"/>
                <a:cs typeface="Arial"/>
                <a:sym typeface="Arial"/>
              </a:rPr>
              <a:t>в </a:t>
            </a:r>
            <a:r>
              <a:rPr lang="ru-RU" sz="1163" dirty="0">
                <a:latin typeface="Arial"/>
                <a:cs typeface="Arial"/>
                <a:sym typeface="Arial"/>
              </a:rPr>
              <a:t>бюджетном процессе достаточно для решения </a:t>
            </a:r>
            <a:r>
              <a:rPr lang="ru-RU" sz="1163" dirty="0">
                <a:latin typeface="Arial"/>
                <a:cs typeface="Arial"/>
              </a:rPr>
              <a:t>актуальных проблем в данном месте проживания.</a:t>
            </a:r>
            <a:r>
              <a:rPr lang="ru-RU" sz="1163" dirty="0">
                <a:latin typeface="Arial"/>
                <a:cs typeface="Arial"/>
                <a:sym typeface="Arial"/>
              </a:rPr>
              <a:t> </a:t>
            </a:r>
          </a:p>
          <a:p>
            <a:pPr marL="0" indent="0" rtl="0" hangingPunct="1">
              <a:lnSpc>
                <a:spcPct val="100000"/>
              </a:lnSpc>
              <a:spcBef>
                <a:spcPts val="0"/>
              </a:spcBef>
              <a:buSzPts val="440"/>
              <a:buFontTx/>
              <a:buNone/>
            </a:pPr>
            <a:r>
              <a:rPr lang="ru-RU" sz="1163" dirty="0">
                <a:solidFill>
                  <a:schemeClr val="accent5"/>
                </a:solidFill>
                <a:latin typeface="Arial"/>
                <a:ea typeface="Arial"/>
                <a:cs typeface="Arial"/>
                <a:sym typeface="Arial"/>
              </a:rPr>
              <a:t>А) ДА			Б)   НЕТ</a:t>
            </a:r>
            <a:endParaRPr lang="ru-RU" dirty="0">
              <a:solidFill>
                <a:schemeClr val="accent5"/>
              </a:solidFill>
            </a:endParaRPr>
          </a:p>
          <a:p>
            <a:pPr marL="0" indent="0" rtl="0" hangingPunct="1">
              <a:lnSpc>
                <a:spcPct val="100000"/>
              </a:lnSpc>
              <a:spcBef>
                <a:spcPts val="0"/>
              </a:spcBef>
              <a:buSzPts val="440"/>
              <a:buFontTx/>
              <a:buNone/>
            </a:pPr>
            <a:endParaRPr lang="ru-RU" sz="1163" dirty="0">
              <a:latin typeface="Arial"/>
              <a:ea typeface="Arial"/>
              <a:cs typeface="Arial"/>
              <a:sym typeface="Arial"/>
            </a:endParaRPr>
          </a:p>
          <a:p>
            <a:pPr marL="0" indent="0" rtl="0" hangingPunct="1">
              <a:lnSpc>
                <a:spcPct val="100000"/>
              </a:lnSpc>
              <a:spcBef>
                <a:spcPts val="0"/>
              </a:spcBef>
              <a:buSzPts val="440"/>
              <a:buFontTx/>
              <a:buNone/>
            </a:pPr>
            <a:r>
              <a:rPr lang="ru-RU" sz="1163" dirty="0">
                <a:latin typeface="Arial"/>
                <a:ea typeface="Arial"/>
                <a:cs typeface="Arial"/>
                <a:sym typeface="Arial"/>
              </a:rPr>
              <a:t>6.Каждый из нас может влиять на расходование бюджетных средств местного бюджета и предлагать конкретные решения актуальных проблем.</a:t>
            </a:r>
          </a:p>
          <a:p>
            <a:pPr marL="0" indent="0" rtl="0" hangingPunct="1">
              <a:lnSpc>
                <a:spcPct val="100000"/>
              </a:lnSpc>
              <a:spcBef>
                <a:spcPts val="0"/>
              </a:spcBef>
              <a:buSzPts val="440"/>
              <a:buFontTx/>
              <a:buNone/>
            </a:pPr>
            <a:r>
              <a:rPr lang="ru-RU" sz="1163" dirty="0">
                <a:solidFill>
                  <a:schemeClr val="accent5"/>
                </a:solidFill>
                <a:latin typeface="Arial"/>
                <a:ea typeface="Arial"/>
                <a:cs typeface="Arial"/>
                <a:sym typeface="Arial"/>
              </a:rPr>
              <a:t>А) ДА 			Б)   НЕТ</a:t>
            </a:r>
            <a:endParaRPr lang="ru-RU" dirty="0">
              <a:solidFill>
                <a:schemeClr val="accent5"/>
              </a:solidFill>
            </a:endParaRPr>
          </a:p>
          <a:p>
            <a:pPr marL="0" indent="0" rtl="0" hangingPunct="1">
              <a:lnSpc>
                <a:spcPct val="100000"/>
              </a:lnSpc>
              <a:spcBef>
                <a:spcPts val="0"/>
              </a:spcBef>
              <a:buSzPts val="440"/>
              <a:buFontTx/>
              <a:buNone/>
            </a:pPr>
            <a:endParaRPr lang="ru-RU" sz="1163" dirty="0">
              <a:latin typeface="Arial"/>
              <a:ea typeface="Arial"/>
              <a:cs typeface="Arial"/>
              <a:sym typeface="Arial"/>
            </a:endParaRPr>
          </a:p>
          <a:p>
            <a:pPr marL="0" indent="0" rtl="0" hangingPunct="1">
              <a:lnSpc>
                <a:spcPct val="100000"/>
              </a:lnSpc>
              <a:spcBef>
                <a:spcPts val="0"/>
              </a:spcBef>
              <a:buSzPts val="440"/>
              <a:buFontTx/>
              <a:buNone/>
            </a:pPr>
            <a:r>
              <a:rPr lang="ru-RU" sz="1163" dirty="0">
                <a:latin typeface="Arial"/>
                <a:ea typeface="Arial"/>
                <a:cs typeface="Arial"/>
                <a:sym typeface="Arial"/>
              </a:rPr>
              <a:t>7. Школьное образование является бесплатным.</a:t>
            </a:r>
          </a:p>
          <a:p>
            <a:pPr marL="0" indent="0" rtl="0" hangingPunct="1">
              <a:lnSpc>
                <a:spcPct val="100000"/>
              </a:lnSpc>
              <a:spcBef>
                <a:spcPts val="0"/>
              </a:spcBef>
              <a:buSzPts val="440"/>
              <a:buFontTx/>
              <a:buNone/>
            </a:pPr>
            <a:r>
              <a:rPr lang="ru-RU" sz="1163" dirty="0">
                <a:solidFill>
                  <a:schemeClr val="accent5"/>
                </a:solidFill>
                <a:latin typeface="Arial"/>
                <a:ea typeface="Arial"/>
                <a:cs typeface="Arial"/>
                <a:sym typeface="Arial"/>
              </a:rPr>
              <a:t>А) ДА			Б)   НЕТ</a:t>
            </a:r>
            <a:endParaRPr lang="ru-RU" sz="1163" i="1" dirty="0">
              <a:solidFill>
                <a:schemeClr val="accent5"/>
              </a:solidFill>
            </a:endParaRPr>
          </a:p>
        </p:txBody>
      </p:sp>
      <p:sp>
        <p:nvSpPr>
          <p:cNvPr id="2" name="TextBox 1">
            <a:extLst>
              <a:ext uri="{FF2B5EF4-FFF2-40B4-BE49-F238E27FC236}">
                <a16:creationId xmlns:a16="http://schemas.microsoft.com/office/drawing/2014/main" id="{FA503072-FAC6-0A5B-8897-DB105444DA69}"/>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14</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2" name="Рисунок 1">
            <a:extLst>
              <a:ext uri="{FF2B5EF4-FFF2-40B4-BE49-F238E27FC236}">
                <a16:creationId xmlns:a16="http://schemas.microsoft.com/office/drawing/2014/main" id="{057AB753-25E7-34A6-01DD-8EF77AF80D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984" y="966138"/>
            <a:ext cx="7978739" cy="3769720"/>
          </a:xfrm>
          <a:prstGeom prst="rect">
            <a:avLst/>
          </a:prstGeom>
        </p:spPr>
      </p:pic>
      <p:sp>
        <p:nvSpPr>
          <p:cNvPr id="344" name="Google Shape;344;p43"/>
          <p:cNvSpPr txBox="1">
            <a:spLocks noGrp="1"/>
          </p:cNvSpPr>
          <p:nvPr>
            <p:ph type="title"/>
          </p:nvPr>
        </p:nvSpPr>
        <p:spPr>
          <a:xfrm>
            <a:off x="252413" y="263525"/>
            <a:ext cx="7886700" cy="459089"/>
          </a:xfrm>
          <a:prstGeom prst="rect">
            <a:avLst/>
          </a:prstGeom>
          <a:noFill/>
          <a:ln>
            <a:noFill/>
          </a:ln>
        </p:spPr>
        <p:txBody>
          <a:bodyPr spcFirstLastPara="1" wrap="square" lIns="68569" tIns="34275" rIns="68569" bIns="34275" anchor="ctr" anchorCtr="0">
            <a:normAutofit/>
          </a:bodyPr>
          <a:lstStyle/>
          <a:p>
            <a:pPr>
              <a:buSzPct val="109452"/>
            </a:pPr>
            <a:r>
              <a:rPr lang="ru-RU" dirty="0">
                <a:ea typeface="Arial"/>
                <a:cs typeface="Arial"/>
                <a:sym typeface="Arial"/>
              </a:rPr>
              <a:t>ВИКТОРИНА ДЛЯ ЗРИТЕЛЕЙ</a:t>
            </a:r>
          </a:p>
        </p:txBody>
      </p:sp>
      <p:grpSp>
        <p:nvGrpSpPr>
          <p:cNvPr id="345" name="Google Shape;345;p43"/>
          <p:cNvGrpSpPr/>
          <p:nvPr/>
        </p:nvGrpSpPr>
        <p:grpSpPr>
          <a:xfrm>
            <a:off x="1172861" y="1413163"/>
            <a:ext cx="6624500" cy="2764199"/>
            <a:chOff x="1941278" y="2085157"/>
            <a:chExt cx="7290267" cy="3042002"/>
          </a:xfrm>
        </p:grpSpPr>
        <p:sp>
          <p:nvSpPr>
            <p:cNvPr id="346" name="Google Shape;346;p43"/>
            <p:cNvSpPr/>
            <p:nvPr/>
          </p:nvSpPr>
          <p:spPr>
            <a:xfrm>
              <a:off x="4607720" y="2085157"/>
              <a:ext cx="2125195" cy="1625600"/>
            </a:xfrm>
            <a:prstGeom prst="roundRect">
              <a:avLst>
                <a:gd name="adj" fmla="val 16667"/>
              </a:avLst>
            </a:prstGeom>
            <a:solidFill>
              <a:schemeClr val="accent6"/>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lgn="l"/>
              <a:endParaRPr sz="1200" dirty="0"/>
            </a:p>
          </p:txBody>
        </p:sp>
        <p:sp>
          <p:nvSpPr>
            <p:cNvPr id="347" name="Google Shape;347;p43"/>
            <p:cNvSpPr txBox="1"/>
            <p:nvPr/>
          </p:nvSpPr>
          <p:spPr>
            <a:xfrm>
              <a:off x="4687075" y="2164512"/>
              <a:ext cx="1966485" cy="1466890"/>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spcFirstLastPara="1" wrap="square" lIns="32381" tIns="32381" rIns="32381" bIns="32381" anchor="ctr" anchorCtr="0">
              <a:noAutofit/>
            </a:bodyPr>
            <a:lstStyle/>
            <a:p>
              <a:pPr>
                <a:lnSpc>
                  <a:spcPct val="90000"/>
                </a:lnSpc>
              </a:pPr>
              <a:r>
                <a:rPr lang="ru-RU" sz="1200" b="0" dirty="0">
                  <a:solidFill>
                    <a:schemeClr val="lt1"/>
                  </a:solidFill>
                  <a:latin typeface="Arial"/>
                  <a:ea typeface="Arial"/>
                  <a:cs typeface="Arial"/>
                  <a:sym typeface="Arial"/>
                </a:rPr>
                <a:t>ОБЩЕСТВЕННЫЕ ФИНАНСЫ</a:t>
              </a:r>
              <a:endParaRPr sz="1200" dirty="0"/>
            </a:p>
          </p:txBody>
        </p:sp>
        <p:sp>
          <p:nvSpPr>
            <p:cNvPr id="351" name="Google Shape;351;p43"/>
            <p:cNvSpPr/>
            <p:nvPr/>
          </p:nvSpPr>
          <p:spPr>
            <a:xfrm rot="2263773">
              <a:off x="6664929" y="3874382"/>
              <a:ext cx="534779" cy="0"/>
            </a:xfrm>
            <a:custGeom>
              <a:avLst/>
              <a:gdLst/>
              <a:ahLst/>
              <a:cxnLst/>
              <a:rect l="l" t="t" r="r" b="b"/>
              <a:pathLst>
                <a:path w="120000" h="120000" extrusionOk="0">
                  <a:moveTo>
                    <a:pt x="0" y="0"/>
                  </a:moveTo>
                  <a:lnTo>
                    <a:pt x="120000" y="0"/>
                  </a:lnTo>
                </a:path>
              </a:pathLst>
            </a:custGeom>
            <a:noFill/>
            <a:ln w="25400" cap="flat" cmpd="sng">
              <a:solidFill>
                <a:srgbClr val="345A99"/>
              </a:solidFill>
              <a:prstDash val="solid"/>
              <a:round/>
              <a:headEnd type="none" w="sm" len="sm"/>
              <a:tailEnd type="none" w="sm" len="sm"/>
            </a:ln>
          </p:spPr>
          <p:txBody>
            <a:bodyPr/>
            <a:lstStyle/>
            <a:p>
              <a:endParaRPr lang="ru-RU" sz="1200"/>
            </a:p>
          </p:txBody>
        </p:sp>
        <p:sp>
          <p:nvSpPr>
            <p:cNvPr id="352" name="Google Shape;352;p43"/>
            <p:cNvSpPr/>
            <p:nvPr/>
          </p:nvSpPr>
          <p:spPr>
            <a:xfrm>
              <a:off x="6463749" y="4038007"/>
              <a:ext cx="2767796" cy="1089152"/>
            </a:xfrm>
            <a:prstGeom prst="roundRect">
              <a:avLst>
                <a:gd name="adj" fmla="val 16667"/>
              </a:avLst>
            </a:prstGeom>
            <a:solidFill>
              <a:srgbClr val="FF0000"/>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lgn="l"/>
              <a:endParaRPr sz="1200" dirty="0"/>
            </a:p>
          </p:txBody>
        </p:sp>
        <p:sp>
          <p:nvSpPr>
            <p:cNvPr id="353" name="Google Shape;353;p43"/>
            <p:cNvSpPr txBox="1"/>
            <p:nvPr/>
          </p:nvSpPr>
          <p:spPr>
            <a:xfrm>
              <a:off x="6516917" y="4091175"/>
              <a:ext cx="2661460" cy="982816"/>
            </a:xfrm>
            <a:prstGeom prst="rect">
              <a:avLst/>
            </a:prstGeom>
            <a:solidFill>
              <a:schemeClr val="accent3"/>
            </a:solidFill>
            <a:ln>
              <a:noFill/>
            </a:ln>
          </p:spPr>
          <p:txBody>
            <a:bodyPr spcFirstLastPara="1" wrap="square" lIns="66675" tIns="66675" rIns="66675" bIns="66675" anchor="ctr" anchorCtr="0">
              <a:noAutofit/>
            </a:bodyPr>
            <a:lstStyle/>
            <a:p>
              <a:pPr>
                <a:lnSpc>
                  <a:spcPct val="90000"/>
                </a:lnSpc>
              </a:pPr>
              <a:r>
                <a:rPr lang="ru-RU" sz="1800" b="0" dirty="0">
                  <a:solidFill>
                    <a:schemeClr val="lt1"/>
                  </a:solidFill>
                  <a:latin typeface="Arial"/>
                  <a:ea typeface="Arial"/>
                  <a:cs typeface="Arial"/>
                  <a:sym typeface="Arial"/>
                </a:rPr>
                <a:t>ИСТОРИЯ</a:t>
              </a:r>
              <a:endParaRPr sz="1800" dirty="0"/>
            </a:p>
          </p:txBody>
        </p:sp>
        <p:sp>
          <p:nvSpPr>
            <p:cNvPr id="354" name="Google Shape;354;p43"/>
            <p:cNvSpPr/>
            <p:nvPr/>
          </p:nvSpPr>
          <p:spPr>
            <a:xfrm rot="8514212">
              <a:off x="4159679" y="3874382"/>
              <a:ext cx="530400" cy="0"/>
            </a:xfrm>
            <a:custGeom>
              <a:avLst/>
              <a:gdLst/>
              <a:ahLst/>
              <a:cxnLst/>
              <a:rect l="l" t="t" r="r" b="b"/>
              <a:pathLst>
                <a:path w="120000" h="120000" extrusionOk="0">
                  <a:moveTo>
                    <a:pt x="0" y="0"/>
                  </a:moveTo>
                  <a:lnTo>
                    <a:pt x="120000" y="0"/>
                  </a:lnTo>
                </a:path>
              </a:pathLst>
            </a:custGeom>
            <a:noFill/>
            <a:ln w="25400" cap="flat" cmpd="sng">
              <a:solidFill>
                <a:srgbClr val="345A99"/>
              </a:solidFill>
              <a:prstDash val="solid"/>
              <a:round/>
              <a:headEnd type="none" w="sm" len="sm"/>
              <a:tailEnd type="none" w="sm" len="sm"/>
            </a:ln>
          </p:spPr>
          <p:txBody>
            <a:bodyPr/>
            <a:lstStyle/>
            <a:p>
              <a:endParaRPr lang="ru-RU" sz="1200"/>
            </a:p>
          </p:txBody>
        </p:sp>
        <p:sp>
          <p:nvSpPr>
            <p:cNvPr id="355" name="Google Shape;355;p43"/>
            <p:cNvSpPr/>
            <p:nvPr/>
          </p:nvSpPr>
          <p:spPr>
            <a:xfrm>
              <a:off x="1941278" y="4038007"/>
              <a:ext cx="3160566" cy="1089152"/>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lgn="l"/>
              <a:endParaRPr sz="1200" dirty="0"/>
            </a:p>
          </p:txBody>
        </p:sp>
        <p:sp>
          <p:nvSpPr>
            <p:cNvPr id="356" name="Google Shape;356;p43"/>
            <p:cNvSpPr txBox="1"/>
            <p:nvPr/>
          </p:nvSpPr>
          <p:spPr>
            <a:xfrm>
              <a:off x="1994446" y="4091175"/>
              <a:ext cx="3054230" cy="982816"/>
            </a:xfrm>
            <a:prstGeom prst="rect">
              <a:avLst/>
            </a:prstGeom>
            <a:solidFill>
              <a:schemeClr val="accent4"/>
            </a:solidFill>
            <a:ln>
              <a:noFill/>
            </a:ln>
          </p:spPr>
          <p:txBody>
            <a:bodyPr spcFirstLastPara="1" wrap="square" lIns="66675" tIns="66675" rIns="66675" bIns="66675" anchor="ctr" anchorCtr="0">
              <a:noAutofit/>
            </a:bodyPr>
            <a:lstStyle/>
            <a:p>
              <a:pPr>
                <a:lnSpc>
                  <a:spcPct val="90000"/>
                </a:lnSpc>
              </a:pPr>
              <a:r>
                <a:rPr lang="ru-RU" sz="1800" b="0" dirty="0">
                  <a:solidFill>
                    <a:schemeClr val="lt1"/>
                  </a:solidFill>
                  <a:latin typeface="Arial"/>
                  <a:ea typeface="Arial"/>
                  <a:cs typeface="Arial"/>
                  <a:sym typeface="Arial"/>
                </a:rPr>
                <a:t>КУЛЬТУРА</a:t>
              </a:r>
              <a:endParaRPr sz="1800" dirty="0"/>
            </a:p>
          </p:txBody>
        </p:sp>
      </p:grpSp>
      <p:pic>
        <p:nvPicPr>
          <p:cNvPr id="3" name="Рисунок 2">
            <a:extLst>
              <a:ext uri="{FF2B5EF4-FFF2-40B4-BE49-F238E27FC236}">
                <a16:creationId xmlns:a16="http://schemas.microsoft.com/office/drawing/2014/main" id="{5776157B-8CD5-3476-F79E-9144B5A35EA0}"/>
              </a:ext>
            </a:extLst>
          </p:cNvPr>
          <p:cNvPicPr>
            <a:picLocks noChangeAspect="1"/>
          </p:cNvPicPr>
          <p:nvPr/>
        </p:nvPicPr>
        <p:blipFill>
          <a:blip r:embed="rId4"/>
          <a:stretch>
            <a:fillRect/>
          </a:stretch>
        </p:blipFill>
        <p:spPr>
          <a:xfrm>
            <a:off x="6996113" y="2689742"/>
            <a:ext cx="1143000" cy="698500"/>
          </a:xfrm>
          <a:prstGeom prst="rect">
            <a:avLst/>
          </a:prstGeom>
        </p:spPr>
      </p:pic>
      <p:pic>
        <p:nvPicPr>
          <p:cNvPr id="4" name="Рисунок 3">
            <a:extLst>
              <a:ext uri="{FF2B5EF4-FFF2-40B4-BE49-F238E27FC236}">
                <a16:creationId xmlns:a16="http://schemas.microsoft.com/office/drawing/2014/main" id="{1DA24551-54E5-6243-E719-2550C428AF81}"/>
              </a:ext>
            </a:extLst>
          </p:cNvPr>
          <p:cNvPicPr>
            <a:picLocks noChangeAspect="1"/>
          </p:cNvPicPr>
          <p:nvPr/>
        </p:nvPicPr>
        <p:blipFill>
          <a:blip r:embed="rId5"/>
          <a:stretch>
            <a:fillRect/>
          </a:stretch>
        </p:blipFill>
        <p:spPr>
          <a:xfrm>
            <a:off x="4831806" y="949239"/>
            <a:ext cx="876300" cy="774700"/>
          </a:xfrm>
          <a:prstGeom prst="rect">
            <a:avLst/>
          </a:prstGeom>
        </p:spPr>
      </p:pic>
      <p:pic>
        <p:nvPicPr>
          <p:cNvPr id="5" name="Рисунок 4">
            <a:extLst>
              <a:ext uri="{FF2B5EF4-FFF2-40B4-BE49-F238E27FC236}">
                <a16:creationId xmlns:a16="http://schemas.microsoft.com/office/drawing/2014/main" id="{42B34CB9-55CA-9E1E-0900-293A07C119B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9969" r="62872"/>
          <a:stretch/>
        </p:blipFill>
        <p:spPr>
          <a:xfrm>
            <a:off x="1677091" y="1831604"/>
            <a:ext cx="1229193" cy="1177009"/>
          </a:xfrm>
          <a:prstGeom prst="rect">
            <a:avLst/>
          </a:prstGeom>
        </p:spPr>
      </p:pic>
      <p:sp>
        <p:nvSpPr>
          <p:cNvPr id="6" name="TextBox 5">
            <a:extLst>
              <a:ext uri="{FF2B5EF4-FFF2-40B4-BE49-F238E27FC236}">
                <a16:creationId xmlns:a16="http://schemas.microsoft.com/office/drawing/2014/main" id="{F88BBB1F-BC15-3E1D-537E-894F516C4F5A}"/>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15</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540441" y="465577"/>
            <a:ext cx="3227888" cy="362546"/>
          </a:xfrm>
          <a:prstGeom prst="rect">
            <a:avLst/>
          </a:prstGeom>
        </p:spPr>
        <p:txBody>
          <a:bodyPr spcFirstLastPara="1" wrap="square" lIns="91425" tIns="91425" rIns="91425" bIns="91425" anchor="ctr" anchorCtr="0">
            <a:noAutofit/>
          </a:bodyPr>
          <a:lstStyle/>
          <a:p>
            <a:pPr algn="l"/>
            <a:r>
              <a:rPr lang="ru-RU" sz="3200" dirty="0">
                <a:solidFill>
                  <a:schemeClr val="accent5"/>
                </a:solidFill>
                <a:latin typeface="Arial" panose="020B0604020202020204" pitchFamily="34" charset="0"/>
                <a:ea typeface="Montserrat"/>
                <a:cs typeface="Arial" panose="020B0604020202020204" pitchFamily="34" charset="0"/>
                <a:sym typeface="Montserrat"/>
              </a:rPr>
              <a:t>Вопрос 1</a:t>
            </a:r>
            <a:endParaRPr sz="3200" dirty="0">
              <a:solidFill>
                <a:schemeClr val="accent5"/>
              </a:solidFill>
              <a:latin typeface="Arial" panose="020B0604020202020204" pitchFamily="34" charset="0"/>
              <a:ea typeface="Montserrat"/>
              <a:cs typeface="Arial" panose="020B0604020202020204" pitchFamily="34" charset="0"/>
              <a:sym typeface="Montserrat"/>
            </a:endParaRPr>
          </a:p>
        </p:txBody>
      </p:sp>
      <p:sp>
        <p:nvSpPr>
          <p:cNvPr id="77" name="Google Shape;77;p18"/>
          <p:cNvSpPr txBox="1">
            <a:spLocks noGrp="1"/>
          </p:cNvSpPr>
          <p:nvPr>
            <p:ph type="ctrTitle" idx="4294967295"/>
          </p:nvPr>
        </p:nvSpPr>
        <p:spPr>
          <a:xfrm rot="516">
            <a:off x="540413" y="1336612"/>
            <a:ext cx="8284505" cy="3205058"/>
          </a:xfrm>
          <a:prstGeom prst="rect">
            <a:avLst/>
          </a:prstGeom>
        </p:spPr>
        <p:txBody>
          <a:bodyPr spcFirstLastPara="1" wrap="square" lIns="91425" tIns="91425" rIns="91425" bIns="91425" anchor="t" anchorCtr="0">
            <a:noAutofit/>
          </a:bodyPr>
          <a:lstStyle/>
          <a:p>
            <a:pPr lvl="0" algn="l"/>
            <a:r>
              <a:rPr lang="ru-RU" b="0" dirty="0">
                <a:latin typeface="Arial" panose="020B0604020202020204" pitchFamily="34" charset="0"/>
                <a:ea typeface="Helvetica Neue"/>
                <a:cs typeface="Arial" panose="020B0604020202020204" pitchFamily="34" charset="0"/>
                <a:sym typeface="Helvetica Neue"/>
              </a:rPr>
              <a:t>От этого слова произошло название монеты «копейка». Оно также является атрибутом одной из олимпийских дисциплин. Что это за слово?</a:t>
            </a:r>
            <a:endParaRPr lang="ru-RU" b="0" dirty="0">
              <a:latin typeface="Arial" panose="020B0604020202020204" pitchFamily="34" charset="0"/>
              <a:ea typeface="Helvetica Neue"/>
              <a:cs typeface="Arial" panose="020B0604020202020204" pitchFamily="34" charset="0"/>
              <a:sym typeface="Montserrat"/>
            </a:endParaRPr>
          </a:p>
        </p:txBody>
      </p:sp>
      <p:sp>
        <p:nvSpPr>
          <p:cNvPr id="76" name="Google Shape;76;p18"/>
          <p:cNvSpPr/>
          <p:nvPr/>
        </p:nvSpPr>
        <p:spPr>
          <a:xfrm>
            <a:off x="540425" y="982575"/>
            <a:ext cx="708600" cy="56100"/>
          </a:xfrm>
          <a:prstGeom prst="rect">
            <a:avLst/>
          </a:prstGeom>
          <a:solidFill>
            <a:srgbClr val="7359A2"/>
          </a:solidFill>
          <a:ln>
            <a:noFill/>
          </a:ln>
        </p:spPr>
        <p:txBody>
          <a:bodyPr spcFirstLastPara="1" wrap="square" lIns="91425" tIns="91425" rIns="91425" bIns="91425" anchor="ctr" anchorCtr="0">
            <a:noAutofit/>
          </a:bodyPr>
          <a:lstStyle/>
          <a:p>
            <a:pPr algn="l"/>
            <a:endParaRPr sz="3000">
              <a:solidFill>
                <a:schemeClr val="accent5"/>
              </a:solidFill>
            </a:endParaRPr>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378624" y="4738393"/>
            <a:ext cx="1446290" cy="269024"/>
          </a:xfrm>
          <a:prstGeom prst="rect">
            <a:avLst/>
          </a:prstGeom>
        </p:spPr>
      </p:pic>
      <p:sp>
        <p:nvSpPr>
          <p:cNvPr id="2" name="TextBox 1">
            <a:extLst>
              <a:ext uri="{FF2B5EF4-FFF2-40B4-BE49-F238E27FC236}">
                <a16:creationId xmlns:a16="http://schemas.microsoft.com/office/drawing/2014/main" id="{A50B5F49-F88B-154E-8320-DDD80EE77379}"/>
              </a:ext>
            </a:extLst>
          </p:cNvPr>
          <p:cNvSpPr txBox="1"/>
          <p:nvPr/>
        </p:nvSpPr>
        <p:spPr>
          <a:xfrm>
            <a:off x="118471" y="4776856"/>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16</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0749185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540441" y="465577"/>
            <a:ext cx="3227888" cy="362546"/>
          </a:xfrm>
          <a:prstGeom prst="rect">
            <a:avLst/>
          </a:prstGeom>
        </p:spPr>
        <p:txBody>
          <a:bodyPr spcFirstLastPara="1" wrap="square" lIns="91425" tIns="91425" rIns="91425" bIns="91425" anchor="ctr" anchorCtr="0">
            <a:noAutofit/>
          </a:bodyPr>
          <a:lstStyle/>
          <a:p>
            <a:pPr algn="l"/>
            <a:r>
              <a:rPr lang="ru-RU" sz="3200" dirty="0">
                <a:solidFill>
                  <a:schemeClr val="accent5"/>
                </a:solidFill>
                <a:latin typeface="Arial" panose="020B0604020202020204" pitchFamily="34" charset="0"/>
                <a:ea typeface="Montserrat"/>
                <a:cs typeface="Arial" panose="020B0604020202020204" pitchFamily="34" charset="0"/>
                <a:sym typeface="Montserrat"/>
              </a:rPr>
              <a:t>Вопрос 2</a:t>
            </a:r>
            <a:endParaRPr sz="3200" dirty="0">
              <a:solidFill>
                <a:schemeClr val="accent5"/>
              </a:solidFill>
              <a:latin typeface="Arial" panose="020B0604020202020204" pitchFamily="34" charset="0"/>
              <a:ea typeface="Montserrat"/>
              <a:cs typeface="Arial" panose="020B0604020202020204" pitchFamily="34" charset="0"/>
              <a:sym typeface="Montserrat"/>
            </a:endParaRPr>
          </a:p>
        </p:txBody>
      </p:sp>
      <p:sp>
        <p:nvSpPr>
          <p:cNvPr id="77" name="Google Shape;77;p18"/>
          <p:cNvSpPr txBox="1">
            <a:spLocks noGrp="1"/>
          </p:cNvSpPr>
          <p:nvPr>
            <p:ph type="ctrTitle" idx="4294967295"/>
          </p:nvPr>
        </p:nvSpPr>
        <p:spPr>
          <a:xfrm rot="516">
            <a:off x="540413" y="1336612"/>
            <a:ext cx="8284505" cy="3205058"/>
          </a:xfrm>
          <a:prstGeom prst="rect">
            <a:avLst/>
          </a:prstGeom>
        </p:spPr>
        <p:txBody>
          <a:bodyPr spcFirstLastPara="1" wrap="square" lIns="91425" tIns="91425" rIns="91425" bIns="91425" anchor="t" anchorCtr="0">
            <a:noAutofit/>
          </a:bodyPr>
          <a:lstStyle/>
          <a:p>
            <a:pPr lvl="0"/>
            <a:r>
              <a:rPr lang="ru-RU" b="0" dirty="0">
                <a:latin typeface="Arial" panose="020B0604020202020204" pitchFamily="34" charset="0"/>
                <a:ea typeface="Helvetica Neue"/>
                <a:cs typeface="Arial" panose="020B0604020202020204" pitchFamily="34" charset="0"/>
              </a:rPr>
              <a:t>Определите, какую проблему решает персонаж мультфильма «Каникулы в Простоквашино» Кот Матроскин, говоря следующее: «Чтобы продать что-нибудь ненужное, надо сначала купить что-нибудь ненужное, а у нас денег нет»?</a:t>
            </a:r>
            <a:endParaRPr lang="ru-RU" b="0" dirty="0">
              <a:latin typeface="Arial" panose="020B0604020202020204" pitchFamily="34" charset="0"/>
              <a:ea typeface="Helvetica Neue"/>
              <a:cs typeface="Arial" panose="020B0604020202020204" pitchFamily="34" charset="0"/>
              <a:sym typeface="Montserrat"/>
            </a:endParaRPr>
          </a:p>
        </p:txBody>
      </p:sp>
      <p:sp>
        <p:nvSpPr>
          <p:cNvPr id="76" name="Google Shape;76;p18"/>
          <p:cNvSpPr/>
          <p:nvPr/>
        </p:nvSpPr>
        <p:spPr>
          <a:xfrm>
            <a:off x="540425" y="982575"/>
            <a:ext cx="708600" cy="56100"/>
          </a:xfrm>
          <a:prstGeom prst="rect">
            <a:avLst/>
          </a:prstGeom>
          <a:solidFill>
            <a:srgbClr val="7359A2"/>
          </a:solidFill>
          <a:ln>
            <a:noFill/>
          </a:ln>
        </p:spPr>
        <p:txBody>
          <a:bodyPr spcFirstLastPara="1" wrap="square" lIns="91425" tIns="91425" rIns="91425" bIns="91425" anchor="ctr" anchorCtr="0">
            <a:noAutofit/>
          </a:bodyPr>
          <a:lstStyle/>
          <a:p>
            <a:pPr algn="l"/>
            <a:endParaRPr sz="3000"/>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378624" y="4738393"/>
            <a:ext cx="1446290" cy="269024"/>
          </a:xfrm>
          <a:prstGeom prst="rect">
            <a:avLst/>
          </a:prstGeom>
        </p:spPr>
      </p:pic>
      <p:sp>
        <p:nvSpPr>
          <p:cNvPr id="3" name="TextBox 2">
            <a:extLst>
              <a:ext uri="{FF2B5EF4-FFF2-40B4-BE49-F238E27FC236}">
                <a16:creationId xmlns:a16="http://schemas.microsoft.com/office/drawing/2014/main" id="{E5170ED9-FA5D-CEF7-92A1-C0D729AE12E6}"/>
              </a:ext>
            </a:extLst>
          </p:cNvPr>
          <p:cNvSpPr txBox="1"/>
          <p:nvPr/>
        </p:nvSpPr>
        <p:spPr>
          <a:xfrm>
            <a:off x="118471" y="4738756"/>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17</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5026383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540441" y="465577"/>
            <a:ext cx="3227888" cy="362546"/>
          </a:xfrm>
          <a:prstGeom prst="rect">
            <a:avLst/>
          </a:prstGeom>
        </p:spPr>
        <p:txBody>
          <a:bodyPr spcFirstLastPara="1" wrap="square" lIns="91425" tIns="91425" rIns="91425" bIns="91425" anchor="ctr" anchorCtr="0">
            <a:noAutofit/>
          </a:bodyPr>
          <a:lstStyle/>
          <a:p>
            <a:pPr algn="l"/>
            <a:r>
              <a:rPr lang="ru-RU" sz="3200" dirty="0">
                <a:solidFill>
                  <a:schemeClr val="accent5"/>
                </a:solidFill>
                <a:latin typeface="Arial" panose="020B0604020202020204" pitchFamily="34" charset="0"/>
                <a:ea typeface="Montserrat"/>
                <a:cs typeface="Arial" panose="020B0604020202020204" pitchFamily="34" charset="0"/>
                <a:sym typeface="Montserrat"/>
              </a:rPr>
              <a:t>Вопрос 3</a:t>
            </a:r>
            <a:endParaRPr sz="3200" dirty="0">
              <a:solidFill>
                <a:schemeClr val="accent5"/>
              </a:solidFill>
              <a:latin typeface="Arial" panose="020B0604020202020204" pitchFamily="34" charset="0"/>
              <a:ea typeface="Montserrat"/>
              <a:cs typeface="Arial" panose="020B0604020202020204" pitchFamily="34" charset="0"/>
              <a:sym typeface="Montserrat"/>
            </a:endParaRPr>
          </a:p>
        </p:txBody>
      </p:sp>
      <p:sp>
        <p:nvSpPr>
          <p:cNvPr id="77" name="Google Shape;77;p18"/>
          <p:cNvSpPr txBox="1">
            <a:spLocks noGrp="1"/>
          </p:cNvSpPr>
          <p:nvPr>
            <p:ph type="ctrTitle" idx="4294967295"/>
          </p:nvPr>
        </p:nvSpPr>
        <p:spPr>
          <a:xfrm rot="516">
            <a:off x="540413" y="1336612"/>
            <a:ext cx="8284505" cy="3205058"/>
          </a:xfrm>
          <a:prstGeom prst="rect">
            <a:avLst/>
          </a:prstGeom>
        </p:spPr>
        <p:txBody>
          <a:bodyPr spcFirstLastPara="1" wrap="square" lIns="91425" tIns="91425" rIns="91425" bIns="91425" anchor="t" anchorCtr="0">
            <a:noAutofit/>
          </a:bodyPr>
          <a:lstStyle/>
          <a:p>
            <a:pPr lvl="0" algn="l"/>
            <a:r>
              <a:rPr lang="ru-RU" b="0" dirty="0">
                <a:latin typeface="Arial" panose="020B0604020202020204" pitchFamily="34" charset="0"/>
                <a:ea typeface="Helvetica Neue"/>
                <a:cs typeface="Arial" panose="020B0604020202020204" pitchFamily="34" charset="0"/>
                <a:sym typeface="Montserrat"/>
              </a:rPr>
              <a:t>Вы можете одновременно и услышать вопрос от ведущего, и прочитать его на экране, и обсудить с однокомандниками. Внимание, сам вопрос! </a:t>
            </a:r>
            <a:br>
              <a:rPr lang="ru-RU" b="0" dirty="0">
                <a:latin typeface="Arial" panose="020B0604020202020204" pitchFamily="34" charset="0"/>
                <a:ea typeface="Helvetica Neue"/>
                <a:cs typeface="Arial" panose="020B0604020202020204" pitchFamily="34" charset="0"/>
                <a:sym typeface="Montserrat"/>
              </a:rPr>
            </a:br>
            <a:r>
              <a:rPr lang="ru-RU" b="0" dirty="0">
                <a:latin typeface="Arial" panose="020B0604020202020204" pitchFamily="34" charset="0"/>
                <a:ea typeface="Helvetica Neue"/>
                <a:cs typeface="Arial" panose="020B0604020202020204" pitchFamily="34" charset="0"/>
                <a:sym typeface="Montserrat"/>
              </a:rPr>
              <a:t>Монеты с изображением человека начали чеканить во время правления Александра Македонского (с 336 по 323 года до н. э.). До 45 года до н. э. на монеты наносили изображения только уже умерших царей. ОН стал первым правителем, чей портрет появился на монете при его жизни. </a:t>
            </a:r>
            <a:br>
              <a:rPr lang="ru-RU" b="0" dirty="0">
                <a:latin typeface="Arial" panose="020B0604020202020204" pitchFamily="34" charset="0"/>
                <a:ea typeface="Helvetica Neue"/>
                <a:cs typeface="Arial" panose="020B0604020202020204" pitchFamily="34" charset="0"/>
                <a:sym typeface="Montserrat"/>
              </a:rPr>
            </a:br>
            <a:r>
              <a:rPr lang="ru-RU" b="0" dirty="0">
                <a:latin typeface="Arial" panose="020B0604020202020204" pitchFamily="34" charset="0"/>
                <a:ea typeface="Helvetica Neue"/>
                <a:cs typeface="Arial" panose="020B0604020202020204" pitchFamily="34" charset="0"/>
                <a:sym typeface="Montserrat"/>
              </a:rPr>
              <a:t>ЕГО имя также увековечено в нашем календаре. Назовите ЕГО.</a:t>
            </a:r>
            <a:br>
              <a:rPr lang="ru-RU" b="0" dirty="0">
                <a:latin typeface="Arial" panose="020B0604020202020204" pitchFamily="34" charset="0"/>
                <a:ea typeface="Helvetica Neue"/>
                <a:cs typeface="Arial" panose="020B0604020202020204" pitchFamily="34" charset="0"/>
                <a:sym typeface="Montserrat"/>
              </a:rPr>
            </a:br>
            <a:endParaRPr lang="ru-RU" b="0" dirty="0">
              <a:latin typeface="Arial" panose="020B0604020202020204" pitchFamily="34" charset="0"/>
              <a:ea typeface="Helvetica Neue"/>
              <a:cs typeface="Arial" panose="020B0604020202020204" pitchFamily="34" charset="0"/>
              <a:sym typeface="Montserrat"/>
            </a:endParaRPr>
          </a:p>
        </p:txBody>
      </p:sp>
      <p:sp>
        <p:nvSpPr>
          <p:cNvPr id="76" name="Google Shape;76;p18"/>
          <p:cNvSpPr/>
          <p:nvPr/>
        </p:nvSpPr>
        <p:spPr>
          <a:xfrm>
            <a:off x="540425" y="982575"/>
            <a:ext cx="708600" cy="56100"/>
          </a:xfrm>
          <a:prstGeom prst="rect">
            <a:avLst/>
          </a:prstGeom>
          <a:solidFill>
            <a:srgbClr val="7359A2"/>
          </a:solidFill>
          <a:ln>
            <a:noFill/>
          </a:ln>
        </p:spPr>
        <p:txBody>
          <a:bodyPr spcFirstLastPara="1" wrap="square" lIns="91425" tIns="91425" rIns="91425" bIns="91425" anchor="ctr" anchorCtr="0">
            <a:noAutofit/>
          </a:bodyPr>
          <a:lstStyle/>
          <a:p>
            <a:pPr algn="l"/>
            <a:endParaRPr sz="3000"/>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378624" y="4738393"/>
            <a:ext cx="1446290" cy="269024"/>
          </a:xfrm>
          <a:prstGeom prst="rect">
            <a:avLst/>
          </a:prstGeom>
        </p:spPr>
      </p:pic>
      <p:sp>
        <p:nvSpPr>
          <p:cNvPr id="2" name="TextBox 1">
            <a:extLst>
              <a:ext uri="{FF2B5EF4-FFF2-40B4-BE49-F238E27FC236}">
                <a16:creationId xmlns:a16="http://schemas.microsoft.com/office/drawing/2014/main" id="{3B908D17-6163-9BEA-25DF-EBBBA10A2CA7}"/>
              </a:ext>
            </a:extLst>
          </p:cNvPr>
          <p:cNvSpPr txBox="1"/>
          <p:nvPr/>
        </p:nvSpPr>
        <p:spPr>
          <a:xfrm>
            <a:off x="118471" y="4776856"/>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18</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6113230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540441" y="465577"/>
            <a:ext cx="3227888" cy="362546"/>
          </a:xfrm>
          <a:prstGeom prst="rect">
            <a:avLst/>
          </a:prstGeom>
        </p:spPr>
        <p:txBody>
          <a:bodyPr spcFirstLastPara="1" wrap="square" lIns="91425" tIns="91425" rIns="91425" bIns="91425" anchor="ctr" anchorCtr="0">
            <a:noAutofit/>
          </a:bodyPr>
          <a:lstStyle/>
          <a:p>
            <a:pPr algn="l"/>
            <a:r>
              <a:rPr lang="ru-RU" sz="3200" dirty="0">
                <a:solidFill>
                  <a:schemeClr val="accent5"/>
                </a:solidFill>
                <a:latin typeface="Arial" panose="020B0604020202020204" pitchFamily="34" charset="0"/>
                <a:ea typeface="Montserrat"/>
                <a:cs typeface="Arial" panose="020B0604020202020204" pitchFamily="34" charset="0"/>
                <a:sym typeface="Montserrat"/>
              </a:rPr>
              <a:t>Вопрос 4</a:t>
            </a:r>
            <a:endParaRPr sz="3200" dirty="0">
              <a:solidFill>
                <a:schemeClr val="accent5"/>
              </a:solidFill>
              <a:latin typeface="Arial" panose="020B0604020202020204" pitchFamily="34" charset="0"/>
              <a:ea typeface="Montserrat"/>
              <a:cs typeface="Arial" panose="020B0604020202020204" pitchFamily="34" charset="0"/>
              <a:sym typeface="Montserrat"/>
            </a:endParaRPr>
          </a:p>
        </p:txBody>
      </p:sp>
      <p:sp>
        <p:nvSpPr>
          <p:cNvPr id="77" name="Google Shape;77;p18"/>
          <p:cNvSpPr txBox="1">
            <a:spLocks noGrp="1"/>
          </p:cNvSpPr>
          <p:nvPr>
            <p:ph type="ctrTitle" idx="4294967295"/>
          </p:nvPr>
        </p:nvSpPr>
        <p:spPr>
          <a:xfrm rot="516">
            <a:off x="540413" y="1336612"/>
            <a:ext cx="8284505" cy="3205058"/>
          </a:xfrm>
          <a:prstGeom prst="rect">
            <a:avLst/>
          </a:prstGeom>
        </p:spPr>
        <p:txBody>
          <a:bodyPr spcFirstLastPara="1" wrap="square" lIns="91425" tIns="91425" rIns="91425" bIns="91425" anchor="t" anchorCtr="0">
            <a:noAutofit/>
          </a:bodyPr>
          <a:lstStyle/>
          <a:p>
            <a:pPr lvl="0"/>
            <a:r>
              <a:rPr lang="ru-RU" b="0" dirty="0">
                <a:latin typeface="Arial" panose="020B0604020202020204" pitchFamily="34" charset="0"/>
                <a:ea typeface="Helvetica Neue"/>
                <a:cs typeface="Arial" panose="020B0604020202020204" pitchFamily="34" charset="0"/>
              </a:rPr>
              <a:t>«Никаких «государственных денег» нет — есть только деньги ЕГО», - говорил Уильям Уэлд – американский политик, бизнесмен и писатель. Назовите </a:t>
            </a:r>
            <a:r>
              <a:rPr lang="ru-RU" b="0" dirty="0">
                <a:latin typeface="Arial" panose="020B0604020202020204" pitchFamily="34" charset="0"/>
                <a:ea typeface="Helvetica Neue"/>
                <a:cs typeface="Arial" panose="020B0604020202020204" pitchFamily="34" charset="0"/>
                <a:sym typeface="Montserrat"/>
              </a:rPr>
              <a:t>ЕГО.</a:t>
            </a:r>
          </a:p>
        </p:txBody>
      </p:sp>
      <p:sp>
        <p:nvSpPr>
          <p:cNvPr id="76" name="Google Shape;76;p18"/>
          <p:cNvSpPr/>
          <p:nvPr/>
        </p:nvSpPr>
        <p:spPr>
          <a:xfrm>
            <a:off x="540425" y="982575"/>
            <a:ext cx="708600" cy="56100"/>
          </a:xfrm>
          <a:prstGeom prst="rect">
            <a:avLst/>
          </a:prstGeom>
          <a:solidFill>
            <a:srgbClr val="7359A2"/>
          </a:solidFill>
          <a:ln>
            <a:noFill/>
          </a:ln>
        </p:spPr>
        <p:txBody>
          <a:bodyPr spcFirstLastPara="1" wrap="square" lIns="91425" tIns="91425" rIns="91425" bIns="91425" anchor="ctr" anchorCtr="0">
            <a:noAutofit/>
          </a:bodyPr>
          <a:lstStyle/>
          <a:p>
            <a:pPr algn="l"/>
            <a:endParaRPr sz="3000"/>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7378624" y="4738393"/>
            <a:ext cx="1446290" cy="269024"/>
          </a:xfrm>
          <a:prstGeom prst="rect">
            <a:avLst/>
          </a:prstGeom>
        </p:spPr>
      </p:pic>
      <p:sp>
        <p:nvSpPr>
          <p:cNvPr id="2" name="TextBox 1">
            <a:extLst>
              <a:ext uri="{FF2B5EF4-FFF2-40B4-BE49-F238E27FC236}">
                <a16:creationId xmlns:a16="http://schemas.microsoft.com/office/drawing/2014/main" id="{7AC748C1-AE41-2E5C-24A0-901832900B37}"/>
              </a:ext>
            </a:extLst>
          </p:cNvPr>
          <p:cNvSpPr txBox="1"/>
          <p:nvPr/>
        </p:nvSpPr>
        <p:spPr>
          <a:xfrm>
            <a:off x="118471" y="4776856"/>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19</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8325975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title"/>
          </p:nvPr>
        </p:nvSpPr>
        <p:spPr>
          <a:xfrm>
            <a:off x="628650" y="273844"/>
            <a:ext cx="7886700" cy="460177"/>
          </a:xfrm>
          <a:prstGeom prst="rect">
            <a:avLst/>
          </a:prstGeom>
          <a:noFill/>
          <a:ln>
            <a:noFill/>
          </a:ln>
        </p:spPr>
        <p:txBody>
          <a:bodyPr spcFirstLastPara="1" wrap="square" lIns="68569" tIns="34275" rIns="68569" bIns="34275" anchor="ctr" anchorCtr="0">
            <a:normAutofit/>
          </a:bodyPr>
          <a:lstStyle/>
          <a:p>
            <a:pPr>
              <a:buSzPct val="101851"/>
            </a:pPr>
            <a:r>
              <a:rPr lang="ru-RU" dirty="0">
                <a:solidFill>
                  <a:schemeClr val="accent3"/>
                </a:solidFill>
                <a:ea typeface="Arial"/>
                <a:cs typeface="Arial"/>
                <a:sym typeface="Arial"/>
              </a:rPr>
              <a:t>КРИТЕРИИ ОЦЕНКИ ВЫСТУПЛЕНИЯ</a:t>
            </a:r>
          </a:p>
        </p:txBody>
      </p:sp>
      <p:sp>
        <p:nvSpPr>
          <p:cNvPr id="155" name="Google Shape;155;p8"/>
          <p:cNvSpPr txBox="1">
            <a:spLocks noGrp="1"/>
          </p:cNvSpPr>
          <p:nvPr>
            <p:ph type="body" idx="1"/>
          </p:nvPr>
        </p:nvSpPr>
        <p:spPr>
          <a:xfrm>
            <a:off x="628650" y="1301948"/>
            <a:ext cx="7886700" cy="3765239"/>
          </a:xfrm>
          <a:prstGeom prst="rect">
            <a:avLst/>
          </a:prstGeom>
          <a:noFill/>
          <a:ln>
            <a:noFill/>
          </a:ln>
        </p:spPr>
        <p:txBody>
          <a:bodyPr spcFirstLastPara="1" wrap="square" lIns="68569" tIns="34275" rIns="68569" bIns="34275" anchor="t" anchorCtr="0">
            <a:normAutofit/>
          </a:bodyPr>
          <a:lstStyle/>
          <a:p>
            <a:pPr marL="0" indent="0" rtl="0">
              <a:lnSpc>
                <a:spcPct val="100000"/>
              </a:lnSpc>
              <a:spcBef>
                <a:spcPts val="450"/>
              </a:spcBef>
              <a:buNone/>
            </a:pPr>
            <a:r>
              <a:rPr lang="ru-RU" sz="1800" b="1" dirty="0">
                <a:latin typeface="Arial" panose="020B0604020202020204" pitchFamily="34" charset="0"/>
                <a:ea typeface="Arial"/>
                <a:cs typeface="Arial" panose="020B0604020202020204" pitchFamily="34" charset="0"/>
                <a:sym typeface="Arial"/>
              </a:rPr>
              <a:t>1. Содержание выступления </a:t>
            </a:r>
            <a:endParaRPr sz="1800" b="1" dirty="0">
              <a:latin typeface="Arial" panose="020B0604020202020204" pitchFamily="34" charset="0"/>
              <a:ea typeface="Arial"/>
              <a:cs typeface="Arial" panose="020B0604020202020204" pitchFamily="34" charset="0"/>
              <a:sym typeface="Arial"/>
            </a:endParaRPr>
          </a:p>
          <a:p>
            <a:pPr marL="0" indent="0" rtl="0">
              <a:lnSpc>
                <a:spcPct val="100000"/>
              </a:lnSpc>
              <a:spcBef>
                <a:spcPts val="450"/>
              </a:spcBef>
              <a:buNone/>
            </a:pPr>
            <a:r>
              <a:rPr lang="ru-RU" sz="1800" dirty="0">
                <a:solidFill>
                  <a:schemeClr val="accent5"/>
                </a:solidFill>
                <a:latin typeface="Arial" panose="020B0604020202020204" pitchFamily="34" charset="0"/>
                <a:ea typeface="Arial"/>
                <a:cs typeface="Arial" panose="020B0604020202020204" pitchFamily="34" charset="0"/>
                <a:sym typeface="Arial"/>
              </a:rPr>
              <a:t>качество и правильность аргументации</a:t>
            </a:r>
            <a:endParaRPr sz="1800" dirty="0">
              <a:solidFill>
                <a:schemeClr val="accent5"/>
              </a:solidFill>
              <a:latin typeface="Arial" panose="020B0604020202020204" pitchFamily="34" charset="0"/>
              <a:cs typeface="Arial" panose="020B0604020202020204" pitchFamily="34" charset="0"/>
            </a:endParaRPr>
          </a:p>
          <a:p>
            <a:pPr marL="0" indent="0" rtl="0">
              <a:lnSpc>
                <a:spcPct val="100000"/>
              </a:lnSpc>
              <a:spcBef>
                <a:spcPts val="450"/>
              </a:spcBef>
              <a:buNone/>
            </a:pPr>
            <a:endParaRPr sz="1800" dirty="0">
              <a:latin typeface="Arial" panose="020B0604020202020204" pitchFamily="34" charset="0"/>
              <a:ea typeface="Arial"/>
              <a:cs typeface="Arial" panose="020B0604020202020204" pitchFamily="34" charset="0"/>
              <a:sym typeface="Arial"/>
            </a:endParaRPr>
          </a:p>
          <a:p>
            <a:pPr marL="0" indent="0" rtl="0">
              <a:lnSpc>
                <a:spcPct val="100000"/>
              </a:lnSpc>
              <a:spcBef>
                <a:spcPts val="450"/>
              </a:spcBef>
              <a:buNone/>
            </a:pPr>
            <a:r>
              <a:rPr lang="ru-RU" sz="1800" b="1" dirty="0">
                <a:latin typeface="Arial" panose="020B0604020202020204" pitchFamily="34" charset="0"/>
                <a:ea typeface="Arial"/>
                <a:cs typeface="Arial" panose="020B0604020202020204" pitchFamily="34" charset="0"/>
                <a:sym typeface="Arial"/>
              </a:rPr>
              <a:t>2. Стремление к диалогу </a:t>
            </a:r>
            <a:endParaRPr sz="1800" dirty="0">
              <a:latin typeface="Arial" panose="020B0604020202020204" pitchFamily="34" charset="0"/>
              <a:cs typeface="Arial" panose="020B0604020202020204" pitchFamily="34" charset="0"/>
            </a:endParaRPr>
          </a:p>
          <a:p>
            <a:pPr marL="0" indent="0" rtl="0">
              <a:lnSpc>
                <a:spcPct val="100000"/>
              </a:lnSpc>
              <a:spcBef>
                <a:spcPts val="450"/>
              </a:spcBef>
              <a:buNone/>
            </a:pPr>
            <a:r>
              <a:rPr lang="ru-RU" sz="1800" dirty="0">
                <a:solidFill>
                  <a:schemeClr val="accent5"/>
                </a:solidFill>
                <a:latin typeface="Arial" panose="020B0604020202020204" pitchFamily="34" charset="0"/>
                <a:ea typeface="Arial"/>
                <a:cs typeface="Arial" panose="020B0604020202020204" pitchFamily="34" charset="0"/>
                <a:sym typeface="Arial"/>
              </a:rPr>
              <a:t>учет аргументов и контраргументов оппонента</a:t>
            </a:r>
            <a:endParaRPr sz="1800" dirty="0">
              <a:solidFill>
                <a:schemeClr val="accent5"/>
              </a:solidFill>
              <a:latin typeface="Arial" panose="020B0604020202020204" pitchFamily="34" charset="0"/>
              <a:cs typeface="Arial" panose="020B0604020202020204" pitchFamily="34" charset="0"/>
            </a:endParaRPr>
          </a:p>
          <a:p>
            <a:pPr marL="0" indent="0" rtl="0">
              <a:lnSpc>
                <a:spcPct val="100000"/>
              </a:lnSpc>
              <a:spcBef>
                <a:spcPts val="450"/>
              </a:spcBef>
              <a:buNone/>
            </a:pPr>
            <a:endParaRPr sz="1800" dirty="0">
              <a:latin typeface="Arial" panose="020B0604020202020204" pitchFamily="34" charset="0"/>
              <a:ea typeface="Arial"/>
              <a:cs typeface="Arial" panose="020B0604020202020204" pitchFamily="34" charset="0"/>
              <a:sym typeface="Arial"/>
            </a:endParaRPr>
          </a:p>
          <a:p>
            <a:pPr marL="0" indent="0" rtl="0">
              <a:lnSpc>
                <a:spcPct val="100000"/>
              </a:lnSpc>
              <a:spcBef>
                <a:spcPts val="450"/>
              </a:spcBef>
              <a:buNone/>
            </a:pPr>
            <a:r>
              <a:rPr lang="ru-RU" sz="1800" b="1" dirty="0">
                <a:latin typeface="Arial" panose="020B0604020202020204" pitchFamily="34" charset="0"/>
                <a:ea typeface="Arial"/>
                <a:cs typeface="Arial" panose="020B0604020202020204" pitchFamily="34" charset="0"/>
                <a:sym typeface="Arial"/>
              </a:rPr>
              <a:t>3. Форма выступления </a:t>
            </a:r>
            <a:endParaRPr sz="1800" dirty="0">
              <a:latin typeface="Arial" panose="020B0604020202020204" pitchFamily="34" charset="0"/>
              <a:cs typeface="Arial" panose="020B0604020202020204" pitchFamily="34" charset="0"/>
            </a:endParaRPr>
          </a:p>
          <a:p>
            <a:pPr marL="0" indent="0" rtl="0">
              <a:lnSpc>
                <a:spcPct val="100000"/>
              </a:lnSpc>
              <a:spcBef>
                <a:spcPts val="450"/>
              </a:spcBef>
              <a:buNone/>
            </a:pPr>
            <a:r>
              <a:rPr lang="ru-RU" sz="1800" dirty="0">
                <a:solidFill>
                  <a:schemeClr val="accent5"/>
                </a:solidFill>
                <a:latin typeface="Arial" panose="020B0604020202020204" pitchFamily="34" charset="0"/>
                <a:ea typeface="Arial"/>
                <a:cs typeface="Arial" panose="020B0604020202020204" pitchFamily="34" charset="0"/>
                <a:sym typeface="Arial"/>
              </a:rPr>
              <a:t>ясность донесения мыслей, эмоциональная привлекательность</a:t>
            </a:r>
            <a:endParaRPr sz="1800" dirty="0">
              <a:solidFill>
                <a:schemeClr val="accent5"/>
              </a:solidFill>
              <a:latin typeface="Arial" panose="020B0604020202020204" pitchFamily="34" charset="0"/>
              <a:ea typeface="Arial"/>
              <a:cs typeface="Arial" panose="020B0604020202020204" pitchFamily="34" charset="0"/>
              <a:sym typeface="Arial"/>
            </a:endParaRPr>
          </a:p>
          <a:p>
            <a:pPr marL="0" indent="0" rtl="0">
              <a:spcBef>
                <a:spcPts val="0"/>
              </a:spcBef>
              <a:buNone/>
            </a:pPr>
            <a:endParaRPr sz="1800"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8628EB2-57EB-D655-30DA-4CAFE6DDAB33}"/>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Прямоугольник"/>
          <p:cNvSpPr/>
          <p:nvPr/>
        </p:nvSpPr>
        <p:spPr>
          <a:xfrm>
            <a:off x="5005976" y="603023"/>
            <a:ext cx="1118946" cy="486041"/>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080"/>
          </a:p>
        </p:txBody>
      </p:sp>
      <p:sp>
        <p:nvSpPr>
          <p:cNvPr id="220" name="Прямоугольник"/>
          <p:cNvSpPr/>
          <p:nvPr/>
        </p:nvSpPr>
        <p:spPr>
          <a:xfrm>
            <a:off x="4804858" y="678683"/>
            <a:ext cx="1341362" cy="334721"/>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080"/>
          </a:p>
        </p:txBody>
      </p:sp>
      <p:sp>
        <p:nvSpPr>
          <p:cNvPr id="8" name="Объект 3">
            <a:extLst>
              <a:ext uri="{FF2B5EF4-FFF2-40B4-BE49-F238E27FC236}">
                <a16:creationId xmlns:a16="http://schemas.microsoft.com/office/drawing/2014/main" id="{B9875367-9B89-07F1-967E-34D870DC27ED}"/>
              </a:ext>
            </a:extLst>
          </p:cNvPr>
          <p:cNvSpPr>
            <a:spLocks noGrp="1"/>
          </p:cNvSpPr>
          <p:nvPr>
            <p:ph idx="1"/>
          </p:nvPr>
        </p:nvSpPr>
        <p:spPr>
          <a:xfrm>
            <a:off x="2282172" y="1727969"/>
            <a:ext cx="5928706" cy="2476710"/>
          </a:xfrm>
        </p:spPr>
        <p:txBody>
          <a:bodyPr/>
          <a:lstStyle/>
          <a:p>
            <a:pPr marL="0" indent="0">
              <a:buNone/>
            </a:pPr>
            <a:r>
              <a:rPr lang="ru-RU" sz="6000" b="1" dirty="0">
                <a:solidFill>
                  <a:srgbClr val="E6215A"/>
                </a:solidFill>
                <a:latin typeface="Arial Black" panose="020B0604020202020204" pitchFamily="34" charset="0"/>
                <a:ea typeface="Montserrat ExtraBold"/>
                <a:cs typeface="Arial Black" panose="020B0604020202020204" pitchFamily="34" charset="0"/>
                <a:sym typeface="Montserrat ExtraBold"/>
              </a:rPr>
              <a:t>ОТВЕТЫ</a:t>
            </a:r>
          </a:p>
          <a:p>
            <a:pPr marL="0" indent="0">
              <a:buNone/>
            </a:pPr>
            <a:endParaRPr lang="ru-RU" sz="3750" dirty="0">
              <a:solidFill>
                <a:schemeClr val="tx2"/>
              </a:solidFill>
              <a:latin typeface="Arial" panose="020B0604020202020204" pitchFamily="34" charset="0"/>
              <a:ea typeface="Montserrat ExtraBold"/>
              <a:cs typeface="Arial" panose="020B0604020202020204" pitchFamily="34" charset="0"/>
              <a:sym typeface="Montserrat ExtraBold"/>
            </a:endParaRPr>
          </a:p>
        </p:txBody>
      </p:sp>
      <p:pic>
        <p:nvPicPr>
          <p:cNvPr id="3" name="Рисунок 2">
            <a:extLst>
              <a:ext uri="{FF2B5EF4-FFF2-40B4-BE49-F238E27FC236}">
                <a16:creationId xmlns:a16="http://schemas.microsoft.com/office/drawing/2014/main" id="{474D91BA-EB61-D418-2DC1-AD2105364999}"/>
              </a:ext>
            </a:extLst>
          </p:cNvPr>
          <p:cNvPicPr>
            <a:picLocks noChangeAspect="1"/>
          </p:cNvPicPr>
          <p:nvPr/>
        </p:nvPicPr>
        <p:blipFill>
          <a:blip r:embed="rId3"/>
          <a:stretch>
            <a:fillRect/>
          </a:stretch>
        </p:blipFill>
        <p:spPr>
          <a:xfrm>
            <a:off x="478426" y="492805"/>
            <a:ext cx="1550646" cy="4555692"/>
          </a:xfrm>
          <a:prstGeom prst="rect">
            <a:avLst/>
          </a:prstGeom>
        </p:spPr>
      </p:pic>
      <p:sp>
        <p:nvSpPr>
          <p:cNvPr id="4" name="TextBox 3">
            <a:extLst>
              <a:ext uri="{FF2B5EF4-FFF2-40B4-BE49-F238E27FC236}">
                <a16:creationId xmlns:a16="http://schemas.microsoft.com/office/drawing/2014/main" id="{9FEDF186-136F-0D1E-F974-8DE8029D0D8E}"/>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20</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38859521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540441" y="465577"/>
            <a:ext cx="3227888" cy="362546"/>
          </a:xfrm>
          <a:prstGeom prst="rect">
            <a:avLst/>
          </a:prstGeom>
        </p:spPr>
        <p:txBody>
          <a:bodyPr spcFirstLastPara="1" wrap="square" lIns="91425" tIns="91425" rIns="91425" bIns="91425" anchor="ctr" anchorCtr="0">
            <a:noAutofit/>
          </a:bodyPr>
          <a:lstStyle/>
          <a:p>
            <a:pPr algn="l"/>
            <a:r>
              <a:rPr lang="ru-RU" sz="3200" dirty="0">
                <a:solidFill>
                  <a:schemeClr val="accent5"/>
                </a:solidFill>
                <a:latin typeface="Arial" panose="020B0604020202020204" pitchFamily="34" charset="0"/>
                <a:ea typeface="Montserrat"/>
                <a:cs typeface="Arial" panose="020B0604020202020204" pitchFamily="34" charset="0"/>
                <a:sym typeface="Montserrat"/>
              </a:rPr>
              <a:t>Вопрос 1</a:t>
            </a:r>
            <a:endParaRPr sz="3200" dirty="0">
              <a:solidFill>
                <a:schemeClr val="accent5"/>
              </a:solidFill>
              <a:latin typeface="Arial" panose="020B0604020202020204" pitchFamily="34" charset="0"/>
              <a:ea typeface="Montserrat"/>
              <a:cs typeface="Arial" panose="020B0604020202020204" pitchFamily="34" charset="0"/>
              <a:sym typeface="Montserrat"/>
            </a:endParaRPr>
          </a:p>
        </p:txBody>
      </p:sp>
      <p:sp>
        <p:nvSpPr>
          <p:cNvPr id="77" name="Google Shape;77;p18"/>
          <p:cNvSpPr txBox="1">
            <a:spLocks noGrp="1"/>
          </p:cNvSpPr>
          <p:nvPr>
            <p:ph type="ctrTitle" idx="4294967295"/>
          </p:nvPr>
        </p:nvSpPr>
        <p:spPr>
          <a:xfrm rot="516">
            <a:off x="540507" y="1336612"/>
            <a:ext cx="8284505" cy="1951475"/>
          </a:xfrm>
          <a:prstGeom prst="rect">
            <a:avLst/>
          </a:prstGeom>
        </p:spPr>
        <p:txBody>
          <a:bodyPr spcFirstLastPara="1" wrap="square" lIns="91425" tIns="91425" rIns="91425" bIns="91425" anchor="t" anchorCtr="0">
            <a:noAutofit/>
          </a:bodyPr>
          <a:lstStyle/>
          <a:p>
            <a:pPr lvl="0" algn="l"/>
            <a:r>
              <a:rPr lang="ru-RU" b="0" dirty="0">
                <a:latin typeface="Arial" panose="020B0604020202020204" pitchFamily="34" charset="0"/>
                <a:ea typeface="Helvetica Neue"/>
                <a:cs typeface="Arial" panose="020B0604020202020204" pitchFamily="34" charset="0"/>
                <a:sym typeface="Helvetica Neue"/>
              </a:rPr>
              <a:t>От этого слова произошло название монеты «копейка». Оно также является атрибутом одной из олимпийских дисциплин. Что это за слово?</a:t>
            </a:r>
            <a:endParaRPr lang="ru-RU" b="0" dirty="0">
              <a:latin typeface="Arial" panose="020B0604020202020204" pitchFamily="34" charset="0"/>
              <a:ea typeface="Helvetica Neue"/>
              <a:cs typeface="Arial" panose="020B0604020202020204" pitchFamily="34" charset="0"/>
              <a:sym typeface="Montserrat"/>
            </a:endParaRPr>
          </a:p>
        </p:txBody>
      </p:sp>
      <p:sp>
        <p:nvSpPr>
          <p:cNvPr id="76" name="Google Shape;76;p18"/>
          <p:cNvSpPr/>
          <p:nvPr/>
        </p:nvSpPr>
        <p:spPr>
          <a:xfrm>
            <a:off x="540425" y="982575"/>
            <a:ext cx="708600" cy="56100"/>
          </a:xfrm>
          <a:prstGeom prst="rect">
            <a:avLst/>
          </a:prstGeom>
          <a:solidFill>
            <a:srgbClr val="7359A2"/>
          </a:solidFill>
          <a:ln>
            <a:noFill/>
          </a:ln>
        </p:spPr>
        <p:txBody>
          <a:bodyPr spcFirstLastPara="1" wrap="square" lIns="91425" tIns="91425" rIns="91425" bIns="91425" anchor="ctr" anchorCtr="0">
            <a:noAutofit/>
          </a:bodyPr>
          <a:lstStyle/>
          <a:p>
            <a:pPr algn="l"/>
            <a:endParaRPr sz="3000"/>
          </a:p>
        </p:txBody>
      </p:sp>
      <p:sp>
        <p:nvSpPr>
          <p:cNvPr id="5" name="Google Shape;77;p18"/>
          <p:cNvSpPr txBox="1">
            <a:spLocks/>
          </p:cNvSpPr>
          <p:nvPr/>
        </p:nvSpPr>
        <p:spPr>
          <a:xfrm rot="516">
            <a:off x="540239" y="3498978"/>
            <a:ext cx="8284517" cy="10426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91425" tIns="91425" rIns="91425" bIns="91425"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1800" b="1" dirty="0">
                <a:solidFill>
                  <a:srgbClr val="E6215A"/>
                </a:solidFill>
                <a:latin typeface="Arial" panose="020B0604020202020204" pitchFamily="34" charset="0"/>
                <a:ea typeface="Helvetica Neue"/>
                <a:cs typeface="Arial" panose="020B0604020202020204" pitchFamily="34" charset="0"/>
                <a:sym typeface="Montserrat"/>
              </a:rPr>
              <a:t>Ответ: копьё</a:t>
            </a:r>
            <a:endParaRPr lang="ru-RU" sz="1800" dirty="0">
              <a:solidFill>
                <a:srgbClr val="E6215A"/>
              </a:solidFill>
              <a:latin typeface="Arial" panose="020B0604020202020204" pitchFamily="34" charset="0"/>
              <a:ea typeface="Helvetica Neue"/>
              <a:cs typeface="Arial" panose="020B0604020202020204" pitchFamily="34" charset="0"/>
              <a:sym typeface="Montserrat"/>
            </a:endParaRPr>
          </a:p>
        </p:txBody>
      </p:sp>
      <p:sp>
        <p:nvSpPr>
          <p:cNvPr id="2" name="TextBox 1">
            <a:extLst>
              <a:ext uri="{FF2B5EF4-FFF2-40B4-BE49-F238E27FC236}">
                <a16:creationId xmlns:a16="http://schemas.microsoft.com/office/drawing/2014/main" id="{FB4C7603-BC64-B90B-BB91-1B31FBC4F0ED}"/>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21</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4938311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540441" y="465577"/>
            <a:ext cx="3227888" cy="362546"/>
          </a:xfrm>
          <a:prstGeom prst="rect">
            <a:avLst/>
          </a:prstGeom>
        </p:spPr>
        <p:txBody>
          <a:bodyPr spcFirstLastPara="1" wrap="square" lIns="91425" tIns="91425" rIns="91425" bIns="91425" anchor="ctr" anchorCtr="0">
            <a:noAutofit/>
          </a:bodyPr>
          <a:lstStyle/>
          <a:p>
            <a:pPr algn="l"/>
            <a:r>
              <a:rPr lang="ru-RU" sz="3200" dirty="0">
                <a:solidFill>
                  <a:schemeClr val="accent5"/>
                </a:solidFill>
                <a:latin typeface="Arial" panose="020B0604020202020204" pitchFamily="34" charset="0"/>
                <a:ea typeface="Montserrat"/>
                <a:cs typeface="Arial" panose="020B0604020202020204" pitchFamily="34" charset="0"/>
                <a:sym typeface="Montserrat"/>
              </a:rPr>
              <a:t>Вопрос 2</a:t>
            </a:r>
            <a:endParaRPr sz="3200" dirty="0">
              <a:solidFill>
                <a:schemeClr val="accent5"/>
              </a:solidFill>
              <a:latin typeface="Arial" panose="020B0604020202020204" pitchFamily="34" charset="0"/>
              <a:ea typeface="Montserrat"/>
              <a:cs typeface="Arial" panose="020B0604020202020204" pitchFamily="34" charset="0"/>
              <a:sym typeface="Montserrat"/>
            </a:endParaRPr>
          </a:p>
        </p:txBody>
      </p:sp>
      <p:sp>
        <p:nvSpPr>
          <p:cNvPr id="77" name="Google Shape;77;p18"/>
          <p:cNvSpPr txBox="1">
            <a:spLocks noGrp="1"/>
          </p:cNvSpPr>
          <p:nvPr>
            <p:ph type="ctrTitle" idx="4294967295"/>
          </p:nvPr>
        </p:nvSpPr>
        <p:spPr>
          <a:xfrm rot="516">
            <a:off x="540507" y="1336612"/>
            <a:ext cx="8284505" cy="1951475"/>
          </a:xfrm>
          <a:prstGeom prst="rect">
            <a:avLst/>
          </a:prstGeom>
        </p:spPr>
        <p:txBody>
          <a:bodyPr spcFirstLastPara="1" wrap="square" lIns="91425" tIns="91425" rIns="91425" bIns="91425" anchor="t" anchorCtr="0">
            <a:noAutofit/>
          </a:bodyPr>
          <a:lstStyle/>
          <a:p>
            <a:r>
              <a:rPr lang="ru-RU" b="0" dirty="0">
                <a:latin typeface="Arial" panose="020B0604020202020204" pitchFamily="34" charset="0"/>
                <a:ea typeface="Helvetica Neue"/>
                <a:cs typeface="Arial" panose="020B0604020202020204" pitchFamily="34" charset="0"/>
              </a:rPr>
              <a:t>Определите, какую проблему решает персонаж мультфильма «Каникулы в Простоквашино» Кот Матроскин, говоря следующее: «Чтобы продать что-нибудь ненужное, надо сначала купить что-нибудь ненужное, а у нас денег нет»?</a:t>
            </a:r>
            <a:br>
              <a:rPr lang="ru-RU" b="0" dirty="0">
                <a:latin typeface="Arial" panose="020B0604020202020204" pitchFamily="34" charset="0"/>
                <a:ea typeface="Helvetica Neue"/>
                <a:cs typeface="Arial" panose="020B0604020202020204" pitchFamily="34" charset="0"/>
                <a:sym typeface="Montserrat"/>
              </a:rPr>
            </a:br>
            <a:endParaRPr lang="ru-RU" b="0" dirty="0">
              <a:latin typeface="Arial" panose="020B0604020202020204" pitchFamily="34" charset="0"/>
              <a:ea typeface="Helvetica Neue"/>
              <a:cs typeface="Arial" panose="020B0604020202020204" pitchFamily="34" charset="0"/>
              <a:sym typeface="Montserrat"/>
            </a:endParaRPr>
          </a:p>
        </p:txBody>
      </p:sp>
      <p:sp>
        <p:nvSpPr>
          <p:cNvPr id="76" name="Google Shape;76;p18"/>
          <p:cNvSpPr/>
          <p:nvPr/>
        </p:nvSpPr>
        <p:spPr>
          <a:xfrm>
            <a:off x="540425" y="982575"/>
            <a:ext cx="708600" cy="56100"/>
          </a:xfrm>
          <a:prstGeom prst="rect">
            <a:avLst/>
          </a:prstGeom>
          <a:solidFill>
            <a:srgbClr val="7359A2"/>
          </a:solidFill>
          <a:ln>
            <a:noFill/>
          </a:ln>
        </p:spPr>
        <p:txBody>
          <a:bodyPr spcFirstLastPara="1" wrap="square" lIns="91425" tIns="91425" rIns="91425" bIns="91425" anchor="ctr" anchorCtr="0">
            <a:noAutofit/>
          </a:bodyPr>
          <a:lstStyle/>
          <a:p>
            <a:pPr algn="l"/>
            <a:endParaRPr sz="3000"/>
          </a:p>
        </p:txBody>
      </p:sp>
      <p:sp>
        <p:nvSpPr>
          <p:cNvPr id="5" name="Google Shape;77;p18"/>
          <p:cNvSpPr txBox="1">
            <a:spLocks/>
          </p:cNvSpPr>
          <p:nvPr/>
        </p:nvSpPr>
        <p:spPr>
          <a:xfrm rot="516">
            <a:off x="540239" y="3498978"/>
            <a:ext cx="8284517" cy="10426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91425" tIns="91425" rIns="91425" bIns="91425"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1800" b="1" dirty="0">
                <a:solidFill>
                  <a:srgbClr val="E6215A"/>
                </a:solidFill>
                <a:latin typeface="Arial" panose="020B0604020202020204" pitchFamily="34" charset="0"/>
                <a:ea typeface="Helvetica Neue"/>
                <a:cs typeface="Arial" panose="020B0604020202020204" pitchFamily="34" charset="0"/>
                <a:sym typeface="Montserrat"/>
              </a:rPr>
              <a:t>Ответ: дефицит бюджета</a:t>
            </a:r>
            <a:endParaRPr lang="ru-RU" sz="1800" dirty="0">
              <a:solidFill>
                <a:srgbClr val="E6215A"/>
              </a:solidFill>
              <a:latin typeface="Arial" panose="020B0604020202020204" pitchFamily="34" charset="0"/>
              <a:ea typeface="Helvetica Neue"/>
              <a:cs typeface="Arial" panose="020B0604020202020204" pitchFamily="34" charset="0"/>
              <a:sym typeface="Montserrat"/>
            </a:endParaRPr>
          </a:p>
        </p:txBody>
      </p:sp>
      <p:sp>
        <p:nvSpPr>
          <p:cNvPr id="2" name="TextBox 1">
            <a:extLst>
              <a:ext uri="{FF2B5EF4-FFF2-40B4-BE49-F238E27FC236}">
                <a16:creationId xmlns:a16="http://schemas.microsoft.com/office/drawing/2014/main" id="{D9ADF2BC-A036-C096-0B47-AFD0A075965D}"/>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22</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1774576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540441" y="465577"/>
            <a:ext cx="3227888" cy="362546"/>
          </a:xfrm>
          <a:prstGeom prst="rect">
            <a:avLst/>
          </a:prstGeom>
        </p:spPr>
        <p:txBody>
          <a:bodyPr spcFirstLastPara="1" wrap="square" lIns="91425" tIns="91425" rIns="91425" bIns="91425" anchor="ctr" anchorCtr="0">
            <a:noAutofit/>
          </a:bodyPr>
          <a:lstStyle/>
          <a:p>
            <a:pPr algn="l"/>
            <a:r>
              <a:rPr lang="ru-RU" sz="3200" dirty="0">
                <a:solidFill>
                  <a:schemeClr val="accent5"/>
                </a:solidFill>
                <a:latin typeface="Arial" panose="020B0604020202020204" pitchFamily="34" charset="0"/>
                <a:ea typeface="Montserrat"/>
                <a:cs typeface="Arial" panose="020B0604020202020204" pitchFamily="34" charset="0"/>
                <a:sym typeface="Montserrat"/>
              </a:rPr>
              <a:t>Вопрос 3</a:t>
            </a:r>
            <a:endParaRPr sz="3200" dirty="0">
              <a:solidFill>
                <a:schemeClr val="accent5"/>
              </a:solidFill>
              <a:latin typeface="Arial" panose="020B0604020202020204" pitchFamily="34" charset="0"/>
              <a:ea typeface="Montserrat"/>
              <a:cs typeface="Arial" panose="020B0604020202020204" pitchFamily="34" charset="0"/>
              <a:sym typeface="Montserrat"/>
            </a:endParaRPr>
          </a:p>
        </p:txBody>
      </p:sp>
      <p:sp>
        <p:nvSpPr>
          <p:cNvPr id="77" name="Google Shape;77;p18"/>
          <p:cNvSpPr txBox="1">
            <a:spLocks noGrp="1"/>
          </p:cNvSpPr>
          <p:nvPr>
            <p:ph type="ctrTitle" idx="4294967295"/>
          </p:nvPr>
        </p:nvSpPr>
        <p:spPr>
          <a:xfrm rot="516">
            <a:off x="540413" y="1336612"/>
            <a:ext cx="8284505" cy="3205058"/>
          </a:xfrm>
          <a:prstGeom prst="rect">
            <a:avLst/>
          </a:prstGeom>
        </p:spPr>
        <p:txBody>
          <a:bodyPr spcFirstLastPara="1" wrap="square" lIns="91425" tIns="91425" rIns="91425" bIns="91425" anchor="t" anchorCtr="0">
            <a:noAutofit/>
          </a:bodyPr>
          <a:lstStyle/>
          <a:p>
            <a:pPr lvl="0" algn="l"/>
            <a:r>
              <a:rPr lang="ru-RU" b="0" dirty="0">
                <a:latin typeface="Arial" panose="020B0604020202020204" pitchFamily="34" charset="0"/>
                <a:ea typeface="Helvetica Neue"/>
                <a:cs typeface="Arial" panose="020B0604020202020204" pitchFamily="34" charset="0"/>
                <a:sym typeface="Montserrat"/>
              </a:rPr>
              <a:t>Вы можете одновременно и услышать вопрос от ведущего, и прочитать его на экране, и обсудить с однокомандниками. Внимание, сам вопрос! </a:t>
            </a:r>
            <a:br>
              <a:rPr lang="ru-RU" b="0" dirty="0">
                <a:latin typeface="Arial" panose="020B0604020202020204" pitchFamily="34" charset="0"/>
                <a:ea typeface="Helvetica Neue"/>
                <a:cs typeface="Arial" panose="020B0604020202020204" pitchFamily="34" charset="0"/>
                <a:sym typeface="Montserrat"/>
              </a:rPr>
            </a:br>
            <a:r>
              <a:rPr lang="ru-RU" b="0" dirty="0">
                <a:latin typeface="Arial" panose="020B0604020202020204" pitchFamily="34" charset="0"/>
                <a:ea typeface="Helvetica Neue"/>
                <a:cs typeface="Arial" panose="020B0604020202020204" pitchFamily="34" charset="0"/>
                <a:sym typeface="Montserrat"/>
              </a:rPr>
              <a:t>Монеты с изображением человека начали чеканить во время правления Александра Македонского (с 336 по 323 года до н. э.). До 45 года до н. э. на монеты наносили изображения только уже умерших царей. ОН стал первым правителем, чей портрет появился на монете при его жизни. </a:t>
            </a:r>
            <a:br>
              <a:rPr lang="ru-RU" b="0" dirty="0">
                <a:latin typeface="Arial" panose="020B0604020202020204" pitchFamily="34" charset="0"/>
                <a:ea typeface="Helvetica Neue"/>
                <a:cs typeface="Arial" panose="020B0604020202020204" pitchFamily="34" charset="0"/>
                <a:sym typeface="Montserrat"/>
              </a:rPr>
            </a:br>
            <a:r>
              <a:rPr lang="ru-RU" b="0" dirty="0">
                <a:latin typeface="Arial" panose="020B0604020202020204" pitchFamily="34" charset="0"/>
                <a:ea typeface="Helvetica Neue"/>
                <a:cs typeface="Arial" panose="020B0604020202020204" pitchFamily="34" charset="0"/>
                <a:sym typeface="Montserrat"/>
              </a:rPr>
              <a:t>ЕГО имя также увековечено в нашем календаре. Назовите ЕГО.</a:t>
            </a:r>
            <a:br>
              <a:rPr lang="ru-RU" b="0" dirty="0">
                <a:latin typeface="Arial" panose="020B0604020202020204" pitchFamily="34" charset="0"/>
                <a:ea typeface="Helvetica Neue"/>
                <a:cs typeface="Arial" panose="020B0604020202020204" pitchFamily="34" charset="0"/>
                <a:sym typeface="Montserrat"/>
              </a:rPr>
            </a:br>
            <a:endParaRPr lang="ru-RU" b="0" dirty="0">
              <a:latin typeface="Arial" panose="020B0604020202020204" pitchFamily="34" charset="0"/>
              <a:ea typeface="Helvetica Neue"/>
              <a:cs typeface="Arial" panose="020B0604020202020204" pitchFamily="34" charset="0"/>
              <a:sym typeface="Montserrat"/>
            </a:endParaRPr>
          </a:p>
        </p:txBody>
      </p:sp>
      <p:sp>
        <p:nvSpPr>
          <p:cNvPr id="76" name="Google Shape;76;p18"/>
          <p:cNvSpPr/>
          <p:nvPr/>
        </p:nvSpPr>
        <p:spPr>
          <a:xfrm>
            <a:off x="540425" y="982575"/>
            <a:ext cx="708600" cy="56100"/>
          </a:xfrm>
          <a:prstGeom prst="rect">
            <a:avLst/>
          </a:prstGeom>
          <a:solidFill>
            <a:srgbClr val="7359A2"/>
          </a:solidFill>
          <a:ln>
            <a:noFill/>
          </a:ln>
        </p:spPr>
        <p:txBody>
          <a:bodyPr spcFirstLastPara="1" wrap="square" lIns="91425" tIns="91425" rIns="91425" bIns="91425" anchor="ctr" anchorCtr="0">
            <a:noAutofit/>
          </a:bodyPr>
          <a:lstStyle/>
          <a:p>
            <a:pPr algn="l"/>
            <a:endParaRPr sz="3000"/>
          </a:p>
        </p:txBody>
      </p:sp>
      <p:sp>
        <p:nvSpPr>
          <p:cNvPr id="5" name="Google Shape;77;p18"/>
          <p:cNvSpPr txBox="1">
            <a:spLocks/>
          </p:cNvSpPr>
          <p:nvPr/>
        </p:nvSpPr>
        <p:spPr>
          <a:xfrm rot="516">
            <a:off x="540205" y="3951160"/>
            <a:ext cx="8284517" cy="590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91425" tIns="91425" rIns="91425" bIns="91425"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1800" b="1" dirty="0">
                <a:solidFill>
                  <a:srgbClr val="E6215A"/>
                </a:solidFill>
                <a:latin typeface="Arial" panose="020B0604020202020204" pitchFamily="34" charset="0"/>
                <a:ea typeface="Helvetica Neue"/>
                <a:cs typeface="Arial" panose="020B0604020202020204" pitchFamily="34" charset="0"/>
                <a:sym typeface="Montserrat"/>
              </a:rPr>
              <a:t>Ответ: Юлий Цезарь</a:t>
            </a:r>
            <a:endParaRPr lang="ru-RU" sz="1800" dirty="0">
              <a:solidFill>
                <a:srgbClr val="E6215A"/>
              </a:solidFill>
              <a:latin typeface="Arial" panose="020B0604020202020204" pitchFamily="34" charset="0"/>
              <a:ea typeface="Helvetica Neue"/>
              <a:cs typeface="Arial" panose="020B0604020202020204" pitchFamily="34" charset="0"/>
              <a:sym typeface="Montserrat"/>
            </a:endParaRPr>
          </a:p>
        </p:txBody>
      </p:sp>
      <p:sp>
        <p:nvSpPr>
          <p:cNvPr id="2" name="TextBox 1">
            <a:extLst>
              <a:ext uri="{FF2B5EF4-FFF2-40B4-BE49-F238E27FC236}">
                <a16:creationId xmlns:a16="http://schemas.microsoft.com/office/drawing/2014/main" id="{046D0F96-8403-FF54-045D-60366DB8A47C}"/>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23</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8438466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540441" y="465577"/>
            <a:ext cx="3227888" cy="362546"/>
          </a:xfrm>
          <a:prstGeom prst="rect">
            <a:avLst/>
          </a:prstGeom>
        </p:spPr>
        <p:txBody>
          <a:bodyPr spcFirstLastPara="1" wrap="square" lIns="91425" tIns="91425" rIns="91425" bIns="91425" anchor="ctr" anchorCtr="0">
            <a:noAutofit/>
          </a:bodyPr>
          <a:lstStyle/>
          <a:p>
            <a:pPr algn="l"/>
            <a:r>
              <a:rPr lang="ru-RU" sz="3200" dirty="0">
                <a:solidFill>
                  <a:schemeClr val="accent5"/>
                </a:solidFill>
                <a:latin typeface="Arial" panose="020B0604020202020204" pitchFamily="34" charset="0"/>
                <a:ea typeface="Montserrat"/>
                <a:cs typeface="Arial" panose="020B0604020202020204" pitchFamily="34" charset="0"/>
                <a:sym typeface="Montserrat"/>
              </a:rPr>
              <a:t>Вопрос 4</a:t>
            </a:r>
            <a:endParaRPr sz="3200" dirty="0">
              <a:solidFill>
                <a:schemeClr val="accent5"/>
              </a:solidFill>
              <a:latin typeface="Arial" panose="020B0604020202020204" pitchFamily="34" charset="0"/>
              <a:ea typeface="Montserrat"/>
              <a:cs typeface="Arial" panose="020B0604020202020204" pitchFamily="34" charset="0"/>
              <a:sym typeface="Montserrat"/>
            </a:endParaRPr>
          </a:p>
        </p:txBody>
      </p:sp>
      <p:sp>
        <p:nvSpPr>
          <p:cNvPr id="77" name="Google Shape;77;p18"/>
          <p:cNvSpPr txBox="1">
            <a:spLocks noGrp="1"/>
          </p:cNvSpPr>
          <p:nvPr>
            <p:ph type="ctrTitle" idx="4294967295"/>
          </p:nvPr>
        </p:nvSpPr>
        <p:spPr>
          <a:xfrm rot="516">
            <a:off x="540413" y="1336612"/>
            <a:ext cx="8284505" cy="3205058"/>
          </a:xfrm>
          <a:prstGeom prst="rect">
            <a:avLst/>
          </a:prstGeom>
        </p:spPr>
        <p:txBody>
          <a:bodyPr spcFirstLastPara="1" wrap="square" lIns="91425" tIns="91425" rIns="91425" bIns="91425" anchor="t" anchorCtr="0">
            <a:noAutofit/>
          </a:bodyPr>
          <a:lstStyle/>
          <a:p>
            <a:r>
              <a:rPr lang="ru-RU" b="0" dirty="0">
                <a:latin typeface="Arial" panose="020B0604020202020204" pitchFamily="34" charset="0"/>
                <a:ea typeface="Helvetica Neue"/>
                <a:cs typeface="Arial" panose="020B0604020202020204" pitchFamily="34" charset="0"/>
              </a:rPr>
              <a:t>«Никаких «государственных денег» нет — есть только деньги ЕГО», - говорил Уильям Уэлд – американский политик, бизнесмен и писатель. Назовите </a:t>
            </a:r>
            <a:r>
              <a:rPr lang="ru-RU" b="0" dirty="0">
                <a:latin typeface="Arial" panose="020B0604020202020204" pitchFamily="34" charset="0"/>
                <a:ea typeface="Helvetica Neue"/>
                <a:cs typeface="Arial" panose="020B0604020202020204" pitchFamily="34" charset="0"/>
                <a:sym typeface="Montserrat"/>
              </a:rPr>
              <a:t>ЕГО.</a:t>
            </a:r>
            <a:br>
              <a:rPr lang="ru-RU" b="0" dirty="0">
                <a:latin typeface="Arial" panose="020B0604020202020204" pitchFamily="34" charset="0"/>
                <a:ea typeface="Helvetica Neue"/>
                <a:cs typeface="Arial" panose="020B0604020202020204" pitchFamily="34" charset="0"/>
                <a:sym typeface="Montserrat"/>
              </a:rPr>
            </a:br>
            <a:br>
              <a:rPr lang="ru-RU" b="0" dirty="0">
                <a:latin typeface="Arial" panose="020B0604020202020204" pitchFamily="34" charset="0"/>
                <a:ea typeface="Helvetica Neue"/>
                <a:cs typeface="Arial" panose="020B0604020202020204" pitchFamily="34" charset="0"/>
                <a:sym typeface="Montserrat"/>
              </a:rPr>
            </a:br>
            <a:endParaRPr lang="ru-RU" b="0" dirty="0">
              <a:latin typeface="Arial" panose="020B0604020202020204" pitchFamily="34" charset="0"/>
              <a:ea typeface="Helvetica Neue"/>
              <a:cs typeface="Arial" panose="020B0604020202020204" pitchFamily="34" charset="0"/>
              <a:sym typeface="Montserrat"/>
            </a:endParaRPr>
          </a:p>
        </p:txBody>
      </p:sp>
      <p:sp>
        <p:nvSpPr>
          <p:cNvPr id="76" name="Google Shape;76;p18"/>
          <p:cNvSpPr/>
          <p:nvPr/>
        </p:nvSpPr>
        <p:spPr>
          <a:xfrm>
            <a:off x="540425" y="982575"/>
            <a:ext cx="708600" cy="56100"/>
          </a:xfrm>
          <a:prstGeom prst="rect">
            <a:avLst/>
          </a:prstGeom>
          <a:solidFill>
            <a:srgbClr val="7359A2"/>
          </a:solidFill>
          <a:ln>
            <a:noFill/>
          </a:ln>
        </p:spPr>
        <p:txBody>
          <a:bodyPr spcFirstLastPara="1" wrap="square" lIns="91425" tIns="91425" rIns="91425" bIns="91425" anchor="ctr" anchorCtr="0">
            <a:noAutofit/>
          </a:bodyPr>
          <a:lstStyle/>
          <a:p>
            <a:pPr algn="l"/>
            <a:endParaRPr sz="3000"/>
          </a:p>
        </p:txBody>
      </p:sp>
      <p:sp>
        <p:nvSpPr>
          <p:cNvPr id="5" name="Google Shape;77;p18"/>
          <p:cNvSpPr txBox="1">
            <a:spLocks/>
          </p:cNvSpPr>
          <p:nvPr/>
        </p:nvSpPr>
        <p:spPr>
          <a:xfrm rot="516">
            <a:off x="540205" y="3951160"/>
            <a:ext cx="8284517" cy="590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91425" tIns="91425" rIns="91425" bIns="91425"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1800" b="1" dirty="0">
                <a:solidFill>
                  <a:srgbClr val="E6215A"/>
                </a:solidFill>
                <a:latin typeface="Arial" panose="020B0604020202020204" pitchFamily="34" charset="0"/>
                <a:ea typeface="Helvetica Neue"/>
                <a:cs typeface="Arial" panose="020B0604020202020204" pitchFamily="34" charset="0"/>
                <a:sym typeface="Montserrat"/>
              </a:rPr>
              <a:t>Ответ: налогоплательщик</a:t>
            </a:r>
            <a:endParaRPr lang="ru-RU" sz="1800" dirty="0">
              <a:solidFill>
                <a:srgbClr val="E6215A"/>
              </a:solidFill>
              <a:latin typeface="Arial" panose="020B0604020202020204" pitchFamily="34" charset="0"/>
              <a:ea typeface="Helvetica Neue"/>
              <a:cs typeface="Arial" panose="020B0604020202020204" pitchFamily="34" charset="0"/>
              <a:sym typeface="Montserrat"/>
            </a:endParaRPr>
          </a:p>
        </p:txBody>
      </p:sp>
      <p:sp>
        <p:nvSpPr>
          <p:cNvPr id="2" name="TextBox 1">
            <a:extLst>
              <a:ext uri="{FF2B5EF4-FFF2-40B4-BE49-F238E27FC236}">
                <a16:creationId xmlns:a16="http://schemas.microsoft.com/office/drawing/2014/main" id="{76C3AD76-5733-83BD-8000-8DC3F8A48AC4}"/>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24</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5186815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a:extLst>
              <a:ext uri="{FF2B5EF4-FFF2-40B4-BE49-F238E27FC236}">
                <a16:creationId xmlns:a16="http://schemas.microsoft.com/office/drawing/2014/main" id="{1710E96A-1BAB-F3C0-9BF2-CC1905E96AC7}"/>
              </a:ext>
            </a:extLst>
          </p:cNvPr>
          <p:cNvSpPr/>
          <p:nvPr/>
        </p:nvSpPr>
        <p:spPr>
          <a:xfrm>
            <a:off x="2377196" y="1459150"/>
            <a:ext cx="6138154" cy="2509736"/>
          </a:xfrm>
          <a:prstGeom prst="roundRect">
            <a:avLst>
              <a:gd name="adj" fmla="val 7752"/>
            </a:avLst>
          </a:prstGeom>
          <a:noFill/>
          <a:ln w="28575"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Заголовок 1">
            <a:extLst>
              <a:ext uri="{FF2B5EF4-FFF2-40B4-BE49-F238E27FC236}">
                <a16:creationId xmlns:a16="http://schemas.microsoft.com/office/drawing/2014/main" id="{0142AF19-5353-F089-7FB2-E22FBEB33B7B}"/>
              </a:ext>
            </a:extLst>
          </p:cNvPr>
          <p:cNvSpPr>
            <a:spLocks noGrp="1"/>
          </p:cNvSpPr>
          <p:nvPr>
            <p:ph type="title"/>
          </p:nvPr>
        </p:nvSpPr>
        <p:spPr/>
        <p:txBody>
          <a:bodyPr/>
          <a:lstStyle/>
          <a:p>
            <a:r>
              <a:rPr lang="ru-RU" dirty="0"/>
              <a:t>ЧТО ВЫ ПОНЯЛИ / УЗНАЛИ СЕГОДНЯ:</a:t>
            </a:r>
          </a:p>
        </p:txBody>
      </p:sp>
      <p:sp>
        <p:nvSpPr>
          <p:cNvPr id="3" name="Текст 2">
            <a:extLst>
              <a:ext uri="{FF2B5EF4-FFF2-40B4-BE49-F238E27FC236}">
                <a16:creationId xmlns:a16="http://schemas.microsoft.com/office/drawing/2014/main" id="{589CE1D5-0882-C4AF-F041-E8172BE82FBE}"/>
              </a:ext>
            </a:extLst>
          </p:cNvPr>
          <p:cNvSpPr>
            <a:spLocks noGrp="1"/>
          </p:cNvSpPr>
          <p:nvPr>
            <p:ph type="body" idx="1"/>
          </p:nvPr>
        </p:nvSpPr>
        <p:spPr>
          <a:xfrm>
            <a:off x="3046581" y="1870168"/>
            <a:ext cx="5468769" cy="1870092"/>
          </a:xfrm>
        </p:spPr>
        <p:txBody>
          <a:bodyPr>
            <a:noAutofit/>
          </a:bodyPr>
          <a:lstStyle/>
          <a:p>
            <a:pPr marL="196850" lvl="0" indent="-171450" algn="l" rtl="0">
              <a:lnSpc>
                <a:spcPct val="90000"/>
              </a:lnSpc>
              <a:spcBef>
                <a:spcPts val="0"/>
              </a:spcBef>
              <a:spcAft>
                <a:spcPts val="0"/>
              </a:spcAft>
              <a:buClr>
                <a:schemeClr val="accent3"/>
              </a:buClr>
              <a:buSzPct val="99000"/>
              <a:buFont typeface="Arial" panose="020B0604020202020204" pitchFamily="34" charset="0"/>
              <a:buChar char="•"/>
            </a:pPr>
            <a:r>
              <a:rPr lang="ru-RU" sz="1600" dirty="0">
                <a:latin typeface="Arial"/>
                <a:ea typeface="Arial"/>
                <a:cs typeface="Arial"/>
                <a:sym typeface="Arial"/>
              </a:rPr>
              <a:t>О том, как устроена бюджетная система?</a:t>
            </a:r>
          </a:p>
          <a:p>
            <a:pPr marL="628650" lvl="0" indent="-171450" algn="l" rtl="0">
              <a:lnSpc>
                <a:spcPct val="90000"/>
              </a:lnSpc>
              <a:spcBef>
                <a:spcPts val="0"/>
              </a:spcBef>
              <a:spcAft>
                <a:spcPts val="0"/>
              </a:spcAft>
              <a:buClr>
                <a:schemeClr val="accent3"/>
              </a:buClr>
              <a:buSzPct val="99000"/>
              <a:buFont typeface="Arial" panose="020B0604020202020204" pitchFamily="34" charset="0"/>
              <a:buChar char="•"/>
            </a:pPr>
            <a:endParaRPr lang="ru-RU" sz="1600" dirty="0">
              <a:latin typeface="Arial"/>
              <a:ea typeface="Arial"/>
              <a:cs typeface="Arial"/>
              <a:sym typeface="Arial"/>
            </a:endParaRPr>
          </a:p>
          <a:p>
            <a:pPr marL="196850" lvl="0" indent="-171450" algn="l" rtl="0">
              <a:lnSpc>
                <a:spcPct val="90000"/>
              </a:lnSpc>
              <a:spcBef>
                <a:spcPts val="0"/>
              </a:spcBef>
              <a:spcAft>
                <a:spcPts val="0"/>
              </a:spcAft>
              <a:buClr>
                <a:schemeClr val="accent3"/>
              </a:buClr>
              <a:buSzPct val="99000"/>
              <a:buFont typeface="Arial" panose="020B0604020202020204" pitchFamily="34" charset="0"/>
              <a:buChar char="•"/>
            </a:pPr>
            <a:r>
              <a:rPr lang="ru-RU" sz="1600" dirty="0">
                <a:latin typeface="Arial"/>
                <a:ea typeface="Arial"/>
                <a:cs typeface="Arial"/>
                <a:sym typeface="Arial"/>
              </a:rPr>
              <a:t>О том, откуда берутся деньги на создание общественных благ?</a:t>
            </a:r>
          </a:p>
          <a:p>
            <a:pPr marL="628650" lvl="0" indent="-171450" algn="l" rtl="0">
              <a:lnSpc>
                <a:spcPct val="90000"/>
              </a:lnSpc>
              <a:spcBef>
                <a:spcPts val="0"/>
              </a:spcBef>
              <a:spcAft>
                <a:spcPts val="0"/>
              </a:spcAft>
              <a:buClr>
                <a:schemeClr val="accent3"/>
              </a:buClr>
              <a:buSzPct val="99000"/>
              <a:buFont typeface="Arial" panose="020B0604020202020204" pitchFamily="34" charset="0"/>
              <a:buChar char="•"/>
            </a:pPr>
            <a:endParaRPr lang="ru-RU" sz="1600" dirty="0">
              <a:latin typeface="Arial"/>
              <a:ea typeface="Arial"/>
              <a:cs typeface="Arial"/>
              <a:sym typeface="Arial"/>
            </a:endParaRPr>
          </a:p>
          <a:p>
            <a:pPr marL="196850" lvl="0" indent="-171450" algn="l" rtl="0">
              <a:lnSpc>
                <a:spcPct val="90000"/>
              </a:lnSpc>
              <a:spcBef>
                <a:spcPts val="0"/>
              </a:spcBef>
              <a:spcAft>
                <a:spcPts val="0"/>
              </a:spcAft>
              <a:buClr>
                <a:schemeClr val="accent3"/>
              </a:buClr>
              <a:buSzPct val="99000"/>
              <a:buFont typeface="Arial" panose="020B0604020202020204" pitchFamily="34" charset="0"/>
              <a:buChar char="•"/>
            </a:pPr>
            <a:r>
              <a:rPr lang="ru-RU" sz="1600" dirty="0">
                <a:latin typeface="Arial"/>
                <a:ea typeface="Arial"/>
                <a:cs typeface="Arial"/>
                <a:sym typeface="Arial"/>
              </a:rPr>
              <a:t>О том, как граждане могут повлиять на принятие решений по расходам местного бюджета?</a:t>
            </a:r>
          </a:p>
        </p:txBody>
      </p:sp>
      <p:pic>
        <p:nvPicPr>
          <p:cNvPr id="4" name="Рисунок 3">
            <a:extLst>
              <a:ext uri="{FF2B5EF4-FFF2-40B4-BE49-F238E27FC236}">
                <a16:creationId xmlns:a16="http://schemas.microsoft.com/office/drawing/2014/main" id="{FDD377E4-E279-8C71-3C2F-BCDE585CADD4}"/>
              </a:ext>
            </a:extLst>
          </p:cNvPr>
          <p:cNvPicPr>
            <a:picLocks noChangeAspect="1"/>
          </p:cNvPicPr>
          <p:nvPr/>
        </p:nvPicPr>
        <p:blipFill>
          <a:blip r:embed="rId2"/>
          <a:stretch>
            <a:fillRect/>
          </a:stretch>
        </p:blipFill>
        <p:spPr>
          <a:xfrm>
            <a:off x="970986" y="1268016"/>
            <a:ext cx="1313189" cy="3653233"/>
          </a:xfrm>
          <a:prstGeom prst="rect">
            <a:avLst/>
          </a:prstGeom>
        </p:spPr>
      </p:pic>
      <p:sp>
        <p:nvSpPr>
          <p:cNvPr id="6" name="TextBox 5">
            <a:extLst>
              <a:ext uri="{FF2B5EF4-FFF2-40B4-BE49-F238E27FC236}">
                <a16:creationId xmlns:a16="http://schemas.microsoft.com/office/drawing/2014/main" id="{C78A1D87-E79D-9D1C-B616-CA24706BFA3A}"/>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25</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837735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ЧТО МОЖНО СДЕЛАТЬ,…"/>
          <p:cNvSpPr txBox="1"/>
          <p:nvPr/>
        </p:nvSpPr>
        <p:spPr>
          <a:xfrm>
            <a:off x="273894" y="382347"/>
            <a:ext cx="5424313" cy="6272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p>
            <a:pPr algn="l">
              <a:defRPr sz="6800" cap="all">
                <a:solidFill>
                  <a:srgbClr val="393B3B"/>
                </a:solidFill>
                <a:latin typeface="Arial"/>
                <a:ea typeface="Arial"/>
                <a:cs typeface="Arial"/>
                <a:sym typeface="Arial"/>
              </a:defRPr>
            </a:pPr>
            <a:r>
              <a:rPr lang="ru-RU" sz="1913" dirty="0"/>
              <a:t>Сюжеты финансовой грамотности</a:t>
            </a:r>
            <a:br>
              <a:rPr lang="ru-RU" sz="1913" dirty="0"/>
            </a:br>
            <a:r>
              <a:rPr lang="ru-RU" sz="1913" dirty="0"/>
              <a:t>в классической литературе</a:t>
            </a:r>
            <a:r>
              <a:rPr sz="1913" dirty="0">
                <a:latin typeface="Arial" panose="020B0604020202020204" pitchFamily="34" charset="0"/>
                <a:ea typeface="Times Roman"/>
                <a:cs typeface="Arial" panose="020B0604020202020204" pitchFamily="34" charset="0"/>
                <a:sym typeface="Times Roman"/>
              </a:rPr>
              <a:t> </a:t>
            </a:r>
          </a:p>
        </p:txBody>
      </p:sp>
      <p:grpSp>
        <p:nvGrpSpPr>
          <p:cNvPr id="211" name="Group"/>
          <p:cNvGrpSpPr/>
          <p:nvPr/>
        </p:nvGrpSpPr>
        <p:grpSpPr>
          <a:xfrm>
            <a:off x="507029" y="1921572"/>
            <a:ext cx="7081303" cy="650178"/>
            <a:chOff x="0" y="-69772"/>
            <a:chExt cx="18883473" cy="1733804"/>
          </a:xfrm>
        </p:grpSpPr>
        <p:sp>
          <p:nvSpPr>
            <p:cNvPr id="209" name="ПОСЛУШАТЬ ПОДКАСТЫ «КРОШ И ГРОШ»…"/>
            <p:cNvSpPr txBox="1"/>
            <p:nvPr/>
          </p:nvSpPr>
          <p:spPr>
            <a:xfrm>
              <a:off x="731960" y="222857"/>
              <a:ext cx="18151513" cy="12242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p>
              <a:pPr marL="285750" algn="l">
                <a:spcBef>
                  <a:spcPts val="375"/>
                </a:spcBef>
                <a:buClr>
                  <a:srgbClr val="393B3B"/>
                </a:buClr>
                <a:buSzPct val="100000"/>
                <a:defRPr sz="3300" b="0">
                  <a:solidFill>
                    <a:srgbClr val="393B3B"/>
                  </a:solidFill>
                  <a:latin typeface="Arial"/>
                  <a:ea typeface="Arial"/>
                  <a:cs typeface="Arial"/>
                  <a:sym typeface="Arial"/>
                </a:defRPr>
              </a:pPr>
              <a:r>
                <a:rPr lang="ru-RU" sz="1200" cap="small" dirty="0">
                  <a:solidFill>
                    <a:srgbClr val="31B7BB"/>
                  </a:solidFill>
                </a:rPr>
                <a:t>Гоголь Н.В. «Ревизор» </a:t>
              </a:r>
              <a:r>
                <a:rPr lang="ru-RU" sz="1200" dirty="0">
                  <a:solidFill>
                    <a:srgbClr val="393B3B"/>
                  </a:solidFill>
                </a:rPr>
                <a:t>– финансовые стратегии Хлестакова и чиновников города N</a:t>
              </a:r>
            </a:p>
            <a:p>
              <a:pPr marL="285750" algn="l">
                <a:spcBef>
                  <a:spcPts val="375"/>
                </a:spcBef>
                <a:buClr>
                  <a:srgbClr val="393B3B"/>
                </a:buClr>
                <a:buSzPct val="100000"/>
                <a:defRPr sz="3300" b="0">
                  <a:solidFill>
                    <a:srgbClr val="393B3B"/>
                  </a:solidFill>
                  <a:latin typeface="Arial"/>
                  <a:ea typeface="Arial"/>
                  <a:cs typeface="Arial"/>
                  <a:sym typeface="Arial"/>
                </a:defRPr>
              </a:pPr>
              <a:r>
                <a:rPr lang="ru-RU" sz="1200" cap="small" dirty="0">
                  <a:solidFill>
                    <a:srgbClr val="31B7BB"/>
                  </a:solidFill>
                </a:rPr>
                <a:t>Тургенев И.С. «Хорь и Калиныч» </a:t>
              </a:r>
              <a:r>
                <a:rPr lang="ru-RU" sz="1200" dirty="0">
                  <a:solidFill>
                    <a:srgbClr val="393B3B"/>
                  </a:solidFill>
                </a:rPr>
                <a:t>- грамотная финансово-хозяйственная стратегия</a:t>
              </a:r>
              <a:endParaRPr sz="1200" dirty="0">
                <a:solidFill>
                  <a:srgbClr val="393B3B"/>
                </a:solidFill>
                <a:hlinkClick r:id="rId2"/>
              </a:endParaRPr>
            </a:p>
          </p:txBody>
        </p:sp>
        <p:sp>
          <p:nvSpPr>
            <p:cNvPr id="210" name="B"/>
            <p:cNvSpPr txBox="1"/>
            <p:nvPr/>
          </p:nvSpPr>
          <p:spPr>
            <a:xfrm>
              <a:off x="0" y="-69772"/>
              <a:ext cx="859211" cy="17338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lvl1pPr algn="l">
                <a:defRPr sz="10600" cap="all">
                  <a:solidFill>
                    <a:srgbClr val="144E99"/>
                  </a:solidFill>
                  <a:latin typeface="Arial"/>
                  <a:ea typeface="Arial"/>
                  <a:cs typeface="Arial"/>
                  <a:sym typeface="Arial"/>
                </a:defRPr>
              </a:lvl1pPr>
            </a:lstStyle>
            <a:p>
              <a:r>
                <a:rPr lang="en-US" sz="3975" dirty="0">
                  <a:solidFill>
                    <a:srgbClr val="004F9F"/>
                  </a:solidFill>
                </a:rPr>
                <a:t>8</a:t>
              </a:r>
              <a:endParaRPr sz="3975" dirty="0">
                <a:solidFill>
                  <a:srgbClr val="004F9F"/>
                </a:solidFill>
              </a:endParaRPr>
            </a:p>
          </p:txBody>
        </p:sp>
      </p:grpSp>
      <p:grpSp>
        <p:nvGrpSpPr>
          <p:cNvPr id="214" name="Group"/>
          <p:cNvGrpSpPr/>
          <p:nvPr/>
        </p:nvGrpSpPr>
        <p:grpSpPr>
          <a:xfrm>
            <a:off x="507029" y="2839968"/>
            <a:ext cx="7743252" cy="928933"/>
            <a:chOff x="0" y="0"/>
            <a:chExt cx="20648671" cy="2477152"/>
          </a:xfrm>
        </p:grpSpPr>
        <p:sp>
          <p:nvSpPr>
            <p:cNvPr id="212" name="ПОСМОТРЕТЬ МУЛЬТФИЛЬМЫ:…"/>
            <p:cNvSpPr txBox="1"/>
            <p:nvPr/>
          </p:nvSpPr>
          <p:spPr>
            <a:xfrm>
              <a:off x="731959" y="0"/>
              <a:ext cx="19916712" cy="24771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noAutofit/>
            </a:bodyPr>
            <a:lstStyle/>
            <a:p>
              <a:pPr marL="285750" algn="l">
                <a:spcBef>
                  <a:spcPts val="375"/>
                </a:spcBef>
                <a:buClr>
                  <a:srgbClr val="393B3B"/>
                </a:buClr>
                <a:buSzPct val="100000"/>
                <a:defRPr sz="3300" b="0">
                  <a:solidFill>
                    <a:srgbClr val="393B3B"/>
                  </a:solidFill>
                  <a:latin typeface="Arial"/>
                  <a:ea typeface="Arial"/>
                  <a:cs typeface="Arial"/>
                  <a:sym typeface="Arial"/>
                </a:defRPr>
              </a:pPr>
              <a:r>
                <a:rPr lang="ru-RU" sz="1200" cap="small" dirty="0">
                  <a:solidFill>
                    <a:srgbClr val="31B7BB"/>
                  </a:solidFill>
                </a:rPr>
                <a:t>Гоголь Н.В. «Мертвые души» </a:t>
              </a:r>
              <a:r>
                <a:rPr lang="ru-RU" sz="1200" dirty="0">
                  <a:solidFill>
                    <a:srgbClr val="393B3B"/>
                  </a:solidFill>
                </a:rPr>
                <a:t>- мошенники и мошенничество</a:t>
              </a:r>
            </a:p>
            <a:p>
              <a:pPr marL="285750" algn="l">
                <a:spcBef>
                  <a:spcPts val="375"/>
                </a:spcBef>
                <a:buClr>
                  <a:srgbClr val="393B3B"/>
                </a:buClr>
                <a:buSzPct val="100000"/>
                <a:defRPr sz="3300" b="0">
                  <a:solidFill>
                    <a:srgbClr val="393B3B"/>
                  </a:solidFill>
                  <a:latin typeface="Arial"/>
                  <a:ea typeface="Arial"/>
                  <a:cs typeface="Arial"/>
                  <a:sym typeface="Arial"/>
                </a:defRPr>
              </a:pPr>
              <a:r>
                <a:rPr lang="ru-RU" sz="1200" cap="small" dirty="0">
                  <a:solidFill>
                    <a:srgbClr val="31B7BB"/>
                  </a:solidFill>
                </a:rPr>
                <a:t>Мольер «Тартюф» </a:t>
              </a:r>
              <a:r>
                <a:rPr lang="ru-RU" sz="1200" dirty="0">
                  <a:solidFill>
                    <a:srgbClr val="393B3B"/>
                  </a:solidFill>
                </a:rPr>
                <a:t>- мошенники и мошенничество</a:t>
              </a:r>
            </a:p>
            <a:p>
              <a:pPr marL="285750" algn="l">
                <a:spcBef>
                  <a:spcPts val="375"/>
                </a:spcBef>
                <a:buClr>
                  <a:srgbClr val="393B3B"/>
                </a:buClr>
                <a:buSzPct val="100000"/>
                <a:defRPr sz="3300" b="0">
                  <a:solidFill>
                    <a:srgbClr val="393B3B"/>
                  </a:solidFill>
                  <a:latin typeface="Arial"/>
                  <a:ea typeface="Arial"/>
                  <a:cs typeface="Arial"/>
                  <a:sym typeface="Arial"/>
                </a:defRPr>
              </a:pPr>
              <a:r>
                <a:rPr lang="ru-RU" sz="1200" cap="small" dirty="0">
                  <a:solidFill>
                    <a:srgbClr val="31B7BB"/>
                  </a:solidFill>
                </a:rPr>
                <a:t>Пушкин А.С. «Евгений Онегин»</a:t>
              </a:r>
              <a:r>
                <a:rPr lang="ru-RU" sz="1200" dirty="0"/>
                <a:t> </a:t>
              </a:r>
              <a:r>
                <a:rPr lang="ru-RU" sz="1200" dirty="0">
                  <a:solidFill>
                    <a:srgbClr val="393B3B"/>
                  </a:solidFill>
                </a:rPr>
                <a:t>- жизнь в долг</a:t>
              </a:r>
            </a:p>
          </p:txBody>
        </p:sp>
        <p:sp>
          <p:nvSpPr>
            <p:cNvPr id="213" name="C"/>
            <p:cNvSpPr txBox="1"/>
            <p:nvPr/>
          </p:nvSpPr>
          <p:spPr>
            <a:xfrm>
              <a:off x="0" y="441445"/>
              <a:ext cx="1463918" cy="15942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noAutofit/>
            </a:bodyPr>
            <a:lstStyle>
              <a:lvl1pPr algn="l">
                <a:defRPr sz="10600" cap="all">
                  <a:solidFill>
                    <a:srgbClr val="DF822F"/>
                  </a:solidFill>
                  <a:latin typeface="Arial"/>
                  <a:ea typeface="Arial"/>
                  <a:cs typeface="Arial"/>
                  <a:sym typeface="Arial"/>
                </a:defRPr>
              </a:lvl1pPr>
            </a:lstStyle>
            <a:p>
              <a:r>
                <a:rPr lang="en-US" sz="3975" dirty="0">
                  <a:solidFill>
                    <a:srgbClr val="EF7D00"/>
                  </a:solidFill>
                </a:rPr>
                <a:t>9</a:t>
              </a:r>
              <a:endParaRPr sz="3975" dirty="0">
                <a:solidFill>
                  <a:srgbClr val="EF7D00"/>
                </a:solidFill>
              </a:endParaRPr>
            </a:p>
          </p:txBody>
        </p:sp>
      </p:grpSp>
      <p:sp>
        <p:nvSpPr>
          <p:cNvPr id="2" name="TextBox 1">
            <a:extLst>
              <a:ext uri="{FF2B5EF4-FFF2-40B4-BE49-F238E27FC236}">
                <a16:creationId xmlns:a16="http://schemas.microsoft.com/office/drawing/2014/main" id="{EA904E46-6D5E-DF61-8829-A9D687D7AE43}"/>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26</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67842903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60374D-07E1-CCC4-7B3E-B680A5594416}"/>
              </a:ext>
            </a:extLst>
          </p:cNvPr>
          <p:cNvSpPr>
            <a:spLocks noGrp="1"/>
          </p:cNvSpPr>
          <p:nvPr>
            <p:ph type="title"/>
          </p:nvPr>
        </p:nvSpPr>
        <p:spPr/>
        <p:txBody>
          <a:bodyPr/>
          <a:lstStyle/>
          <a:p>
            <a:r>
              <a:rPr lang="ru-RU" dirty="0"/>
              <a:t>К НОВЫМ ВЕРШИНАМ</a:t>
            </a:r>
            <a:br>
              <a:rPr lang="ru-RU" dirty="0"/>
            </a:br>
            <a:endParaRPr lang="ru-RU" dirty="0"/>
          </a:p>
        </p:txBody>
      </p:sp>
      <p:sp>
        <p:nvSpPr>
          <p:cNvPr id="3" name="Объект 2">
            <a:extLst>
              <a:ext uri="{FF2B5EF4-FFF2-40B4-BE49-F238E27FC236}">
                <a16:creationId xmlns:a16="http://schemas.microsoft.com/office/drawing/2014/main" id="{FB2C2C90-E163-6A94-2FA3-CD0CADB85ACA}"/>
              </a:ext>
            </a:extLst>
          </p:cNvPr>
          <p:cNvSpPr>
            <a:spLocks noGrp="1"/>
          </p:cNvSpPr>
          <p:nvPr>
            <p:ph idx="1"/>
          </p:nvPr>
        </p:nvSpPr>
        <p:spPr>
          <a:xfrm>
            <a:off x="633415" y="1181100"/>
            <a:ext cx="3648228" cy="3486150"/>
          </a:xfrm>
        </p:spPr>
        <p:txBody>
          <a:bodyPr/>
          <a:lstStyle/>
          <a:p>
            <a:r>
              <a:rPr lang="ru-RU" dirty="0">
                <a:solidFill>
                  <a:schemeClr val="accent4"/>
                </a:solidFill>
              </a:rPr>
              <a:t>Всероссийская олимпиада школьников «Высшая проба» </a:t>
            </a:r>
            <a:br>
              <a:rPr lang="ru-RU" dirty="0">
                <a:solidFill>
                  <a:schemeClr val="accent4"/>
                </a:solidFill>
              </a:rPr>
            </a:br>
            <a:r>
              <a:rPr lang="ru-RU" dirty="0">
                <a:solidFill>
                  <a:schemeClr val="tx1"/>
                </a:solidFill>
              </a:rPr>
              <a:t>(в перечне Минобрнауки России), </a:t>
            </a:r>
            <a:r>
              <a:rPr lang="ru-RU" b="1" dirty="0">
                <a:solidFill>
                  <a:schemeClr val="tx1"/>
                </a:solidFill>
              </a:rPr>
              <a:t>организатор</a:t>
            </a:r>
            <a:r>
              <a:rPr lang="ru-RU" dirty="0">
                <a:solidFill>
                  <a:schemeClr val="tx1"/>
                </a:solidFill>
              </a:rPr>
              <a:t> - ФГАОУ ВО </a:t>
            </a:r>
            <a:br>
              <a:rPr lang="ru-RU" dirty="0">
                <a:solidFill>
                  <a:schemeClr val="tx1"/>
                </a:solidFill>
              </a:rPr>
            </a:br>
            <a:r>
              <a:rPr lang="ru-RU" dirty="0">
                <a:solidFill>
                  <a:schemeClr val="tx1"/>
                </a:solidFill>
              </a:rPr>
              <a:t>«НИУ ВШЭ» (7-11 классы) </a:t>
            </a:r>
          </a:p>
          <a:p>
            <a:r>
              <a:rPr lang="ru-RU" dirty="0">
                <a:solidFill>
                  <a:schemeClr val="accent4"/>
                </a:solidFill>
              </a:rPr>
              <a:t>Олимпиада школьников РАНХиГС </a:t>
            </a:r>
            <a:r>
              <a:rPr lang="ru-RU" dirty="0">
                <a:solidFill>
                  <a:schemeClr val="tx1"/>
                </a:solidFill>
              </a:rPr>
              <a:t>(в перечне Минобрнауки России), </a:t>
            </a:r>
            <a:r>
              <a:rPr lang="ru-RU" b="1" dirty="0">
                <a:solidFill>
                  <a:schemeClr val="tx1"/>
                </a:solidFill>
              </a:rPr>
              <a:t>организатор</a:t>
            </a:r>
            <a:r>
              <a:rPr lang="ru-RU" dirty="0">
                <a:solidFill>
                  <a:schemeClr val="tx1"/>
                </a:solidFill>
              </a:rPr>
              <a:t> - ФГБОУ ВО «РАНХиГС» (6-11 классы)</a:t>
            </a:r>
          </a:p>
          <a:p>
            <a:r>
              <a:rPr lang="ru-RU" dirty="0">
                <a:solidFill>
                  <a:schemeClr val="accent4"/>
                </a:solidFill>
              </a:rPr>
              <a:t>Плехановская олимпиада школьников</a:t>
            </a:r>
            <a:br>
              <a:rPr lang="ru-RU" dirty="0">
                <a:solidFill>
                  <a:schemeClr val="tx1"/>
                </a:solidFill>
              </a:rPr>
            </a:br>
            <a:r>
              <a:rPr lang="ru-RU" dirty="0">
                <a:solidFill>
                  <a:schemeClr val="tx1"/>
                </a:solidFill>
              </a:rPr>
              <a:t>(в перечне Минобрнауки России), </a:t>
            </a:r>
            <a:br>
              <a:rPr lang="ru-RU" dirty="0">
                <a:solidFill>
                  <a:schemeClr val="tx1"/>
                </a:solidFill>
              </a:rPr>
            </a:br>
            <a:r>
              <a:rPr lang="ru-RU" b="1" dirty="0">
                <a:solidFill>
                  <a:schemeClr val="tx1"/>
                </a:solidFill>
              </a:rPr>
              <a:t>организатор</a:t>
            </a:r>
            <a:r>
              <a:rPr lang="ru-RU" dirty="0">
                <a:solidFill>
                  <a:schemeClr val="tx1"/>
                </a:solidFill>
              </a:rPr>
              <a:t> - ФГБОУ ВО «РЭУ имени </a:t>
            </a:r>
            <a:br>
              <a:rPr lang="ru-RU" dirty="0">
                <a:solidFill>
                  <a:schemeClr val="tx1"/>
                </a:solidFill>
              </a:rPr>
            </a:br>
            <a:r>
              <a:rPr lang="ru-RU" dirty="0">
                <a:solidFill>
                  <a:schemeClr val="tx1"/>
                </a:solidFill>
              </a:rPr>
              <a:t>Г.В. Плеханова» (8-11 классы)</a:t>
            </a:r>
          </a:p>
          <a:p>
            <a:r>
              <a:rPr lang="ru-RU" dirty="0">
                <a:solidFill>
                  <a:schemeClr val="accent4"/>
                </a:solidFill>
              </a:rPr>
              <a:t>Олимпиада по финансовой грамотности                                   и предпринимательству</a:t>
            </a:r>
            <a:br>
              <a:rPr lang="ru-RU" dirty="0">
                <a:solidFill>
                  <a:schemeClr val="tx1"/>
                </a:solidFill>
              </a:rPr>
            </a:br>
            <a:r>
              <a:rPr lang="ru-RU" b="1" dirty="0">
                <a:solidFill>
                  <a:schemeClr val="tx1"/>
                </a:solidFill>
              </a:rPr>
              <a:t>организаторы</a:t>
            </a:r>
            <a:r>
              <a:rPr lang="ru-RU" dirty="0">
                <a:solidFill>
                  <a:schemeClr val="tx1"/>
                </a:solidFill>
              </a:rPr>
              <a:t> – Учи.ру, Банк России, Минфин России, Минэкономразвития России, НИФИ Минфина России </a:t>
            </a:r>
            <a:br>
              <a:rPr lang="ru-RU" dirty="0">
                <a:solidFill>
                  <a:schemeClr val="tx1"/>
                </a:solidFill>
              </a:rPr>
            </a:br>
            <a:r>
              <a:rPr lang="ru-RU" dirty="0">
                <a:solidFill>
                  <a:schemeClr val="tx1"/>
                </a:solidFill>
              </a:rPr>
              <a:t>(1-9 классы)</a:t>
            </a:r>
          </a:p>
        </p:txBody>
      </p:sp>
      <p:sp>
        <p:nvSpPr>
          <p:cNvPr id="4" name="Объект 2">
            <a:extLst>
              <a:ext uri="{FF2B5EF4-FFF2-40B4-BE49-F238E27FC236}">
                <a16:creationId xmlns:a16="http://schemas.microsoft.com/office/drawing/2014/main" id="{EF081DA8-882B-893B-214E-A731B5B59943}"/>
              </a:ext>
            </a:extLst>
          </p:cNvPr>
          <p:cNvSpPr txBox="1">
            <a:spLocks/>
          </p:cNvSpPr>
          <p:nvPr/>
        </p:nvSpPr>
        <p:spPr>
          <a:xfrm>
            <a:off x="4862359" y="1181100"/>
            <a:ext cx="3648228" cy="34861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marL="214313" marR="0" indent="-214313" algn="l" defTabSz="278607" latinLnBrk="0">
              <a:lnSpc>
                <a:spcPct val="100000"/>
              </a:lnSpc>
              <a:spcBef>
                <a:spcPts val="400"/>
              </a:spcBef>
              <a:spcAft>
                <a:spcPts val="400"/>
              </a:spcAft>
              <a:buClr>
                <a:schemeClr val="accent1"/>
              </a:buClr>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428625" marR="0" indent="-214313" algn="l" defTabSz="278607" latinLnBrk="0">
              <a:lnSpc>
                <a:spcPct val="100000"/>
              </a:lnSpc>
              <a:spcBef>
                <a:spcPts val="400"/>
              </a:spcBef>
              <a:spcAft>
                <a:spcPts val="400"/>
              </a:spcAft>
              <a:buClr>
                <a:schemeClr val="accent1"/>
              </a:buClr>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642938" marR="0" indent="-214313" algn="l" defTabSz="278607" latinLnBrk="0">
              <a:lnSpc>
                <a:spcPct val="100000"/>
              </a:lnSpc>
              <a:spcBef>
                <a:spcPts val="400"/>
              </a:spcBef>
              <a:spcAft>
                <a:spcPts val="400"/>
              </a:spcAft>
              <a:buClr>
                <a:schemeClr val="accent1"/>
              </a:buClr>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857250" marR="0" indent="-214313" algn="l" defTabSz="278607" latinLnBrk="0">
              <a:lnSpc>
                <a:spcPct val="100000"/>
              </a:lnSpc>
              <a:spcBef>
                <a:spcPts val="400"/>
              </a:spcBef>
              <a:spcAft>
                <a:spcPts val="400"/>
              </a:spcAft>
              <a:buClr>
                <a:schemeClr val="accent1"/>
              </a:buClr>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071563" marR="0" indent="-214313" algn="l" defTabSz="278607" latinLnBrk="0">
              <a:lnSpc>
                <a:spcPct val="100000"/>
              </a:lnSpc>
              <a:spcBef>
                <a:spcPts val="400"/>
              </a:spcBef>
              <a:spcAft>
                <a:spcPts val="400"/>
              </a:spcAft>
              <a:buClr>
                <a:schemeClr val="accent1"/>
              </a:buClr>
              <a:buSzPct val="1250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1285875"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1500188"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1714500"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1928813" marR="0" indent="-214313" algn="l" defTabSz="278607" latinLnBrk="0">
              <a:lnSpc>
                <a:spcPct val="100000"/>
              </a:lnSpc>
              <a:spcBef>
                <a:spcPts val="1992"/>
              </a:spcBef>
              <a:spcAft>
                <a:spcPts val="0"/>
              </a:spcAft>
              <a:buClrTx/>
              <a:buSzPct val="1250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hangingPunct="1"/>
            <a:r>
              <a:rPr lang="ru-RU" dirty="0">
                <a:solidFill>
                  <a:schemeClr val="accent4"/>
                </a:solidFill>
              </a:rPr>
              <a:t>Международная олимпиада по финансовой безопасности </a:t>
            </a:r>
            <a:r>
              <a:rPr lang="ru-RU" dirty="0">
                <a:solidFill>
                  <a:schemeClr val="tx1"/>
                </a:solidFill>
              </a:rPr>
              <a:t>(в перечне Минобрнауки России), </a:t>
            </a:r>
            <a:br>
              <a:rPr lang="ru-RU" dirty="0">
                <a:solidFill>
                  <a:schemeClr val="tx1"/>
                </a:solidFill>
              </a:rPr>
            </a:br>
            <a:r>
              <a:rPr lang="ru-RU" b="1" dirty="0">
                <a:solidFill>
                  <a:schemeClr val="tx1"/>
                </a:solidFill>
              </a:rPr>
              <a:t>организатор </a:t>
            </a:r>
            <a:r>
              <a:rPr lang="ru-RU" dirty="0">
                <a:solidFill>
                  <a:schemeClr val="tx1"/>
                </a:solidFill>
              </a:rPr>
              <a:t>- Росфинмониторинг </a:t>
            </a:r>
            <a:br>
              <a:rPr lang="ru-RU" dirty="0">
                <a:solidFill>
                  <a:schemeClr val="tx1"/>
                </a:solidFill>
              </a:rPr>
            </a:br>
            <a:r>
              <a:rPr lang="ru-RU" dirty="0">
                <a:solidFill>
                  <a:schemeClr val="tx1"/>
                </a:solidFill>
              </a:rPr>
              <a:t>(8-10 классы, студенты бакалавриата, специалитета </a:t>
            </a:r>
            <a:br>
              <a:rPr lang="ru-RU" dirty="0">
                <a:solidFill>
                  <a:schemeClr val="tx1"/>
                </a:solidFill>
              </a:rPr>
            </a:br>
            <a:r>
              <a:rPr lang="ru-RU" dirty="0">
                <a:solidFill>
                  <a:schemeClr val="tx1"/>
                </a:solidFill>
              </a:rPr>
              <a:t>и магистратуры)</a:t>
            </a:r>
          </a:p>
          <a:p>
            <a:pPr hangingPunct="1"/>
            <a:r>
              <a:rPr lang="ru-RU" dirty="0">
                <a:solidFill>
                  <a:schemeClr val="accent4"/>
                </a:solidFill>
              </a:rPr>
              <a:t>Олимпиада по финансовой грамотности</a:t>
            </a:r>
            <a:r>
              <a:rPr lang="ru-RU" dirty="0">
                <a:solidFill>
                  <a:schemeClr val="tx1"/>
                </a:solidFill>
              </a:rPr>
              <a:t>,</a:t>
            </a:r>
            <a:r>
              <a:rPr lang="ru-RU" dirty="0">
                <a:solidFill>
                  <a:schemeClr val="accent4"/>
                </a:solidFill>
              </a:rPr>
              <a:t> </a:t>
            </a:r>
            <a:r>
              <a:rPr lang="ru-RU" b="1" dirty="0">
                <a:solidFill>
                  <a:schemeClr val="tx1"/>
                </a:solidFill>
              </a:rPr>
              <a:t>организатор</a:t>
            </a:r>
            <a:r>
              <a:rPr lang="ru-RU" dirty="0">
                <a:solidFill>
                  <a:schemeClr val="tx1"/>
                </a:solidFill>
              </a:rPr>
              <a:t> - ФГБОУ ВО «МГУ имени М.В. Ломоносова» </a:t>
            </a:r>
            <a:br>
              <a:rPr lang="ru-RU" dirty="0">
                <a:solidFill>
                  <a:schemeClr val="tx1"/>
                </a:solidFill>
              </a:rPr>
            </a:br>
            <a:r>
              <a:rPr lang="ru-RU" dirty="0">
                <a:solidFill>
                  <a:schemeClr val="tx1"/>
                </a:solidFill>
              </a:rPr>
              <a:t>(студенты бакалавриата и специалитета)</a:t>
            </a:r>
          </a:p>
          <a:p>
            <a:pPr hangingPunct="1"/>
            <a:endParaRPr lang="ru-RU" dirty="0">
              <a:solidFill>
                <a:schemeClr val="tx1"/>
              </a:solidFill>
            </a:endParaRPr>
          </a:p>
        </p:txBody>
      </p:sp>
      <p:pic>
        <p:nvPicPr>
          <p:cNvPr id="5" name="Image" descr="Image">
            <a:extLst>
              <a:ext uri="{FF2B5EF4-FFF2-40B4-BE49-F238E27FC236}">
                <a16:creationId xmlns:a16="http://schemas.microsoft.com/office/drawing/2014/main" id="{5E0854A4-C64C-728B-CD33-2827A64E4A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2359" y="3499935"/>
            <a:ext cx="3746847" cy="1571920"/>
          </a:xfrm>
          <a:prstGeom prst="rect">
            <a:avLst/>
          </a:prstGeom>
          <a:ln w="12700">
            <a:miter lim="400000"/>
          </a:ln>
        </p:spPr>
      </p:pic>
      <p:sp>
        <p:nvSpPr>
          <p:cNvPr id="6" name="TextBox 5">
            <a:extLst>
              <a:ext uri="{FF2B5EF4-FFF2-40B4-BE49-F238E27FC236}">
                <a16:creationId xmlns:a16="http://schemas.microsoft.com/office/drawing/2014/main" id="{98FB749B-0337-35D9-4E43-8D962FCEDD7F}"/>
              </a:ext>
            </a:extLst>
          </p:cNvPr>
          <p:cNvSpPr txBox="1"/>
          <p:nvPr/>
        </p:nvSpPr>
        <p:spPr>
          <a:xfrm>
            <a:off x="8384973" y="47043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27</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59073187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5AA999C1-CD72-7543-A87A-F7676A422A28}"/>
              </a:ext>
            </a:extLst>
          </p:cNvPr>
          <p:cNvSpPr>
            <a:spLocks noGrp="1"/>
          </p:cNvSpPr>
          <p:nvPr>
            <p:ph type="title"/>
          </p:nvPr>
        </p:nvSpPr>
        <p:spPr>
          <a:xfrm>
            <a:off x="633412" y="383150"/>
            <a:ext cx="7207305" cy="682727"/>
          </a:xfrm>
        </p:spPr>
        <p:txBody>
          <a:bodyPr/>
          <a:lstStyle/>
          <a:p>
            <a:pPr algn="l">
              <a:defRPr sz="6800" cap="all">
                <a:solidFill>
                  <a:srgbClr val="393B3B"/>
                </a:solidFill>
                <a:latin typeface="Arial"/>
                <a:ea typeface="Arial"/>
                <a:cs typeface="Arial"/>
                <a:sym typeface="Arial"/>
              </a:defRPr>
            </a:pPr>
            <a:r>
              <a:rPr lang="ru-RU" sz="1800" b="1" dirty="0"/>
              <a:t>Персональный навигатор</a:t>
            </a:r>
            <a:br>
              <a:rPr lang="ru-RU" sz="1800" b="1" dirty="0"/>
            </a:br>
            <a:r>
              <a:rPr lang="ru-RU" sz="1800" b="1" dirty="0"/>
              <a:t>по финансовой грамотности для всех возрастов</a:t>
            </a:r>
          </a:p>
        </p:txBody>
      </p:sp>
      <p:sp>
        <p:nvSpPr>
          <p:cNvPr id="3" name="Объект 2">
            <a:extLst>
              <a:ext uri="{FF2B5EF4-FFF2-40B4-BE49-F238E27FC236}">
                <a16:creationId xmlns:a16="http://schemas.microsoft.com/office/drawing/2014/main" id="{DCD798EE-87D6-2F39-6B38-94091324947D}"/>
              </a:ext>
            </a:extLst>
          </p:cNvPr>
          <p:cNvSpPr>
            <a:spLocks noGrp="1"/>
          </p:cNvSpPr>
          <p:nvPr>
            <p:ph idx="1"/>
          </p:nvPr>
        </p:nvSpPr>
        <p:spPr>
          <a:xfrm>
            <a:off x="252413" y="2100208"/>
            <a:ext cx="3434088" cy="2477461"/>
          </a:xfrm>
        </p:spPr>
        <p:txBody>
          <a:bodyPr/>
          <a:lstStyle/>
          <a:p>
            <a:pPr marL="825500" indent="-444500">
              <a:spcBef>
                <a:spcPts val="1500"/>
              </a:spcBef>
              <a:buClr>
                <a:srgbClr val="38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solidFill>
                  <a:srgbClr val="393B3B"/>
                </a:solidFill>
              </a:rPr>
              <a:t>Финансовые калькуляторы</a:t>
            </a:r>
          </a:p>
          <a:p>
            <a:pPr marL="825500" indent="-444500">
              <a:spcBef>
                <a:spcPts val="1500"/>
              </a:spcBef>
              <a:buClr>
                <a:srgbClr val="38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solidFill>
                  <a:srgbClr val="393B3B"/>
                </a:solidFill>
              </a:rPr>
              <a:t>Тесты по </a:t>
            </a:r>
            <a:r>
              <a:rPr lang="ru-RU" sz="1400" dirty="0" err="1">
                <a:solidFill>
                  <a:srgbClr val="393B3B"/>
                </a:solidFill>
              </a:rPr>
              <a:t>финграмотности</a:t>
            </a:r>
            <a:endParaRPr lang="ru-RU" sz="1400" dirty="0">
              <a:solidFill>
                <a:srgbClr val="393B3B"/>
              </a:solidFill>
            </a:endParaRPr>
          </a:p>
          <a:p>
            <a:pPr marL="825500" indent="-444500">
              <a:spcBef>
                <a:spcPts val="1500"/>
              </a:spcBef>
              <a:buClr>
                <a:srgbClr val="38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solidFill>
                  <a:srgbClr val="393B3B"/>
                </a:solidFill>
              </a:rPr>
              <a:t>Анонсы </a:t>
            </a:r>
            <a:r>
              <a:rPr lang="ru-RU" sz="1400" dirty="0" err="1">
                <a:solidFill>
                  <a:srgbClr val="393B3B"/>
                </a:solidFill>
              </a:rPr>
              <a:t>ФинЗОЖ</a:t>
            </a:r>
            <a:r>
              <a:rPr lang="ru-RU" sz="1400" dirty="0">
                <a:solidFill>
                  <a:srgbClr val="393B3B"/>
                </a:solidFill>
              </a:rPr>
              <a:t>-мероприятий</a:t>
            </a:r>
          </a:p>
          <a:p>
            <a:pPr marL="825500" indent="-444500">
              <a:spcBef>
                <a:spcPts val="1500"/>
              </a:spcBef>
              <a:buClr>
                <a:srgbClr val="38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solidFill>
                  <a:srgbClr val="393B3B"/>
                </a:solidFill>
              </a:rPr>
              <a:t>Советы от экспертов</a:t>
            </a:r>
          </a:p>
          <a:p>
            <a:pPr marL="825500" indent="-444500">
              <a:spcBef>
                <a:spcPts val="1500"/>
              </a:spcBef>
              <a:buClr>
                <a:srgbClr val="38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solidFill>
                  <a:srgbClr val="393B3B"/>
                </a:solidFill>
              </a:rPr>
              <a:t>Библиотека учебных материалов</a:t>
            </a:r>
          </a:p>
        </p:txBody>
      </p:sp>
      <p:pic>
        <p:nvPicPr>
          <p:cNvPr id="2" name="Рисунок 1">
            <a:extLst>
              <a:ext uri="{FF2B5EF4-FFF2-40B4-BE49-F238E27FC236}">
                <a16:creationId xmlns:a16="http://schemas.microsoft.com/office/drawing/2014/main" id="{088DA3B5-F9BB-6F23-AF70-A85F51FAF94B}"/>
              </a:ext>
            </a:extLst>
          </p:cNvPr>
          <p:cNvPicPr>
            <a:picLocks noChangeAspect="1"/>
          </p:cNvPicPr>
          <p:nvPr/>
        </p:nvPicPr>
        <p:blipFill>
          <a:blip r:embed="rId2"/>
          <a:stretch>
            <a:fillRect/>
          </a:stretch>
        </p:blipFill>
        <p:spPr>
          <a:xfrm>
            <a:off x="5457501" y="3495212"/>
            <a:ext cx="2066208" cy="1165553"/>
          </a:xfrm>
          <a:prstGeom prst="rect">
            <a:avLst/>
          </a:prstGeom>
        </p:spPr>
      </p:pic>
      <p:pic>
        <p:nvPicPr>
          <p:cNvPr id="4" name="Рисунок 3">
            <a:extLst>
              <a:ext uri="{FF2B5EF4-FFF2-40B4-BE49-F238E27FC236}">
                <a16:creationId xmlns:a16="http://schemas.microsoft.com/office/drawing/2014/main" id="{B969EF6B-8A91-CE36-E0A9-50019F1154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9848" y="1065877"/>
            <a:ext cx="5234152" cy="2381516"/>
          </a:xfrm>
          <a:prstGeom prst="rect">
            <a:avLst/>
          </a:prstGeom>
          <a:ln>
            <a:noFill/>
          </a:ln>
          <a:effectLst>
            <a:softEdge rad="112500"/>
          </a:effectLst>
        </p:spPr>
      </p:pic>
      <p:pic>
        <p:nvPicPr>
          <p:cNvPr id="5" name="Image" descr="Image">
            <a:extLst>
              <a:ext uri="{FF2B5EF4-FFF2-40B4-BE49-F238E27FC236}">
                <a16:creationId xmlns:a16="http://schemas.microsoft.com/office/drawing/2014/main" id="{665C073C-42E3-727F-82E5-763F413E64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9805" y="3495212"/>
            <a:ext cx="1304195" cy="1304195"/>
          </a:xfrm>
          <a:prstGeom prst="rect">
            <a:avLst/>
          </a:prstGeom>
          <a:ln w="12700">
            <a:miter lim="400000"/>
          </a:ln>
        </p:spPr>
      </p:pic>
      <p:sp>
        <p:nvSpPr>
          <p:cNvPr id="6" name="TextBox 5">
            <a:extLst>
              <a:ext uri="{FF2B5EF4-FFF2-40B4-BE49-F238E27FC236}">
                <a16:creationId xmlns:a16="http://schemas.microsoft.com/office/drawing/2014/main" id="{F1E0A831-9E83-0759-5D52-7548F319E8D7}"/>
              </a:ext>
            </a:extLst>
          </p:cNvPr>
          <p:cNvSpPr txBox="1"/>
          <p:nvPr/>
        </p:nvSpPr>
        <p:spPr>
          <a:xfrm>
            <a:off x="8359573" y="4739796"/>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28</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39389473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5AA999C1-CD72-7543-A87A-F7676A422A28}"/>
              </a:ext>
            </a:extLst>
          </p:cNvPr>
          <p:cNvSpPr>
            <a:spLocks noGrp="1"/>
          </p:cNvSpPr>
          <p:nvPr>
            <p:ph type="title"/>
          </p:nvPr>
        </p:nvSpPr>
        <p:spPr>
          <a:xfrm>
            <a:off x="633412" y="383150"/>
            <a:ext cx="7207305" cy="682727"/>
          </a:xfrm>
        </p:spPr>
        <p:txBody>
          <a:bodyPr/>
          <a:lstStyle/>
          <a:p>
            <a:r>
              <a:rPr lang="ru-RU" sz="1800" dirty="0"/>
              <a:t>КАНАЛ ПРОВЕРЕННОЙ ИНФОРМАЦИИ</a:t>
            </a:r>
            <a:br>
              <a:rPr lang="ru-RU" sz="1800" dirty="0"/>
            </a:br>
            <a:r>
              <a:rPr lang="ru-RU" sz="1800" dirty="0"/>
              <a:t>В ТЕЛЕГРАМЕ</a:t>
            </a:r>
          </a:p>
        </p:txBody>
      </p:sp>
      <p:sp>
        <p:nvSpPr>
          <p:cNvPr id="3" name="Объект 2">
            <a:extLst>
              <a:ext uri="{FF2B5EF4-FFF2-40B4-BE49-F238E27FC236}">
                <a16:creationId xmlns:a16="http://schemas.microsoft.com/office/drawing/2014/main" id="{DCD798EE-87D6-2F39-6B38-94091324947D}"/>
              </a:ext>
            </a:extLst>
          </p:cNvPr>
          <p:cNvSpPr>
            <a:spLocks noGrp="1"/>
          </p:cNvSpPr>
          <p:nvPr>
            <p:ph idx="1"/>
          </p:nvPr>
        </p:nvSpPr>
        <p:spPr>
          <a:xfrm>
            <a:off x="466878" y="1937662"/>
            <a:ext cx="3770186" cy="2613936"/>
          </a:xfrm>
        </p:spPr>
        <p:txBody>
          <a:bodyPr/>
          <a:lstStyle/>
          <a:p>
            <a:pPr marL="825500" indent="-444500">
              <a:spcBef>
                <a:spcPts val="1500"/>
              </a:spcBef>
              <a:buClr>
                <a:srgbClr val="39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t>Новости </a:t>
            </a:r>
          </a:p>
          <a:p>
            <a:pPr marL="825500" indent="-444500">
              <a:spcBef>
                <a:spcPts val="1500"/>
              </a:spcBef>
              <a:buClr>
                <a:srgbClr val="39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t>Разъяснения</a:t>
            </a:r>
          </a:p>
          <a:p>
            <a:pPr marL="825500" indent="-444500">
              <a:spcBef>
                <a:spcPts val="1500"/>
              </a:spcBef>
              <a:buClr>
                <a:srgbClr val="39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t>Экспертные мнения</a:t>
            </a:r>
          </a:p>
          <a:p>
            <a:pPr marL="825500" indent="-444500">
              <a:spcBef>
                <a:spcPts val="1500"/>
              </a:spcBef>
              <a:buClr>
                <a:srgbClr val="39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t>Анонсы мероприятий</a:t>
            </a:r>
          </a:p>
          <a:p>
            <a:pPr marL="825500" indent="-444500">
              <a:spcBef>
                <a:spcPts val="1500"/>
              </a:spcBef>
              <a:buClr>
                <a:srgbClr val="393B3B"/>
              </a:buClr>
              <a:buSzPct val="100000"/>
              <a:buFont typeface="Arial" panose="020B0604020202020204" pitchFamily="34" charset="0"/>
              <a:buChar char="•"/>
              <a:defRPr sz="3300" b="0">
                <a:solidFill>
                  <a:srgbClr val="393B3B"/>
                </a:solidFill>
                <a:latin typeface="Arial"/>
                <a:ea typeface="Arial"/>
                <a:cs typeface="Arial"/>
                <a:sym typeface="Arial"/>
              </a:defRPr>
            </a:pPr>
            <a:r>
              <a:rPr lang="ru-RU" sz="1400" dirty="0"/>
              <a:t>Чат и ответы на вопросы</a:t>
            </a:r>
          </a:p>
        </p:txBody>
      </p:sp>
      <p:pic>
        <p:nvPicPr>
          <p:cNvPr id="6" name="ДЕТИ (4).png" descr="ДЕТИ (4).png">
            <a:extLst>
              <a:ext uri="{FF2B5EF4-FFF2-40B4-BE49-F238E27FC236}">
                <a16:creationId xmlns:a16="http://schemas.microsoft.com/office/drawing/2014/main" id="{B9F98C86-0373-6583-B96C-EB348E9DED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3664" y="1236017"/>
            <a:ext cx="2477461" cy="2477461"/>
          </a:xfrm>
          <a:prstGeom prst="rect">
            <a:avLst/>
          </a:prstGeom>
          <a:ln w="12700">
            <a:miter lim="400000"/>
          </a:ln>
        </p:spPr>
      </p:pic>
      <p:pic>
        <p:nvPicPr>
          <p:cNvPr id="8" name="Image" descr="Image">
            <a:extLst>
              <a:ext uri="{FF2B5EF4-FFF2-40B4-BE49-F238E27FC236}">
                <a16:creationId xmlns:a16="http://schemas.microsoft.com/office/drawing/2014/main" id="{0E8D1F34-223E-E838-B50D-0E22E5F86129}"/>
              </a:ext>
            </a:extLst>
          </p:cNvPr>
          <p:cNvPicPr>
            <a:picLocks noChangeAspect="1"/>
          </p:cNvPicPr>
          <p:nvPr/>
        </p:nvPicPr>
        <p:blipFill>
          <a:blip r:embed="rId3"/>
          <a:stretch>
            <a:fillRect/>
          </a:stretch>
        </p:blipFill>
        <p:spPr>
          <a:xfrm>
            <a:off x="4134123" y="3472672"/>
            <a:ext cx="1616541" cy="1616541"/>
          </a:xfrm>
          <a:prstGeom prst="rect">
            <a:avLst/>
          </a:prstGeom>
          <a:ln w="12700">
            <a:miter lim="400000"/>
          </a:ln>
        </p:spPr>
      </p:pic>
      <p:pic>
        <p:nvPicPr>
          <p:cNvPr id="10" name="1540.png" descr="1540.png">
            <a:extLst>
              <a:ext uri="{FF2B5EF4-FFF2-40B4-BE49-F238E27FC236}">
                <a16:creationId xmlns:a16="http://schemas.microsoft.com/office/drawing/2014/main" id="{79D80489-FF96-5959-463A-C9C981566A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34533" y="1400048"/>
            <a:ext cx="2402275" cy="3689165"/>
          </a:xfrm>
          <a:prstGeom prst="rect">
            <a:avLst/>
          </a:prstGeom>
          <a:ln w="12700">
            <a:miter lim="400000"/>
          </a:ln>
        </p:spPr>
      </p:pic>
      <p:sp>
        <p:nvSpPr>
          <p:cNvPr id="2" name="TextBox 1">
            <a:extLst>
              <a:ext uri="{FF2B5EF4-FFF2-40B4-BE49-F238E27FC236}">
                <a16:creationId xmlns:a16="http://schemas.microsoft.com/office/drawing/2014/main" id="{5927D157-1010-C35F-1585-530BD4F4A7C5}"/>
              </a:ext>
            </a:extLst>
          </p:cNvPr>
          <p:cNvSpPr txBox="1"/>
          <p:nvPr/>
        </p:nvSpPr>
        <p:spPr>
          <a:xfrm>
            <a:off x="8345882" y="4691133"/>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29</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4366589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
          <p:cNvSpPr txBox="1">
            <a:spLocks noGrp="1"/>
          </p:cNvSpPr>
          <p:nvPr>
            <p:ph type="title"/>
          </p:nvPr>
        </p:nvSpPr>
        <p:spPr>
          <a:xfrm>
            <a:off x="252413" y="314119"/>
            <a:ext cx="7886700" cy="459089"/>
          </a:xfrm>
          <a:prstGeom prst="rect">
            <a:avLst/>
          </a:prstGeom>
          <a:noFill/>
          <a:ln>
            <a:noFill/>
          </a:ln>
        </p:spPr>
        <p:txBody>
          <a:bodyPr spcFirstLastPara="1" wrap="square" lIns="68569" tIns="34275" rIns="68569" bIns="34275" anchor="ctr" anchorCtr="0">
            <a:normAutofit/>
          </a:bodyPr>
          <a:lstStyle/>
          <a:p>
            <a:pPr>
              <a:buSzPct val="109452"/>
            </a:pPr>
            <a:r>
              <a:rPr lang="ru-RU" dirty="0">
                <a:ea typeface="Arial"/>
                <a:cs typeface="Arial"/>
                <a:sym typeface="Arial"/>
              </a:rPr>
              <a:t>ТЕМЫ ДЛЯ КОММУНИКАТИВНЫХ ПОЕДИНКОВ</a:t>
            </a:r>
          </a:p>
        </p:txBody>
      </p:sp>
      <p:sp>
        <p:nvSpPr>
          <p:cNvPr id="161" name="Google Shape;161;p2"/>
          <p:cNvSpPr txBox="1">
            <a:spLocks noGrp="1"/>
          </p:cNvSpPr>
          <p:nvPr>
            <p:ph type="body" idx="1"/>
          </p:nvPr>
        </p:nvSpPr>
        <p:spPr>
          <a:xfrm>
            <a:off x="252413" y="1112895"/>
            <a:ext cx="4192365" cy="3371409"/>
          </a:xfrm>
          <a:prstGeom prst="rect">
            <a:avLst/>
          </a:prstGeom>
          <a:noFill/>
          <a:ln>
            <a:noFill/>
          </a:ln>
        </p:spPr>
        <p:txBody>
          <a:bodyPr spcFirstLastPara="1" wrap="square" lIns="68569" tIns="34275" rIns="68569" bIns="34275" anchor="t" anchorCtr="0">
            <a:noAutofit/>
          </a:bodyPr>
          <a:lstStyle/>
          <a:p>
            <a:pPr marL="0" indent="0" rtl="0">
              <a:lnSpc>
                <a:spcPct val="100000"/>
              </a:lnSpc>
              <a:spcBef>
                <a:spcPts val="0"/>
              </a:spcBef>
              <a:spcAft>
                <a:spcPts val="200"/>
              </a:spcAft>
              <a:buSzPts val="440"/>
              <a:buNone/>
            </a:pPr>
            <a:r>
              <a:rPr lang="ru-RU" sz="1100" dirty="0">
                <a:latin typeface="Arial" panose="020B0604020202020204" pitchFamily="34" charset="0"/>
                <a:ea typeface="Arial"/>
                <a:cs typeface="Arial" panose="020B0604020202020204" pitchFamily="34" charset="0"/>
                <a:sym typeface="Arial"/>
              </a:rPr>
              <a:t>1. Чем выше социальная активность и инициативность граждан в бюджетном процессе, тем выше качество жизни в данном месте проживания.</a:t>
            </a:r>
            <a:endParaRPr sz="1100" dirty="0">
              <a:latin typeface="Arial" panose="020B0604020202020204" pitchFamily="34" charset="0"/>
              <a:ea typeface="Arial"/>
              <a:cs typeface="Arial" panose="020B0604020202020204" pitchFamily="34" charset="0"/>
              <a:sym typeface="Arial"/>
            </a:endParaRPr>
          </a:p>
          <a:p>
            <a:pPr marL="0" indent="0" rtl="0">
              <a:lnSpc>
                <a:spcPct val="100000"/>
              </a:lnSpc>
              <a:spcBef>
                <a:spcPts val="0"/>
              </a:spcBef>
              <a:spcAft>
                <a:spcPts val="200"/>
              </a:spcAft>
              <a:buSzPts val="440"/>
              <a:buNone/>
            </a:pPr>
            <a:r>
              <a:rPr lang="ru-RU" sz="1100" dirty="0">
                <a:solidFill>
                  <a:schemeClr val="accent5"/>
                </a:solidFill>
                <a:latin typeface="Arial" panose="020B0604020202020204" pitchFamily="34" charset="0"/>
                <a:ea typeface="Arial"/>
                <a:cs typeface="Arial" panose="020B0604020202020204" pitchFamily="34" charset="0"/>
                <a:sym typeface="Arial"/>
              </a:rPr>
              <a:t>А) ДА			Б)  НЕТ</a:t>
            </a:r>
            <a:endParaRPr sz="1100" dirty="0">
              <a:solidFill>
                <a:schemeClr val="accent5"/>
              </a:solidFill>
              <a:latin typeface="Arial" panose="020B0604020202020204" pitchFamily="34" charset="0"/>
              <a:cs typeface="Arial" panose="020B0604020202020204" pitchFamily="34" charset="0"/>
            </a:endParaRPr>
          </a:p>
          <a:p>
            <a:pPr marL="0" indent="0" rtl="0">
              <a:lnSpc>
                <a:spcPct val="100000"/>
              </a:lnSpc>
              <a:spcBef>
                <a:spcPts val="0"/>
              </a:spcBef>
              <a:spcAft>
                <a:spcPts val="200"/>
              </a:spcAft>
              <a:buSzPts val="440"/>
              <a:buNone/>
            </a:pPr>
            <a:endParaRPr sz="1100" dirty="0">
              <a:latin typeface="Arial" panose="020B0604020202020204" pitchFamily="34" charset="0"/>
              <a:ea typeface="Arial"/>
              <a:cs typeface="Arial" panose="020B0604020202020204" pitchFamily="34" charset="0"/>
              <a:sym typeface="Arial"/>
            </a:endParaRPr>
          </a:p>
          <a:p>
            <a:pPr marL="0" indent="0" rtl="0">
              <a:lnSpc>
                <a:spcPct val="100000"/>
              </a:lnSpc>
              <a:spcBef>
                <a:spcPts val="0"/>
              </a:spcBef>
              <a:spcAft>
                <a:spcPts val="200"/>
              </a:spcAft>
              <a:buSzPts val="440"/>
              <a:buNone/>
            </a:pPr>
            <a:r>
              <a:rPr lang="ru-RU" sz="1100" dirty="0">
                <a:latin typeface="Arial" panose="020B0604020202020204" pitchFamily="34" charset="0"/>
                <a:ea typeface="Arial"/>
                <a:cs typeface="Arial" panose="020B0604020202020204" pitchFamily="34" charset="0"/>
                <a:sym typeface="Arial"/>
              </a:rPr>
              <a:t>2. Чем больше людей трудятся, уплачивая налоги</a:t>
            </a:r>
            <a:br>
              <a:rPr lang="ru-RU" sz="1100" dirty="0">
                <a:latin typeface="Arial" panose="020B0604020202020204" pitchFamily="34" charset="0"/>
                <a:ea typeface="Arial"/>
                <a:cs typeface="Arial" panose="020B0604020202020204" pitchFamily="34" charset="0"/>
                <a:sym typeface="Arial"/>
              </a:rPr>
            </a:br>
            <a:r>
              <a:rPr lang="ru-RU" sz="1100" dirty="0">
                <a:latin typeface="Arial" panose="020B0604020202020204" pitchFamily="34" charset="0"/>
                <a:ea typeface="Arial"/>
                <a:cs typeface="Arial" panose="020B0604020202020204" pitchFamily="34" charset="0"/>
                <a:sym typeface="Arial"/>
              </a:rPr>
              <a:t>(лично или через работодателя), тем выше качество их жизни при выходе на пенсию.</a:t>
            </a:r>
            <a:endParaRPr sz="1100" dirty="0">
              <a:latin typeface="Arial" panose="020B0604020202020204" pitchFamily="34" charset="0"/>
              <a:ea typeface="Arial"/>
              <a:cs typeface="Arial" panose="020B0604020202020204" pitchFamily="34" charset="0"/>
              <a:sym typeface="Arial"/>
            </a:endParaRPr>
          </a:p>
          <a:p>
            <a:pPr marL="0" indent="0" rtl="0">
              <a:lnSpc>
                <a:spcPct val="100000"/>
              </a:lnSpc>
              <a:spcBef>
                <a:spcPts val="0"/>
              </a:spcBef>
              <a:spcAft>
                <a:spcPts val="200"/>
              </a:spcAft>
              <a:buSzPts val="440"/>
              <a:buNone/>
            </a:pPr>
            <a:r>
              <a:rPr lang="ru-RU" sz="1100" dirty="0">
                <a:solidFill>
                  <a:schemeClr val="accent5"/>
                </a:solidFill>
                <a:latin typeface="Arial" panose="020B0604020202020204" pitchFamily="34" charset="0"/>
                <a:ea typeface="Arial"/>
                <a:cs typeface="Arial" panose="020B0604020202020204" pitchFamily="34" charset="0"/>
                <a:sym typeface="Arial"/>
              </a:rPr>
              <a:t>А) ДА			Б)  НЕТ</a:t>
            </a:r>
            <a:endParaRPr sz="1100" dirty="0">
              <a:solidFill>
                <a:schemeClr val="accent5"/>
              </a:solidFill>
              <a:latin typeface="Arial" panose="020B0604020202020204" pitchFamily="34" charset="0"/>
              <a:cs typeface="Arial" panose="020B0604020202020204" pitchFamily="34" charset="0"/>
            </a:endParaRPr>
          </a:p>
          <a:p>
            <a:pPr marL="0" indent="0" rtl="0">
              <a:lnSpc>
                <a:spcPct val="100000"/>
              </a:lnSpc>
              <a:spcBef>
                <a:spcPts val="0"/>
              </a:spcBef>
              <a:spcAft>
                <a:spcPts val="200"/>
              </a:spcAft>
              <a:buSzPts val="440"/>
              <a:buNone/>
            </a:pPr>
            <a:endParaRPr sz="1100" dirty="0">
              <a:latin typeface="Arial" panose="020B0604020202020204" pitchFamily="34" charset="0"/>
              <a:ea typeface="Arial"/>
              <a:cs typeface="Arial" panose="020B0604020202020204" pitchFamily="34" charset="0"/>
              <a:sym typeface="Arial"/>
            </a:endParaRPr>
          </a:p>
          <a:p>
            <a:pPr marL="0" indent="0" rtl="0">
              <a:lnSpc>
                <a:spcPct val="100000"/>
              </a:lnSpc>
              <a:spcBef>
                <a:spcPts val="0"/>
              </a:spcBef>
              <a:spcAft>
                <a:spcPts val="200"/>
              </a:spcAft>
              <a:buSzPts val="440"/>
              <a:buNone/>
            </a:pPr>
            <a:r>
              <a:rPr lang="ru-RU" sz="1100" dirty="0">
                <a:latin typeface="Arial" panose="020B0604020202020204" pitchFamily="34" charset="0"/>
                <a:ea typeface="Arial"/>
                <a:cs typeface="Arial" panose="020B0604020202020204" pitchFamily="34" charset="0"/>
                <a:sym typeface="Arial"/>
              </a:rPr>
              <a:t>3. Низкий уровень финансовой культуры и бюджетной грамотности приводит к снижению качества жизни людей.</a:t>
            </a:r>
            <a:endParaRPr sz="1100" dirty="0">
              <a:latin typeface="Arial" panose="020B0604020202020204" pitchFamily="34" charset="0"/>
              <a:ea typeface="Arial"/>
              <a:cs typeface="Arial" panose="020B0604020202020204" pitchFamily="34" charset="0"/>
              <a:sym typeface="Arial"/>
            </a:endParaRPr>
          </a:p>
          <a:p>
            <a:pPr marL="0" indent="0" rtl="0">
              <a:lnSpc>
                <a:spcPct val="100000"/>
              </a:lnSpc>
              <a:spcBef>
                <a:spcPts val="0"/>
              </a:spcBef>
              <a:spcAft>
                <a:spcPts val="200"/>
              </a:spcAft>
              <a:buSzPts val="440"/>
              <a:buNone/>
            </a:pPr>
            <a:r>
              <a:rPr lang="ru-RU" sz="1100" dirty="0">
                <a:solidFill>
                  <a:schemeClr val="accent5"/>
                </a:solidFill>
                <a:latin typeface="Arial" panose="020B0604020202020204" pitchFamily="34" charset="0"/>
                <a:ea typeface="Arial"/>
                <a:cs typeface="Arial" panose="020B0604020202020204" pitchFamily="34" charset="0"/>
                <a:sym typeface="Arial"/>
              </a:rPr>
              <a:t>А) ДА			 Б) НЕТ</a:t>
            </a:r>
          </a:p>
          <a:p>
            <a:pPr marL="0" indent="0" rtl="0">
              <a:lnSpc>
                <a:spcPct val="100000"/>
              </a:lnSpc>
              <a:spcBef>
                <a:spcPts val="0"/>
              </a:spcBef>
              <a:spcAft>
                <a:spcPts val="200"/>
              </a:spcAft>
              <a:buSzPts val="440"/>
              <a:buNone/>
            </a:pPr>
            <a:endParaRPr lang="ru-RU" sz="1100" i="1" dirty="0">
              <a:solidFill>
                <a:schemeClr val="accent5"/>
              </a:solidFill>
              <a:latin typeface="Arial" panose="020B0604020202020204" pitchFamily="34" charset="0"/>
              <a:cs typeface="Arial" panose="020B0604020202020204" pitchFamily="34" charset="0"/>
              <a:sym typeface="Arial"/>
            </a:endParaRPr>
          </a:p>
          <a:p>
            <a:pPr marL="0" indent="0" rtl="0">
              <a:lnSpc>
                <a:spcPct val="100000"/>
              </a:lnSpc>
              <a:spcBef>
                <a:spcPts val="0"/>
              </a:spcBef>
              <a:spcAft>
                <a:spcPts val="200"/>
              </a:spcAft>
              <a:buSzPts val="440"/>
              <a:buNone/>
            </a:pPr>
            <a:r>
              <a:rPr lang="ru-RU" sz="1100" dirty="0">
                <a:latin typeface="Arial" panose="020B0604020202020204" pitchFamily="34" charset="0"/>
                <a:ea typeface="Arial"/>
                <a:cs typeface="Arial" panose="020B0604020202020204" pitchFamily="34" charset="0"/>
                <a:sym typeface="Arial"/>
              </a:rPr>
              <a:t>4. Чем больше ставка налогов, уплачиваемых физическими</a:t>
            </a:r>
            <a:br>
              <a:rPr lang="ru-RU" sz="1100" dirty="0">
                <a:latin typeface="Arial" panose="020B0604020202020204" pitchFamily="34" charset="0"/>
                <a:ea typeface="Arial"/>
                <a:cs typeface="Arial" panose="020B0604020202020204" pitchFamily="34" charset="0"/>
                <a:sym typeface="Arial"/>
              </a:rPr>
            </a:br>
            <a:r>
              <a:rPr lang="ru-RU" sz="1100" dirty="0">
                <a:latin typeface="Arial" panose="020B0604020202020204" pitchFamily="34" charset="0"/>
                <a:ea typeface="Arial"/>
                <a:cs typeface="Arial" panose="020B0604020202020204" pitchFamily="34" charset="0"/>
                <a:sym typeface="Arial"/>
              </a:rPr>
              <a:t>и юридическими лицами, тем выше качество жизни в данном месте проживания.</a:t>
            </a:r>
          </a:p>
          <a:p>
            <a:pPr marL="0" indent="0" rtl="0">
              <a:lnSpc>
                <a:spcPct val="100000"/>
              </a:lnSpc>
              <a:spcBef>
                <a:spcPts val="0"/>
              </a:spcBef>
              <a:spcAft>
                <a:spcPts val="200"/>
              </a:spcAft>
              <a:buSzPts val="440"/>
              <a:buNone/>
            </a:pPr>
            <a:r>
              <a:rPr lang="ru-RU" sz="1100" dirty="0">
                <a:solidFill>
                  <a:schemeClr val="accent5"/>
                </a:solidFill>
                <a:latin typeface="Arial" panose="020B0604020202020204" pitchFamily="34" charset="0"/>
                <a:ea typeface="Arial"/>
                <a:cs typeface="Arial" panose="020B0604020202020204" pitchFamily="34" charset="0"/>
                <a:sym typeface="Arial"/>
              </a:rPr>
              <a:t>А) ДА			Б)  НЕТ</a:t>
            </a:r>
            <a:endParaRPr lang="ru-RU" sz="1100" dirty="0">
              <a:solidFill>
                <a:schemeClr val="accent5"/>
              </a:solidFill>
              <a:latin typeface="Arial" panose="020B0604020202020204" pitchFamily="34" charset="0"/>
              <a:cs typeface="Arial" panose="020B0604020202020204" pitchFamily="34" charset="0"/>
            </a:endParaRPr>
          </a:p>
          <a:p>
            <a:pPr marL="0" indent="0" rtl="0">
              <a:lnSpc>
                <a:spcPct val="100000"/>
              </a:lnSpc>
              <a:spcBef>
                <a:spcPts val="0"/>
              </a:spcBef>
              <a:spcAft>
                <a:spcPts val="200"/>
              </a:spcAft>
              <a:buSzPts val="440"/>
              <a:buNone/>
            </a:pPr>
            <a:endParaRPr sz="1100" i="1" dirty="0">
              <a:latin typeface="Arial" panose="020B0604020202020204" pitchFamily="34" charset="0"/>
              <a:cs typeface="Arial" panose="020B0604020202020204" pitchFamily="34" charset="0"/>
            </a:endParaRPr>
          </a:p>
        </p:txBody>
      </p:sp>
      <p:sp>
        <p:nvSpPr>
          <p:cNvPr id="2" name="Google Shape;161;p2">
            <a:extLst>
              <a:ext uri="{FF2B5EF4-FFF2-40B4-BE49-F238E27FC236}">
                <a16:creationId xmlns:a16="http://schemas.microsoft.com/office/drawing/2014/main" id="{E3D8745D-CEB7-0C2B-1DB2-1D0E31399DAE}"/>
              </a:ext>
            </a:extLst>
          </p:cNvPr>
          <p:cNvSpPr txBox="1">
            <a:spLocks/>
          </p:cNvSpPr>
          <p:nvPr/>
        </p:nvSpPr>
        <p:spPr>
          <a:xfrm>
            <a:off x="4655448" y="1112895"/>
            <a:ext cx="4192365" cy="2376141"/>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68569" tIns="34275" rIns="68569" bIns="34275" anchor="t" anchorCtr="0">
            <a:noAutofit/>
          </a:bodyPr>
          <a:lstStyle>
            <a:lvl1pPr marL="342900" marR="0" lvl="0" indent="-257175" algn="l" defTabSz="278607" latinLnBrk="0">
              <a:lnSpc>
                <a:spcPct val="90000"/>
              </a:lnSpc>
              <a:spcBef>
                <a:spcPts val="750"/>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1pPr>
            <a:lvl2pPr marL="685800" marR="0" lvl="1" indent="-257175" algn="l" defTabSz="278607" latinLnBrk="0">
              <a:lnSpc>
                <a:spcPct val="90000"/>
              </a:lnSpc>
              <a:spcBef>
                <a:spcPts val="375"/>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2pPr>
            <a:lvl3pPr marL="1028700" marR="0" lvl="2" indent="-257175" algn="l" defTabSz="278607" latinLnBrk="0">
              <a:lnSpc>
                <a:spcPct val="90000"/>
              </a:lnSpc>
              <a:spcBef>
                <a:spcPts val="375"/>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3pPr>
            <a:lvl4pPr marL="1371600" marR="0" lvl="3" indent="-257175" algn="l" defTabSz="278607" latinLnBrk="0">
              <a:lnSpc>
                <a:spcPct val="90000"/>
              </a:lnSpc>
              <a:spcBef>
                <a:spcPts val="375"/>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4pPr>
            <a:lvl5pPr marL="1714500" marR="0" lvl="4" indent="-257175" algn="l" defTabSz="278607" latinLnBrk="0">
              <a:lnSpc>
                <a:spcPct val="90000"/>
              </a:lnSpc>
              <a:spcBef>
                <a:spcPts val="375"/>
              </a:spcBef>
              <a:spcAft>
                <a:spcPts val="0"/>
              </a:spcAft>
              <a:buClr>
                <a:schemeClr val="dk1"/>
              </a:buClr>
              <a:buSzPts val="1800"/>
              <a:buFontTx/>
              <a:buChar char="•"/>
              <a:tabLst/>
              <a:defRPr sz="1200" b="0" i="0" u="none" strike="noStrike" cap="none" spc="0" baseline="0">
                <a:solidFill>
                  <a:srgbClr val="000000"/>
                </a:solidFill>
                <a:uFillTx/>
                <a:latin typeface="Proxima Nova Rg" panose="02000506030000020004" pitchFamily="2" charset="0"/>
                <a:ea typeface="Helvetica Neue"/>
                <a:cs typeface="Helvetica Neue"/>
                <a:sym typeface="Helvetica Neue"/>
              </a:defRPr>
            </a:lvl5pPr>
            <a:lvl6pPr marL="2057400" marR="0" lvl="5" indent="-257175" algn="l" defTabSz="278607" latinLnBrk="0">
              <a:lnSpc>
                <a:spcPct val="90000"/>
              </a:lnSpc>
              <a:spcBef>
                <a:spcPts val="375"/>
              </a:spcBef>
              <a:spcAft>
                <a:spcPts val="0"/>
              </a:spcAft>
              <a:buClr>
                <a:schemeClr val="dk1"/>
              </a:buClr>
              <a:buSzPts val="1800"/>
              <a:buFontTx/>
              <a:buChar char="•"/>
              <a:tabLst/>
              <a:defRPr sz="1755" b="0" i="0" u="none" strike="noStrike" cap="none" spc="0" baseline="0">
                <a:solidFill>
                  <a:srgbClr val="000000"/>
                </a:solidFill>
                <a:uFillTx/>
                <a:latin typeface="Helvetica Neue"/>
                <a:ea typeface="Helvetica Neue"/>
                <a:cs typeface="Helvetica Neue"/>
                <a:sym typeface="Helvetica Neue"/>
              </a:defRPr>
            </a:lvl6pPr>
            <a:lvl7pPr marL="2400300" marR="0" lvl="6" indent="-257175" algn="l" defTabSz="278607" latinLnBrk="0">
              <a:lnSpc>
                <a:spcPct val="90000"/>
              </a:lnSpc>
              <a:spcBef>
                <a:spcPts val="375"/>
              </a:spcBef>
              <a:spcAft>
                <a:spcPts val="0"/>
              </a:spcAft>
              <a:buClr>
                <a:schemeClr val="dk1"/>
              </a:buClr>
              <a:buSzPts val="1800"/>
              <a:buFontTx/>
              <a:buChar char="•"/>
              <a:tabLst/>
              <a:defRPr sz="1755" b="0" i="0" u="none" strike="noStrike" cap="none" spc="0" baseline="0">
                <a:solidFill>
                  <a:srgbClr val="000000"/>
                </a:solidFill>
                <a:uFillTx/>
                <a:latin typeface="Helvetica Neue"/>
                <a:ea typeface="Helvetica Neue"/>
                <a:cs typeface="Helvetica Neue"/>
                <a:sym typeface="Helvetica Neue"/>
              </a:defRPr>
            </a:lvl7pPr>
            <a:lvl8pPr marL="2743200" marR="0" lvl="7" indent="-257175" algn="l" defTabSz="278607" latinLnBrk="0">
              <a:lnSpc>
                <a:spcPct val="90000"/>
              </a:lnSpc>
              <a:spcBef>
                <a:spcPts val="375"/>
              </a:spcBef>
              <a:spcAft>
                <a:spcPts val="0"/>
              </a:spcAft>
              <a:buClr>
                <a:schemeClr val="dk1"/>
              </a:buClr>
              <a:buSzPts val="1800"/>
              <a:buFontTx/>
              <a:buChar char="•"/>
              <a:tabLst/>
              <a:defRPr sz="1755" b="0" i="0" u="none" strike="noStrike" cap="none" spc="0" baseline="0">
                <a:solidFill>
                  <a:srgbClr val="000000"/>
                </a:solidFill>
                <a:uFillTx/>
                <a:latin typeface="Helvetica Neue"/>
                <a:ea typeface="Helvetica Neue"/>
                <a:cs typeface="Helvetica Neue"/>
                <a:sym typeface="Helvetica Neue"/>
              </a:defRPr>
            </a:lvl8pPr>
            <a:lvl9pPr marL="3086100" marR="0" lvl="8" indent="-257175" algn="l" defTabSz="278607" latinLnBrk="0">
              <a:lnSpc>
                <a:spcPct val="90000"/>
              </a:lnSpc>
              <a:spcBef>
                <a:spcPts val="375"/>
              </a:spcBef>
              <a:spcAft>
                <a:spcPts val="0"/>
              </a:spcAft>
              <a:buClr>
                <a:schemeClr val="dk1"/>
              </a:buClr>
              <a:buSzPts val="1800"/>
              <a:buFontTx/>
              <a:buChar char="•"/>
              <a:tabLst/>
              <a:defRPr sz="1755" b="0" i="0" u="none" strike="noStrike" cap="none" spc="0" baseline="0">
                <a:solidFill>
                  <a:srgbClr val="000000"/>
                </a:solidFill>
                <a:uFillTx/>
                <a:latin typeface="Helvetica Neue"/>
                <a:ea typeface="Helvetica Neue"/>
                <a:cs typeface="Helvetica Neue"/>
                <a:sym typeface="Helvetica Neue"/>
              </a:defRPr>
            </a:lvl9pPr>
          </a:lstStyle>
          <a:p>
            <a:pPr marL="0" indent="0" rtl="0" hangingPunct="1">
              <a:lnSpc>
                <a:spcPct val="100000"/>
              </a:lnSpc>
              <a:spcBef>
                <a:spcPts val="0"/>
              </a:spcBef>
              <a:spcAft>
                <a:spcPts val="200"/>
              </a:spcAft>
              <a:buSzPts val="440"/>
              <a:buFontTx/>
              <a:buNone/>
            </a:pPr>
            <a:r>
              <a:rPr lang="ru-RU" sz="1100" dirty="0">
                <a:latin typeface="Arial" panose="020B0604020202020204" pitchFamily="34" charset="0"/>
                <a:ea typeface="Arial"/>
                <a:cs typeface="Arial" panose="020B0604020202020204" pitchFamily="34" charset="0"/>
                <a:sym typeface="Arial"/>
              </a:rPr>
              <a:t>5. Социальной активности и инициативности граждан</a:t>
            </a:r>
            <a:br>
              <a:rPr lang="ru-RU" sz="1100" dirty="0">
                <a:latin typeface="Arial" panose="020B0604020202020204" pitchFamily="34" charset="0"/>
                <a:ea typeface="Arial"/>
                <a:cs typeface="Arial" panose="020B0604020202020204" pitchFamily="34" charset="0"/>
                <a:sym typeface="Arial"/>
              </a:rPr>
            </a:br>
            <a:r>
              <a:rPr lang="ru-RU" sz="1100" dirty="0">
                <a:latin typeface="Arial" panose="020B0604020202020204" pitchFamily="34" charset="0"/>
                <a:ea typeface="Arial"/>
                <a:cs typeface="Arial" panose="020B0604020202020204" pitchFamily="34" charset="0"/>
                <a:sym typeface="Arial"/>
              </a:rPr>
              <a:t>в бюджетном процессе достаточно для решения актуальных проблем в данном месте проживания.</a:t>
            </a:r>
          </a:p>
          <a:p>
            <a:pPr marL="0" indent="0" rtl="0" hangingPunct="1">
              <a:lnSpc>
                <a:spcPct val="100000"/>
              </a:lnSpc>
              <a:spcBef>
                <a:spcPts val="0"/>
              </a:spcBef>
              <a:spcAft>
                <a:spcPts val="200"/>
              </a:spcAft>
              <a:buSzPts val="440"/>
              <a:buFontTx/>
              <a:buNone/>
            </a:pPr>
            <a:r>
              <a:rPr lang="ru-RU" sz="1100" dirty="0">
                <a:solidFill>
                  <a:schemeClr val="accent5"/>
                </a:solidFill>
                <a:latin typeface="Arial" panose="020B0604020202020204" pitchFamily="34" charset="0"/>
                <a:ea typeface="Arial"/>
                <a:cs typeface="Arial" panose="020B0604020202020204" pitchFamily="34" charset="0"/>
                <a:sym typeface="Arial"/>
              </a:rPr>
              <a:t>А) ДА			Б)   НЕТ</a:t>
            </a:r>
            <a:endParaRPr lang="ru-RU" sz="1100" dirty="0">
              <a:solidFill>
                <a:schemeClr val="accent5"/>
              </a:solidFill>
              <a:latin typeface="Arial" panose="020B0604020202020204" pitchFamily="34" charset="0"/>
              <a:cs typeface="Arial" panose="020B0604020202020204" pitchFamily="34" charset="0"/>
            </a:endParaRPr>
          </a:p>
          <a:p>
            <a:pPr marL="0" indent="0" rtl="0" hangingPunct="1">
              <a:lnSpc>
                <a:spcPct val="100000"/>
              </a:lnSpc>
              <a:spcBef>
                <a:spcPts val="0"/>
              </a:spcBef>
              <a:spcAft>
                <a:spcPts val="200"/>
              </a:spcAft>
              <a:buSzPts val="440"/>
              <a:buFontTx/>
              <a:buNone/>
            </a:pPr>
            <a:endParaRPr lang="ru-RU" sz="1100" dirty="0">
              <a:latin typeface="Arial" panose="020B0604020202020204" pitchFamily="34" charset="0"/>
              <a:ea typeface="Arial"/>
              <a:cs typeface="Arial" panose="020B0604020202020204" pitchFamily="34" charset="0"/>
              <a:sym typeface="Arial"/>
            </a:endParaRPr>
          </a:p>
          <a:p>
            <a:pPr marL="0" indent="0" rtl="0" hangingPunct="1">
              <a:lnSpc>
                <a:spcPct val="100000"/>
              </a:lnSpc>
              <a:spcBef>
                <a:spcPts val="0"/>
              </a:spcBef>
              <a:spcAft>
                <a:spcPts val="200"/>
              </a:spcAft>
              <a:buSzPts val="440"/>
              <a:buFontTx/>
              <a:buNone/>
            </a:pPr>
            <a:r>
              <a:rPr lang="ru-RU" sz="1100" dirty="0">
                <a:latin typeface="Arial" panose="020B0604020202020204" pitchFamily="34" charset="0"/>
                <a:ea typeface="Arial"/>
                <a:cs typeface="Arial" panose="020B0604020202020204" pitchFamily="34" charset="0"/>
                <a:sym typeface="Arial"/>
              </a:rPr>
              <a:t>6. Каждый из нас может влиять на расходование средств местного бюджета и предлагать конкретные решения актуальных проблем.</a:t>
            </a:r>
          </a:p>
          <a:p>
            <a:pPr marL="0" indent="0" rtl="0" hangingPunct="1">
              <a:lnSpc>
                <a:spcPct val="100000"/>
              </a:lnSpc>
              <a:spcBef>
                <a:spcPts val="0"/>
              </a:spcBef>
              <a:spcAft>
                <a:spcPts val="200"/>
              </a:spcAft>
              <a:buSzPts val="440"/>
              <a:buFontTx/>
              <a:buNone/>
            </a:pPr>
            <a:r>
              <a:rPr lang="ru-RU" sz="1100" dirty="0">
                <a:solidFill>
                  <a:schemeClr val="accent5"/>
                </a:solidFill>
                <a:latin typeface="Arial" panose="020B0604020202020204" pitchFamily="34" charset="0"/>
                <a:ea typeface="Arial"/>
                <a:cs typeface="Arial" panose="020B0604020202020204" pitchFamily="34" charset="0"/>
                <a:sym typeface="Arial"/>
              </a:rPr>
              <a:t>А) ДА			Б)   НЕТ</a:t>
            </a:r>
            <a:endParaRPr lang="ru-RU" sz="1100" dirty="0">
              <a:solidFill>
                <a:schemeClr val="accent5"/>
              </a:solidFill>
              <a:latin typeface="Arial" panose="020B0604020202020204" pitchFamily="34" charset="0"/>
              <a:cs typeface="Arial" panose="020B0604020202020204" pitchFamily="34" charset="0"/>
            </a:endParaRPr>
          </a:p>
          <a:p>
            <a:pPr marL="0" indent="0" rtl="0" hangingPunct="1">
              <a:lnSpc>
                <a:spcPct val="100000"/>
              </a:lnSpc>
              <a:spcBef>
                <a:spcPts val="0"/>
              </a:spcBef>
              <a:spcAft>
                <a:spcPts val="200"/>
              </a:spcAft>
              <a:buSzPts val="440"/>
              <a:buFontTx/>
              <a:buNone/>
            </a:pPr>
            <a:endParaRPr lang="ru-RU" sz="1100" dirty="0">
              <a:latin typeface="Arial" panose="020B0604020202020204" pitchFamily="34" charset="0"/>
              <a:ea typeface="Arial"/>
              <a:cs typeface="Arial" panose="020B0604020202020204" pitchFamily="34" charset="0"/>
              <a:sym typeface="Arial"/>
            </a:endParaRPr>
          </a:p>
          <a:p>
            <a:pPr marL="0" indent="0" rtl="0" hangingPunct="1">
              <a:lnSpc>
                <a:spcPct val="100000"/>
              </a:lnSpc>
              <a:spcBef>
                <a:spcPts val="0"/>
              </a:spcBef>
              <a:spcAft>
                <a:spcPts val="200"/>
              </a:spcAft>
              <a:buSzPts val="440"/>
              <a:buFontTx/>
              <a:buNone/>
            </a:pPr>
            <a:r>
              <a:rPr lang="ru-RU" sz="1100" dirty="0">
                <a:latin typeface="Arial" panose="020B0604020202020204" pitchFamily="34" charset="0"/>
                <a:ea typeface="Arial"/>
                <a:cs typeface="Arial" panose="020B0604020202020204" pitchFamily="34" charset="0"/>
                <a:sym typeface="Arial"/>
              </a:rPr>
              <a:t>7. Школьное образование является бесплатным.</a:t>
            </a:r>
          </a:p>
          <a:p>
            <a:pPr marL="0" indent="0" rtl="0" hangingPunct="1">
              <a:lnSpc>
                <a:spcPct val="100000"/>
              </a:lnSpc>
              <a:spcBef>
                <a:spcPts val="0"/>
              </a:spcBef>
              <a:spcAft>
                <a:spcPts val="200"/>
              </a:spcAft>
              <a:buSzPts val="440"/>
              <a:buFontTx/>
              <a:buNone/>
            </a:pPr>
            <a:r>
              <a:rPr lang="ru-RU" sz="1100" dirty="0">
                <a:solidFill>
                  <a:schemeClr val="accent5"/>
                </a:solidFill>
                <a:latin typeface="Arial" panose="020B0604020202020204" pitchFamily="34" charset="0"/>
                <a:ea typeface="Arial"/>
                <a:cs typeface="Arial" panose="020B0604020202020204" pitchFamily="34" charset="0"/>
                <a:sym typeface="Arial"/>
              </a:rPr>
              <a:t>А) ДА			Б)   НЕТ</a:t>
            </a:r>
            <a:endParaRPr lang="ru-RU" sz="1100" i="1" dirty="0">
              <a:solidFill>
                <a:schemeClr val="accent5"/>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DA03376-5C02-674A-CE28-30A4118FA208}"/>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3</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Image" descr="Image"/>
          <p:cNvPicPr>
            <a:picLocks noChangeAspect="1"/>
          </p:cNvPicPr>
          <p:nvPr/>
        </p:nvPicPr>
        <p:blipFill>
          <a:blip r:embed="rId2"/>
          <a:stretch>
            <a:fillRect/>
          </a:stretch>
        </p:blipFill>
        <p:spPr>
          <a:xfrm>
            <a:off x="385663" y="2671076"/>
            <a:ext cx="1488710" cy="1488710"/>
          </a:xfrm>
          <a:prstGeom prst="rect">
            <a:avLst/>
          </a:prstGeom>
          <a:ln w="12700">
            <a:miter lim="400000"/>
          </a:ln>
        </p:spPr>
      </p:pic>
      <p:sp>
        <p:nvSpPr>
          <p:cNvPr id="378" name="Пространство ФинЗОЖ в VK"/>
          <p:cNvSpPr txBox="1"/>
          <p:nvPr/>
        </p:nvSpPr>
        <p:spPr>
          <a:xfrm>
            <a:off x="269562" y="394715"/>
            <a:ext cx="6912103" cy="315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ctr">
            <a:spAutoFit/>
          </a:bodyPr>
          <a:lstStyle>
            <a:lvl1pPr algn="l">
              <a:defRPr sz="6800" cap="all">
                <a:solidFill>
                  <a:srgbClr val="393B3B"/>
                </a:solidFill>
                <a:latin typeface="Arial"/>
                <a:ea typeface="Arial"/>
                <a:cs typeface="Arial"/>
                <a:sym typeface="Arial"/>
              </a:defRPr>
            </a:lvl1pPr>
          </a:lstStyle>
          <a:p>
            <a:r>
              <a:rPr sz="1800" dirty="0" err="1">
                <a:latin typeface="Proxima Nova Rg" panose="02000506030000020004" pitchFamily="2" charset="0"/>
              </a:rPr>
              <a:t>Пространство</a:t>
            </a:r>
            <a:r>
              <a:rPr sz="1800" dirty="0">
                <a:latin typeface="Proxima Nova Rg" panose="02000506030000020004" pitchFamily="2" charset="0"/>
              </a:rPr>
              <a:t> </a:t>
            </a:r>
            <a:r>
              <a:rPr sz="1800" dirty="0" err="1">
                <a:latin typeface="Proxima Nova Rg" panose="02000506030000020004" pitchFamily="2" charset="0"/>
              </a:rPr>
              <a:t>ФинЗОЖ</a:t>
            </a:r>
            <a:r>
              <a:rPr sz="1800" dirty="0">
                <a:latin typeface="Proxima Nova Rg" panose="02000506030000020004" pitchFamily="2" charset="0"/>
              </a:rPr>
              <a:t> </a:t>
            </a:r>
            <a:r>
              <a:rPr sz="1800" dirty="0" err="1">
                <a:latin typeface="Proxima Nova Rg" panose="02000506030000020004" pitchFamily="2" charset="0"/>
              </a:rPr>
              <a:t>в</a:t>
            </a:r>
            <a:r>
              <a:rPr sz="1800" dirty="0">
                <a:latin typeface="Proxima Nova Rg" panose="02000506030000020004" pitchFamily="2" charset="0"/>
              </a:rPr>
              <a:t> VK</a:t>
            </a:r>
          </a:p>
        </p:txBody>
      </p:sp>
      <p:sp>
        <p:nvSpPr>
          <p:cNvPr id="379" name="Онлайн мероприятия…"/>
          <p:cNvSpPr txBox="1"/>
          <p:nvPr/>
        </p:nvSpPr>
        <p:spPr>
          <a:xfrm>
            <a:off x="2524312" y="2717790"/>
            <a:ext cx="3039294"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p>
            <a:pPr marL="619125" indent="-333375" algn="l">
              <a:spcBef>
                <a:spcPts val="1125"/>
              </a:spcBef>
              <a:buClr>
                <a:srgbClr val="393B3B"/>
              </a:buClr>
              <a:buSzPct val="100000"/>
              <a:buChar char=" —"/>
              <a:defRPr sz="3400" b="0">
                <a:solidFill>
                  <a:srgbClr val="393B3B"/>
                </a:solidFill>
                <a:latin typeface="Arial"/>
                <a:ea typeface="Arial"/>
                <a:cs typeface="Arial"/>
                <a:sym typeface="Arial"/>
              </a:defRPr>
            </a:pPr>
            <a:r>
              <a:rPr sz="1400" dirty="0" err="1"/>
              <a:t>Онлайн</a:t>
            </a:r>
            <a:r>
              <a:rPr lang="ru-RU" sz="1400"/>
              <a:t>-</a:t>
            </a:r>
            <a:r>
              <a:rPr sz="1400"/>
              <a:t>мероприятия</a:t>
            </a:r>
            <a:endParaRPr sz="1400" dirty="0"/>
          </a:p>
          <a:p>
            <a:pPr marL="619125" indent="-333375" algn="l">
              <a:spcBef>
                <a:spcPts val="1125"/>
              </a:spcBef>
              <a:buClr>
                <a:srgbClr val="393B3B"/>
              </a:buClr>
              <a:buSzPct val="100000"/>
              <a:buChar char=" —"/>
              <a:defRPr sz="3400" b="0">
                <a:solidFill>
                  <a:srgbClr val="393B3B"/>
                </a:solidFill>
                <a:latin typeface="Arial"/>
                <a:ea typeface="Arial"/>
                <a:cs typeface="Arial"/>
                <a:sym typeface="Arial"/>
              </a:defRPr>
            </a:pPr>
            <a:r>
              <a:rPr sz="1400" dirty="0" err="1"/>
              <a:t>Разъясняющие</a:t>
            </a:r>
            <a:r>
              <a:rPr sz="1400" dirty="0"/>
              <a:t> </a:t>
            </a:r>
            <a:r>
              <a:rPr sz="1400" dirty="0" err="1"/>
              <a:t>карточки</a:t>
            </a:r>
            <a:endParaRPr sz="1400" dirty="0"/>
          </a:p>
          <a:p>
            <a:pPr marL="619125" indent="-333375" algn="l">
              <a:spcBef>
                <a:spcPts val="1125"/>
              </a:spcBef>
              <a:buClr>
                <a:srgbClr val="393B3B"/>
              </a:buClr>
              <a:buSzPct val="100000"/>
              <a:buChar char=" —"/>
              <a:defRPr sz="3400" b="0">
                <a:solidFill>
                  <a:srgbClr val="393B3B"/>
                </a:solidFill>
                <a:latin typeface="Arial"/>
                <a:ea typeface="Arial"/>
                <a:cs typeface="Arial"/>
                <a:sym typeface="Arial"/>
              </a:defRPr>
            </a:pPr>
            <a:r>
              <a:rPr sz="1400" dirty="0" err="1"/>
              <a:t>Игры</a:t>
            </a:r>
            <a:r>
              <a:rPr sz="1400" dirty="0"/>
              <a:t> </a:t>
            </a:r>
            <a:r>
              <a:rPr sz="1400" dirty="0" err="1"/>
              <a:t>и</a:t>
            </a:r>
            <a:r>
              <a:rPr sz="1400" dirty="0"/>
              <a:t> </a:t>
            </a:r>
            <a:r>
              <a:rPr sz="1400" dirty="0" err="1"/>
              <a:t>викторины</a:t>
            </a:r>
            <a:endParaRPr sz="1400" dirty="0"/>
          </a:p>
          <a:p>
            <a:pPr marL="619125" indent="-333375" algn="l">
              <a:spcBef>
                <a:spcPts val="1125"/>
              </a:spcBef>
              <a:buClr>
                <a:srgbClr val="393B3B"/>
              </a:buClr>
              <a:buSzPct val="100000"/>
              <a:buChar char=" —"/>
              <a:defRPr sz="3400" b="0">
                <a:solidFill>
                  <a:srgbClr val="393B3B"/>
                </a:solidFill>
                <a:latin typeface="Arial"/>
                <a:ea typeface="Arial"/>
                <a:cs typeface="Arial"/>
                <a:sym typeface="Arial"/>
              </a:defRPr>
            </a:pPr>
            <a:r>
              <a:rPr sz="1400" dirty="0" err="1"/>
              <a:t>Ответы</a:t>
            </a:r>
            <a:r>
              <a:rPr sz="1400" dirty="0"/>
              <a:t> </a:t>
            </a:r>
            <a:r>
              <a:rPr sz="1400" dirty="0" err="1"/>
              <a:t>на</a:t>
            </a:r>
            <a:r>
              <a:rPr sz="1400" dirty="0"/>
              <a:t> </a:t>
            </a:r>
            <a:r>
              <a:rPr sz="1400" dirty="0" err="1"/>
              <a:t>вопросы</a:t>
            </a:r>
            <a:r>
              <a:rPr sz="1400" dirty="0"/>
              <a:t> </a:t>
            </a:r>
            <a:r>
              <a:rPr sz="1400" dirty="0" err="1"/>
              <a:t>граждан</a:t>
            </a:r>
            <a:endParaRPr sz="1400" dirty="0"/>
          </a:p>
        </p:txBody>
      </p:sp>
      <p:sp>
        <p:nvSpPr>
          <p:cNvPr id="380" name="https://vk.com/moifinancy"/>
          <p:cNvSpPr txBox="1"/>
          <p:nvPr/>
        </p:nvSpPr>
        <p:spPr>
          <a:xfrm>
            <a:off x="465475" y="4159237"/>
            <a:ext cx="1329085" cy="1769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l" defTabSz="457200">
              <a:defRPr b="0" u="sng">
                <a:solidFill>
                  <a:srgbClr val="393B3B"/>
                </a:solidFill>
                <a:uFill>
                  <a:solidFill>
                    <a:srgbClr val="0000EE"/>
                  </a:solidFill>
                </a:uFill>
                <a:latin typeface="Arial"/>
                <a:ea typeface="Arial"/>
                <a:cs typeface="Arial"/>
                <a:sym typeface="Arial"/>
              </a:defRPr>
            </a:lvl1pPr>
          </a:lstStyle>
          <a:p>
            <a:r>
              <a:rPr sz="900" dirty="0">
                <a:solidFill>
                  <a:schemeClr val="accent5"/>
                </a:solidFill>
              </a:rPr>
              <a:t>https://</a:t>
            </a:r>
            <a:r>
              <a:rPr sz="900" dirty="0" err="1">
                <a:solidFill>
                  <a:schemeClr val="accent5"/>
                </a:solidFill>
              </a:rPr>
              <a:t>vk.com</a:t>
            </a:r>
            <a:r>
              <a:rPr sz="900" dirty="0">
                <a:solidFill>
                  <a:schemeClr val="accent5"/>
                </a:solidFill>
              </a:rPr>
              <a:t>/</a:t>
            </a:r>
            <a:r>
              <a:rPr sz="900" dirty="0" err="1">
                <a:solidFill>
                  <a:schemeClr val="accent5"/>
                </a:solidFill>
              </a:rPr>
              <a:t>moifinancy</a:t>
            </a:r>
            <a:r>
              <a:rPr sz="900" dirty="0">
                <a:solidFill>
                  <a:schemeClr val="accent5"/>
                </a:solidFill>
              </a:rPr>
              <a:t> </a:t>
            </a:r>
          </a:p>
        </p:txBody>
      </p:sp>
      <p:pic>
        <p:nvPicPr>
          <p:cNvPr id="381" name="15401.png" descr="1540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94510" y="1095193"/>
            <a:ext cx="2543175" cy="4059738"/>
          </a:xfrm>
          <a:prstGeom prst="rect">
            <a:avLst/>
          </a:prstGeom>
          <a:ln w="12700">
            <a:miter lim="400000"/>
          </a:ln>
        </p:spPr>
      </p:pic>
      <p:sp>
        <p:nvSpPr>
          <p:cNvPr id="382" name="Навигация по сложным темам в удобных форматах"/>
          <p:cNvSpPr txBox="1"/>
          <p:nvPr/>
        </p:nvSpPr>
        <p:spPr>
          <a:xfrm>
            <a:off x="2723178" y="1575864"/>
            <a:ext cx="3216782" cy="627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ctr">
            <a:spAutoFit/>
          </a:bodyPr>
          <a:lstStyle>
            <a:lvl1pPr algn="l">
              <a:defRPr sz="5100" b="0">
                <a:solidFill>
                  <a:srgbClr val="393B3B"/>
                </a:solidFill>
                <a:latin typeface="Arial"/>
                <a:ea typeface="Arial"/>
                <a:cs typeface="Arial"/>
                <a:sym typeface="Arial"/>
              </a:defRPr>
            </a:lvl1pPr>
          </a:lstStyle>
          <a:p>
            <a:r>
              <a:rPr sz="1913" dirty="0" err="1">
                <a:solidFill>
                  <a:schemeClr val="accent5"/>
                </a:solidFill>
              </a:rPr>
              <a:t>Навигация</a:t>
            </a:r>
            <a:r>
              <a:rPr sz="1913" dirty="0">
                <a:solidFill>
                  <a:schemeClr val="accent5"/>
                </a:solidFill>
              </a:rPr>
              <a:t> </a:t>
            </a:r>
            <a:r>
              <a:rPr sz="1913" dirty="0" err="1">
                <a:solidFill>
                  <a:schemeClr val="accent5"/>
                </a:solidFill>
              </a:rPr>
              <a:t>по</a:t>
            </a:r>
            <a:r>
              <a:rPr sz="1913" dirty="0">
                <a:solidFill>
                  <a:schemeClr val="accent5"/>
                </a:solidFill>
              </a:rPr>
              <a:t> </a:t>
            </a:r>
            <a:r>
              <a:rPr sz="1913" dirty="0" err="1">
                <a:solidFill>
                  <a:schemeClr val="accent5"/>
                </a:solidFill>
              </a:rPr>
              <a:t>сложным</a:t>
            </a:r>
            <a:r>
              <a:rPr sz="1913" dirty="0">
                <a:solidFill>
                  <a:schemeClr val="accent5"/>
                </a:solidFill>
              </a:rPr>
              <a:t> </a:t>
            </a:r>
            <a:r>
              <a:rPr sz="1913" dirty="0" err="1">
                <a:solidFill>
                  <a:schemeClr val="accent5"/>
                </a:solidFill>
              </a:rPr>
              <a:t>темам</a:t>
            </a:r>
            <a:r>
              <a:rPr sz="1913" dirty="0">
                <a:solidFill>
                  <a:schemeClr val="accent5"/>
                </a:solidFill>
              </a:rPr>
              <a:t> </a:t>
            </a:r>
            <a:r>
              <a:rPr sz="1913" dirty="0" err="1">
                <a:solidFill>
                  <a:schemeClr val="accent5"/>
                </a:solidFill>
              </a:rPr>
              <a:t>в</a:t>
            </a:r>
            <a:r>
              <a:rPr sz="1913" dirty="0">
                <a:solidFill>
                  <a:schemeClr val="accent5"/>
                </a:solidFill>
              </a:rPr>
              <a:t> </a:t>
            </a:r>
            <a:r>
              <a:rPr sz="1913" dirty="0" err="1">
                <a:solidFill>
                  <a:schemeClr val="accent5"/>
                </a:solidFill>
              </a:rPr>
              <a:t>удобных</a:t>
            </a:r>
            <a:r>
              <a:rPr sz="1913" dirty="0">
                <a:solidFill>
                  <a:schemeClr val="accent5"/>
                </a:solidFill>
              </a:rPr>
              <a:t> </a:t>
            </a:r>
            <a:r>
              <a:rPr sz="1913" dirty="0" err="1">
                <a:solidFill>
                  <a:schemeClr val="accent5"/>
                </a:solidFill>
              </a:rPr>
              <a:t>форматах</a:t>
            </a:r>
            <a:r>
              <a:rPr sz="1913" dirty="0">
                <a:solidFill>
                  <a:schemeClr val="accent5"/>
                </a:solidFill>
              </a:rPr>
              <a:t> </a:t>
            </a:r>
          </a:p>
        </p:txBody>
      </p:sp>
      <p:pic>
        <p:nvPicPr>
          <p:cNvPr id="383"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175" y="1403632"/>
            <a:ext cx="971687" cy="971687"/>
          </a:xfrm>
          <a:prstGeom prst="rect">
            <a:avLst/>
          </a:prstGeom>
          <a:ln w="12700">
            <a:miter lim="400000"/>
          </a:ln>
        </p:spPr>
      </p:pic>
      <p:sp>
        <p:nvSpPr>
          <p:cNvPr id="2" name="TextBox 1">
            <a:extLst>
              <a:ext uri="{FF2B5EF4-FFF2-40B4-BE49-F238E27FC236}">
                <a16:creationId xmlns:a16="http://schemas.microsoft.com/office/drawing/2014/main" id="{D5B47C9E-B6C7-8EAD-F4BC-6CBDAFCC2161}"/>
              </a:ext>
            </a:extLst>
          </p:cNvPr>
          <p:cNvSpPr txBox="1"/>
          <p:nvPr/>
        </p:nvSpPr>
        <p:spPr>
          <a:xfrm>
            <a:off x="8410970" y="4703833"/>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30</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9.jpg" descr="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31438" y="-11274"/>
            <a:ext cx="9206875" cy="5188052"/>
          </a:xfrm>
          <a:prstGeom prst="rect">
            <a:avLst/>
          </a:prstGeom>
          <a:ln w="12700">
            <a:miter lim="400000"/>
          </a:ln>
        </p:spPr>
      </p:pic>
      <p:sp>
        <p:nvSpPr>
          <p:cNvPr id="212" name="Rectangle"/>
          <p:cNvSpPr/>
          <p:nvPr/>
        </p:nvSpPr>
        <p:spPr>
          <a:xfrm>
            <a:off x="3849586" y="1859523"/>
            <a:ext cx="5344049" cy="1563234"/>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200"/>
          </a:p>
        </p:txBody>
      </p:sp>
      <p:sp>
        <p:nvSpPr>
          <p:cNvPr id="213" name="СПАСИБО ЗА ВНИМАНИЕ!"/>
          <p:cNvSpPr txBox="1"/>
          <p:nvPr/>
        </p:nvSpPr>
        <p:spPr>
          <a:xfrm>
            <a:off x="2409692" y="2448780"/>
            <a:ext cx="4910153" cy="384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lgn="l">
              <a:defRPr sz="6000" cap="all">
                <a:solidFill>
                  <a:srgbClr val="393B3B"/>
                </a:solidFill>
                <a:latin typeface="Arial"/>
                <a:ea typeface="Arial"/>
                <a:cs typeface="Arial"/>
                <a:sym typeface="Arial"/>
              </a:defRPr>
            </a:lvl1pPr>
          </a:lstStyle>
          <a:p>
            <a:r>
              <a:rPr sz="2250"/>
              <a:t>СПАСИБО ЗА ВНИМАНИЕ!</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4d411bef7f_0_0"/>
          <p:cNvSpPr txBox="1">
            <a:spLocks noGrp="1"/>
          </p:cNvSpPr>
          <p:nvPr>
            <p:ph type="title" idx="4294967295"/>
          </p:nvPr>
        </p:nvSpPr>
        <p:spPr>
          <a:xfrm>
            <a:off x="252413" y="258763"/>
            <a:ext cx="6888163" cy="682625"/>
          </a:xfrm>
          <a:prstGeom prst="rect">
            <a:avLst/>
          </a:prstGeom>
          <a:noFill/>
          <a:ln>
            <a:noFill/>
          </a:ln>
        </p:spPr>
        <p:txBody>
          <a:bodyPr spcFirstLastPara="1" wrap="square" lIns="68569" tIns="34275" rIns="68569" bIns="34275" anchor="ctr" anchorCtr="0">
            <a:normAutofit/>
          </a:bodyPr>
          <a:lstStyle/>
          <a:p>
            <a:pPr>
              <a:buSzPts val="4400"/>
            </a:pPr>
            <a:r>
              <a:rPr lang="ru-RU" dirty="0">
                <a:ea typeface="Arial"/>
                <a:cs typeface="Arial"/>
                <a:sym typeface="Arial"/>
              </a:rPr>
              <a:t>ФИНАНСОВО ГРАМОТНЫЙ ЧЕЛОВЕК</a:t>
            </a:r>
            <a:endParaRPr lang="ru-RU" dirty="0"/>
          </a:p>
        </p:txBody>
      </p:sp>
      <p:sp>
        <p:nvSpPr>
          <p:cNvPr id="167" name="Google Shape;167;g24d411bef7f_0_0"/>
          <p:cNvSpPr txBox="1">
            <a:spLocks noGrp="1"/>
          </p:cNvSpPr>
          <p:nvPr>
            <p:ph idx="4294967295"/>
          </p:nvPr>
        </p:nvSpPr>
        <p:spPr>
          <a:xfrm>
            <a:off x="0" y="1181100"/>
            <a:ext cx="7877175" cy="3486150"/>
          </a:xfrm>
          <a:prstGeom prst="rect">
            <a:avLst/>
          </a:prstGeom>
          <a:noFill/>
          <a:ln>
            <a:noFill/>
          </a:ln>
        </p:spPr>
        <p:txBody>
          <a:bodyPr spcFirstLastPara="1" wrap="square" lIns="68569" tIns="34275" rIns="68569" bIns="34275" anchor="t" anchorCtr="0">
            <a:normAutofit/>
          </a:bodyPr>
          <a:lstStyle/>
          <a:p>
            <a:pPr marL="0" indent="0" rtl="0">
              <a:spcBef>
                <a:spcPts val="0"/>
              </a:spcBef>
              <a:buNone/>
            </a:pPr>
            <a:endParaRPr sz="1950" i="1" dirty="0"/>
          </a:p>
          <a:p>
            <a:pPr marL="0" indent="0" rtl="0">
              <a:spcBef>
                <a:spcPts val="0"/>
              </a:spcBef>
              <a:buNone/>
            </a:pPr>
            <a:endParaRPr sz="1950" i="1" dirty="0"/>
          </a:p>
          <a:p>
            <a:pPr marL="0" indent="0" rtl="0">
              <a:spcBef>
                <a:spcPts val="0"/>
              </a:spcBef>
              <a:buNone/>
            </a:pPr>
            <a:endParaRPr sz="1950" i="1" dirty="0"/>
          </a:p>
          <a:p>
            <a:pPr marL="0" indent="0" rtl="0">
              <a:lnSpc>
                <a:spcPct val="160000"/>
              </a:lnSpc>
              <a:spcBef>
                <a:spcPts val="0"/>
              </a:spcBef>
              <a:buNone/>
            </a:pPr>
            <a:endParaRPr sz="3188" dirty="0">
              <a:latin typeface="Cambria"/>
              <a:ea typeface="Cambria"/>
              <a:cs typeface="Cambria"/>
              <a:sym typeface="Cambria"/>
            </a:endParaRPr>
          </a:p>
          <a:p>
            <a:pPr marL="0" indent="0" rtl="0">
              <a:lnSpc>
                <a:spcPct val="160000"/>
              </a:lnSpc>
              <a:spcBef>
                <a:spcPts val="0"/>
              </a:spcBef>
              <a:buNone/>
            </a:pPr>
            <a:endParaRPr sz="3188" dirty="0">
              <a:latin typeface="Cambria"/>
              <a:ea typeface="Cambria"/>
              <a:cs typeface="Cambria"/>
              <a:sym typeface="Cambria"/>
            </a:endParaRPr>
          </a:p>
          <a:p>
            <a:pPr marL="0" indent="0" rtl="0">
              <a:lnSpc>
                <a:spcPct val="160000"/>
              </a:lnSpc>
              <a:spcBef>
                <a:spcPts val="0"/>
              </a:spcBef>
              <a:buNone/>
            </a:pPr>
            <a:endParaRPr sz="3188" dirty="0">
              <a:latin typeface="Cambria"/>
              <a:ea typeface="Cambria"/>
              <a:cs typeface="Cambria"/>
              <a:sym typeface="Cambria"/>
            </a:endParaRPr>
          </a:p>
        </p:txBody>
      </p:sp>
      <p:graphicFrame>
        <p:nvGraphicFramePr>
          <p:cNvPr id="168" name="Google Shape;168;g24d411bef7f_0_0"/>
          <p:cNvGraphicFramePr/>
          <p:nvPr>
            <p:extLst>
              <p:ext uri="{D42A27DB-BD31-4B8C-83A1-F6EECF244321}">
                <p14:modId xmlns:p14="http://schemas.microsoft.com/office/powerpoint/2010/main" val="3218705132"/>
              </p:ext>
            </p:extLst>
          </p:nvPr>
        </p:nvGraphicFramePr>
        <p:xfrm>
          <a:off x="209140" y="831841"/>
          <a:ext cx="8725720" cy="3980051"/>
        </p:xfrm>
        <a:graphic>
          <a:graphicData uri="http://schemas.openxmlformats.org/drawingml/2006/table">
            <a:tbl>
              <a:tblPr firstRow="1" bandRow="1">
                <a:noFill/>
              </a:tblPr>
              <a:tblGrid>
                <a:gridCol w="3434828">
                  <a:extLst>
                    <a:ext uri="{9D8B030D-6E8A-4147-A177-3AD203B41FA5}">
                      <a16:colId xmlns:a16="http://schemas.microsoft.com/office/drawing/2014/main" val="20000"/>
                    </a:ext>
                  </a:extLst>
                </a:gridCol>
                <a:gridCol w="5290892">
                  <a:extLst>
                    <a:ext uri="{9D8B030D-6E8A-4147-A177-3AD203B41FA5}">
                      <a16:colId xmlns:a16="http://schemas.microsoft.com/office/drawing/2014/main" val="20001"/>
                    </a:ext>
                  </a:extLst>
                </a:gridCol>
              </a:tblGrid>
              <a:tr h="421503">
                <a:tc>
                  <a:txBody>
                    <a:bodyPr/>
                    <a:lstStyle/>
                    <a:p>
                      <a:pPr marL="0" marR="0" lvl="0" indent="0" algn="ctr" rtl="0">
                        <a:lnSpc>
                          <a:spcPct val="100000"/>
                        </a:lnSpc>
                        <a:spcBef>
                          <a:spcPts val="200"/>
                        </a:spcBef>
                        <a:spcAft>
                          <a:spcPts val="200"/>
                        </a:spcAft>
                        <a:buClr>
                          <a:srgbClr val="000000"/>
                        </a:buClr>
                        <a:buSzPts val="2400"/>
                        <a:buFont typeface="Arial"/>
                        <a:buNone/>
                      </a:pPr>
                      <a:r>
                        <a:rPr lang="ru-RU" sz="1100" b="1" u="none" strike="noStrike" cap="none" dirty="0">
                          <a:solidFill>
                            <a:schemeClr val="accent1"/>
                          </a:solidFill>
                          <a:latin typeface="Arial" panose="020B0604020202020204" pitchFamily="34" charset="0"/>
                          <a:ea typeface="Arial"/>
                          <a:cs typeface="Arial" panose="020B0604020202020204" pitchFamily="34" charset="0"/>
                          <a:sym typeface="Arial"/>
                        </a:rPr>
                        <a:t>ЛИЧНЫЕ (СЕМЕЙНЫЕ) ФИНАНСЫ</a:t>
                      </a:r>
                      <a:endParaRPr lang="ru-RU" sz="1100" u="none" strike="noStrike" cap="none" dirty="0">
                        <a:solidFill>
                          <a:schemeClr val="accent1"/>
                        </a:solidFill>
                        <a:latin typeface="Arial" panose="020B0604020202020204" pitchFamily="34" charset="0"/>
                        <a:cs typeface="Arial" panose="020B0604020202020204" pitchFamily="34" charset="0"/>
                      </a:endParaRPr>
                    </a:p>
                  </a:txBody>
                  <a:tcPr marL="68588" marR="68588" marT="34294" marB="34294" anchor="ctr"/>
                </a:tc>
                <a:tc>
                  <a:txBody>
                    <a:bodyPr/>
                    <a:lstStyle/>
                    <a:p>
                      <a:pPr marL="0" marR="0" lvl="0" indent="0" algn="ctr" rtl="0">
                        <a:lnSpc>
                          <a:spcPct val="100000"/>
                        </a:lnSpc>
                        <a:spcBef>
                          <a:spcPts val="200"/>
                        </a:spcBef>
                        <a:spcAft>
                          <a:spcPts val="200"/>
                        </a:spcAft>
                        <a:buClr>
                          <a:srgbClr val="000000"/>
                        </a:buClr>
                        <a:buSzPts val="2400"/>
                        <a:buFont typeface="Arial"/>
                        <a:buNone/>
                      </a:pPr>
                      <a:r>
                        <a:rPr lang="ru-RU" sz="1100" b="1" u="none" strike="noStrike" cap="none" dirty="0">
                          <a:solidFill>
                            <a:schemeClr val="accent4"/>
                          </a:solidFill>
                          <a:latin typeface="Arial" panose="020B0604020202020204" pitchFamily="34" charset="0"/>
                          <a:ea typeface="Arial"/>
                          <a:cs typeface="Arial" panose="020B0604020202020204" pitchFamily="34" charset="0"/>
                          <a:sym typeface="Arial"/>
                        </a:rPr>
                        <a:t>ОБЩЕСТВЕННЫЕ ФИНАНСЫ</a:t>
                      </a:r>
                      <a:endParaRPr lang="ru-RU" sz="1100" u="none" strike="noStrike" cap="none" dirty="0">
                        <a:solidFill>
                          <a:schemeClr val="accent4"/>
                        </a:solidFill>
                        <a:latin typeface="Arial" panose="020B0604020202020204" pitchFamily="34" charset="0"/>
                        <a:cs typeface="Arial" panose="020B0604020202020204" pitchFamily="34" charset="0"/>
                      </a:endParaRPr>
                    </a:p>
                  </a:txBody>
                  <a:tcPr marL="68588" marR="68588" marT="34294" marB="34294" anchor="ctr"/>
                </a:tc>
                <a:extLst>
                  <a:ext uri="{0D108BD9-81ED-4DB2-BD59-A6C34878D82A}">
                    <a16:rowId xmlns:a16="http://schemas.microsoft.com/office/drawing/2014/main" val="10000"/>
                  </a:ext>
                </a:extLst>
              </a:tr>
              <a:tr h="3382656">
                <a:tc>
                  <a:txBody>
                    <a:bodyPr/>
                    <a:lstStyle/>
                    <a:p>
                      <a:pPr marL="285750" marR="0" lvl="0" indent="-285750" algn="l" rtl="0">
                        <a:lnSpc>
                          <a:spcPct val="15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Планирует расходы и доходы</a:t>
                      </a:r>
                      <a:endParaRPr sz="1100" u="none" strike="noStrike" cap="none" dirty="0">
                        <a:latin typeface="Arial" panose="020B0604020202020204" pitchFamily="34" charset="0"/>
                        <a:cs typeface="Arial" panose="020B0604020202020204" pitchFamily="34" charset="0"/>
                      </a:endParaRPr>
                    </a:p>
                    <a:p>
                      <a:pPr marL="285750" marR="0" lvl="0" indent="-285750" algn="l" rtl="0">
                        <a:lnSpc>
                          <a:spcPct val="15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Формирует подушку безопасности</a:t>
                      </a:r>
                      <a:endParaRPr sz="1100" u="none" strike="noStrike" cap="none" dirty="0">
                        <a:latin typeface="Arial" panose="020B0604020202020204" pitchFamily="34" charset="0"/>
                        <a:cs typeface="Arial" panose="020B0604020202020204" pitchFamily="34" charset="0"/>
                      </a:endParaRPr>
                    </a:p>
                    <a:p>
                      <a:pPr marL="285750" marR="0" lvl="0" indent="-285750" algn="l" rtl="0">
                        <a:lnSpc>
                          <a:spcPct val="15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Ставит долгосрочные цели</a:t>
                      </a:r>
                      <a:endParaRPr sz="1100" u="none" strike="noStrike" cap="none" dirty="0">
                        <a:latin typeface="Arial" panose="020B0604020202020204" pitchFamily="34" charset="0"/>
                        <a:cs typeface="Arial" panose="020B0604020202020204" pitchFamily="34" charset="0"/>
                      </a:endParaRPr>
                    </a:p>
                    <a:p>
                      <a:pPr marL="285750" marR="0" lvl="0" indent="-285750" algn="l" rtl="0">
                        <a:lnSpc>
                          <a:spcPct val="10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Сравнивает условия и разные предложения, цены</a:t>
                      </a:r>
                      <a:endParaRPr sz="1100" u="none" strike="noStrike" cap="none" dirty="0">
                        <a:latin typeface="Arial" panose="020B0604020202020204" pitchFamily="34" charset="0"/>
                        <a:cs typeface="Arial" panose="020B0604020202020204" pitchFamily="34" charset="0"/>
                      </a:endParaRPr>
                    </a:p>
                    <a:p>
                      <a:pPr marL="285750" marR="0" lvl="0" indent="-285750" algn="l" rtl="0">
                        <a:lnSpc>
                          <a:spcPct val="15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Разбирается в финансовых инструментах</a:t>
                      </a:r>
                      <a:endParaRPr sz="1100" u="none" strike="noStrike" cap="none" dirty="0">
                        <a:latin typeface="Arial" panose="020B0604020202020204" pitchFamily="34" charset="0"/>
                        <a:cs typeface="Arial" panose="020B0604020202020204" pitchFamily="34" charset="0"/>
                      </a:endParaRPr>
                    </a:p>
                    <a:p>
                      <a:pPr marL="285750" marR="0" lvl="0" indent="-285750" algn="l" rtl="0">
                        <a:lnSpc>
                          <a:spcPct val="15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Не занимает и не одалживает</a:t>
                      </a:r>
                      <a:endParaRPr sz="1100" u="none" strike="noStrike" cap="none" dirty="0">
                        <a:latin typeface="Arial" panose="020B0604020202020204" pitchFamily="34" charset="0"/>
                        <a:cs typeface="Arial" panose="020B0604020202020204" pitchFamily="34" charset="0"/>
                      </a:endParaRPr>
                    </a:p>
                    <a:p>
                      <a:pPr marL="285750" marR="0" lvl="0" indent="-285750" algn="l" rtl="0">
                        <a:lnSpc>
                          <a:spcPct val="10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Не </a:t>
                      </a:r>
                      <a:r>
                        <a:rPr lang="ru-RU" sz="1100" u="none" strike="noStrike" cap="none" dirty="0">
                          <a:latin typeface="Arial" panose="020B0604020202020204" pitchFamily="34" charset="0"/>
                          <a:cs typeface="Arial" panose="020B0604020202020204" pitchFamily="34" charset="0"/>
                        </a:rPr>
                        <a:t>верит</a:t>
                      </a: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 мошенникам и в финансовые пирамиды</a:t>
                      </a:r>
                      <a:endParaRPr sz="1100" u="none" strike="noStrike" cap="none" dirty="0">
                        <a:latin typeface="Arial" panose="020B0604020202020204" pitchFamily="34" charset="0"/>
                        <a:cs typeface="Arial" panose="020B0604020202020204" pitchFamily="34" charset="0"/>
                      </a:endParaRPr>
                    </a:p>
                    <a:p>
                      <a:pPr marL="285750" marR="0" lvl="0" indent="-285750" algn="l" rtl="0">
                        <a:lnSpc>
                          <a:spcPct val="15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Знает, куда обращаться в случае </a:t>
                      </a:r>
                      <a:r>
                        <a:rPr lang="ru-RU" sz="1100" b="0" i="0" u="none" strike="noStrike" cap="none" dirty="0">
                          <a:solidFill>
                            <a:srgbClr val="000000"/>
                          </a:solidFill>
                          <a:latin typeface="Arial" panose="020B0604020202020204" pitchFamily="34" charset="0"/>
                          <a:ea typeface="Arial"/>
                          <a:cs typeface="Arial" panose="020B0604020202020204" pitchFamily="34" charset="0"/>
                          <a:sym typeface="Arial"/>
                        </a:rPr>
                        <a:t>проблем</a:t>
                      </a:r>
                      <a:endParaRPr sz="11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150000"/>
                        </a:lnSpc>
                        <a:spcBef>
                          <a:spcPts val="200"/>
                        </a:spcBef>
                        <a:spcAft>
                          <a:spcPts val="200"/>
                        </a:spcAft>
                        <a:buClr>
                          <a:srgbClr val="000000"/>
                        </a:buClr>
                        <a:buSzPts val="1600"/>
                        <a:buFont typeface="Arial"/>
                        <a:buChar char="•"/>
                      </a:pPr>
                      <a:r>
                        <a:rPr lang="ru-RU" sz="1100" u="none" strike="noStrike" cap="none" dirty="0">
                          <a:solidFill>
                            <a:srgbClr val="000000"/>
                          </a:solidFill>
                          <a:latin typeface="Arial" panose="020B0604020202020204" pitchFamily="34" charset="0"/>
                          <a:ea typeface="Arial"/>
                          <a:cs typeface="Arial" panose="020B0604020202020204" pitchFamily="34" charset="0"/>
                          <a:sym typeface="Arial"/>
                        </a:rPr>
                        <a:t>Планирует свою жизнь на пенсии</a:t>
                      </a:r>
                      <a:endParaRPr sz="1100" u="none" strike="noStrike" cap="none" dirty="0">
                        <a:latin typeface="Arial" panose="020B0604020202020204" pitchFamily="34" charset="0"/>
                        <a:cs typeface="Arial" panose="020B0604020202020204" pitchFamily="34" charset="0"/>
                      </a:endParaRPr>
                    </a:p>
                  </a:txBody>
                  <a:tcPr marL="68588" marR="68588" marT="34294" marB="34294" anchor="ctr"/>
                </a:tc>
                <a:tc>
                  <a:txBody>
                    <a:bodyPr/>
                    <a:lstStyle/>
                    <a:p>
                      <a:pPr marL="386160" marR="0" lvl="0" indent="-285750" algn="l" defTabSz="914400" rtl="0" eaLnBrk="1" fontAlgn="auto" latinLnBrk="0" hangingPunct="1">
                        <a:lnSpc>
                          <a:spcPct val="100000"/>
                        </a:lnSpc>
                        <a:spcBef>
                          <a:spcPts val="200"/>
                        </a:spcBef>
                        <a:spcAft>
                          <a:spcPts val="200"/>
                        </a:spcAft>
                        <a:buClr>
                          <a:srgbClr val="000000"/>
                        </a:buClr>
                        <a:buSzPts val="1600"/>
                        <a:buFont typeface="Arial"/>
                        <a:buChar char="•"/>
                        <a:tabLst/>
                        <a:defRPr/>
                      </a:pPr>
                      <a:r>
                        <a:rPr lang="ru-RU" sz="1100" i="0" u="none" strike="noStrike" cap="none" dirty="0">
                          <a:latin typeface="Arial" panose="020B0604020202020204" pitchFamily="34" charset="0"/>
                          <a:ea typeface="Arial"/>
                          <a:cs typeface="Arial" panose="020B0604020202020204" pitchFamily="34" charset="0"/>
                          <a:sym typeface="Arial"/>
                        </a:rPr>
                        <a:t>Знает о бюджетах бюджетной системы Российской Федерации, о структуре их доходов и направлениях расходов</a:t>
                      </a:r>
                    </a:p>
                    <a:p>
                      <a:pPr marL="386160" marR="0" lvl="0" indent="-285750" algn="l" rtl="0">
                        <a:lnSpc>
                          <a:spcPct val="100000"/>
                        </a:lnSpc>
                        <a:spcBef>
                          <a:spcPts val="200"/>
                        </a:spcBef>
                        <a:spcAft>
                          <a:spcPts val="200"/>
                        </a:spcAft>
                        <a:buClr>
                          <a:srgbClr val="000000"/>
                        </a:buClr>
                        <a:buSzPts val="1600"/>
                        <a:buFont typeface="Arial"/>
                        <a:buChar char="•"/>
                      </a:pPr>
                      <a:r>
                        <a:rPr lang="ru-RU" sz="1100" b="0" i="0" u="none" strike="noStrike" cap="none" spc="0" baseline="0" dirty="0">
                          <a:solidFill>
                            <a:schemeClr val="tx1"/>
                          </a:solidFill>
                          <a:uFillTx/>
                          <a:latin typeface="Arial" panose="020B0604020202020204" pitchFamily="34" charset="0"/>
                          <a:ea typeface="+mn-ea"/>
                          <a:cs typeface="Arial" panose="020B0604020202020204" pitchFamily="34" charset="0"/>
                          <a:sym typeface="Helvetica Neue Light"/>
                        </a:rPr>
                        <a:t>Понимает, что налоги поступают в бюджеты бюджетной системы Российской Федерации, благодаря чему государство располагает необходимыми ресурсами для создания и предоставления гражданам общественных благ</a:t>
                      </a:r>
                      <a:endParaRPr lang="ru-RU" sz="1100" b="0" i="0" u="none" strike="noStrike" cap="none" spc="0" baseline="0" dirty="0">
                        <a:solidFill>
                          <a:schemeClr val="tx1"/>
                        </a:solidFill>
                        <a:uFillTx/>
                        <a:latin typeface="Arial" panose="020B0604020202020204" pitchFamily="34" charset="0"/>
                        <a:ea typeface="Arial"/>
                        <a:cs typeface="Arial" panose="020B0604020202020204" pitchFamily="34" charset="0"/>
                        <a:sym typeface="Arial"/>
                      </a:endParaRPr>
                    </a:p>
                    <a:p>
                      <a:pPr marL="386160" marR="0" lvl="0" indent="-285750" algn="l" defTabSz="914400" rtl="0" eaLnBrk="1" fontAlgn="auto" latinLnBrk="0" hangingPunct="1">
                        <a:lnSpc>
                          <a:spcPct val="100000"/>
                        </a:lnSpc>
                        <a:spcBef>
                          <a:spcPts val="200"/>
                        </a:spcBef>
                        <a:spcAft>
                          <a:spcPts val="200"/>
                        </a:spcAft>
                        <a:buClr>
                          <a:srgbClr val="000000"/>
                        </a:buClr>
                        <a:buSzPts val="1600"/>
                        <a:buFont typeface="Arial"/>
                        <a:buChar char="•"/>
                        <a:tabLst/>
                        <a:defRPr/>
                      </a:pPr>
                      <a:r>
                        <a:rPr lang="ru-RU" sz="1100" i="0" u="none" strike="noStrike" cap="none" dirty="0">
                          <a:latin typeface="Arial" panose="020B0604020202020204" pitchFamily="34" charset="0"/>
                          <a:ea typeface="Arial"/>
                          <a:cs typeface="Arial" panose="020B0604020202020204" pitchFamily="34" charset="0"/>
                          <a:sym typeface="Arial"/>
                        </a:rPr>
                        <a:t>Использует полагающиеся по закону государственные и муниципальные услуги и льготы</a:t>
                      </a:r>
                    </a:p>
                    <a:p>
                      <a:pPr marL="386160" marR="0" lvl="0" indent="-285750" algn="l" rtl="0">
                        <a:lnSpc>
                          <a:spcPct val="100000"/>
                        </a:lnSpc>
                        <a:spcBef>
                          <a:spcPts val="200"/>
                        </a:spcBef>
                        <a:spcAft>
                          <a:spcPts val="200"/>
                        </a:spcAft>
                        <a:buClr>
                          <a:srgbClr val="000000"/>
                        </a:buClr>
                        <a:buSzPts val="1600"/>
                        <a:buFont typeface="Arial"/>
                        <a:buChar char="•"/>
                      </a:pPr>
                      <a:r>
                        <a:rPr lang="ru-RU" sz="1100" i="0" u="none" strike="noStrike" cap="none" dirty="0">
                          <a:latin typeface="Arial" panose="020B0604020202020204" pitchFamily="34" charset="0"/>
                          <a:ea typeface="Arial"/>
                          <a:cs typeface="Arial" panose="020B0604020202020204" pitchFamily="34" charset="0"/>
                          <a:sym typeface="Arial"/>
                        </a:rPr>
                        <a:t>Понимает важность для себя официального трудоустройства и то, как от официальной зарплаты зависит его уровень пенсионного обеспечения в будущем</a:t>
                      </a:r>
                    </a:p>
                    <a:p>
                      <a:pPr marL="386160" marR="0" lvl="0" indent="-285750" algn="l" rtl="0">
                        <a:lnSpc>
                          <a:spcPct val="100000"/>
                        </a:lnSpc>
                        <a:spcBef>
                          <a:spcPts val="200"/>
                        </a:spcBef>
                        <a:spcAft>
                          <a:spcPts val="200"/>
                        </a:spcAft>
                        <a:buClr>
                          <a:srgbClr val="000000"/>
                        </a:buClr>
                        <a:buSzPts val="1600"/>
                        <a:buFont typeface="Arial"/>
                        <a:buChar char="•"/>
                      </a:pPr>
                      <a:r>
                        <a:rPr lang="ru-RU" sz="1100" i="0" u="none" strike="noStrike" cap="none" dirty="0">
                          <a:latin typeface="Arial" panose="020B0604020202020204" pitchFamily="34" charset="0"/>
                          <a:ea typeface="Arial"/>
                          <a:cs typeface="Arial" panose="020B0604020202020204" pitchFamily="34" charset="0"/>
                          <a:sym typeface="Arial"/>
                        </a:rPr>
                        <a:t>Соблюдает положения законодательства Российской Федерации о налогах и сборах, при построении карьеры ориентируется на работу с официальной зарплатой или регистрацией в качестве индивидуального предпринимателя или самозанятого;</a:t>
                      </a:r>
                    </a:p>
                    <a:p>
                      <a:pPr marL="386160" marR="0" lvl="0" indent="-285750" algn="l" rtl="0">
                        <a:lnSpc>
                          <a:spcPct val="100000"/>
                        </a:lnSpc>
                        <a:spcBef>
                          <a:spcPts val="200"/>
                        </a:spcBef>
                        <a:spcAft>
                          <a:spcPts val="200"/>
                        </a:spcAft>
                        <a:buClr>
                          <a:srgbClr val="000000"/>
                        </a:buClr>
                        <a:buSzPts val="1600"/>
                        <a:buFont typeface="Arial"/>
                        <a:buChar char="•"/>
                      </a:pPr>
                      <a:r>
                        <a:rPr lang="ru-RU" sz="1100" i="0" u="none" strike="noStrike" cap="none" dirty="0">
                          <a:latin typeface="Arial" panose="020B0604020202020204" pitchFamily="34" charset="0"/>
                          <a:ea typeface="Arial"/>
                          <a:cs typeface="Arial" panose="020B0604020202020204" pitchFamily="34" charset="0"/>
                          <a:sym typeface="Arial"/>
                        </a:rPr>
                        <a:t>Умеет выбирать подходящий налоговый режим для бизнеса и использовать полагающиеся налоговые льготы</a:t>
                      </a:r>
                    </a:p>
                    <a:p>
                      <a:pPr marL="386160" marR="0" lvl="0" indent="-285750" algn="l" rtl="0">
                        <a:lnSpc>
                          <a:spcPct val="100000"/>
                        </a:lnSpc>
                        <a:spcBef>
                          <a:spcPts val="200"/>
                        </a:spcBef>
                        <a:spcAft>
                          <a:spcPts val="200"/>
                        </a:spcAft>
                        <a:buClr>
                          <a:srgbClr val="000000"/>
                        </a:buClr>
                        <a:buSzPts val="1600"/>
                        <a:buFont typeface="Arial"/>
                        <a:buChar char="•"/>
                      </a:pPr>
                      <a:r>
                        <a:rPr lang="ru-RU" sz="1100" i="0" u="none" strike="noStrike" cap="none" dirty="0">
                          <a:latin typeface="Arial" panose="020B0604020202020204" pitchFamily="34" charset="0"/>
                          <a:ea typeface="Arial"/>
                          <a:cs typeface="Arial" panose="020B0604020202020204" pitchFamily="34" charset="0"/>
                          <a:sym typeface="Arial"/>
                        </a:rPr>
                        <a:t>Участвует в проектах инициативного бюджетирования, использует другие инструменты участия граждан в бюджетном процессе</a:t>
                      </a:r>
                    </a:p>
                  </a:txBody>
                  <a:tcPr marL="68588" marR="68588" marT="34294" marB="34294" anchor="ct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C0BCEFEB-8F2C-98F2-777E-36B2587A7228}"/>
              </a:ext>
            </a:extLst>
          </p:cNvPr>
          <p:cNvSpPr txBox="1"/>
          <p:nvPr/>
        </p:nvSpPr>
        <p:spPr>
          <a:xfrm>
            <a:off x="8359573" y="4792157"/>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4</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296466" y="272024"/>
            <a:ext cx="7886700" cy="635409"/>
          </a:xfrm>
          <a:prstGeom prst="rect">
            <a:avLst/>
          </a:prstGeom>
          <a:noFill/>
          <a:ln>
            <a:noFill/>
          </a:ln>
        </p:spPr>
        <p:txBody>
          <a:bodyPr spcFirstLastPara="1" wrap="square" lIns="68569" tIns="34275" rIns="68569" bIns="34275" anchor="t" anchorCtr="0">
            <a:noAutofit/>
          </a:bodyPr>
          <a:lstStyle/>
          <a:p>
            <a:pPr>
              <a:buSzPts val="3200"/>
            </a:pPr>
            <a:r>
              <a:rPr lang="ru-RU" dirty="0">
                <a:ea typeface="Arial"/>
                <a:cs typeface="Arial"/>
                <a:sym typeface="Arial"/>
              </a:rPr>
              <a:t>СТРУКТУРА БЮДЖЕТНОЙ СИСТЕМЫ </a:t>
            </a:r>
            <a:br>
              <a:rPr lang="ru-RU" dirty="0">
                <a:ea typeface="Arial"/>
                <a:cs typeface="Arial"/>
                <a:sym typeface="Arial"/>
              </a:rPr>
            </a:br>
            <a:r>
              <a:rPr lang="ru-RU" dirty="0">
                <a:ea typeface="Arial"/>
                <a:cs typeface="Arial"/>
                <a:sym typeface="Arial"/>
              </a:rPr>
              <a:t>РОССИЙСКОЙ ФЕДЕРАЦИИ</a:t>
            </a:r>
          </a:p>
        </p:txBody>
      </p:sp>
      <p:sp>
        <p:nvSpPr>
          <p:cNvPr id="174" name="Google Shape;174;p3"/>
          <p:cNvSpPr/>
          <p:nvPr/>
        </p:nvSpPr>
        <p:spPr>
          <a:xfrm>
            <a:off x="284822" y="2796867"/>
            <a:ext cx="8491275" cy="1754766"/>
          </a:xfrm>
          <a:prstGeom prst="rect">
            <a:avLst/>
          </a:prstGeom>
          <a:solidFill>
            <a:srgbClr val="FFF4E7"/>
          </a:solidFill>
          <a:ln>
            <a:noFill/>
          </a:ln>
        </p:spPr>
        <p:txBody>
          <a:bodyPr spcFirstLastPara="1" wrap="square" lIns="68569" tIns="34275" rIns="68569" bIns="34275" anchor="ctr" anchorCtr="0">
            <a:noAutofit/>
          </a:bodyPr>
          <a:lstStyle/>
          <a:p>
            <a:pPr>
              <a:buClr>
                <a:srgbClr val="000000"/>
              </a:buClr>
              <a:buSzPts val="1351"/>
            </a:pPr>
            <a:endParaRPr sz="1013" b="0" dirty="0">
              <a:solidFill>
                <a:srgbClr val="FFFFFF"/>
              </a:solidFill>
              <a:latin typeface="Arial"/>
              <a:ea typeface="Arial"/>
              <a:cs typeface="Arial"/>
              <a:sym typeface="Arial"/>
            </a:endParaRPr>
          </a:p>
        </p:txBody>
      </p:sp>
      <p:sp>
        <p:nvSpPr>
          <p:cNvPr id="175" name="Google Shape;175;p3"/>
          <p:cNvSpPr/>
          <p:nvPr/>
        </p:nvSpPr>
        <p:spPr>
          <a:xfrm>
            <a:off x="284822" y="1112943"/>
            <a:ext cx="8491275" cy="729674"/>
          </a:xfrm>
          <a:prstGeom prst="rect">
            <a:avLst/>
          </a:prstGeom>
          <a:solidFill>
            <a:srgbClr val="F2F2F2"/>
          </a:solidFill>
          <a:ln>
            <a:noFill/>
          </a:ln>
        </p:spPr>
        <p:txBody>
          <a:bodyPr spcFirstLastPara="1" wrap="square" lIns="68569" tIns="34275" rIns="68569" bIns="34275" anchor="ctr" anchorCtr="0">
            <a:noAutofit/>
          </a:bodyPr>
          <a:lstStyle/>
          <a:p>
            <a:pPr>
              <a:buClr>
                <a:srgbClr val="000000"/>
              </a:buClr>
              <a:buSzPts val="1351"/>
            </a:pPr>
            <a:endParaRPr sz="1013" b="0" dirty="0">
              <a:solidFill>
                <a:srgbClr val="FFFFFF"/>
              </a:solidFill>
              <a:latin typeface="Arial"/>
              <a:ea typeface="Arial"/>
              <a:cs typeface="Arial"/>
              <a:sym typeface="Arial"/>
            </a:endParaRPr>
          </a:p>
        </p:txBody>
      </p:sp>
      <p:sp>
        <p:nvSpPr>
          <p:cNvPr id="176" name="Google Shape;176;p3"/>
          <p:cNvSpPr txBox="1"/>
          <p:nvPr/>
        </p:nvSpPr>
        <p:spPr>
          <a:xfrm>
            <a:off x="485713" y="1298187"/>
            <a:ext cx="1510904" cy="409762"/>
          </a:xfrm>
          <a:prstGeom prst="rect">
            <a:avLst/>
          </a:prstGeom>
          <a:noFill/>
          <a:ln>
            <a:noFill/>
          </a:ln>
        </p:spPr>
        <p:txBody>
          <a:bodyPr spcFirstLastPara="1" wrap="square" lIns="68569" tIns="34275" rIns="68569" bIns="34275" anchor="t" anchorCtr="0">
            <a:spAutoFit/>
          </a:bodyPr>
          <a:lstStyle/>
          <a:p>
            <a:pPr algn="l">
              <a:buClr>
                <a:srgbClr val="000000"/>
              </a:buClr>
              <a:buSzPts val="1600"/>
            </a:pPr>
            <a:r>
              <a:rPr lang="ru-RU" sz="1200" dirty="0">
                <a:solidFill>
                  <a:srgbClr val="FF0000"/>
                </a:solidFill>
                <a:latin typeface="Arial"/>
                <a:ea typeface="Arial"/>
                <a:cs typeface="Arial"/>
                <a:sym typeface="Arial"/>
              </a:rPr>
              <a:t>?</a:t>
            </a:r>
            <a:endParaRPr sz="1050" b="0" dirty="0">
              <a:latin typeface="Arial"/>
              <a:ea typeface="Arial"/>
              <a:cs typeface="Arial"/>
              <a:sym typeface="Arial"/>
            </a:endParaRPr>
          </a:p>
          <a:p>
            <a:pPr algn="l">
              <a:buClr>
                <a:srgbClr val="000000"/>
              </a:buClr>
              <a:buSzPts val="1351"/>
            </a:pPr>
            <a:r>
              <a:rPr lang="ru-RU" sz="1013" dirty="0">
                <a:latin typeface="Arial"/>
                <a:ea typeface="Arial"/>
                <a:cs typeface="Arial"/>
                <a:sym typeface="Arial"/>
              </a:rPr>
              <a:t> уровень</a:t>
            </a:r>
            <a:endParaRPr sz="1050" b="0" dirty="0">
              <a:latin typeface="Arial"/>
              <a:ea typeface="Arial"/>
              <a:cs typeface="Arial"/>
              <a:sym typeface="Arial"/>
            </a:endParaRPr>
          </a:p>
        </p:txBody>
      </p:sp>
      <p:sp>
        <p:nvSpPr>
          <p:cNvPr id="177" name="Google Shape;177;p3"/>
          <p:cNvSpPr txBox="1"/>
          <p:nvPr/>
        </p:nvSpPr>
        <p:spPr>
          <a:xfrm>
            <a:off x="485713" y="2048127"/>
            <a:ext cx="1393094" cy="409762"/>
          </a:xfrm>
          <a:prstGeom prst="rect">
            <a:avLst/>
          </a:prstGeom>
          <a:noFill/>
          <a:ln>
            <a:noFill/>
          </a:ln>
        </p:spPr>
        <p:txBody>
          <a:bodyPr spcFirstLastPara="1" wrap="square" lIns="68569" tIns="34275" rIns="68569" bIns="34275" anchor="t" anchorCtr="0">
            <a:spAutoFit/>
          </a:bodyPr>
          <a:lstStyle/>
          <a:p>
            <a:pPr algn="l">
              <a:buClr>
                <a:srgbClr val="000000"/>
              </a:buClr>
              <a:buSzPts val="1600"/>
            </a:pPr>
            <a:r>
              <a:rPr lang="ru-RU" sz="1200" dirty="0">
                <a:solidFill>
                  <a:srgbClr val="FF0000"/>
                </a:solidFill>
                <a:latin typeface="Arial"/>
                <a:ea typeface="Arial"/>
                <a:cs typeface="Arial"/>
                <a:sym typeface="Arial"/>
              </a:rPr>
              <a:t>?</a:t>
            </a:r>
            <a:endParaRPr sz="1050" b="0" dirty="0">
              <a:latin typeface="Arial"/>
              <a:ea typeface="Arial"/>
              <a:cs typeface="Arial"/>
              <a:sym typeface="Arial"/>
            </a:endParaRPr>
          </a:p>
          <a:p>
            <a:pPr algn="l">
              <a:buClr>
                <a:srgbClr val="000000"/>
              </a:buClr>
              <a:buSzPts val="1351"/>
            </a:pPr>
            <a:r>
              <a:rPr lang="ru-RU" sz="1013" dirty="0">
                <a:latin typeface="Arial"/>
                <a:ea typeface="Arial"/>
                <a:cs typeface="Arial"/>
                <a:sym typeface="Arial"/>
              </a:rPr>
              <a:t> уровень</a:t>
            </a:r>
            <a:endParaRPr sz="1050" b="0" dirty="0">
              <a:latin typeface="Arial"/>
              <a:ea typeface="Arial"/>
              <a:cs typeface="Arial"/>
              <a:sym typeface="Arial"/>
            </a:endParaRPr>
          </a:p>
        </p:txBody>
      </p:sp>
      <p:sp>
        <p:nvSpPr>
          <p:cNvPr id="178" name="Google Shape;178;p3"/>
          <p:cNvSpPr txBox="1"/>
          <p:nvPr/>
        </p:nvSpPr>
        <p:spPr>
          <a:xfrm>
            <a:off x="485713" y="3051103"/>
            <a:ext cx="1510904" cy="409762"/>
          </a:xfrm>
          <a:prstGeom prst="rect">
            <a:avLst/>
          </a:prstGeom>
          <a:noFill/>
          <a:ln>
            <a:noFill/>
          </a:ln>
        </p:spPr>
        <p:txBody>
          <a:bodyPr spcFirstLastPara="1" wrap="square" lIns="68569" tIns="34275" rIns="68569" bIns="34275" anchor="t" anchorCtr="0">
            <a:spAutoFit/>
          </a:bodyPr>
          <a:lstStyle/>
          <a:p>
            <a:pPr algn="l">
              <a:buClr>
                <a:srgbClr val="000000"/>
              </a:buClr>
              <a:buSzPts val="1600"/>
            </a:pPr>
            <a:r>
              <a:rPr lang="ru-RU" sz="1200" dirty="0">
                <a:solidFill>
                  <a:srgbClr val="FF0000"/>
                </a:solidFill>
                <a:latin typeface="Arial"/>
                <a:ea typeface="Arial"/>
                <a:cs typeface="Arial"/>
                <a:sym typeface="Arial"/>
              </a:rPr>
              <a:t>?</a:t>
            </a:r>
            <a:endParaRPr sz="1050" b="0" dirty="0">
              <a:latin typeface="Arial"/>
              <a:ea typeface="Arial"/>
              <a:cs typeface="Arial"/>
              <a:sym typeface="Arial"/>
            </a:endParaRPr>
          </a:p>
          <a:p>
            <a:pPr algn="l">
              <a:buClr>
                <a:srgbClr val="000000"/>
              </a:buClr>
              <a:buSzPts val="1351"/>
            </a:pPr>
            <a:r>
              <a:rPr lang="ru-RU" sz="1013" dirty="0">
                <a:latin typeface="Arial"/>
                <a:ea typeface="Arial"/>
                <a:cs typeface="Arial"/>
                <a:sym typeface="Arial"/>
              </a:rPr>
              <a:t> уровень</a:t>
            </a:r>
            <a:endParaRPr sz="1050" b="0" dirty="0">
              <a:latin typeface="Arial"/>
              <a:ea typeface="Arial"/>
              <a:cs typeface="Arial"/>
              <a:sym typeface="Arial"/>
            </a:endParaRPr>
          </a:p>
        </p:txBody>
      </p:sp>
      <p:sp>
        <p:nvSpPr>
          <p:cNvPr id="179" name="Google Shape;179;p3"/>
          <p:cNvSpPr/>
          <p:nvPr/>
        </p:nvSpPr>
        <p:spPr>
          <a:xfrm>
            <a:off x="2365905" y="1213349"/>
            <a:ext cx="2541853" cy="534339"/>
          </a:xfrm>
          <a:prstGeom prst="roundRect">
            <a:avLst>
              <a:gd name="adj" fmla="val 16667"/>
            </a:avLst>
          </a:prstGeom>
          <a:no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51"/>
            </a:pPr>
            <a:endParaRPr sz="1013" b="0" dirty="0">
              <a:solidFill>
                <a:srgbClr val="0087BA"/>
              </a:solidFill>
              <a:latin typeface="Arial"/>
              <a:ea typeface="Arial"/>
              <a:cs typeface="Arial"/>
              <a:sym typeface="Arial"/>
            </a:endParaRPr>
          </a:p>
        </p:txBody>
      </p:sp>
      <p:sp>
        <p:nvSpPr>
          <p:cNvPr id="180" name="Google Shape;180;p3"/>
          <p:cNvSpPr/>
          <p:nvPr/>
        </p:nvSpPr>
        <p:spPr>
          <a:xfrm>
            <a:off x="5477936" y="1213349"/>
            <a:ext cx="2705231" cy="534339"/>
          </a:xfrm>
          <a:prstGeom prst="roundRect">
            <a:avLst>
              <a:gd name="adj" fmla="val 16667"/>
            </a:avLst>
          </a:prstGeom>
          <a:no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51"/>
            </a:pPr>
            <a:endParaRPr sz="1013" b="0" dirty="0">
              <a:solidFill>
                <a:srgbClr val="0087BA"/>
              </a:solidFill>
              <a:latin typeface="Arial"/>
              <a:ea typeface="Arial"/>
              <a:cs typeface="Arial"/>
              <a:sym typeface="Arial"/>
            </a:endParaRPr>
          </a:p>
        </p:txBody>
      </p:sp>
      <p:sp>
        <p:nvSpPr>
          <p:cNvPr id="181" name="Google Shape;181;p3"/>
          <p:cNvSpPr/>
          <p:nvPr/>
        </p:nvSpPr>
        <p:spPr>
          <a:xfrm>
            <a:off x="2365905" y="1984746"/>
            <a:ext cx="2541853" cy="669994"/>
          </a:xfrm>
          <a:prstGeom prst="roundRect">
            <a:avLst>
              <a:gd name="adj" fmla="val 16667"/>
            </a:avLst>
          </a:prstGeom>
          <a:solidFill>
            <a:schemeClr val="dk2"/>
          </a:solidFill>
          <a:ln>
            <a:noFill/>
          </a:ln>
        </p:spPr>
        <p:txBody>
          <a:bodyPr spcFirstLastPara="1" wrap="square" lIns="68569" tIns="34275" rIns="68569" bIns="34275" anchor="ctr" anchorCtr="0">
            <a:noAutofit/>
          </a:bodyPr>
          <a:lstStyle/>
          <a:p>
            <a:pPr>
              <a:buClr>
                <a:srgbClr val="000000"/>
              </a:buClr>
              <a:buSzPts val="1351"/>
            </a:pPr>
            <a:endParaRPr sz="1013" b="0" dirty="0">
              <a:solidFill>
                <a:srgbClr val="FFFFFF"/>
              </a:solidFill>
              <a:latin typeface="Arial"/>
              <a:ea typeface="Arial"/>
              <a:cs typeface="Arial"/>
              <a:sym typeface="Arial"/>
            </a:endParaRPr>
          </a:p>
        </p:txBody>
      </p:sp>
      <p:sp>
        <p:nvSpPr>
          <p:cNvPr id="182" name="Google Shape;182;p3"/>
          <p:cNvSpPr/>
          <p:nvPr/>
        </p:nvSpPr>
        <p:spPr>
          <a:xfrm>
            <a:off x="5477935" y="1984745"/>
            <a:ext cx="2705231" cy="669994"/>
          </a:xfrm>
          <a:prstGeom prst="roundRect">
            <a:avLst>
              <a:gd name="adj" fmla="val 16667"/>
            </a:avLst>
          </a:prstGeom>
          <a:solidFill>
            <a:schemeClr val="dk2"/>
          </a:solidFill>
          <a:ln>
            <a:noFill/>
          </a:ln>
        </p:spPr>
        <p:txBody>
          <a:bodyPr spcFirstLastPara="1" wrap="square" lIns="68569" tIns="34275" rIns="68569" bIns="34275" anchor="ctr" anchorCtr="0">
            <a:noAutofit/>
          </a:bodyPr>
          <a:lstStyle/>
          <a:p>
            <a:pPr>
              <a:buClr>
                <a:srgbClr val="000000"/>
              </a:buClr>
              <a:buSzPts val="1351"/>
            </a:pPr>
            <a:endParaRPr sz="1013" b="0" dirty="0">
              <a:solidFill>
                <a:srgbClr val="FFFFFF"/>
              </a:solidFill>
              <a:latin typeface="Arial"/>
              <a:ea typeface="Arial"/>
              <a:cs typeface="Arial"/>
              <a:sym typeface="Arial"/>
            </a:endParaRPr>
          </a:p>
        </p:txBody>
      </p:sp>
      <p:sp>
        <p:nvSpPr>
          <p:cNvPr id="183" name="Google Shape;183;p3"/>
          <p:cNvSpPr/>
          <p:nvPr/>
        </p:nvSpPr>
        <p:spPr>
          <a:xfrm>
            <a:off x="367903" y="3659623"/>
            <a:ext cx="2013404" cy="782270"/>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endParaRPr sz="1050" b="0" dirty="0">
              <a:solidFill>
                <a:srgbClr val="3F3F3F"/>
              </a:solidFill>
              <a:latin typeface="Arial"/>
              <a:ea typeface="Arial"/>
              <a:cs typeface="Arial"/>
              <a:sym typeface="Arial"/>
            </a:endParaRPr>
          </a:p>
        </p:txBody>
      </p:sp>
      <p:sp>
        <p:nvSpPr>
          <p:cNvPr id="184" name="Google Shape;184;p3"/>
          <p:cNvSpPr/>
          <p:nvPr/>
        </p:nvSpPr>
        <p:spPr>
          <a:xfrm>
            <a:off x="2425365" y="3652341"/>
            <a:ext cx="2013404" cy="799042"/>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endParaRPr sz="1050" b="0" dirty="0">
              <a:solidFill>
                <a:srgbClr val="3F3F3F"/>
              </a:solidFill>
              <a:latin typeface="Arial"/>
              <a:ea typeface="Arial"/>
              <a:cs typeface="Arial"/>
              <a:sym typeface="Arial"/>
            </a:endParaRPr>
          </a:p>
        </p:txBody>
      </p:sp>
      <p:sp>
        <p:nvSpPr>
          <p:cNvPr id="185" name="Google Shape;185;p3"/>
          <p:cNvSpPr/>
          <p:nvPr/>
        </p:nvSpPr>
        <p:spPr>
          <a:xfrm>
            <a:off x="4484924" y="2860848"/>
            <a:ext cx="1634597"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endParaRPr sz="1050" b="0" dirty="0">
              <a:solidFill>
                <a:srgbClr val="3F3F3F"/>
              </a:solidFill>
              <a:latin typeface="Arial"/>
              <a:ea typeface="Arial"/>
              <a:cs typeface="Arial"/>
              <a:sym typeface="Arial"/>
            </a:endParaRPr>
          </a:p>
        </p:txBody>
      </p:sp>
      <p:sp>
        <p:nvSpPr>
          <p:cNvPr id="186" name="Google Shape;186;p3"/>
          <p:cNvSpPr/>
          <p:nvPr/>
        </p:nvSpPr>
        <p:spPr>
          <a:xfrm>
            <a:off x="4488079" y="3658960"/>
            <a:ext cx="2013404" cy="792422"/>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endParaRPr sz="1050" b="0" dirty="0">
              <a:solidFill>
                <a:srgbClr val="3F3F3F"/>
              </a:solidFill>
              <a:latin typeface="Arial"/>
              <a:ea typeface="Arial"/>
              <a:cs typeface="Arial"/>
              <a:sym typeface="Arial"/>
            </a:endParaRPr>
          </a:p>
        </p:txBody>
      </p:sp>
      <p:sp>
        <p:nvSpPr>
          <p:cNvPr id="187" name="Google Shape;187;p3"/>
          <p:cNvSpPr/>
          <p:nvPr/>
        </p:nvSpPr>
        <p:spPr>
          <a:xfrm>
            <a:off x="6550795" y="3652342"/>
            <a:ext cx="2013404" cy="796835"/>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endParaRPr sz="1050" b="0" dirty="0">
              <a:solidFill>
                <a:srgbClr val="3F3F3F"/>
              </a:solidFill>
              <a:latin typeface="Arial"/>
              <a:ea typeface="Arial"/>
              <a:cs typeface="Arial"/>
              <a:sym typeface="Arial"/>
            </a:endParaRPr>
          </a:p>
        </p:txBody>
      </p:sp>
      <p:sp>
        <p:nvSpPr>
          <p:cNvPr id="188" name="Google Shape;188;p3"/>
          <p:cNvSpPr/>
          <p:nvPr/>
        </p:nvSpPr>
        <p:spPr>
          <a:xfrm>
            <a:off x="6166619" y="2860849"/>
            <a:ext cx="2397581"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endParaRPr sz="1050" b="0" dirty="0">
              <a:solidFill>
                <a:srgbClr val="3F3F3F"/>
              </a:solidFill>
              <a:latin typeface="Arial"/>
              <a:ea typeface="Arial"/>
              <a:cs typeface="Arial"/>
              <a:sym typeface="Arial"/>
            </a:endParaRPr>
          </a:p>
        </p:txBody>
      </p:sp>
      <p:sp>
        <p:nvSpPr>
          <p:cNvPr id="189" name="Google Shape;189;p3"/>
          <p:cNvSpPr/>
          <p:nvPr/>
        </p:nvSpPr>
        <p:spPr>
          <a:xfrm>
            <a:off x="2803229" y="2860849"/>
            <a:ext cx="1634597"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endParaRPr sz="1050" b="0" dirty="0">
              <a:solidFill>
                <a:srgbClr val="3F3F3F"/>
              </a:solidFill>
              <a:latin typeface="Arial"/>
              <a:ea typeface="Arial"/>
              <a:cs typeface="Arial"/>
              <a:sym typeface="Arial"/>
            </a:endParaRPr>
          </a:p>
        </p:txBody>
      </p:sp>
      <p:sp>
        <p:nvSpPr>
          <p:cNvPr id="2" name="TextBox 1">
            <a:extLst>
              <a:ext uri="{FF2B5EF4-FFF2-40B4-BE49-F238E27FC236}">
                <a16:creationId xmlns:a16="http://schemas.microsoft.com/office/drawing/2014/main" id="{D750A185-0E16-288E-F457-8B5AAF1F9E4B}"/>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5</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p7"/>
          <p:cNvSpPr/>
          <p:nvPr/>
        </p:nvSpPr>
        <p:spPr>
          <a:xfrm>
            <a:off x="284822" y="2796867"/>
            <a:ext cx="8491275" cy="1754766"/>
          </a:xfrm>
          <a:prstGeom prst="rect">
            <a:avLst/>
          </a:prstGeom>
          <a:solidFill>
            <a:srgbClr val="FFF4E7"/>
          </a:solidFill>
          <a:ln>
            <a:noFill/>
          </a:ln>
        </p:spPr>
        <p:txBody>
          <a:bodyPr spcFirstLastPara="1" wrap="square" lIns="68569" tIns="34275" rIns="68569" bIns="34275" anchor="ctr" anchorCtr="0">
            <a:noAutofit/>
          </a:bodyPr>
          <a:lstStyle/>
          <a:p>
            <a:pPr>
              <a:buClr>
                <a:srgbClr val="000000"/>
              </a:buClr>
              <a:buSzPts val="1351"/>
            </a:pPr>
            <a:endParaRPr sz="1013" b="0" dirty="0">
              <a:solidFill>
                <a:srgbClr val="FFFFFF"/>
              </a:solidFill>
              <a:latin typeface="Arial"/>
              <a:ea typeface="Arial"/>
              <a:cs typeface="Arial"/>
              <a:sym typeface="Arial"/>
            </a:endParaRPr>
          </a:p>
        </p:txBody>
      </p:sp>
      <p:sp>
        <p:nvSpPr>
          <p:cNvPr id="197" name="Google Shape;197;p7"/>
          <p:cNvSpPr/>
          <p:nvPr/>
        </p:nvSpPr>
        <p:spPr>
          <a:xfrm>
            <a:off x="367903" y="1136542"/>
            <a:ext cx="8491275" cy="729674"/>
          </a:xfrm>
          <a:prstGeom prst="rect">
            <a:avLst/>
          </a:prstGeom>
          <a:solidFill>
            <a:srgbClr val="F2F2F2"/>
          </a:solidFill>
          <a:ln>
            <a:noFill/>
          </a:ln>
        </p:spPr>
        <p:txBody>
          <a:bodyPr spcFirstLastPara="1" wrap="square" lIns="68569" tIns="34275" rIns="68569" bIns="34275" anchor="ctr" anchorCtr="0">
            <a:noAutofit/>
          </a:bodyPr>
          <a:lstStyle/>
          <a:p>
            <a:pPr>
              <a:buClr>
                <a:srgbClr val="000000"/>
              </a:buClr>
              <a:buSzPts val="1351"/>
            </a:pPr>
            <a:endParaRPr sz="1013" b="0" dirty="0">
              <a:solidFill>
                <a:srgbClr val="FFFFFF"/>
              </a:solidFill>
              <a:latin typeface="Arial"/>
              <a:ea typeface="Arial"/>
              <a:cs typeface="Arial"/>
              <a:sym typeface="Arial"/>
            </a:endParaRPr>
          </a:p>
        </p:txBody>
      </p:sp>
      <p:sp>
        <p:nvSpPr>
          <p:cNvPr id="198" name="Google Shape;198;p7"/>
          <p:cNvSpPr txBox="1"/>
          <p:nvPr/>
        </p:nvSpPr>
        <p:spPr>
          <a:xfrm>
            <a:off x="485713" y="1298187"/>
            <a:ext cx="1510904" cy="380971"/>
          </a:xfrm>
          <a:prstGeom prst="rect">
            <a:avLst/>
          </a:prstGeom>
          <a:noFill/>
          <a:ln>
            <a:noFill/>
          </a:ln>
        </p:spPr>
        <p:txBody>
          <a:bodyPr spcFirstLastPara="1" wrap="square" lIns="68569" tIns="34275" rIns="68569" bIns="34275" anchor="t" anchorCtr="0">
            <a:spAutoFit/>
          </a:bodyPr>
          <a:lstStyle/>
          <a:p>
            <a:pPr algn="l">
              <a:buClr>
                <a:srgbClr val="000000"/>
              </a:buClr>
              <a:buSzPts val="1351"/>
            </a:pPr>
            <a:r>
              <a:rPr lang="ru-RU" sz="1013" dirty="0">
                <a:latin typeface="Arial"/>
                <a:ea typeface="Arial"/>
                <a:cs typeface="Arial"/>
                <a:sym typeface="Arial"/>
              </a:rPr>
              <a:t>Федеральный уровень</a:t>
            </a:r>
            <a:endParaRPr sz="1050" b="0" dirty="0">
              <a:latin typeface="Arial"/>
              <a:ea typeface="Arial"/>
              <a:cs typeface="Arial"/>
              <a:sym typeface="Arial"/>
            </a:endParaRPr>
          </a:p>
        </p:txBody>
      </p:sp>
      <p:sp>
        <p:nvSpPr>
          <p:cNvPr id="199" name="Google Shape;199;p7"/>
          <p:cNvSpPr txBox="1"/>
          <p:nvPr/>
        </p:nvSpPr>
        <p:spPr>
          <a:xfrm>
            <a:off x="485713" y="2085849"/>
            <a:ext cx="1510904" cy="380971"/>
          </a:xfrm>
          <a:prstGeom prst="rect">
            <a:avLst/>
          </a:prstGeom>
          <a:noFill/>
          <a:ln>
            <a:noFill/>
          </a:ln>
        </p:spPr>
        <p:txBody>
          <a:bodyPr spcFirstLastPara="1" wrap="square" lIns="68569" tIns="34275" rIns="68569" bIns="34275" anchor="t" anchorCtr="0">
            <a:spAutoFit/>
          </a:bodyPr>
          <a:lstStyle/>
          <a:p>
            <a:pPr algn="l">
              <a:buClr>
                <a:srgbClr val="000000"/>
              </a:buClr>
              <a:buSzPts val="1351"/>
            </a:pPr>
            <a:r>
              <a:rPr lang="ru-RU" sz="1013" dirty="0">
                <a:latin typeface="Arial"/>
                <a:ea typeface="Arial"/>
                <a:cs typeface="Arial"/>
                <a:sym typeface="Arial"/>
              </a:rPr>
              <a:t>Региональный уровень</a:t>
            </a:r>
            <a:endParaRPr sz="1050" b="0" dirty="0">
              <a:latin typeface="Arial"/>
              <a:ea typeface="Arial"/>
              <a:cs typeface="Arial"/>
              <a:sym typeface="Arial"/>
            </a:endParaRPr>
          </a:p>
        </p:txBody>
      </p:sp>
      <p:sp>
        <p:nvSpPr>
          <p:cNvPr id="200" name="Google Shape;200;p7"/>
          <p:cNvSpPr txBox="1"/>
          <p:nvPr/>
        </p:nvSpPr>
        <p:spPr>
          <a:xfrm>
            <a:off x="485713" y="3051103"/>
            <a:ext cx="1510904" cy="536848"/>
          </a:xfrm>
          <a:prstGeom prst="rect">
            <a:avLst/>
          </a:prstGeom>
          <a:noFill/>
          <a:ln>
            <a:noFill/>
          </a:ln>
        </p:spPr>
        <p:txBody>
          <a:bodyPr spcFirstLastPara="1" wrap="square" lIns="68569" tIns="34275" rIns="68569" bIns="34275" anchor="t" anchorCtr="0">
            <a:spAutoFit/>
          </a:bodyPr>
          <a:lstStyle/>
          <a:p>
            <a:pPr algn="l">
              <a:buClr>
                <a:srgbClr val="000000"/>
              </a:buClr>
              <a:buSzPts val="1351"/>
            </a:pPr>
            <a:r>
              <a:rPr lang="ru-RU" sz="1013" dirty="0">
                <a:latin typeface="Arial"/>
                <a:ea typeface="Arial"/>
                <a:cs typeface="Arial"/>
                <a:sym typeface="Arial"/>
              </a:rPr>
              <a:t>Муниципальный уровень </a:t>
            </a:r>
            <a:br>
              <a:rPr lang="ru-RU" sz="1013" dirty="0">
                <a:latin typeface="Arial"/>
                <a:ea typeface="Arial"/>
                <a:cs typeface="Arial"/>
                <a:sym typeface="Arial"/>
              </a:rPr>
            </a:br>
            <a:r>
              <a:rPr lang="ru-RU" sz="1013" dirty="0">
                <a:latin typeface="Arial"/>
                <a:ea typeface="Arial"/>
                <a:cs typeface="Arial"/>
                <a:sym typeface="Arial"/>
              </a:rPr>
              <a:t>(местные бюджеты)</a:t>
            </a:r>
            <a:endParaRPr sz="1050" b="0" dirty="0">
              <a:latin typeface="Arial"/>
              <a:ea typeface="Arial"/>
              <a:cs typeface="Arial"/>
              <a:sym typeface="Arial"/>
            </a:endParaRPr>
          </a:p>
        </p:txBody>
      </p:sp>
      <p:sp>
        <p:nvSpPr>
          <p:cNvPr id="201" name="Google Shape;201;p7"/>
          <p:cNvSpPr/>
          <p:nvPr/>
        </p:nvSpPr>
        <p:spPr>
          <a:xfrm>
            <a:off x="2365905" y="1213349"/>
            <a:ext cx="2541853" cy="534339"/>
          </a:xfrm>
          <a:prstGeom prst="roundRect">
            <a:avLst>
              <a:gd name="adj" fmla="val 16667"/>
            </a:avLst>
          </a:prstGeom>
          <a:no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51"/>
            </a:pPr>
            <a:r>
              <a:rPr lang="ru-RU" sz="1013" b="0" dirty="0">
                <a:solidFill>
                  <a:srgbClr val="0087BA"/>
                </a:solidFill>
                <a:latin typeface="Arial"/>
                <a:ea typeface="Arial"/>
                <a:cs typeface="Arial"/>
                <a:sym typeface="Arial"/>
              </a:rPr>
              <a:t> </a:t>
            </a:r>
            <a:endParaRPr sz="1050" b="0" dirty="0">
              <a:latin typeface="Arial"/>
              <a:ea typeface="Arial"/>
              <a:cs typeface="Arial"/>
              <a:sym typeface="Arial"/>
            </a:endParaRPr>
          </a:p>
        </p:txBody>
      </p:sp>
      <p:sp>
        <p:nvSpPr>
          <p:cNvPr id="202" name="Google Shape;202;p7"/>
          <p:cNvSpPr/>
          <p:nvPr/>
        </p:nvSpPr>
        <p:spPr>
          <a:xfrm>
            <a:off x="5477936" y="1213349"/>
            <a:ext cx="2705231" cy="534339"/>
          </a:xfrm>
          <a:prstGeom prst="roundRect">
            <a:avLst>
              <a:gd name="adj" fmla="val 16667"/>
            </a:avLst>
          </a:prstGeom>
          <a:no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51"/>
            </a:pPr>
            <a:r>
              <a:rPr lang="ru-RU" sz="1013" b="0" dirty="0">
                <a:solidFill>
                  <a:srgbClr val="0087BA"/>
                </a:solidFill>
                <a:latin typeface="Arial"/>
                <a:ea typeface="Arial"/>
                <a:cs typeface="Arial"/>
                <a:sym typeface="Arial"/>
              </a:rPr>
              <a:t> </a:t>
            </a:r>
            <a:endParaRPr sz="1050" b="0" dirty="0">
              <a:latin typeface="Arial"/>
              <a:ea typeface="Arial"/>
              <a:cs typeface="Arial"/>
              <a:sym typeface="Arial"/>
            </a:endParaRPr>
          </a:p>
        </p:txBody>
      </p:sp>
      <p:sp>
        <p:nvSpPr>
          <p:cNvPr id="203" name="Google Shape;203;p7"/>
          <p:cNvSpPr/>
          <p:nvPr/>
        </p:nvSpPr>
        <p:spPr>
          <a:xfrm>
            <a:off x="2365905" y="1984746"/>
            <a:ext cx="2541853" cy="669994"/>
          </a:xfrm>
          <a:prstGeom prst="roundRect">
            <a:avLst>
              <a:gd name="adj" fmla="val 16667"/>
            </a:avLst>
          </a:prstGeom>
          <a:solidFill>
            <a:schemeClr val="dk2"/>
          </a:solidFill>
          <a:ln>
            <a:noFill/>
          </a:ln>
        </p:spPr>
        <p:txBody>
          <a:bodyPr spcFirstLastPara="1" wrap="square" lIns="68569" tIns="34275" rIns="68569" bIns="34275" anchor="ctr" anchorCtr="0">
            <a:noAutofit/>
          </a:bodyPr>
          <a:lstStyle/>
          <a:p>
            <a:pPr>
              <a:buClr>
                <a:srgbClr val="000000"/>
              </a:buClr>
              <a:buSzPts val="1351"/>
            </a:pPr>
            <a:r>
              <a:rPr lang="ru-RU" sz="1013" b="0" dirty="0">
                <a:solidFill>
                  <a:srgbClr val="FFFFFF"/>
                </a:solidFill>
                <a:latin typeface="Arial"/>
                <a:ea typeface="Arial"/>
                <a:cs typeface="Arial"/>
                <a:sym typeface="Arial"/>
              </a:rPr>
              <a:t> </a:t>
            </a:r>
            <a:endParaRPr sz="1050" b="0" dirty="0">
              <a:latin typeface="Arial"/>
              <a:ea typeface="Arial"/>
              <a:cs typeface="Arial"/>
              <a:sym typeface="Arial"/>
            </a:endParaRPr>
          </a:p>
        </p:txBody>
      </p:sp>
      <p:sp>
        <p:nvSpPr>
          <p:cNvPr id="204" name="Google Shape;204;p7"/>
          <p:cNvSpPr/>
          <p:nvPr/>
        </p:nvSpPr>
        <p:spPr>
          <a:xfrm>
            <a:off x="5477935" y="1984745"/>
            <a:ext cx="2705231" cy="669994"/>
          </a:xfrm>
          <a:prstGeom prst="roundRect">
            <a:avLst>
              <a:gd name="adj" fmla="val 16667"/>
            </a:avLst>
          </a:prstGeom>
          <a:solidFill>
            <a:schemeClr val="dk2"/>
          </a:solidFill>
          <a:ln>
            <a:noFill/>
          </a:ln>
        </p:spPr>
        <p:txBody>
          <a:bodyPr spcFirstLastPara="1" wrap="square" lIns="68569" tIns="34275" rIns="68569" bIns="34275" anchor="ctr" anchorCtr="0">
            <a:noAutofit/>
          </a:bodyPr>
          <a:lstStyle/>
          <a:p>
            <a:pPr>
              <a:buClr>
                <a:srgbClr val="000000"/>
              </a:buClr>
              <a:buSzPts val="1351"/>
            </a:pPr>
            <a:r>
              <a:rPr lang="ru-RU" sz="1013" b="0" dirty="0">
                <a:solidFill>
                  <a:srgbClr val="FFFFFF"/>
                </a:solidFill>
                <a:latin typeface="Arial"/>
                <a:ea typeface="Arial"/>
                <a:cs typeface="Arial"/>
                <a:sym typeface="Arial"/>
              </a:rPr>
              <a:t> </a:t>
            </a:r>
            <a:endParaRPr sz="1050" b="0" dirty="0">
              <a:latin typeface="Arial"/>
              <a:ea typeface="Arial"/>
              <a:cs typeface="Arial"/>
              <a:sym typeface="Arial"/>
            </a:endParaRPr>
          </a:p>
        </p:txBody>
      </p:sp>
      <p:sp>
        <p:nvSpPr>
          <p:cNvPr id="205" name="Google Shape;205;p7"/>
          <p:cNvSpPr/>
          <p:nvPr/>
        </p:nvSpPr>
        <p:spPr>
          <a:xfrm>
            <a:off x="367903" y="3659623"/>
            <a:ext cx="2013404" cy="782270"/>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 </a:t>
            </a:r>
            <a:endParaRPr sz="1050" b="0" dirty="0">
              <a:latin typeface="Arial"/>
              <a:ea typeface="Arial"/>
              <a:cs typeface="Arial"/>
              <a:sym typeface="Arial"/>
            </a:endParaRPr>
          </a:p>
        </p:txBody>
      </p:sp>
      <p:sp>
        <p:nvSpPr>
          <p:cNvPr id="206" name="Google Shape;206;p7"/>
          <p:cNvSpPr/>
          <p:nvPr/>
        </p:nvSpPr>
        <p:spPr>
          <a:xfrm>
            <a:off x="2425365" y="3652341"/>
            <a:ext cx="2013404" cy="799042"/>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 </a:t>
            </a:r>
            <a:endParaRPr sz="1050" b="0" dirty="0">
              <a:latin typeface="Arial"/>
              <a:ea typeface="Arial"/>
              <a:cs typeface="Arial"/>
              <a:sym typeface="Arial"/>
            </a:endParaRPr>
          </a:p>
        </p:txBody>
      </p:sp>
      <p:sp>
        <p:nvSpPr>
          <p:cNvPr id="207" name="Google Shape;207;p7"/>
          <p:cNvSpPr/>
          <p:nvPr/>
        </p:nvSpPr>
        <p:spPr>
          <a:xfrm>
            <a:off x="4484924" y="2860849"/>
            <a:ext cx="1634597"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 </a:t>
            </a:r>
            <a:endParaRPr sz="1050" b="0" dirty="0">
              <a:latin typeface="Arial"/>
              <a:ea typeface="Arial"/>
              <a:cs typeface="Arial"/>
              <a:sym typeface="Arial"/>
            </a:endParaRPr>
          </a:p>
        </p:txBody>
      </p:sp>
      <p:sp>
        <p:nvSpPr>
          <p:cNvPr id="208" name="Google Shape;208;p7"/>
          <p:cNvSpPr/>
          <p:nvPr/>
        </p:nvSpPr>
        <p:spPr>
          <a:xfrm>
            <a:off x="4488079" y="3658960"/>
            <a:ext cx="2013404" cy="792422"/>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 </a:t>
            </a:r>
            <a:endParaRPr sz="1050" b="0" dirty="0">
              <a:latin typeface="Arial"/>
              <a:ea typeface="Arial"/>
              <a:cs typeface="Arial"/>
              <a:sym typeface="Arial"/>
            </a:endParaRPr>
          </a:p>
        </p:txBody>
      </p:sp>
      <p:sp>
        <p:nvSpPr>
          <p:cNvPr id="209" name="Google Shape;209;p7"/>
          <p:cNvSpPr/>
          <p:nvPr/>
        </p:nvSpPr>
        <p:spPr>
          <a:xfrm>
            <a:off x="6550795" y="3652342"/>
            <a:ext cx="2013404" cy="796835"/>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 </a:t>
            </a:r>
            <a:endParaRPr sz="1050" b="0" dirty="0">
              <a:latin typeface="Arial"/>
              <a:ea typeface="Arial"/>
              <a:cs typeface="Arial"/>
              <a:sym typeface="Arial"/>
            </a:endParaRPr>
          </a:p>
        </p:txBody>
      </p:sp>
      <p:sp>
        <p:nvSpPr>
          <p:cNvPr id="210" name="Google Shape;210;p7"/>
          <p:cNvSpPr/>
          <p:nvPr/>
        </p:nvSpPr>
        <p:spPr>
          <a:xfrm>
            <a:off x="6166619" y="2860849"/>
            <a:ext cx="2397581"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 </a:t>
            </a:r>
            <a:endParaRPr sz="1050" b="0" dirty="0">
              <a:latin typeface="Arial"/>
              <a:ea typeface="Arial"/>
              <a:cs typeface="Arial"/>
              <a:sym typeface="Arial"/>
            </a:endParaRPr>
          </a:p>
        </p:txBody>
      </p:sp>
      <p:sp>
        <p:nvSpPr>
          <p:cNvPr id="211" name="Google Shape;211;p7"/>
          <p:cNvSpPr/>
          <p:nvPr/>
        </p:nvSpPr>
        <p:spPr>
          <a:xfrm>
            <a:off x="2803229" y="2860849"/>
            <a:ext cx="1634597"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 </a:t>
            </a:r>
            <a:endParaRPr sz="1050" b="0" dirty="0">
              <a:latin typeface="Arial"/>
              <a:ea typeface="Arial"/>
              <a:cs typeface="Arial"/>
              <a:sym typeface="Arial"/>
            </a:endParaRPr>
          </a:p>
        </p:txBody>
      </p:sp>
      <p:sp>
        <p:nvSpPr>
          <p:cNvPr id="6" name="Google Shape;173;p3">
            <a:extLst>
              <a:ext uri="{FF2B5EF4-FFF2-40B4-BE49-F238E27FC236}">
                <a16:creationId xmlns:a16="http://schemas.microsoft.com/office/drawing/2014/main" id="{998BAA10-F1B4-79CD-F177-82673E12E09C}"/>
              </a:ext>
            </a:extLst>
          </p:cNvPr>
          <p:cNvSpPr txBox="1">
            <a:spLocks noGrp="1"/>
          </p:cNvSpPr>
          <p:nvPr>
            <p:ph type="title"/>
          </p:nvPr>
        </p:nvSpPr>
        <p:spPr>
          <a:xfrm>
            <a:off x="296466" y="272024"/>
            <a:ext cx="7886700" cy="635409"/>
          </a:xfrm>
          <a:prstGeom prst="rect">
            <a:avLst/>
          </a:prstGeom>
          <a:noFill/>
          <a:ln>
            <a:noFill/>
          </a:ln>
        </p:spPr>
        <p:txBody>
          <a:bodyPr spcFirstLastPara="1" wrap="square" lIns="68569" tIns="34275" rIns="68569" bIns="34275" anchor="t" anchorCtr="0">
            <a:noAutofit/>
          </a:bodyPr>
          <a:lstStyle/>
          <a:p>
            <a:pPr>
              <a:buSzPts val="3200"/>
            </a:pPr>
            <a:r>
              <a:rPr lang="ru-RU" dirty="0">
                <a:ea typeface="Arial"/>
                <a:cs typeface="Arial"/>
                <a:sym typeface="Arial"/>
              </a:rPr>
              <a:t>СТРУКТУРА БЮДЖЕТНОЙ СИСТЕМЫ </a:t>
            </a:r>
            <a:br>
              <a:rPr lang="ru-RU" dirty="0">
                <a:ea typeface="Arial"/>
                <a:cs typeface="Arial"/>
                <a:sym typeface="Arial"/>
              </a:rPr>
            </a:br>
            <a:r>
              <a:rPr lang="ru-RU" dirty="0">
                <a:ea typeface="Arial"/>
                <a:cs typeface="Arial"/>
                <a:sym typeface="Arial"/>
              </a:rPr>
              <a:t>РОССИЙСКОЙ ФЕДЕРАЦИИ</a:t>
            </a:r>
          </a:p>
        </p:txBody>
      </p:sp>
      <p:sp>
        <p:nvSpPr>
          <p:cNvPr id="2" name="TextBox 1">
            <a:extLst>
              <a:ext uri="{FF2B5EF4-FFF2-40B4-BE49-F238E27FC236}">
                <a16:creationId xmlns:a16="http://schemas.microsoft.com/office/drawing/2014/main" id="{4B024F0F-EEF4-8782-3127-8CD500605546}"/>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6</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11"/>
          <p:cNvSpPr/>
          <p:nvPr/>
        </p:nvSpPr>
        <p:spPr>
          <a:xfrm>
            <a:off x="284822" y="2796867"/>
            <a:ext cx="8491275" cy="1754766"/>
          </a:xfrm>
          <a:prstGeom prst="rect">
            <a:avLst/>
          </a:prstGeom>
          <a:solidFill>
            <a:srgbClr val="FFF4E7"/>
          </a:solidFill>
          <a:ln>
            <a:noFill/>
          </a:ln>
        </p:spPr>
        <p:txBody>
          <a:bodyPr spcFirstLastPara="1" wrap="square" lIns="68569" tIns="34275" rIns="68569" bIns="34275" anchor="ctr" anchorCtr="0">
            <a:noAutofit/>
          </a:bodyPr>
          <a:lstStyle/>
          <a:p>
            <a:pPr>
              <a:buClr>
                <a:srgbClr val="000000"/>
              </a:buClr>
              <a:buSzPts val="1351"/>
            </a:pPr>
            <a:endParaRPr sz="1013" b="0" dirty="0">
              <a:solidFill>
                <a:srgbClr val="FFFFFF"/>
              </a:solidFill>
              <a:latin typeface="Arial"/>
              <a:ea typeface="Arial"/>
              <a:cs typeface="Arial"/>
              <a:sym typeface="Arial"/>
            </a:endParaRPr>
          </a:p>
        </p:txBody>
      </p:sp>
      <p:sp>
        <p:nvSpPr>
          <p:cNvPr id="219" name="Google Shape;219;p11"/>
          <p:cNvSpPr/>
          <p:nvPr/>
        </p:nvSpPr>
        <p:spPr>
          <a:xfrm>
            <a:off x="367903" y="1136542"/>
            <a:ext cx="8491275" cy="729674"/>
          </a:xfrm>
          <a:prstGeom prst="rect">
            <a:avLst/>
          </a:prstGeom>
          <a:solidFill>
            <a:srgbClr val="F2F2F2"/>
          </a:solidFill>
          <a:ln>
            <a:noFill/>
          </a:ln>
        </p:spPr>
        <p:txBody>
          <a:bodyPr spcFirstLastPara="1" wrap="square" lIns="68569" tIns="34275" rIns="68569" bIns="34275" anchor="ctr" anchorCtr="0">
            <a:noAutofit/>
          </a:bodyPr>
          <a:lstStyle/>
          <a:p>
            <a:pPr>
              <a:buClr>
                <a:srgbClr val="000000"/>
              </a:buClr>
              <a:buSzPts val="1351"/>
            </a:pPr>
            <a:endParaRPr sz="1013" b="0" dirty="0">
              <a:solidFill>
                <a:srgbClr val="FFFFFF"/>
              </a:solidFill>
              <a:latin typeface="Arial"/>
              <a:ea typeface="Arial"/>
              <a:cs typeface="Arial"/>
              <a:sym typeface="Arial"/>
            </a:endParaRPr>
          </a:p>
        </p:txBody>
      </p:sp>
      <p:sp>
        <p:nvSpPr>
          <p:cNvPr id="220" name="Google Shape;220;p11"/>
          <p:cNvSpPr txBox="1"/>
          <p:nvPr/>
        </p:nvSpPr>
        <p:spPr>
          <a:xfrm>
            <a:off x="485713" y="1298187"/>
            <a:ext cx="1510904" cy="380971"/>
          </a:xfrm>
          <a:prstGeom prst="rect">
            <a:avLst/>
          </a:prstGeom>
          <a:noFill/>
          <a:ln>
            <a:noFill/>
          </a:ln>
        </p:spPr>
        <p:txBody>
          <a:bodyPr spcFirstLastPara="1" wrap="square" lIns="68569" tIns="34275" rIns="68569" bIns="34275" anchor="t" anchorCtr="0">
            <a:spAutoFit/>
          </a:bodyPr>
          <a:lstStyle/>
          <a:p>
            <a:pPr algn="l">
              <a:buClr>
                <a:srgbClr val="000000"/>
              </a:buClr>
              <a:buSzPts val="1351"/>
            </a:pPr>
            <a:r>
              <a:rPr lang="ru-RU" sz="1013" dirty="0">
                <a:latin typeface="Arial"/>
                <a:ea typeface="Arial"/>
                <a:cs typeface="Arial"/>
                <a:sym typeface="Arial"/>
              </a:rPr>
              <a:t>Федеральный уровень</a:t>
            </a:r>
            <a:endParaRPr sz="1050" b="0" dirty="0">
              <a:latin typeface="Arial"/>
              <a:ea typeface="Arial"/>
              <a:cs typeface="Arial"/>
              <a:sym typeface="Arial"/>
            </a:endParaRPr>
          </a:p>
        </p:txBody>
      </p:sp>
      <p:sp>
        <p:nvSpPr>
          <p:cNvPr id="221" name="Google Shape;221;p11"/>
          <p:cNvSpPr txBox="1"/>
          <p:nvPr/>
        </p:nvSpPr>
        <p:spPr>
          <a:xfrm>
            <a:off x="485713" y="2085849"/>
            <a:ext cx="1510904" cy="380971"/>
          </a:xfrm>
          <a:prstGeom prst="rect">
            <a:avLst/>
          </a:prstGeom>
          <a:noFill/>
          <a:ln>
            <a:noFill/>
          </a:ln>
        </p:spPr>
        <p:txBody>
          <a:bodyPr spcFirstLastPara="1" wrap="square" lIns="68569" tIns="34275" rIns="68569" bIns="34275" anchor="t" anchorCtr="0">
            <a:spAutoFit/>
          </a:bodyPr>
          <a:lstStyle/>
          <a:p>
            <a:pPr algn="l">
              <a:buClr>
                <a:srgbClr val="000000"/>
              </a:buClr>
              <a:buSzPts val="1351"/>
            </a:pPr>
            <a:r>
              <a:rPr lang="ru-RU" sz="1013" dirty="0">
                <a:latin typeface="Arial"/>
                <a:ea typeface="Arial"/>
                <a:cs typeface="Arial"/>
                <a:sym typeface="Arial"/>
              </a:rPr>
              <a:t>Региональный уровень</a:t>
            </a:r>
            <a:endParaRPr sz="1050" b="0" dirty="0">
              <a:latin typeface="Arial"/>
              <a:ea typeface="Arial"/>
              <a:cs typeface="Arial"/>
              <a:sym typeface="Arial"/>
            </a:endParaRPr>
          </a:p>
        </p:txBody>
      </p:sp>
      <p:sp>
        <p:nvSpPr>
          <p:cNvPr id="222" name="Google Shape;222;p11"/>
          <p:cNvSpPr txBox="1"/>
          <p:nvPr/>
        </p:nvSpPr>
        <p:spPr>
          <a:xfrm>
            <a:off x="485713" y="3051103"/>
            <a:ext cx="1510904" cy="536848"/>
          </a:xfrm>
          <a:prstGeom prst="rect">
            <a:avLst/>
          </a:prstGeom>
          <a:noFill/>
          <a:ln>
            <a:noFill/>
          </a:ln>
        </p:spPr>
        <p:txBody>
          <a:bodyPr spcFirstLastPara="1" wrap="square" lIns="68569" tIns="34275" rIns="68569" bIns="34275" anchor="t" anchorCtr="0">
            <a:spAutoFit/>
          </a:bodyPr>
          <a:lstStyle/>
          <a:p>
            <a:pPr algn="l">
              <a:buClr>
                <a:srgbClr val="000000"/>
              </a:buClr>
              <a:buSzPts val="1351"/>
            </a:pPr>
            <a:r>
              <a:rPr lang="ru-RU" sz="1013" dirty="0">
                <a:latin typeface="Arial"/>
                <a:ea typeface="Arial"/>
                <a:cs typeface="Arial"/>
                <a:sym typeface="Arial"/>
              </a:rPr>
              <a:t>Муниципальный уровень </a:t>
            </a:r>
            <a:br>
              <a:rPr lang="ru-RU" sz="1013" dirty="0">
                <a:latin typeface="Arial"/>
                <a:ea typeface="Arial"/>
                <a:cs typeface="Arial"/>
                <a:sym typeface="Arial"/>
              </a:rPr>
            </a:br>
            <a:r>
              <a:rPr lang="ru-RU" sz="1013" dirty="0">
                <a:latin typeface="Arial"/>
                <a:ea typeface="Arial"/>
                <a:cs typeface="Arial"/>
                <a:sym typeface="Arial"/>
              </a:rPr>
              <a:t>(местные бюджеты)</a:t>
            </a:r>
            <a:endParaRPr sz="1050" b="0" dirty="0">
              <a:latin typeface="Arial"/>
              <a:ea typeface="Arial"/>
              <a:cs typeface="Arial"/>
              <a:sym typeface="Arial"/>
            </a:endParaRPr>
          </a:p>
        </p:txBody>
      </p:sp>
      <p:sp>
        <p:nvSpPr>
          <p:cNvPr id="223" name="Google Shape;223;p11"/>
          <p:cNvSpPr/>
          <p:nvPr/>
        </p:nvSpPr>
        <p:spPr>
          <a:xfrm>
            <a:off x="2365905" y="1213349"/>
            <a:ext cx="2541853" cy="534339"/>
          </a:xfrm>
          <a:prstGeom prst="roundRect">
            <a:avLst>
              <a:gd name="adj" fmla="val 16667"/>
            </a:avLst>
          </a:prstGeom>
          <a:no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51"/>
            </a:pPr>
            <a:r>
              <a:rPr lang="ru-RU" sz="1013" b="0" dirty="0">
                <a:solidFill>
                  <a:srgbClr val="0087BA"/>
                </a:solidFill>
                <a:latin typeface="Arial"/>
                <a:ea typeface="Arial"/>
                <a:cs typeface="Arial"/>
                <a:sym typeface="Arial"/>
              </a:rPr>
              <a:t>Федеральный бюджет</a:t>
            </a:r>
            <a:endParaRPr sz="1050" b="0" dirty="0">
              <a:latin typeface="Arial"/>
              <a:ea typeface="Arial"/>
              <a:cs typeface="Arial"/>
              <a:sym typeface="Arial"/>
            </a:endParaRPr>
          </a:p>
        </p:txBody>
      </p:sp>
      <p:sp>
        <p:nvSpPr>
          <p:cNvPr id="224" name="Google Shape;224;p11"/>
          <p:cNvSpPr/>
          <p:nvPr/>
        </p:nvSpPr>
        <p:spPr>
          <a:xfrm>
            <a:off x="5477936" y="1213349"/>
            <a:ext cx="2705231" cy="534339"/>
          </a:xfrm>
          <a:prstGeom prst="roundRect">
            <a:avLst>
              <a:gd name="adj" fmla="val 16667"/>
            </a:avLst>
          </a:prstGeom>
          <a:no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51"/>
            </a:pPr>
            <a:r>
              <a:rPr lang="ru-RU" sz="1013" b="0" dirty="0">
                <a:solidFill>
                  <a:srgbClr val="0087BA"/>
                </a:solidFill>
                <a:latin typeface="Arial"/>
                <a:ea typeface="Arial"/>
                <a:cs typeface="Arial"/>
                <a:sym typeface="Arial"/>
              </a:rPr>
              <a:t>Бюджеты государственных внебюджетных фондов РФ</a:t>
            </a:r>
            <a:endParaRPr sz="1050" b="0" dirty="0">
              <a:latin typeface="Arial"/>
              <a:ea typeface="Arial"/>
              <a:cs typeface="Arial"/>
              <a:sym typeface="Arial"/>
            </a:endParaRPr>
          </a:p>
        </p:txBody>
      </p:sp>
      <p:sp>
        <p:nvSpPr>
          <p:cNvPr id="225" name="Google Shape;225;p11"/>
          <p:cNvSpPr/>
          <p:nvPr/>
        </p:nvSpPr>
        <p:spPr>
          <a:xfrm>
            <a:off x="2365905" y="1984746"/>
            <a:ext cx="2541853" cy="669994"/>
          </a:xfrm>
          <a:prstGeom prst="roundRect">
            <a:avLst>
              <a:gd name="adj" fmla="val 16667"/>
            </a:avLst>
          </a:prstGeom>
          <a:solidFill>
            <a:schemeClr val="dk2"/>
          </a:solidFill>
          <a:ln>
            <a:noFill/>
          </a:ln>
        </p:spPr>
        <p:txBody>
          <a:bodyPr spcFirstLastPara="1" wrap="square" lIns="68569" tIns="34275" rIns="68569" bIns="34275" anchor="ctr" anchorCtr="0">
            <a:noAutofit/>
          </a:bodyPr>
          <a:lstStyle/>
          <a:p>
            <a:pPr>
              <a:buClr>
                <a:srgbClr val="000000"/>
              </a:buClr>
              <a:buSzPts val="1351"/>
            </a:pPr>
            <a:r>
              <a:rPr lang="ru-RU" sz="1013" b="0" dirty="0">
                <a:solidFill>
                  <a:srgbClr val="FFFFFF"/>
                </a:solidFill>
                <a:latin typeface="Arial"/>
                <a:ea typeface="Arial"/>
                <a:cs typeface="Arial"/>
                <a:sym typeface="Arial"/>
              </a:rPr>
              <a:t>Бюджеты субъектов РФ</a:t>
            </a:r>
            <a:endParaRPr sz="1050" b="0" dirty="0">
              <a:latin typeface="Arial"/>
              <a:ea typeface="Arial"/>
              <a:cs typeface="Arial"/>
              <a:sym typeface="Arial"/>
            </a:endParaRPr>
          </a:p>
        </p:txBody>
      </p:sp>
      <p:sp>
        <p:nvSpPr>
          <p:cNvPr id="226" name="Google Shape;226;p11"/>
          <p:cNvSpPr/>
          <p:nvPr/>
        </p:nvSpPr>
        <p:spPr>
          <a:xfrm>
            <a:off x="5477935" y="1984745"/>
            <a:ext cx="2705231" cy="669994"/>
          </a:xfrm>
          <a:prstGeom prst="roundRect">
            <a:avLst>
              <a:gd name="adj" fmla="val 16667"/>
            </a:avLst>
          </a:prstGeom>
          <a:solidFill>
            <a:schemeClr val="dk2"/>
          </a:solidFill>
          <a:ln>
            <a:noFill/>
          </a:ln>
        </p:spPr>
        <p:txBody>
          <a:bodyPr spcFirstLastPara="1" wrap="square" lIns="68569" tIns="34275" rIns="68569" bIns="34275" anchor="ctr" anchorCtr="0">
            <a:noAutofit/>
          </a:bodyPr>
          <a:lstStyle/>
          <a:p>
            <a:pPr>
              <a:buClr>
                <a:srgbClr val="000000"/>
              </a:buClr>
              <a:buSzPts val="1351"/>
            </a:pPr>
            <a:r>
              <a:rPr lang="ru-RU" sz="1013" b="0" dirty="0">
                <a:solidFill>
                  <a:srgbClr val="FFFFFF"/>
                </a:solidFill>
                <a:latin typeface="Arial"/>
                <a:ea typeface="Arial"/>
                <a:cs typeface="Arial"/>
                <a:sym typeface="Arial"/>
              </a:rPr>
              <a:t>Бюджеты</a:t>
            </a:r>
            <a:br>
              <a:rPr lang="ru-RU" sz="1013" b="0" dirty="0">
                <a:solidFill>
                  <a:srgbClr val="FFFFFF"/>
                </a:solidFill>
                <a:latin typeface="Arial"/>
                <a:ea typeface="Arial"/>
                <a:cs typeface="Arial"/>
                <a:sym typeface="Arial"/>
              </a:rPr>
            </a:br>
            <a:r>
              <a:rPr lang="ru-RU" sz="1013" b="0" dirty="0">
                <a:solidFill>
                  <a:srgbClr val="FFFFFF"/>
                </a:solidFill>
                <a:latin typeface="Arial"/>
                <a:ea typeface="Arial"/>
                <a:cs typeface="Arial"/>
                <a:sym typeface="Arial"/>
              </a:rPr>
              <a:t>территориальных государственных внебюджетных фондов </a:t>
            </a:r>
            <a:endParaRPr sz="1050" b="0" dirty="0">
              <a:latin typeface="Arial"/>
              <a:ea typeface="Arial"/>
              <a:cs typeface="Arial"/>
              <a:sym typeface="Arial"/>
            </a:endParaRPr>
          </a:p>
        </p:txBody>
      </p:sp>
      <p:sp>
        <p:nvSpPr>
          <p:cNvPr id="227" name="Google Shape;227;p11"/>
          <p:cNvSpPr/>
          <p:nvPr/>
        </p:nvSpPr>
        <p:spPr>
          <a:xfrm>
            <a:off x="367903" y="3659623"/>
            <a:ext cx="2013404" cy="782270"/>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Бюджеты городских поселений, входящих</a:t>
            </a:r>
            <a:br>
              <a:rPr lang="ru-RU" sz="1050" b="0" dirty="0">
                <a:solidFill>
                  <a:srgbClr val="3F3F3F"/>
                </a:solidFill>
                <a:latin typeface="Arial"/>
                <a:ea typeface="Arial"/>
                <a:cs typeface="Arial"/>
                <a:sym typeface="Arial"/>
              </a:rPr>
            </a:br>
            <a:r>
              <a:rPr lang="ru-RU" sz="1050" b="0" dirty="0">
                <a:solidFill>
                  <a:srgbClr val="3F3F3F"/>
                </a:solidFill>
                <a:latin typeface="Arial"/>
                <a:ea typeface="Arial"/>
                <a:cs typeface="Arial"/>
                <a:sym typeface="Arial"/>
              </a:rPr>
              <a:t>в состав муниципальных районов</a:t>
            </a:r>
            <a:endParaRPr sz="1050" b="0" dirty="0">
              <a:latin typeface="Arial"/>
              <a:ea typeface="Arial"/>
              <a:cs typeface="Arial"/>
              <a:sym typeface="Arial"/>
            </a:endParaRPr>
          </a:p>
        </p:txBody>
      </p:sp>
      <p:sp>
        <p:nvSpPr>
          <p:cNvPr id="228" name="Google Shape;228;p11"/>
          <p:cNvSpPr/>
          <p:nvPr/>
        </p:nvSpPr>
        <p:spPr>
          <a:xfrm>
            <a:off x="2425365" y="3652341"/>
            <a:ext cx="2013404" cy="799042"/>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Бюджеты сельских поселений, входящих</a:t>
            </a:r>
            <a:br>
              <a:rPr lang="ru-RU" sz="1050" b="0" dirty="0">
                <a:solidFill>
                  <a:srgbClr val="3F3F3F"/>
                </a:solidFill>
                <a:latin typeface="Arial"/>
                <a:ea typeface="Arial"/>
                <a:cs typeface="Arial"/>
                <a:sym typeface="Arial"/>
              </a:rPr>
            </a:br>
            <a:r>
              <a:rPr lang="ru-RU" sz="1050" b="0" dirty="0">
                <a:solidFill>
                  <a:srgbClr val="3F3F3F"/>
                </a:solidFill>
                <a:latin typeface="Arial"/>
                <a:ea typeface="Arial"/>
                <a:cs typeface="Arial"/>
                <a:sym typeface="Arial"/>
              </a:rPr>
              <a:t>в состав муниципальных районов</a:t>
            </a:r>
            <a:endParaRPr sz="1050" b="0" dirty="0">
              <a:latin typeface="Arial"/>
              <a:ea typeface="Arial"/>
              <a:cs typeface="Arial"/>
              <a:sym typeface="Arial"/>
            </a:endParaRPr>
          </a:p>
        </p:txBody>
      </p:sp>
      <p:sp>
        <p:nvSpPr>
          <p:cNvPr id="229" name="Google Shape;229;p11"/>
          <p:cNvSpPr/>
          <p:nvPr/>
        </p:nvSpPr>
        <p:spPr>
          <a:xfrm>
            <a:off x="4484924" y="2860849"/>
            <a:ext cx="1634597"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Бюджеты городских округов</a:t>
            </a:r>
            <a:endParaRPr sz="1050" b="0" dirty="0">
              <a:latin typeface="Arial"/>
              <a:ea typeface="Arial"/>
              <a:cs typeface="Arial"/>
              <a:sym typeface="Arial"/>
            </a:endParaRPr>
          </a:p>
        </p:txBody>
      </p:sp>
      <p:sp>
        <p:nvSpPr>
          <p:cNvPr id="230" name="Google Shape;230;p11"/>
          <p:cNvSpPr/>
          <p:nvPr/>
        </p:nvSpPr>
        <p:spPr>
          <a:xfrm>
            <a:off x="4488079" y="3658960"/>
            <a:ext cx="2013404" cy="792422"/>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Бюджеты городских округов с внутригородским делением</a:t>
            </a:r>
            <a:endParaRPr sz="1050" b="0" dirty="0">
              <a:latin typeface="Arial"/>
              <a:ea typeface="Arial"/>
              <a:cs typeface="Arial"/>
              <a:sym typeface="Arial"/>
            </a:endParaRPr>
          </a:p>
        </p:txBody>
      </p:sp>
      <p:sp>
        <p:nvSpPr>
          <p:cNvPr id="231" name="Google Shape;231;p11"/>
          <p:cNvSpPr/>
          <p:nvPr/>
        </p:nvSpPr>
        <p:spPr>
          <a:xfrm>
            <a:off x="6550795" y="3652342"/>
            <a:ext cx="2013404" cy="796835"/>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Бюджеты внутригородских районов, входящих</a:t>
            </a:r>
            <a:br>
              <a:rPr lang="ru-RU" sz="1050" b="0" dirty="0">
                <a:solidFill>
                  <a:srgbClr val="3F3F3F"/>
                </a:solidFill>
                <a:latin typeface="Arial"/>
                <a:ea typeface="Arial"/>
                <a:cs typeface="Arial"/>
                <a:sym typeface="Arial"/>
              </a:rPr>
            </a:br>
            <a:r>
              <a:rPr lang="ru-RU" sz="1050" b="0" dirty="0">
                <a:solidFill>
                  <a:srgbClr val="3F3F3F"/>
                </a:solidFill>
                <a:latin typeface="Arial"/>
                <a:ea typeface="Arial"/>
                <a:cs typeface="Arial"/>
                <a:sym typeface="Arial"/>
              </a:rPr>
              <a:t>в состав городских округов</a:t>
            </a:r>
            <a:endParaRPr sz="1050" b="0" dirty="0">
              <a:latin typeface="Arial"/>
              <a:ea typeface="Arial"/>
              <a:cs typeface="Arial"/>
              <a:sym typeface="Arial"/>
            </a:endParaRPr>
          </a:p>
        </p:txBody>
      </p:sp>
      <p:sp>
        <p:nvSpPr>
          <p:cNvPr id="232" name="Google Shape;232;p11"/>
          <p:cNvSpPr/>
          <p:nvPr/>
        </p:nvSpPr>
        <p:spPr>
          <a:xfrm>
            <a:off x="6166619" y="2860849"/>
            <a:ext cx="2397581"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Бюджеты внутригородских муниципальных образований Москвы, Санкт-Петербурга, Севастополя</a:t>
            </a:r>
            <a:endParaRPr sz="1050" b="0" dirty="0">
              <a:latin typeface="Arial"/>
              <a:ea typeface="Arial"/>
              <a:cs typeface="Arial"/>
              <a:sym typeface="Arial"/>
            </a:endParaRPr>
          </a:p>
        </p:txBody>
      </p:sp>
      <p:sp>
        <p:nvSpPr>
          <p:cNvPr id="233" name="Google Shape;233;p11"/>
          <p:cNvSpPr/>
          <p:nvPr/>
        </p:nvSpPr>
        <p:spPr>
          <a:xfrm>
            <a:off x="2803229" y="2860849"/>
            <a:ext cx="1634597" cy="713887"/>
          </a:xfrm>
          <a:prstGeom prst="roundRect">
            <a:avLst>
              <a:gd name="adj" fmla="val 16667"/>
            </a:avLst>
          </a:prstGeom>
          <a:solidFill>
            <a:srgbClr val="FFE3B4"/>
          </a:solidFill>
          <a:ln>
            <a:noFill/>
          </a:ln>
        </p:spPr>
        <p:txBody>
          <a:bodyPr spcFirstLastPara="1" wrap="square" lIns="68569" tIns="34275" rIns="68569" bIns="34275" anchor="ctr" anchorCtr="0">
            <a:noAutofit/>
          </a:bodyPr>
          <a:lstStyle/>
          <a:p>
            <a:pPr>
              <a:lnSpc>
                <a:spcPct val="104785"/>
              </a:lnSpc>
              <a:buClr>
                <a:srgbClr val="000000"/>
              </a:buClr>
              <a:buSzPts val="1400"/>
            </a:pPr>
            <a:r>
              <a:rPr lang="ru-RU" sz="1050" b="0" dirty="0">
                <a:solidFill>
                  <a:srgbClr val="3F3F3F"/>
                </a:solidFill>
                <a:latin typeface="Arial"/>
                <a:ea typeface="Arial"/>
                <a:cs typeface="Arial"/>
                <a:sym typeface="Arial"/>
              </a:rPr>
              <a:t>Бюджеты муниципальных районов</a:t>
            </a:r>
            <a:endParaRPr sz="1050" b="0" dirty="0">
              <a:latin typeface="Arial"/>
              <a:ea typeface="Arial"/>
              <a:cs typeface="Arial"/>
              <a:sym typeface="Arial"/>
            </a:endParaRPr>
          </a:p>
        </p:txBody>
      </p:sp>
      <p:sp>
        <p:nvSpPr>
          <p:cNvPr id="6" name="Google Shape;173;p3">
            <a:extLst>
              <a:ext uri="{FF2B5EF4-FFF2-40B4-BE49-F238E27FC236}">
                <a16:creationId xmlns:a16="http://schemas.microsoft.com/office/drawing/2014/main" id="{5DE09082-8B22-1918-ED0B-107754E3542B}"/>
              </a:ext>
            </a:extLst>
          </p:cNvPr>
          <p:cNvSpPr txBox="1">
            <a:spLocks noGrp="1"/>
          </p:cNvSpPr>
          <p:nvPr>
            <p:ph type="title"/>
          </p:nvPr>
        </p:nvSpPr>
        <p:spPr>
          <a:xfrm>
            <a:off x="296466" y="272024"/>
            <a:ext cx="7886700" cy="635409"/>
          </a:xfrm>
          <a:prstGeom prst="rect">
            <a:avLst/>
          </a:prstGeom>
          <a:noFill/>
          <a:ln>
            <a:noFill/>
          </a:ln>
        </p:spPr>
        <p:txBody>
          <a:bodyPr spcFirstLastPara="1" wrap="square" lIns="68569" tIns="34275" rIns="68569" bIns="34275" anchor="t" anchorCtr="0">
            <a:noAutofit/>
          </a:bodyPr>
          <a:lstStyle/>
          <a:p>
            <a:pPr>
              <a:buSzPts val="3200"/>
            </a:pPr>
            <a:r>
              <a:rPr lang="ru-RU" dirty="0">
                <a:ea typeface="Arial"/>
                <a:cs typeface="Arial"/>
                <a:sym typeface="Arial"/>
              </a:rPr>
              <a:t>СТРУКТУРА БЮДЖЕТНОЙ СИСТЕМЫ </a:t>
            </a:r>
            <a:br>
              <a:rPr lang="ru-RU" dirty="0">
                <a:ea typeface="Arial"/>
                <a:cs typeface="Arial"/>
                <a:sym typeface="Arial"/>
              </a:rPr>
            </a:br>
            <a:r>
              <a:rPr lang="ru-RU" dirty="0">
                <a:ea typeface="Arial"/>
                <a:cs typeface="Arial"/>
                <a:sym typeface="Arial"/>
              </a:rPr>
              <a:t>РОССИЙСКОЙ ФЕДЕРАЦИИ</a:t>
            </a:r>
          </a:p>
        </p:txBody>
      </p:sp>
      <p:sp>
        <p:nvSpPr>
          <p:cNvPr id="2" name="TextBox 1">
            <a:extLst>
              <a:ext uri="{FF2B5EF4-FFF2-40B4-BE49-F238E27FC236}">
                <a16:creationId xmlns:a16="http://schemas.microsoft.com/office/drawing/2014/main" id="{D8345044-C8BA-9039-58FD-E8B8DD39A295}"/>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7</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9"/>
          <p:cNvSpPr/>
          <p:nvPr/>
        </p:nvSpPr>
        <p:spPr>
          <a:xfrm>
            <a:off x="666449" y="1242297"/>
            <a:ext cx="2069291" cy="467711"/>
          </a:xfrm>
          <a:prstGeom prst="roundRect">
            <a:avLst>
              <a:gd name="adj" fmla="val 16667"/>
            </a:avLst>
          </a:prstGeom>
          <a:solidFill>
            <a:schemeClr val="accent2"/>
          </a:solidFill>
          <a:ln>
            <a:noFill/>
          </a:ln>
        </p:spPr>
        <p:txBody>
          <a:bodyPr spcFirstLastPara="1" wrap="square" lIns="68569" tIns="34275" rIns="68569" bIns="34275" anchor="ctr" anchorCtr="0">
            <a:noAutofit/>
          </a:bodyPr>
          <a:lstStyle/>
          <a:p>
            <a:pPr>
              <a:buClr>
                <a:srgbClr val="000000"/>
              </a:buClr>
              <a:buSzPts val="1800"/>
            </a:pPr>
            <a:r>
              <a:rPr lang="ru-RU" sz="1200" dirty="0">
                <a:solidFill>
                  <a:schemeClr val="bg1"/>
                </a:solidFill>
                <a:latin typeface="Arial"/>
                <a:ea typeface="Arial"/>
                <a:cs typeface="Arial"/>
                <a:sym typeface="Arial"/>
              </a:rPr>
              <a:t>ДОХОДЫ</a:t>
            </a:r>
          </a:p>
        </p:txBody>
      </p:sp>
      <p:sp>
        <p:nvSpPr>
          <p:cNvPr id="291" name="Google Shape;291;p9"/>
          <p:cNvSpPr/>
          <p:nvPr/>
        </p:nvSpPr>
        <p:spPr>
          <a:xfrm>
            <a:off x="676349" y="1892663"/>
            <a:ext cx="1547307" cy="467711"/>
          </a:xfrm>
          <a:prstGeom prst="roundRect">
            <a:avLst>
              <a:gd name="adj" fmla="val 16667"/>
            </a:avLst>
          </a:prstGeom>
          <a:noFill/>
          <a:ln w="1905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33"/>
            </a:pPr>
            <a:r>
              <a:rPr lang="ru-RU" sz="1100" b="0" dirty="0">
                <a:latin typeface="Arial"/>
                <a:ea typeface="Arial"/>
                <a:cs typeface="Arial"/>
                <a:sym typeface="Arial"/>
              </a:rPr>
              <a:t>?</a:t>
            </a:r>
          </a:p>
        </p:txBody>
      </p:sp>
      <p:sp>
        <p:nvSpPr>
          <p:cNvPr id="292" name="Google Shape;292;p9"/>
          <p:cNvSpPr/>
          <p:nvPr/>
        </p:nvSpPr>
        <p:spPr>
          <a:xfrm>
            <a:off x="676351" y="2706645"/>
            <a:ext cx="1547306" cy="741059"/>
          </a:xfrm>
          <a:prstGeom prst="roundRect">
            <a:avLst>
              <a:gd name="adj" fmla="val 6806"/>
            </a:avLst>
          </a:prstGeom>
          <a:noFill/>
          <a:ln w="1905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400"/>
            </a:pPr>
            <a:r>
              <a:rPr lang="ru-RU" sz="1100" b="0" dirty="0">
                <a:latin typeface="Arial"/>
                <a:ea typeface="Arial"/>
                <a:cs typeface="Arial"/>
                <a:sym typeface="Arial"/>
              </a:rPr>
              <a:t>?</a:t>
            </a:r>
          </a:p>
        </p:txBody>
      </p:sp>
      <p:sp>
        <p:nvSpPr>
          <p:cNvPr id="293" name="Google Shape;293;p9"/>
          <p:cNvSpPr/>
          <p:nvPr/>
        </p:nvSpPr>
        <p:spPr>
          <a:xfrm>
            <a:off x="3369168" y="1235048"/>
            <a:ext cx="2069291" cy="1392524"/>
          </a:xfrm>
          <a:prstGeom prst="roundRect">
            <a:avLst>
              <a:gd name="adj" fmla="val 16667"/>
            </a:avLst>
          </a:prstGeom>
          <a:solidFill>
            <a:srgbClr val="F2F2F2"/>
          </a:solidFill>
          <a:ln w="19050" cap="flat" cmpd="sng">
            <a:solidFill>
              <a:srgbClr val="BFBFBF"/>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2400"/>
            </a:pPr>
            <a:r>
              <a:rPr lang="ru-RU" sz="1800">
                <a:solidFill>
                  <a:srgbClr val="3F3F3F"/>
                </a:solidFill>
                <a:latin typeface="Arial"/>
                <a:ea typeface="Arial"/>
                <a:cs typeface="Arial"/>
                <a:sym typeface="Arial"/>
              </a:rPr>
              <a:t>Федеральный </a:t>
            </a:r>
            <a:endParaRPr sz="1050" b="0">
              <a:latin typeface="Arial"/>
              <a:ea typeface="Arial"/>
              <a:cs typeface="Arial"/>
              <a:sym typeface="Arial"/>
            </a:endParaRPr>
          </a:p>
          <a:p>
            <a:pPr>
              <a:buClr>
                <a:srgbClr val="000000"/>
              </a:buClr>
              <a:buSzPts val="2400"/>
            </a:pPr>
            <a:r>
              <a:rPr lang="ru-RU" sz="1800">
                <a:solidFill>
                  <a:srgbClr val="3F3F3F"/>
                </a:solidFill>
                <a:latin typeface="Arial"/>
                <a:ea typeface="Arial"/>
                <a:cs typeface="Arial"/>
                <a:sym typeface="Arial"/>
              </a:rPr>
              <a:t>бюджет</a:t>
            </a:r>
            <a:endParaRPr sz="1800" b="0">
              <a:solidFill>
                <a:srgbClr val="3F3F3F"/>
              </a:solidFill>
              <a:latin typeface="Arial"/>
              <a:ea typeface="Arial"/>
              <a:cs typeface="Arial"/>
              <a:sym typeface="Arial"/>
            </a:endParaRPr>
          </a:p>
        </p:txBody>
      </p:sp>
      <p:sp>
        <p:nvSpPr>
          <p:cNvPr id="294" name="Google Shape;294;p9"/>
          <p:cNvSpPr txBox="1"/>
          <p:nvPr/>
        </p:nvSpPr>
        <p:spPr>
          <a:xfrm>
            <a:off x="7032202" y="2852633"/>
            <a:ext cx="1180100"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295" name="Google Shape;295;p9"/>
          <p:cNvSpPr txBox="1"/>
          <p:nvPr/>
        </p:nvSpPr>
        <p:spPr>
          <a:xfrm>
            <a:off x="7019280" y="3120739"/>
            <a:ext cx="1486220"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296" name="Google Shape;296;p9"/>
          <p:cNvSpPr txBox="1"/>
          <p:nvPr/>
        </p:nvSpPr>
        <p:spPr>
          <a:xfrm>
            <a:off x="7037734" y="3542735"/>
            <a:ext cx="1174569"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b="0" cap="small">
                <a:solidFill>
                  <a:srgbClr val="393B3B"/>
                </a:solidFill>
                <a:latin typeface="Arial"/>
                <a:ea typeface="Arial"/>
                <a:cs typeface="Arial"/>
                <a:sym typeface="Arial"/>
              </a:rPr>
              <a:t>другие расходы</a:t>
            </a:r>
            <a:endParaRPr sz="1050" b="0">
              <a:latin typeface="Arial"/>
              <a:ea typeface="Arial"/>
              <a:cs typeface="Arial"/>
              <a:sym typeface="Arial"/>
            </a:endParaRPr>
          </a:p>
        </p:txBody>
      </p:sp>
      <p:sp>
        <p:nvSpPr>
          <p:cNvPr id="297" name="Google Shape;297;p9"/>
          <p:cNvSpPr txBox="1"/>
          <p:nvPr/>
        </p:nvSpPr>
        <p:spPr>
          <a:xfrm>
            <a:off x="7023809" y="2584527"/>
            <a:ext cx="1369926"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298" name="Google Shape;298;p9"/>
          <p:cNvSpPr txBox="1"/>
          <p:nvPr/>
        </p:nvSpPr>
        <p:spPr>
          <a:xfrm>
            <a:off x="7030005" y="2316421"/>
            <a:ext cx="1326700"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50" b="0">
              <a:latin typeface="Arial"/>
              <a:ea typeface="Arial"/>
              <a:cs typeface="Arial"/>
              <a:sym typeface="Arial"/>
            </a:endParaRPr>
          </a:p>
        </p:txBody>
      </p:sp>
      <p:sp>
        <p:nvSpPr>
          <p:cNvPr id="299" name="Google Shape;299;p9"/>
          <p:cNvSpPr txBox="1"/>
          <p:nvPr/>
        </p:nvSpPr>
        <p:spPr>
          <a:xfrm>
            <a:off x="7021936" y="2048315"/>
            <a:ext cx="1287679"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300" name="Google Shape;300;p9"/>
          <p:cNvSpPr txBox="1"/>
          <p:nvPr/>
        </p:nvSpPr>
        <p:spPr>
          <a:xfrm>
            <a:off x="7028415" y="1780209"/>
            <a:ext cx="1287679"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301" name="Google Shape;301;p9"/>
          <p:cNvSpPr/>
          <p:nvPr/>
        </p:nvSpPr>
        <p:spPr>
          <a:xfrm>
            <a:off x="5898171" y="1201076"/>
            <a:ext cx="2069291" cy="467711"/>
          </a:xfrm>
          <a:prstGeom prst="roundRect">
            <a:avLst>
              <a:gd name="adj" fmla="val 16667"/>
            </a:avLst>
          </a:prstGeom>
          <a:solidFill>
            <a:schemeClr val="accent3"/>
          </a:solidFill>
          <a:ln>
            <a:noFill/>
          </a:ln>
        </p:spPr>
        <p:txBody>
          <a:bodyPr spcFirstLastPara="1" wrap="square" lIns="68569" tIns="34275" rIns="68569" bIns="34275" anchor="ctr" anchorCtr="0">
            <a:noAutofit/>
          </a:bodyPr>
          <a:lstStyle/>
          <a:p>
            <a:pPr>
              <a:buClr>
                <a:srgbClr val="000000"/>
              </a:buClr>
              <a:buSzPts val="1333"/>
            </a:pPr>
            <a:r>
              <a:rPr lang="ru-RU" sz="1200" dirty="0">
                <a:solidFill>
                  <a:srgbClr val="FFFFFF"/>
                </a:solidFill>
                <a:latin typeface="Arial"/>
                <a:ea typeface="Arial"/>
                <a:cs typeface="Arial"/>
                <a:sym typeface="Arial"/>
              </a:rPr>
              <a:t>РАСХОДЫ</a:t>
            </a:r>
            <a:endParaRPr sz="1200" b="0" dirty="0">
              <a:solidFill>
                <a:srgbClr val="FFFFFF"/>
              </a:solidFill>
              <a:latin typeface="Arial"/>
              <a:ea typeface="Arial"/>
              <a:cs typeface="Arial"/>
              <a:sym typeface="Arial"/>
            </a:endParaRPr>
          </a:p>
        </p:txBody>
      </p:sp>
      <p:cxnSp>
        <p:nvCxnSpPr>
          <p:cNvPr id="302" name="Google Shape;302;p9"/>
          <p:cNvCxnSpPr>
            <a:cxnSpLocks/>
            <a:stCxn id="290" idx="3"/>
            <a:endCxn id="293" idx="1"/>
          </p:cNvCxnSpPr>
          <p:nvPr/>
        </p:nvCxnSpPr>
        <p:spPr>
          <a:xfrm>
            <a:off x="2735740" y="1476152"/>
            <a:ext cx="633375" cy="455175"/>
          </a:xfrm>
          <a:prstGeom prst="bentConnector3">
            <a:avLst>
              <a:gd name="adj1" fmla="val 50004"/>
            </a:avLst>
          </a:prstGeom>
          <a:noFill/>
          <a:ln w="9525" cap="flat" cmpd="sng">
            <a:solidFill>
              <a:schemeClr val="accent1"/>
            </a:solidFill>
            <a:prstDash val="solid"/>
            <a:miter lim="800000"/>
            <a:headEnd type="none" w="sm" len="sm"/>
            <a:tailEnd type="triangle" w="med" len="med"/>
          </a:ln>
        </p:spPr>
      </p:cxnSp>
      <p:cxnSp>
        <p:nvCxnSpPr>
          <p:cNvPr id="303" name="Google Shape;303;p9"/>
          <p:cNvCxnSpPr>
            <a:stCxn id="292" idx="3"/>
          </p:cNvCxnSpPr>
          <p:nvPr/>
        </p:nvCxnSpPr>
        <p:spPr>
          <a:xfrm rot="10800000" flipH="1">
            <a:off x="2223656" y="1718849"/>
            <a:ext cx="429525" cy="1358325"/>
          </a:xfrm>
          <a:prstGeom prst="bentConnector2">
            <a:avLst/>
          </a:prstGeom>
          <a:noFill/>
          <a:ln w="9525" cap="flat" cmpd="sng">
            <a:solidFill>
              <a:schemeClr val="accent1"/>
            </a:solidFill>
            <a:prstDash val="solid"/>
            <a:miter lim="800000"/>
            <a:headEnd type="none" w="sm" len="sm"/>
            <a:tailEnd type="triangle" w="med" len="med"/>
          </a:ln>
        </p:spPr>
      </p:cxnSp>
      <p:cxnSp>
        <p:nvCxnSpPr>
          <p:cNvPr id="304" name="Google Shape;304;p9"/>
          <p:cNvCxnSpPr/>
          <p:nvPr/>
        </p:nvCxnSpPr>
        <p:spPr>
          <a:xfrm rot="10800000" flipH="1">
            <a:off x="1949455" y="1895850"/>
            <a:ext cx="685799" cy="364"/>
          </a:xfrm>
          <a:prstGeom prst="straightConnector1">
            <a:avLst/>
          </a:prstGeom>
          <a:noFill/>
          <a:ln w="9525" cap="flat" cmpd="sng">
            <a:solidFill>
              <a:schemeClr val="accent1"/>
            </a:solidFill>
            <a:prstDash val="solid"/>
            <a:miter lim="800000"/>
            <a:headEnd type="none" w="sm" len="sm"/>
            <a:tailEnd type="triangle" w="med" len="med"/>
          </a:ln>
        </p:spPr>
      </p:cxnSp>
      <p:cxnSp>
        <p:nvCxnSpPr>
          <p:cNvPr id="305" name="Google Shape;305;p9"/>
          <p:cNvCxnSpPr>
            <a:stCxn id="293" idx="3"/>
            <a:endCxn id="301" idx="1"/>
          </p:cNvCxnSpPr>
          <p:nvPr/>
        </p:nvCxnSpPr>
        <p:spPr>
          <a:xfrm rot="10800000" flipH="1">
            <a:off x="5438459" y="1434960"/>
            <a:ext cx="459675" cy="496350"/>
          </a:xfrm>
          <a:prstGeom prst="bentConnector3">
            <a:avLst>
              <a:gd name="adj1" fmla="val 50004"/>
            </a:avLst>
          </a:prstGeom>
          <a:noFill/>
          <a:ln w="9525" cap="flat" cmpd="sng">
            <a:solidFill>
              <a:srgbClr val="A5A5A5"/>
            </a:solidFill>
            <a:prstDash val="solid"/>
            <a:miter lim="800000"/>
            <a:headEnd type="none" w="sm" len="sm"/>
            <a:tailEnd type="triangle" w="med" len="med"/>
          </a:ln>
        </p:spPr>
      </p:cxnSp>
      <p:cxnSp>
        <p:nvCxnSpPr>
          <p:cNvPr id="306" name="Google Shape;306;p9"/>
          <p:cNvCxnSpPr/>
          <p:nvPr/>
        </p:nvCxnSpPr>
        <p:spPr>
          <a:xfrm>
            <a:off x="6837218" y="1702759"/>
            <a:ext cx="0" cy="1963429"/>
          </a:xfrm>
          <a:prstGeom prst="straightConnector1">
            <a:avLst/>
          </a:prstGeom>
          <a:noFill/>
          <a:ln w="12700" cap="flat" cmpd="sng">
            <a:solidFill>
              <a:schemeClr val="accent3"/>
            </a:solidFill>
            <a:prstDash val="solid"/>
            <a:miter lim="800000"/>
            <a:headEnd type="none" w="sm" len="sm"/>
            <a:tailEnd type="none" w="sm" len="sm"/>
          </a:ln>
        </p:spPr>
      </p:cxnSp>
      <p:cxnSp>
        <p:nvCxnSpPr>
          <p:cNvPr id="307" name="Google Shape;307;p9"/>
          <p:cNvCxnSpPr>
            <a:endCxn id="300" idx="1"/>
          </p:cNvCxnSpPr>
          <p:nvPr/>
        </p:nvCxnSpPr>
        <p:spPr>
          <a:xfrm flipV="1">
            <a:off x="6837165" y="1891763"/>
            <a:ext cx="191250" cy="11466"/>
          </a:xfrm>
          <a:prstGeom prst="straightConnector1">
            <a:avLst/>
          </a:prstGeom>
          <a:noFill/>
          <a:ln w="9525" cap="flat" cmpd="sng">
            <a:solidFill>
              <a:schemeClr val="accent3"/>
            </a:solidFill>
            <a:prstDash val="solid"/>
            <a:miter lim="800000"/>
            <a:headEnd type="none" w="sm" len="sm"/>
            <a:tailEnd type="triangle" w="med" len="med"/>
          </a:ln>
        </p:spPr>
      </p:cxnSp>
      <p:cxnSp>
        <p:nvCxnSpPr>
          <p:cNvPr id="308" name="Google Shape;308;p9"/>
          <p:cNvCxnSpPr/>
          <p:nvPr/>
        </p:nvCxnSpPr>
        <p:spPr>
          <a:xfrm>
            <a:off x="6837218" y="2185894"/>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09" name="Google Shape;309;p9"/>
          <p:cNvCxnSpPr/>
          <p:nvPr/>
        </p:nvCxnSpPr>
        <p:spPr>
          <a:xfrm>
            <a:off x="6837218" y="2440637"/>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0" name="Google Shape;310;p9"/>
          <p:cNvCxnSpPr/>
          <p:nvPr/>
        </p:nvCxnSpPr>
        <p:spPr>
          <a:xfrm>
            <a:off x="6837218" y="2720037"/>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1" name="Google Shape;311;p9"/>
          <p:cNvCxnSpPr/>
          <p:nvPr/>
        </p:nvCxnSpPr>
        <p:spPr>
          <a:xfrm>
            <a:off x="6837218" y="2986737"/>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2" name="Google Shape;312;p9"/>
          <p:cNvCxnSpPr/>
          <p:nvPr/>
        </p:nvCxnSpPr>
        <p:spPr>
          <a:xfrm>
            <a:off x="6837218" y="3259787"/>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3" name="Google Shape;313;p9"/>
          <p:cNvCxnSpPr/>
          <p:nvPr/>
        </p:nvCxnSpPr>
        <p:spPr>
          <a:xfrm>
            <a:off x="6837218" y="3666187"/>
            <a:ext cx="191196" cy="0"/>
          </a:xfrm>
          <a:prstGeom prst="straightConnector1">
            <a:avLst/>
          </a:prstGeom>
          <a:noFill/>
          <a:ln w="9525" cap="flat" cmpd="sng">
            <a:solidFill>
              <a:schemeClr val="accent3"/>
            </a:solidFill>
            <a:prstDash val="solid"/>
            <a:miter lim="800000"/>
            <a:headEnd type="none" w="sm" len="sm"/>
            <a:tailEnd type="triangle" w="med" len="med"/>
          </a:ln>
        </p:spPr>
      </p:cxnSp>
      <p:pic>
        <p:nvPicPr>
          <p:cNvPr id="314" name="Google Shape;314;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25247" y="1571112"/>
            <a:ext cx="356402" cy="2796320"/>
          </a:xfrm>
          <a:prstGeom prst="rect">
            <a:avLst/>
          </a:prstGeom>
          <a:noFill/>
          <a:ln>
            <a:noFill/>
          </a:ln>
        </p:spPr>
      </p:pic>
      <p:sp>
        <p:nvSpPr>
          <p:cNvPr id="315" name="Google Shape;315;p9"/>
          <p:cNvSpPr/>
          <p:nvPr/>
        </p:nvSpPr>
        <p:spPr>
          <a:xfrm>
            <a:off x="676350" y="3858452"/>
            <a:ext cx="1547306" cy="741059"/>
          </a:xfrm>
          <a:prstGeom prst="roundRect">
            <a:avLst>
              <a:gd name="adj" fmla="val 0"/>
            </a:avLst>
          </a:prstGeom>
          <a:solidFill>
            <a:schemeClr val="lt1"/>
          </a:solidFill>
          <a:ln w="25400" cap="flat" cmpd="sng">
            <a:solidFill>
              <a:schemeClr val="accent2"/>
            </a:solidFill>
            <a:prstDash val="solid"/>
            <a:round/>
            <a:headEnd type="none" w="sm" len="sm"/>
            <a:tailEnd type="none" w="sm" len="sm"/>
          </a:ln>
        </p:spPr>
        <p:txBody>
          <a:bodyPr spcFirstLastPara="1" wrap="square" lIns="68569" tIns="34275" rIns="68569" bIns="34275" anchor="ctr" anchorCtr="0">
            <a:noAutofit/>
          </a:bodyPr>
          <a:lstStyle/>
          <a:p>
            <a:pPr>
              <a:buClr>
                <a:srgbClr val="000000"/>
              </a:buClr>
              <a:buSzPts val="1333"/>
            </a:pPr>
            <a:r>
              <a:rPr lang="ru-RU" sz="1100" b="0" dirty="0">
                <a:latin typeface="Arial"/>
                <a:ea typeface="Arial"/>
                <a:cs typeface="Arial"/>
                <a:sym typeface="Arial"/>
              </a:rPr>
              <a:t>?</a:t>
            </a:r>
            <a:endParaRPr sz="1100" b="0" dirty="0">
              <a:solidFill>
                <a:schemeClr val="dk1"/>
              </a:solidFill>
              <a:latin typeface="Arial"/>
              <a:ea typeface="Arial"/>
              <a:cs typeface="Arial"/>
              <a:sym typeface="Arial"/>
            </a:endParaRPr>
          </a:p>
        </p:txBody>
      </p:sp>
      <p:sp>
        <p:nvSpPr>
          <p:cNvPr id="316" name="Google Shape;316;p9"/>
          <p:cNvSpPr/>
          <p:nvPr/>
        </p:nvSpPr>
        <p:spPr>
          <a:xfrm>
            <a:off x="3012583" y="3489903"/>
            <a:ext cx="1294957" cy="234517"/>
          </a:xfrm>
          <a:prstGeom prst="rect">
            <a:avLst/>
          </a:prstGeom>
          <a:solidFill>
            <a:schemeClr val="lt1"/>
          </a:solidFill>
          <a:ln w="25400" cap="flat" cmpd="sng">
            <a:solidFill>
              <a:srgbClr val="006287"/>
            </a:solidFill>
            <a:prstDash val="solid"/>
            <a:round/>
            <a:headEnd type="none" w="sm" len="sm"/>
            <a:tailEnd type="none" w="sm" len="sm"/>
          </a:ln>
        </p:spPr>
        <p:txBody>
          <a:bodyPr spcFirstLastPara="1" wrap="square" lIns="68569" tIns="34275" rIns="68569" bIns="34275" anchor="ctr" anchorCtr="0">
            <a:noAutofit/>
          </a:bodyPr>
          <a:lstStyle/>
          <a:p>
            <a:r>
              <a:rPr lang="ru-RU" sz="1050" b="0">
                <a:solidFill>
                  <a:schemeClr val="dk1"/>
                </a:solidFill>
                <a:latin typeface="Arial"/>
                <a:ea typeface="Arial"/>
                <a:cs typeface="Arial"/>
                <a:sym typeface="Arial"/>
              </a:rPr>
              <a:t>?</a:t>
            </a:r>
            <a:endParaRPr sz="878"/>
          </a:p>
        </p:txBody>
      </p:sp>
      <p:sp>
        <p:nvSpPr>
          <p:cNvPr id="317" name="Google Shape;317;p9"/>
          <p:cNvSpPr/>
          <p:nvPr/>
        </p:nvSpPr>
        <p:spPr>
          <a:xfrm>
            <a:off x="4753335" y="3474714"/>
            <a:ext cx="1294957" cy="234517"/>
          </a:xfrm>
          <a:prstGeom prst="rect">
            <a:avLst/>
          </a:prstGeom>
          <a:solidFill>
            <a:schemeClr val="lt1"/>
          </a:solidFill>
          <a:ln w="25400" cap="flat" cmpd="sng">
            <a:solidFill>
              <a:srgbClr val="006287"/>
            </a:solidFill>
            <a:prstDash val="solid"/>
            <a:round/>
            <a:headEnd type="none" w="sm" len="sm"/>
            <a:tailEnd type="none" w="sm" len="sm"/>
          </a:ln>
        </p:spPr>
        <p:txBody>
          <a:bodyPr spcFirstLastPara="1" wrap="square" lIns="68569" tIns="34275" rIns="68569" bIns="34275" anchor="ctr" anchorCtr="0">
            <a:noAutofit/>
          </a:bodyPr>
          <a:lstStyle/>
          <a:p>
            <a:r>
              <a:rPr lang="ru-RU" sz="1050" b="0">
                <a:solidFill>
                  <a:schemeClr val="dk1"/>
                </a:solidFill>
                <a:latin typeface="Arial"/>
                <a:ea typeface="Arial"/>
                <a:cs typeface="Arial"/>
                <a:sym typeface="Arial"/>
              </a:rPr>
              <a:t>?</a:t>
            </a:r>
            <a:endParaRPr sz="878"/>
          </a:p>
        </p:txBody>
      </p:sp>
      <p:cxnSp>
        <p:nvCxnSpPr>
          <p:cNvPr id="318" name="Google Shape;318;p9"/>
          <p:cNvCxnSpPr/>
          <p:nvPr/>
        </p:nvCxnSpPr>
        <p:spPr>
          <a:xfrm flipH="1">
            <a:off x="3556517" y="2639706"/>
            <a:ext cx="835543" cy="702011"/>
          </a:xfrm>
          <a:prstGeom prst="straightConnector1">
            <a:avLst/>
          </a:prstGeom>
          <a:noFill/>
          <a:ln w="9525" cap="flat" cmpd="sng">
            <a:solidFill>
              <a:srgbClr val="0085B9"/>
            </a:solidFill>
            <a:prstDash val="solid"/>
            <a:round/>
            <a:headEnd type="none" w="sm" len="sm"/>
            <a:tailEnd type="triangle" w="med" len="med"/>
          </a:ln>
        </p:spPr>
      </p:cxnSp>
      <p:cxnSp>
        <p:nvCxnSpPr>
          <p:cNvPr id="319" name="Google Shape;319;p9"/>
          <p:cNvCxnSpPr/>
          <p:nvPr/>
        </p:nvCxnSpPr>
        <p:spPr>
          <a:xfrm>
            <a:off x="4403813" y="2627572"/>
            <a:ext cx="901785" cy="714145"/>
          </a:xfrm>
          <a:prstGeom prst="straightConnector1">
            <a:avLst/>
          </a:prstGeom>
          <a:noFill/>
          <a:ln w="9525" cap="flat" cmpd="sng">
            <a:solidFill>
              <a:srgbClr val="0085B9"/>
            </a:solidFill>
            <a:prstDash val="solid"/>
            <a:round/>
            <a:headEnd type="none" w="sm" len="sm"/>
            <a:tailEnd type="triangle" w="med" len="med"/>
          </a:ln>
        </p:spPr>
      </p:cxnSp>
      <p:sp>
        <p:nvSpPr>
          <p:cNvPr id="6" name="Заголовок 1">
            <a:extLst>
              <a:ext uri="{FF2B5EF4-FFF2-40B4-BE49-F238E27FC236}">
                <a16:creationId xmlns:a16="http://schemas.microsoft.com/office/drawing/2014/main" id="{C4F677A6-2F68-2109-3AF9-9A3A9E0CF331}"/>
              </a:ext>
            </a:extLst>
          </p:cNvPr>
          <p:cNvSpPr txBox="1">
            <a:spLocks/>
          </p:cNvSpPr>
          <p:nvPr/>
        </p:nvSpPr>
        <p:spPr>
          <a:xfrm>
            <a:off x="633412" y="383150"/>
            <a:ext cx="6888265" cy="682727"/>
          </a:xfrm>
          <a:prstGeom prst="rect">
            <a:avLst/>
          </a:prstGeom>
        </p:spPr>
        <p:txBody>
          <a:bodyPr/>
          <a:lstStyle>
            <a:lvl1pPr marL="0" marR="0" indent="0" algn="l" defTabSz="278607" rtl="0" latinLnBrk="0">
              <a:lnSpc>
                <a:spcPct val="100000"/>
              </a:lnSpc>
              <a:spcBef>
                <a:spcPts val="0"/>
              </a:spcBef>
              <a:spcAft>
                <a:spcPts val="0"/>
              </a:spcAft>
              <a:buClrTx/>
              <a:buSzTx/>
              <a:buFontTx/>
              <a:buNone/>
              <a:tabLst/>
              <a:defRPr sz="1800" b="1" i="0" u="none" strike="noStrike" cap="none" spc="0" baseline="0">
                <a:solidFill>
                  <a:srgbClr val="000000"/>
                </a:solidFill>
                <a:uFillTx/>
                <a:latin typeface="Proxima Nova Rg" panose="02000506030000020004" pitchFamily="2" charset="0"/>
                <a:ea typeface="+mn-ea"/>
                <a:cs typeface="+mn-cs"/>
                <a:sym typeface="Helvetica Neue Medium"/>
              </a:defRPr>
            </a:lvl1pPr>
            <a:lvl2pPr marL="0" marR="0" indent="15430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2pPr>
            <a:lvl3pPr marL="0" marR="0" indent="30861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3pPr>
            <a:lvl4pPr marL="0" marR="0" indent="46291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4pPr>
            <a:lvl5pPr marL="0" marR="0" indent="61722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5pPr>
            <a:lvl6pPr marL="0" marR="0" indent="77152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6pPr>
            <a:lvl7pPr marL="0" marR="0" indent="92583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7pPr>
            <a:lvl8pPr marL="0" marR="0" indent="108013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8pPr>
            <a:lvl9pPr marL="0" marR="0" indent="123444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9pPr>
          </a:lstStyle>
          <a:p>
            <a:pPr hangingPunct="1"/>
            <a:r>
              <a:rPr lang="ru-RU" dirty="0"/>
              <a:t>ФИНАНСЫ ГОСУДАРСТВА</a:t>
            </a:r>
          </a:p>
        </p:txBody>
      </p:sp>
      <p:sp>
        <p:nvSpPr>
          <p:cNvPr id="2" name="TextBox 1">
            <a:extLst>
              <a:ext uri="{FF2B5EF4-FFF2-40B4-BE49-F238E27FC236}">
                <a16:creationId xmlns:a16="http://schemas.microsoft.com/office/drawing/2014/main" id="{DBFAB4E8-6C3B-B1C4-0524-8371C76BB738}"/>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8</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9"/>
          <p:cNvSpPr/>
          <p:nvPr/>
        </p:nvSpPr>
        <p:spPr>
          <a:xfrm>
            <a:off x="666449" y="1242297"/>
            <a:ext cx="2069291" cy="467711"/>
          </a:xfrm>
          <a:prstGeom prst="roundRect">
            <a:avLst>
              <a:gd name="adj" fmla="val 16667"/>
            </a:avLst>
          </a:prstGeom>
          <a:solidFill>
            <a:schemeClr val="accent2"/>
          </a:solidFill>
          <a:ln>
            <a:noFill/>
          </a:ln>
        </p:spPr>
        <p:txBody>
          <a:bodyPr spcFirstLastPara="1" wrap="square" lIns="68569" tIns="34275" rIns="68569" bIns="34275" anchor="ctr" anchorCtr="0">
            <a:noAutofit/>
          </a:bodyPr>
          <a:lstStyle/>
          <a:p>
            <a:pPr>
              <a:buClr>
                <a:srgbClr val="000000"/>
              </a:buClr>
              <a:buSzPts val="1800"/>
            </a:pPr>
            <a:r>
              <a:rPr lang="ru-RU" sz="1200" dirty="0">
                <a:solidFill>
                  <a:schemeClr val="bg1"/>
                </a:solidFill>
                <a:latin typeface="Arial"/>
                <a:ea typeface="Arial"/>
                <a:cs typeface="Arial"/>
                <a:sym typeface="Arial"/>
              </a:rPr>
              <a:t>ДОХОДЫ</a:t>
            </a:r>
          </a:p>
        </p:txBody>
      </p:sp>
      <p:sp>
        <p:nvSpPr>
          <p:cNvPr id="291" name="Google Shape;291;p9"/>
          <p:cNvSpPr/>
          <p:nvPr/>
        </p:nvSpPr>
        <p:spPr>
          <a:xfrm>
            <a:off x="676349" y="1892663"/>
            <a:ext cx="1685450" cy="467711"/>
          </a:xfrm>
          <a:prstGeom prst="roundRect">
            <a:avLst>
              <a:gd name="adj" fmla="val 16667"/>
            </a:avLst>
          </a:prstGeom>
          <a:noFill/>
          <a:ln w="1905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1333"/>
            </a:pPr>
            <a:r>
              <a:rPr lang="ru-RU" sz="1100" dirty="0">
                <a:latin typeface="Arial"/>
                <a:ea typeface="Arial"/>
                <a:cs typeface="Arial"/>
                <a:sym typeface="Arial"/>
              </a:rPr>
              <a:t>НАЛОГОВЫЕ ДОХОДЫ</a:t>
            </a:r>
          </a:p>
        </p:txBody>
      </p:sp>
      <p:sp>
        <p:nvSpPr>
          <p:cNvPr id="292" name="Google Shape;292;p9"/>
          <p:cNvSpPr/>
          <p:nvPr/>
        </p:nvSpPr>
        <p:spPr>
          <a:xfrm>
            <a:off x="676350" y="2442359"/>
            <a:ext cx="1703375" cy="1323483"/>
          </a:xfrm>
          <a:prstGeom prst="roundRect">
            <a:avLst>
              <a:gd name="adj" fmla="val 6806"/>
            </a:avLst>
          </a:prstGeom>
          <a:noFill/>
          <a:ln w="1905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l">
              <a:buClr>
                <a:srgbClr val="000000"/>
              </a:buClr>
              <a:buSzPts val="1400"/>
            </a:pPr>
            <a:r>
              <a:rPr lang="ru-RU" sz="1100" dirty="0">
                <a:latin typeface="Arial"/>
                <a:ea typeface="Arial"/>
                <a:cs typeface="Arial"/>
                <a:sym typeface="Arial"/>
              </a:rPr>
              <a:t>НЕНАЛОГОВЫЕ ДОХОДЫ</a:t>
            </a:r>
          </a:p>
          <a:p>
            <a:pPr algn="l">
              <a:buClr>
                <a:srgbClr val="000000"/>
              </a:buClr>
              <a:buSzPts val="1400"/>
            </a:pPr>
            <a:r>
              <a:rPr lang="ru-RU" sz="1100" b="0" dirty="0">
                <a:latin typeface="Arial"/>
                <a:ea typeface="Arial"/>
                <a:cs typeface="Arial"/>
                <a:sym typeface="Arial"/>
              </a:rPr>
              <a:t>- Штрафы</a:t>
            </a:r>
          </a:p>
          <a:p>
            <a:pPr algn="l">
              <a:buClr>
                <a:srgbClr val="000000"/>
              </a:buClr>
              <a:buSzPts val="1400"/>
            </a:pPr>
            <a:r>
              <a:rPr lang="ru-RU" sz="1100" b="0" dirty="0">
                <a:latin typeface="Arial"/>
                <a:ea typeface="Arial"/>
                <a:cs typeface="Arial"/>
                <a:sym typeface="Arial"/>
              </a:rPr>
              <a:t>- Сборы</a:t>
            </a:r>
            <a:br>
              <a:rPr lang="ru-RU" sz="1100" b="0" dirty="0">
                <a:latin typeface="Arial"/>
                <a:ea typeface="Arial"/>
                <a:cs typeface="Arial"/>
                <a:sym typeface="Arial"/>
              </a:rPr>
            </a:br>
            <a:r>
              <a:rPr lang="ru-RU" sz="1050" b="0" dirty="0">
                <a:latin typeface="Arial"/>
                <a:ea typeface="Arial"/>
                <a:cs typeface="Arial"/>
                <a:sym typeface="Arial"/>
              </a:rPr>
              <a:t>- Доходы от использования государственной собственности и др.</a:t>
            </a:r>
          </a:p>
        </p:txBody>
      </p:sp>
      <p:sp>
        <p:nvSpPr>
          <p:cNvPr id="293" name="Google Shape;293;p9"/>
          <p:cNvSpPr/>
          <p:nvPr/>
        </p:nvSpPr>
        <p:spPr>
          <a:xfrm>
            <a:off x="3369168" y="1235048"/>
            <a:ext cx="2069291" cy="1392524"/>
          </a:xfrm>
          <a:prstGeom prst="roundRect">
            <a:avLst>
              <a:gd name="adj" fmla="val 16667"/>
            </a:avLst>
          </a:prstGeom>
          <a:solidFill>
            <a:srgbClr val="F2F2F2"/>
          </a:solidFill>
          <a:ln w="19050" cap="flat" cmpd="sng">
            <a:solidFill>
              <a:srgbClr val="BFBFBF"/>
            </a:solidFill>
            <a:prstDash val="solid"/>
            <a:miter lim="800000"/>
            <a:headEnd type="none" w="sm" len="sm"/>
            <a:tailEnd type="none" w="sm" len="sm"/>
          </a:ln>
        </p:spPr>
        <p:txBody>
          <a:bodyPr spcFirstLastPara="1" wrap="square" lIns="68569" tIns="34275" rIns="68569" bIns="34275" anchor="ctr" anchorCtr="0">
            <a:noAutofit/>
          </a:bodyPr>
          <a:lstStyle/>
          <a:p>
            <a:pPr>
              <a:buClr>
                <a:srgbClr val="000000"/>
              </a:buClr>
              <a:buSzPts val="2400"/>
            </a:pPr>
            <a:r>
              <a:rPr lang="ru-RU" sz="1800">
                <a:solidFill>
                  <a:srgbClr val="3F3F3F"/>
                </a:solidFill>
                <a:latin typeface="Arial"/>
                <a:ea typeface="Arial"/>
                <a:cs typeface="Arial"/>
                <a:sym typeface="Arial"/>
              </a:rPr>
              <a:t>Федеральный </a:t>
            </a:r>
            <a:endParaRPr sz="1050" b="0">
              <a:latin typeface="Arial"/>
              <a:ea typeface="Arial"/>
              <a:cs typeface="Arial"/>
              <a:sym typeface="Arial"/>
            </a:endParaRPr>
          </a:p>
          <a:p>
            <a:pPr>
              <a:buClr>
                <a:srgbClr val="000000"/>
              </a:buClr>
              <a:buSzPts val="2400"/>
            </a:pPr>
            <a:r>
              <a:rPr lang="ru-RU" sz="1800">
                <a:solidFill>
                  <a:srgbClr val="3F3F3F"/>
                </a:solidFill>
                <a:latin typeface="Arial"/>
                <a:ea typeface="Arial"/>
                <a:cs typeface="Arial"/>
                <a:sym typeface="Arial"/>
              </a:rPr>
              <a:t>бюджет</a:t>
            </a:r>
            <a:endParaRPr sz="1800" b="0">
              <a:solidFill>
                <a:srgbClr val="3F3F3F"/>
              </a:solidFill>
              <a:latin typeface="Arial"/>
              <a:ea typeface="Arial"/>
              <a:cs typeface="Arial"/>
              <a:sym typeface="Arial"/>
            </a:endParaRPr>
          </a:p>
        </p:txBody>
      </p:sp>
      <p:sp>
        <p:nvSpPr>
          <p:cNvPr id="294" name="Google Shape;294;p9"/>
          <p:cNvSpPr txBox="1"/>
          <p:nvPr/>
        </p:nvSpPr>
        <p:spPr>
          <a:xfrm>
            <a:off x="7032202" y="2852633"/>
            <a:ext cx="1180100"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295" name="Google Shape;295;p9"/>
          <p:cNvSpPr txBox="1"/>
          <p:nvPr/>
        </p:nvSpPr>
        <p:spPr>
          <a:xfrm>
            <a:off x="7019280" y="3120739"/>
            <a:ext cx="1486220"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296" name="Google Shape;296;p9"/>
          <p:cNvSpPr txBox="1"/>
          <p:nvPr/>
        </p:nvSpPr>
        <p:spPr>
          <a:xfrm>
            <a:off x="7037734" y="3542735"/>
            <a:ext cx="1174569"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b="0" cap="small">
                <a:solidFill>
                  <a:srgbClr val="393B3B"/>
                </a:solidFill>
                <a:latin typeface="Arial"/>
                <a:ea typeface="Arial"/>
                <a:cs typeface="Arial"/>
                <a:sym typeface="Arial"/>
              </a:rPr>
              <a:t>другие расходы</a:t>
            </a:r>
            <a:endParaRPr sz="1050" b="0">
              <a:latin typeface="Arial"/>
              <a:ea typeface="Arial"/>
              <a:cs typeface="Arial"/>
              <a:sym typeface="Arial"/>
            </a:endParaRPr>
          </a:p>
        </p:txBody>
      </p:sp>
      <p:sp>
        <p:nvSpPr>
          <p:cNvPr id="297" name="Google Shape;297;p9"/>
          <p:cNvSpPr txBox="1"/>
          <p:nvPr/>
        </p:nvSpPr>
        <p:spPr>
          <a:xfrm>
            <a:off x="7023809" y="2584527"/>
            <a:ext cx="1369926"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298" name="Google Shape;298;p9"/>
          <p:cNvSpPr txBox="1"/>
          <p:nvPr/>
        </p:nvSpPr>
        <p:spPr>
          <a:xfrm>
            <a:off x="7030005" y="2316421"/>
            <a:ext cx="1326700"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50" b="0">
              <a:latin typeface="Arial"/>
              <a:ea typeface="Arial"/>
              <a:cs typeface="Arial"/>
              <a:sym typeface="Arial"/>
            </a:endParaRPr>
          </a:p>
        </p:txBody>
      </p:sp>
      <p:sp>
        <p:nvSpPr>
          <p:cNvPr id="299" name="Google Shape;299;p9"/>
          <p:cNvSpPr txBox="1"/>
          <p:nvPr/>
        </p:nvSpPr>
        <p:spPr>
          <a:xfrm>
            <a:off x="7021936" y="2048315"/>
            <a:ext cx="1287679"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300" name="Google Shape;300;p9"/>
          <p:cNvSpPr txBox="1"/>
          <p:nvPr/>
        </p:nvSpPr>
        <p:spPr>
          <a:xfrm>
            <a:off x="7028415" y="1780209"/>
            <a:ext cx="1287679" cy="223108"/>
          </a:xfrm>
          <a:prstGeom prst="rect">
            <a:avLst/>
          </a:prstGeom>
          <a:noFill/>
          <a:ln>
            <a:noFill/>
          </a:ln>
        </p:spPr>
        <p:txBody>
          <a:bodyPr spcFirstLastPara="1" wrap="square" lIns="68569" tIns="34275" rIns="68569" bIns="34275" anchor="t" anchorCtr="0">
            <a:spAutoFit/>
          </a:bodyPr>
          <a:lstStyle/>
          <a:p>
            <a:pPr algn="l">
              <a:buClr>
                <a:srgbClr val="000000"/>
              </a:buClr>
              <a:buSzPts val="1333"/>
            </a:pPr>
            <a:r>
              <a:rPr lang="ru-RU" sz="1000" cap="small">
                <a:solidFill>
                  <a:srgbClr val="FF0000"/>
                </a:solidFill>
                <a:latin typeface="Arial"/>
                <a:ea typeface="Arial"/>
                <a:cs typeface="Arial"/>
                <a:sym typeface="Arial"/>
              </a:rPr>
              <a:t>?</a:t>
            </a:r>
            <a:endParaRPr sz="1000" cap="small">
              <a:solidFill>
                <a:srgbClr val="FF0000"/>
              </a:solidFill>
              <a:latin typeface="Arial"/>
              <a:ea typeface="Arial"/>
              <a:cs typeface="Arial"/>
              <a:sym typeface="Arial"/>
            </a:endParaRPr>
          </a:p>
        </p:txBody>
      </p:sp>
      <p:sp>
        <p:nvSpPr>
          <p:cNvPr id="301" name="Google Shape;301;p9"/>
          <p:cNvSpPr/>
          <p:nvPr/>
        </p:nvSpPr>
        <p:spPr>
          <a:xfrm>
            <a:off x="5898171" y="1201076"/>
            <a:ext cx="2069291" cy="467711"/>
          </a:xfrm>
          <a:prstGeom prst="roundRect">
            <a:avLst>
              <a:gd name="adj" fmla="val 16667"/>
            </a:avLst>
          </a:prstGeom>
          <a:solidFill>
            <a:schemeClr val="accent3"/>
          </a:solidFill>
          <a:ln>
            <a:noFill/>
          </a:ln>
        </p:spPr>
        <p:txBody>
          <a:bodyPr spcFirstLastPara="1" wrap="square" lIns="68569" tIns="34275" rIns="68569" bIns="34275" anchor="ctr" anchorCtr="0">
            <a:noAutofit/>
          </a:bodyPr>
          <a:lstStyle/>
          <a:p>
            <a:pPr>
              <a:buClr>
                <a:srgbClr val="000000"/>
              </a:buClr>
              <a:buSzPts val="1333"/>
            </a:pPr>
            <a:r>
              <a:rPr lang="ru-RU" sz="1200" dirty="0">
                <a:solidFill>
                  <a:srgbClr val="FFFFFF"/>
                </a:solidFill>
                <a:latin typeface="Arial"/>
                <a:ea typeface="Arial"/>
                <a:cs typeface="Arial"/>
                <a:sym typeface="Arial"/>
              </a:rPr>
              <a:t>РАСХОДЫ</a:t>
            </a:r>
            <a:endParaRPr sz="1200" b="0" dirty="0">
              <a:solidFill>
                <a:srgbClr val="FFFFFF"/>
              </a:solidFill>
              <a:latin typeface="Arial"/>
              <a:ea typeface="Arial"/>
              <a:cs typeface="Arial"/>
              <a:sym typeface="Arial"/>
            </a:endParaRPr>
          </a:p>
        </p:txBody>
      </p:sp>
      <p:cxnSp>
        <p:nvCxnSpPr>
          <p:cNvPr id="302" name="Google Shape;302;p9"/>
          <p:cNvCxnSpPr>
            <a:cxnSpLocks/>
            <a:stCxn id="290" idx="3"/>
            <a:endCxn id="293" idx="1"/>
          </p:cNvCxnSpPr>
          <p:nvPr/>
        </p:nvCxnSpPr>
        <p:spPr>
          <a:xfrm>
            <a:off x="2735740" y="1476152"/>
            <a:ext cx="633375" cy="455175"/>
          </a:xfrm>
          <a:prstGeom prst="bentConnector3">
            <a:avLst>
              <a:gd name="adj1" fmla="val 50004"/>
            </a:avLst>
          </a:prstGeom>
          <a:noFill/>
          <a:ln w="9525" cap="flat" cmpd="sng">
            <a:solidFill>
              <a:schemeClr val="accent1"/>
            </a:solidFill>
            <a:prstDash val="solid"/>
            <a:miter lim="800000"/>
            <a:headEnd type="none" w="sm" len="sm"/>
            <a:tailEnd type="triangle" w="med" len="med"/>
          </a:ln>
        </p:spPr>
      </p:cxnSp>
      <p:cxnSp>
        <p:nvCxnSpPr>
          <p:cNvPr id="303" name="Google Shape;303;p9"/>
          <p:cNvCxnSpPr>
            <a:cxnSpLocks/>
            <a:stCxn id="292" idx="3"/>
          </p:cNvCxnSpPr>
          <p:nvPr/>
        </p:nvCxnSpPr>
        <p:spPr>
          <a:xfrm flipV="1">
            <a:off x="2379725" y="1454567"/>
            <a:ext cx="273455" cy="1649534"/>
          </a:xfrm>
          <a:prstGeom prst="bentConnector2">
            <a:avLst/>
          </a:prstGeom>
          <a:noFill/>
          <a:ln w="9525" cap="flat" cmpd="sng">
            <a:solidFill>
              <a:schemeClr val="accent1"/>
            </a:solidFill>
            <a:prstDash val="solid"/>
            <a:miter lim="800000"/>
            <a:headEnd type="none" w="sm" len="sm"/>
            <a:tailEnd type="triangle" w="med" len="med"/>
          </a:ln>
        </p:spPr>
      </p:cxnSp>
      <p:cxnSp>
        <p:nvCxnSpPr>
          <p:cNvPr id="304" name="Google Shape;304;p9"/>
          <p:cNvCxnSpPr/>
          <p:nvPr/>
        </p:nvCxnSpPr>
        <p:spPr>
          <a:xfrm rot="10800000" flipH="1">
            <a:off x="1949455" y="1895850"/>
            <a:ext cx="685799" cy="364"/>
          </a:xfrm>
          <a:prstGeom prst="straightConnector1">
            <a:avLst/>
          </a:prstGeom>
          <a:noFill/>
          <a:ln w="9525" cap="flat" cmpd="sng">
            <a:solidFill>
              <a:schemeClr val="accent1"/>
            </a:solidFill>
            <a:prstDash val="solid"/>
            <a:miter lim="800000"/>
            <a:headEnd type="none" w="sm" len="sm"/>
            <a:tailEnd type="triangle" w="med" len="med"/>
          </a:ln>
        </p:spPr>
      </p:cxnSp>
      <p:cxnSp>
        <p:nvCxnSpPr>
          <p:cNvPr id="305" name="Google Shape;305;p9"/>
          <p:cNvCxnSpPr>
            <a:stCxn id="293" idx="3"/>
            <a:endCxn id="301" idx="1"/>
          </p:cNvCxnSpPr>
          <p:nvPr/>
        </p:nvCxnSpPr>
        <p:spPr>
          <a:xfrm rot="10800000" flipH="1">
            <a:off x="5438459" y="1434960"/>
            <a:ext cx="459675" cy="496350"/>
          </a:xfrm>
          <a:prstGeom prst="bentConnector3">
            <a:avLst>
              <a:gd name="adj1" fmla="val 50004"/>
            </a:avLst>
          </a:prstGeom>
          <a:noFill/>
          <a:ln w="9525" cap="flat" cmpd="sng">
            <a:solidFill>
              <a:srgbClr val="A5A5A5"/>
            </a:solidFill>
            <a:prstDash val="solid"/>
            <a:miter lim="800000"/>
            <a:headEnd type="none" w="sm" len="sm"/>
            <a:tailEnd type="triangle" w="med" len="med"/>
          </a:ln>
        </p:spPr>
      </p:cxnSp>
      <p:cxnSp>
        <p:nvCxnSpPr>
          <p:cNvPr id="306" name="Google Shape;306;p9"/>
          <p:cNvCxnSpPr/>
          <p:nvPr/>
        </p:nvCxnSpPr>
        <p:spPr>
          <a:xfrm>
            <a:off x="6837218" y="1702759"/>
            <a:ext cx="0" cy="1963429"/>
          </a:xfrm>
          <a:prstGeom prst="straightConnector1">
            <a:avLst/>
          </a:prstGeom>
          <a:noFill/>
          <a:ln w="12700" cap="flat" cmpd="sng">
            <a:solidFill>
              <a:schemeClr val="accent3"/>
            </a:solidFill>
            <a:prstDash val="solid"/>
            <a:miter lim="800000"/>
            <a:headEnd type="none" w="sm" len="sm"/>
            <a:tailEnd type="none" w="sm" len="sm"/>
          </a:ln>
        </p:spPr>
      </p:cxnSp>
      <p:cxnSp>
        <p:nvCxnSpPr>
          <p:cNvPr id="307" name="Google Shape;307;p9"/>
          <p:cNvCxnSpPr>
            <a:endCxn id="300" idx="1"/>
          </p:cNvCxnSpPr>
          <p:nvPr/>
        </p:nvCxnSpPr>
        <p:spPr>
          <a:xfrm flipV="1">
            <a:off x="6837165" y="1891763"/>
            <a:ext cx="191250" cy="11466"/>
          </a:xfrm>
          <a:prstGeom prst="straightConnector1">
            <a:avLst/>
          </a:prstGeom>
          <a:noFill/>
          <a:ln w="9525" cap="flat" cmpd="sng">
            <a:solidFill>
              <a:schemeClr val="accent3"/>
            </a:solidFill>
            <a:prstDash val="solid"/>
            <a:miter lim="800000"/>
            <a:headEnd type="none" w="sm" len="sm"/>
            <a:tailEnd type="triangle" w="med" len="med"/>
          </a:ln>
        </p:spPr>
      </p:cxnSp>
      <p:cxnSp>
        <p:nvCxnSpPr>
          <p:cNvPr id="308" name="Google Shape;308;p9"/>
          <p:cNvCxnSpPr/>
          <p:nvPr/>
        </p:nvCxnSpPr>
        <p:spPr>
          <a:xfrm>
            <a:off x="6837218" y="2185894"/>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09" name="Google Shape;309;p9"/>
          <p:cNvCxnSpPr/>
          <p:nvPr/>
        </p:nvCxnSpPr>
        <p:spPr>
          <a:xfrm>
            <a:off x="6837218" y="2440637"/>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0" name="Google Shape;310;p9"/>
          <p:cNvCxnSpPr/>
          <p:nvPr/>
        </p:nvCxnSpPr>
        <p:spPr>
          <a:xfrm>
            <a:off x="6837218" y="2720037"/>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1" name="Google Shape;311;p9"/>
          <p:cNvCxnSpPr/>
          <p:nvPr/>
        </p:nvCxnSpPr>
        <p:spPr>
          <a:xfrm>
            <a:off x="6837218" y="2986737"/>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2" name="Google Shape;312;p9"/>
          <p:cNvCxnSpPr/>
          <p:nvPr/>
        </p:nvCxnSpPr>
        <p:spPr>
          <a:xfrm>
            <a:off x="6837218" y="3259787"/>
            <a:ext cx="191196" cy="0"/>
          </a:xfrm>
          <a:prstGeom prst="straightConnector1">
            <a:avLst/>
          </a:prstGeom>
          <a:noFill/>
          <a:ln w="9525" cap="flat" cmpd="sng">
            <a:solidFill>
              <a:schemeClr val="accent3"/>
            </a:solidFill>
            <a:prstDash val="solid"/>
            <a:miter lim="800000"/>
            <a:headEnd type="none" w="sm" len="sm"/>
            <a:tailEnd type="triangle" w="med" len="med"/>
          </a:ln>
        </p:spPr>
      </p:cxnSp>
      <p:cxnSp>
        <p:nvCxnSpPr>
          <p:cNvPr id="313" name="Google Shape;313;p9"/>
          <p:cNvCxnSpPr/>
          <p:nvPr/>
        </p:nvCxnSpPr>
        <p:spPr>
          <a:xfrm>
            <a:off x="6837218" y="3666187"/>
            <a:ext cx="191196" cy="0"/>
          </a:xfrm>
          <a:prstGeom prst="straightConnector1">
            <a:avLst/>
          </a:prstGeom>
          <a:noFill/>
          <a:ln w="9525" cap="flat" cmpd="sng">
            <a:solidFill>
              <a:schemeClr val="accent3"/>
            </a:solidFill>
            <a:prstDash val="solid"/>
            <a:miter lim="800000"/>
            <a:headEnd type="none" w="sm" len="sm"/>
            <a:tailEnd type="triangle" w="med" len="med"/>
          </a:ln>
        </p:spPr>
      </p:cxnSp>
      <p:pic>
        <p:nvPicPr>
          <p:cNvPr id="314" name="Google Shape;314;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25247" y="1571112"/>
            <a:ext cx="356402" cy="2796320"/>
          </a:xfrm>
          <a:prstGeom prst="rect">
            <a:avLst/>
          </a:prstGeom>
          <a:noFill/>
          <a:ln>
            <a:noFill/>
          </a:ln>
        </p:spPr>
      </p:pic>
      <p:sp>
        <p:nvSpPr>
          <p:cNvPr id="315" name="Google Shape;315;p9"/>
          <p:cNvSpPr/>
          <p:nvPr/>
        </p:nvSpPr>
        <p:spPr>
          <a:xfrm>
            <a:off x="676349" y="3858452"/>
            <a:ext cx="1703375" cy="1055125"/>
          </a:xfrm>
          <a:prstGeom prst="roundRect">
            <a:avLst>
              <a:gd name="adj" fmla="val 0"/>
            </a:avLst>
          </a:prstGeom>
          <a:solidFill>
            <a:schemeClr val="lt1"/>
          </a:solidFill>
          <a:ln w="25400" cap="flat" cmpd="sng">
            <a:solidFill>
              <a:schemeClr val="accent2"/>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ru-RU" sz="1100" b="1" i="0" u="none" strike="noStrike" cap="none" dirty="0">
                <a:solidFill>
                  <a:srgbClr val="000000"/>
                </a:solidFill>
                <a:latin typeface="Arial"/>
                <a:ea typeface="Arial"/>
                <a:cs typeface="Arial"/>
                <a:sym typeface="Arial"/>
              </a:rPr>
              <a:t>БЕЗВОМЕЗДНЫЕ ПОСТУПЛЕНИЯ</a:t>
            </a:r>
            <a:endParaRPr lang="ru-RU" sz="1200" dirty="0"/>
          </a:p>
          <a:p>
            <a:pPr marL="228594" marR="0" lvl="0" indent="-228594" algn="l" rtl="0">
              <a:lnSpc>
                <a:spcPct val="100000"/>
              </a:lnSpc>
              <a:spcBef>
                <a:spcPts val="0"/>
              </a:spcBef>
              <a:spcAft>
                <a:spcPts val="0"/>
              </a:spcAft>
              <a:buClr>
                <a:srgbClr val="000000"/>
              </a:buClr>
              <a:buSzPts val="1333"/>
              <a:buFont typeface="Arial"/>
              <a:buChar char="•"/>
            </a:pPr>
            <a:r>
              <a:rPr lang="ru-RU" sz="1100" b="0" i="0" u="none" strike="noStrike" cap="none" dirty="0">
                <a:solidFill>
                  <a:srgbClr val="000000"/>
                </a:solidFill>
                <a:latin typeface="Arial"/>
                <a:ea typeface="Arial"/>
                <a:cs typeface="Arial"/>
                <a:sym typeface="Arial"/>
              </a:rPr>
              <a:t>Дотации</a:t>
            </a:r>
          </a:p>
          <a:p>
            <a:pPr marL="228594" marR="0" lvl="0" indent="-228594" algn="l" rtl="0">
              <a:lnSpc>
                <a:spcPct val="100000"/>
              </a:lnSpc>
              <a:spcBef>
                <a:spcPts val="0"/>
              </a:spcBef>
              <a:spcAft>
                <a:spcPts val="0"/>
              </a:spcAft>
              <a:buClr>
                <a:srgbClr val="000000"/>
              </a:buClr>
              <a:buSzPts val="1333"/>
              <a:buFont typeface="Arial"/>
              <a:buChar char="•"/>
            </a:pPr>
            <a:r>
              <a:rPr lang="ru-RU" sz="1100" b="0" dirty="0"/>
              <a:t>Субсидии</a:t>
            </a:r>
          </a:p>
          <a:p>
            <a:pPr marL="228594" marR="0" lvl="0" indent="-228594" algn="l" rtl="0">
              <a:lnSpc>
                <a:spcPct val="100000"/>
              </a:lnSpc>
              <a:spcBef>
                <a:spcPts val="0"/>
              </a:spcBef>
              <a:spcAft>
                <a:spcPts val="0"/>
              </a:spcAft>
              <a:buClr>
                <a:srgbClr val="000000"/>
              </a:buClr>
              <a:buSzPts val="1333"/>
              <a:buFont typeface="Arial"/>
              <a:buChar char="•"/>
            </a:pPr>
            <a:r>
              <a:rPr lang="ru-RU" sz="1100" b="0" i="0" u="none" strike="noStrike" cap="none" dirty="0">
                <a:solidFill>
                  <a:srgbClr val="000000"/>
                </a:solidFill>
                <a:latin typeface="Arial"/>
                <a:ea typeface="Arial"/>
                <a:cs typeface="Arial"/>
                <a:sym typeface="Arial"/>
              </a:rPr>
              <a:t>Субвенции</a:t>
            </a:r>
          </a:p>
        </p:txBody>
      </p:sp>
      <p:sp>
        <p:nvSpPr>
          <p:cNvPr id="316" name="Google Shape;316;p9"/>
          <p:cNvSpPr/>
          <p:nvPr/>
        </p:nvSpPr>
        <p:spPr>
          <a:xfrm>
            <a:off x="3012583" y="3489903"/>
            <a:ext cx="1294957" cy="234517"/>
          </a:xfrm>
          <a:prstGeom prst="rect">
            <a:avLst/>
          </a:prstGeom>
          <a:solidFill>
            <a:schemeClr val="lt1"/>
          </a:solidFill>
          <a:ln w="25400" cap="flat" cmpd="sng">
            <a:solidFill>
              <a:srgbClr val="006287"/>
            </a:solidFill>
            <a:prstDash val="solid"/>
            <a:round/>
            <a:headEnd type="none" w="sm" len="sm"/>
            <a:tailEnd type="none" w="sm" len="sm"/>
          </a:ln>
        </p:spPr>
        <p:txBody>
          <a:bodyPr spcFirstLastPara="1" wrap="square" lIns="68569" tIns="34275" rIns="68569" bIns="34275" anchor="ctr" anchorCtr="0">
            <a:noAutofit/>
          </a:bodyPr>
          <a:lstStyle/>
          <a:p>
            <a:r>
              <a:rPr lang="ru-RU" sz="1050" b="0">
                <a:solidFill>
                  <a:schemeClr val="dk1"/>
                </a:solidFill>
                <a:latin typeface="Arial"/>
                <a:ea typeface="Arial"/>
                <a:cs typeface="Arial"/>
                <a:sym typeface="Arial"/>
              </a:rPr>
              <a:t>?</a:t>
            </a:r>
            <a:endParaRPr sz="878"/>
          </a:p>
        </p:txBody>
      </p:sp>
      <p:sp>
        <p:nvSpPr>
          <p:cNvPr id="317" name="Google Shape;317;p9"/>
          <p:cNvSpPr/>
          <p:nvPr/>
        </p:nvSpPr>
        <p:spPr>
          <a:xfrm>
            <a:off x="4753335" y="3474714"/>
            <a:ext cx="1294957" cy="234517"/>
          </a:xfrm>
          <a:prstGeom prst="rect">
            <a:avLst/>
          </a:prstGeom>
          <a:solidFill>
            <a:schemeClr val="lt1"/>
          </a:solidFill>
          <a:ln w="25400" cap="flat" cmpd="sng">
            <a:solidFill>
              <a:srgbClr val="006287"/>
            </a:solidFill>
            <a:prstDash val="solid"/>
            <a:round/>
            <a:headEnd type="none" w="sm" len="sm"/>
            <a:tailEnd type="none" w="sm" len="sm"/>
          </a:ln>
        </p:spPr>
        <p:txBody>
          <a:bodyPr spcFirstLastPara="1" wrap="square" lIns="68569" tIns="34275" rIns="68569" bIns="34275" anchor="ctr" anchorCtr="0">
            <a:noAutofit/>
          </a:bodyPr>
          <a:lstStyle/>
          <a:p>
            <a:r>
              <a:rPr lang="ru-RU" sz="1050" b="0">
                <a:solidFill>
                  <a:schemeClr val="dk1"/>
                </a:solidFill>
                <a:latin typeface="Arial"/>
                <a:ea typeface="Arial"/>
                <a:cs typeface="Arial"/>
                <a:sym typeface="Arial"/>
              </a:rPr>
              <a:t>?</a:t>
            </a:r>
            <a:endParaRPr sz="878"/>
          </a:p>
        </p:txBody>
      </p:sp>
      <p:cxnSp>
        <p:nvCxnSpPr>
          <p:cNvPr id="318" name="Google Shape;318;p9"/>
          <p:cNvCxnSpPr/>
          <p:nvPr/>
        </p:nvCxnSpPr>
        <p:spPr>
          <a:xfrm flipH="1">
            <a:off x="3556517" y="2639706"/>
            <a:ext cx="835543" cy="702011"/>
          </a:xfrm>
          <a:prstGeom prst="straightConnector1">
            <a:avLst/>
          </a:prstGeom>
          <a:noFill/>
          <a:ln w="9525" cap="flat" cmpd="sng">
            <a:solidFill>
              <a:srgbClr val="0085B9"/>
            </a:solidFill>
            <a:prstDash val="solid"/>
            <a:round/>
            <a:headEnd type="none" w="sm" len="sm"/>
            <a:tailEnd type="triangle" w="med" len="med"/>
          </a:ln>
        </p:spPr>
      </p:cxnSp>
      <p:cxnSp>
        <p:nvCxnSpPr>
          <p:cNvPr id="319" name="Google Shape;319;p9"/>
          <p:cNvCxnSpPr/>
          <p:nvPr/>
        </p:nvCxnSpPr>
        <p:spPr>
          <a:xfrm>
            <a:off x="4403813" y="2627572"/>
            <a:ext cx="901785" cy="714145"/>
          </a:xfrm>
          <a:prstGeom prst="straightConnector1">
            <a:avLst/>
          </a:prstGeom>
          <a:noFill/>
          <a:ln w="9525" cap="flat" cmpd="sng">
            <a:solidFill>
              <a:srgbClr val="0085B9"/>
            </a:solidFill>
            <a:prstDash val="solid"/>
            <a:round/>
            <a:headEnd type="none" w="sm" len="sm"/>
            <a:tailEnd type="triangle" w="med" len="med"/>
          </a:ln>
        </p:spPr>
      </p:cxnSp>
      <p:sp>
        <p:nvSpPr>
          <p:cNvPr id="6" name="Заголовок 1">
            <a:extLst>
              <a:ext uri="{FF2B5EF4-FFF2-40B4-BE49-F238E27FC236}">
                <a16:creationId xmlns:a16="http://schemas.microsoft.com/office/drawing/2014/main" id="{C4F677A6-2F68-2109-3AF9-9A3A9E0CF331}"/>
              </a:ext>
            </a:extLst>
          </p:cNvPr>
          <p:cNvSpPr txBox="1">
            <a:spLocks/>
          </p:cNvSpPr>
          <p:nvPr/>
        </p:nvSpPr>
        <p:spPr>
          <a:xfrm>
            <a:off x="633412" y="383150"/>
            <a:ext cx="6888265" cy="682727"/>
          </a:xfrm>
          <a:prstGeom prst="rect">
            <a:avLst/>
          </a:prstGeom>
        </p:spPr>
        <p:txBody>
          <a:bodyPr/>
          <a:lstStyle>
            <a:lvl1pPr marL="0" marR="0" indent="0" algn="l" defTabSz="278607" rtl="0" latinLnBrk="0">
              <a:lnSpc>
                <a:spcPct val="100000"/>
              </a:lnSpc>
              <a:spcBef>
                <a:spcPts val="0"/>
              </a:spcBef>
              <a:spcAft>
                <a:spcPts val="0"/>
              </a:spcAft>
              <a:buClrTx/>
              <a:buSzTx/>
              <a:buFontTx/>
              <a:buNone/>
              <a:tabLst/>
              <a:defRPr sz="1800" b="1" i="0" u="none" strike="noStrike" cap="none" spc="0" baseline="0">
                <a:solidFill>
                  <a:srgbClr val="000000"/>
                </a:solidFill>
                <a:uFillTx/>
                <a:latin typeface="Proxima Nova Rg" panose="02000506030000020004" pitchFamily="2" charset="0"/>
                <a:ea typeface="+mn-ea"/>
                <a:cs typeface="+mn-cs"/>
                <a:sym typeface="Helvetica Neue Medium"/>
              </a:defRPr>
            </a:lvl1pPr>
            <a:lvl2pPr marL="0" marR="0" indent="15430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2pPr>
            <a:lvl3pPr marL="0" marR="0" indent="30861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3pPr>
            <a:lvl4pPr marL="0" marR="0" indent="46291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4pPr>
            <a:lvl5pPr marL="0" marR="0" indent="61722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5pPr>
            <a:lvl6pPr marL="0" marR="0" indent="77152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6pPr>
            <a:lvl7pPr marL="0" marR="0" indent="92583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7pPr>
            <a:lvl8pPr marL="0" marR="0" indent="1080135"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8pPr>
            <a:lvl9pPr marL="0" marR="0" indent="1234440" algn="ctr" defTabSz="278607" rtl="0" latinLnBrk="0">
              <a:lnSpc>
                <a:spcPct val="100000"/>
              </a:lnSpc>
              <a:spcBef>
                <a:spcPts val="0"/>
              </a:spcBef>
              <a:spcAft>
                <a:spcPts val="0"/>
              </a:spcAft>
              <a:buClrTx/>
              <a:buSzTx/>
              <a:buFontTx/>
              <a:buNone/>
              <a:tabLst/>
              <a:defRPr sz="3780" b="0" i="0" u="none" strike="noStrike" cap="none" spc="0" baseline="0">
                <a:solidFill>
                  <a:srgbClr val="000000"/>
                </a:solidFill>
                <a:uFillTx/>
                <a:latin typeface="+mn-lt"/>
                <a:ea typeface="+mn-ea"/>
                <a:cs typeface="+mn-cs"/>
                <a:sym typeface="Helvetica Neue Medium"/>
              </a:defRPr>
            </a:lvl9pPr>
          </a:lstStyle>
          <a:p>
            <a:pPr hangingPunct="1"/>
            <a:r>
              <a:rPr lang="ru-RU" dirty="0"/>
              <a:t>ФИНАНСЫ ГОСУДАРСТВА</a:t>
            </a:r>
          </a:p>
        </p:txBody>
      </p:sp>
      <p:sp>
        <p:nvSpPr>
          <p:cNvPr id="2" name="TextBox 1">
            <a:extLst>
              <a:ext uri="{FF2B5EF4-FFF2-40B4-BE49-F238E27FC236}">
                <a16:creationId xmlns:a16="http://schemas.microsoft.com/office/drawing/2014/main" id="{5A4A3960-18E6-CAF7-8831-1DAD786988AF}"/>
              </a:ext>
            </a:extLst>
          </p:cNvPr>
          <p:cNvSpPr txBox="1"/>
          <p:nvPr/>
        </p:nvSpPr>
        <p:spPr>
          <a:xfrm>
            <a:off x="8359573" y="4742431"/>
            <a:ext cx="733030" cy="273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fld id="{6222F3BF-2592-48BB-BF74-9AFC8AF0D220}" type="slidenum">
              <a:rPr kumimoji="0" lang="ru-RU" sz="1050" b="1" i="0" u="none" strike="noStrike" cap="none" spc="0" normalizeH="0" baseline="0" smtClean="0">
                <a:ln>
                  <a:noFill/>
                </a:ln>
                <a:solidFill>
                  <a:srgbClr val="000000"/>
                </a:solidFill>
                <a:effectLst/>
                <a:uFillTx/>
                <a:latin typeface="Arial" panose="020B0604020202020204" pitchFamily="34" charset="0"/>
                <a:cs typeface="Arial" panose="020B0604020202020204" pitchFamily="34" charset="0"/>
                <a:sym typeface="Helvetica Neue"/>
              </a:rPr>
              <a:t>9</a:t>
            </a:fld>
            <a:endParaRPr kumimoji="0" lang="ru-RU" sz="105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305637214"/>
      </p:ext>
    </p:extLst>
  </p:cSld>
  <p:clrMapOvr>
    <a:masterClrMapping/>
  </p:clrMapOvr>
</p:sld>
</file>

<file path=ppt/theme/theme1.xml><?xml version="1.0" encoding="utf-8"?>
<a:theme xmlns:a="http://schemas.openxmlformats.org/drawingml/2006/main" name="White">
  <a:themeElements>
    <a:clrScheme name="Мои финансы">
      <a:dk1>
        <a:srgbClr val="000000"/>
      </a:dk1>
      <a:lt1>
        <a:srgbClr val="FFFFFF"/>
      </a:lt1>
      <a:dk2>
        <a:srgbClr val="5E5E5E"/>
      </a:dk2>
      <a:lt2>
        <a:srgbClr val="D5D5D5"/>
      </a:lt2>
      <a:accent1>
        <a:srgbClr val="009655"/>
      </a:accent1>
      <a:accent2>
        <a:srgbClr val="ED7D00"/>
      </a:accent2>
      <a:accent3>
        <a:srgbClr val="E5205A"/>
      </a:accent3>
      <a:accent4>
        <a:srgbClr val="004E9E"/>
      </a:accent4>
      <a:accent5>
        <a:srgbClr val="33B5BA"/>
      </a:accent5>
      <a:accent6>
        <a:srgbClr val="B7BBBE"/>
      </a:accent6>
      <a:hlink>
        <a:srgbClr val="33B5BA"/>
      </a:hlink>
      <a:folHlink>
        <a:srgbClr val="E12058"/>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1314</TotalTime>
  <Words>1143</Words>
  <Application>Microsoft Macintosh PowerPoint</Application>
  <PresentationFormat>Экран (16:9)</PresentationFormat>
  <Paragraphs>284</Paragraphs>
  <Slides>31</Slides>
  <Notes>24</Notes>
  <HiddenSlides>0</HiddenSlides>
  <MMClips>4</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31</vt:i4>
      </vt:variant>
    </vt:vector>
  </HeadingPairs>
  <TitlesOfParts>
    <vt:vector size="46" baseType="lpstr">
      <vt:lpstr>Arial</vt:lpstr>
      <vt:lpstr>Arial Black</vt:lpstr>
      <vt:lpstr>Calibri</vt:lpstr>
      <vt:lpstr>Cambria</vt:lpstr>
      <vt:lpstr>Helvetica Neue</vt:lpstr>
      <vt:lpstr>Helvetica Neue Light</vt:lpstr>
      <vt:lpstr>Helvetica Neue Medium</vt:lpstr>
      <vt:lpstr>Montserrat</vt:lpstr>
      <vt:lpstr>Montserrat ExtraBold</vt:lpstr>
      <vt:lpstr>Neue Machina Ultrabold</vt:lpstr>
      <vt:lpstr>Proxima Nova Rg</vt:lpstr>
      <vt:lpstr>Symbol</vt:lpstr>
      <vt:lpstr>Times New Roman</vt:lpstr>
      <vt:lpstr>Times Roman</vt:lpstr>
      <vt:lpstr>White</vt:lpstr>
      <vt:lpstr>ОБЩЕСТВЕННЫЕ ФИНАНСЫ  В ЖИЗНИ СОВРЕМЕННОГО ЧЕЛОВЕКА</vt:lpstr>
      <vt:lpstr>КРИТЕРИИ ОЦЕНКИ ВЫСТУПЛЕНИЯ</vt:lpstr>
      <vt:lpstr>ТЕМЫ ДЛЯ КОММУНИКАТИВНЫХ ПОЕДИНКОВ</vt:lpstr>
      <vt:lpstr>ФИНАНСОВО ГРАМОТНЫЙ ЧЕЛОВЕК</vt:lpstr>
      <vt:lpstr>СТРУКТУРА БЮДЖЕТНОЙ СИСТЕМЫ  РОССИЙСКОЙ ФЕДЕРАЦИИ</vt:lpstr>
      <vt:lpstr>СТРУКТУРА БЮДЖЕТНОЙ СИСТЕМЫ  РОССИЙСКОЙ ФЕДЕРАЦИИ</vt:lpstr>
      <vt:lpstr>СТРУКТУРА БЮДЖЕТНОЙ СИСТЕМЫ  РОССИЙСКОЙ ФЕДЕРАЦИИ</vt:lpstr>
      <vt:lpstr>Презентация PowerPoint</vt:lpstr>
      <vt:lpstr>Презентация PowerPoint</vt:lpstr>
      <vt:lpstr>Презентация PowerPoint</vt:lpstr>
      <vt:lpstr>ФИНАНСЫ ГОСУДАРСТВА РАСХОДЫ ФЕДЕРАЛЬНОГО БЮДЖЕТА (МЛРД РУБ.)</vt:lpstr>
      <vt:lpstr>ИНСТРУМЕНТЫ ВОВЛЕЧЕНИЯ ГРАЖДАН В БЮДЖЕТНЫЙ ПРОЦЕСС</vt:lpstr>
      <vt:lpstr>ИНИЦИАТИВНОЕ БЮДЖЕТИРОВАНИЕ</vt:lpstr>
      <vt:lpstr>ТЕМЫ ДЛЯ КОММУНИКАТИВНЫХ ПОЕДИНКОВ</vt:lpstr>
      <vt:lpstr>ВИКТОРИНА ДЛЯ ЗРИТЕЛЕЙ</vt:lpstr>
      <vt:lpstr>Вопрос 1</vt:lpstr>
      <vt:lpstr>Вопрос 2</vt:lpstr>
      <vt:lpstr>Вопрос 3</vt:lpstr>
      <vt:lpstr>Вопрос 4</vt:lpstr>
      <vt:lpstr>Презентация PowerPoint</vt:lpstr>
      <vt:lpstr>Вопрос 1</vt:lpstr>
      <vt:lpstr>Вопрос 2</vt:lpstr>
      <vt:lpstr>Вопрос 3</vt:lpstr>
      <vt:lpstr>Вопрос 4</vt:lpstr>
      <vt:lpstr>ЧТО ВЫ ПОНЯЛИ / УЗНАЛИ СЕГОДНЯ:</vt:lpstr>
      <vt:lpstr>Презентация PowerPoint</vt:lpstr>
      <vt:lpstr>К НОВЫМ ВЕРШИНАМ </vt:lpstr>
      <vt:lpstr>Персональный навигатор по финансовой грамотности для всех возрастов</vt:lpstr>
      <vt:lpstr>КАНАЛ ПРОВЕРЕННОЙ ИНФОРМАЦИИ В ТЕЛЕГРАМЕ</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 Воротникова</dc:creator>
  <cp:lastModifiedBy>Microsoft Office User</cp:lastModifiedBy>
  <cp:revision>66</cp:revision>
  <dcterms:modified xsi:type="dcterms:W3CDTF">2024-05-20T13:31:12Z</dcterms:modified>
</cp:coreProperties>
</file>