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98" r:id="rId3"/>
    <p:sldId id="290" r:id="rId4"/>
    <p:sldId id="296" r:id="rId5"/>
    <p:sldId id="297" r:id="rId6"/>
    <p:sldId id="294" r:id="rId7"/>
  </p:sldIdLst>
  <p:sldSz cx="9144000" cy="5143500" type="screen16x9"/>
  <p:notesSz cx="6858000" cy="9144000"/>
  <p:defaultTextStyle>
    <a:defPPr marL="0" marR="0" indent="0" algn="l" defTabSz="356616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02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178308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356616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534924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713232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891540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069848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248156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426464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3" orient="horz" pos="237" userDrawn="1">
          <p15:clr>
            <a:srgbClr val="A4A3A4"/>
          </p15:clr>
        </p15:guide>
        <p15:guide id="4" pos="839" userDrawn="1">
          <p15:clr>
            <a:srgbClr val="A4A3A4"/>
          </p15:clr>
        </p15:guide>
        <p15:guide id="5" orient="horz" pos="940" userDrawn="1">
          <p15:clr>
            <a:srgbClr val="A4A3A4"/>
          </p15:clr>
        </p15:guide>
        <p15:guide id="6" pos="3424" userDrawn="1">
          <p15:clr>
            <a:srgbClr val="A4A3A4"/>
          </p15:clr>
        </p15:guide>
        <p15:guide id="7" orient="horz" pos="193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7AD3D6"/>
    <a:srgbClr val="B8BDC0"/>
    <a:srgbClr val="B9BDC0"/>
    <a:srgbClr val="E61859"/>
    <a:srgbClr val="004F9F"/>
    <a:srgbClr val="01509F"/>
    <a:srgbClr val="373735"/>
    <a:srgbClr val="B6BBBE"/>
    <a:srgbClr val="E520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7" autoAdjust="0"/>
    <p:restoredTop sz="95377" autoAdjust="0"/>
  </p:normalViewPr>
  <p:slideViewPr>
    <p:cSldViewPr snapToGrid="0" snapToObjects="1" showGuides="1">
      <p:cViewPr>
        <p:scale>
          <a:sx n="125" d="100"/>
          <a:sy n="125" d="100"/>
        </p:scale>
        <p:origin x="1122" y="342"/>
      </p:cViewPr>
      <p:guideLst>
        <p:guide orient="horz" pos="237"/>
        <p:guide pos="839"/>
        <p:guide orient="horz" pos="940"/>
        <p:guide pos="3424"/>
        <p:guide orient="horz" pos="193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2" d="100"/>
          <a:sy n="92" d="100"/>
        </p:scale>
        <p:origin x="4072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0842707F-0FE1-B2BC-B71F-9ABB57BEDFA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4DA359E-5C92-6136-4DCA-6EF65FD2856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2D1446-30AF-464D-840D-A21B3ADE5002}" type="datetimeFigureOut">
              <a:rPr lang="ru-RU" smtClean="0"/>
              <a:t>15.10.2024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F32B7D9-2471-084E-4AA0-5DCA5B7123E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DD33A25-7280-B650-196D-6CE91F5EC8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22DFCA-F47D-574F-B024-92F7C02B1B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35847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1pPr>
    <a:lvl2pPr indent="89154"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2pPr>
    <a:lvl3pPr indent="178308"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3pPr>
    <a:lvl4pPr indent="267462"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4pPr>
    <a:lvl5pPr indent="356616"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5pPr>
    <a:lvl6pPr indent="445770"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6pPr>
    <a:lvl7pPr indent="534924"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7pPr>
    <a:lvl8pPr indent="624078"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8pPr>
    <a:lvl9pPr indent="713232"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73568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136" name="Google Shape;136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469517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136" name="Google Shape;136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272772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136" name="Google Shape;136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5381073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36" name="Google Shape;136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690539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A9FF16F-A76F-804E-BF85-29A89291E1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34"/>
          <a:stretch/>
        </p:blipFill>
        <p:spPr>
          <a:xfrm>
            <a:off x="0" y="1035586"/>
            <a:ext cx="9144000" cy="4107914"/>
          </a:xfrm>
          <a:prstGeom prst="rect">
            <a:avLst/>
          </a:prstGeom>
        </p:spPr>
      </p:pic>
      <p:sp>
        <p:nvSpPr>
          <p:cNvPr id="12" name="Уровень текста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947746" y="3834743"/>
            <a:ext cx="6350680" cy="595312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spcBef>
                <a:spcPts val="0"/>
              </a:spcBef>
              <a:buSzTx/>
              <a:buNone/>
              <a:defRPr sz="1400" b="1" i="0">
                <a:latin typeface="Proxima Nova Rg" panose="02000506030000020004" pitchFamily="2" charset="0"/>
              </a:defRPr>
            </a:lvl1pPr>
            <a:lvl2pPr marL="0" indent="0" algn="l">
              <a:spcBef>
                <a:spcPts val="0"/>
              </a:spcBef>
              <a:buSzTx/>
              <a:buNone/>
              <a:defRPr sz="1823"/>
            </a:lvl2pPr>
            <a:lvl3pPr marL="0" indent="0" algn="l">
              <a:spcBef>
                <a:spcPts val="0"/>
              </a:spcBef>
              <a:buSzTx/>
              <a:buNone/>
              <a:defRPr sz="1823"/>
            </a:lvl3pPr>
            <a:lvl4pPr marL="0" indent="0" algn="l">
              <a:spcBef>
                <a:spcPts val="0"/>
              </a:spcBef>
              <a:buSzTx/>
              <a:buNone/>
              <a:defRPr sz="1823"/>
            </a:lvl4pPr>
            <a:lvl5pPr marL="0" indent="0" algn="l">
              <a:spcBef>
                <a:spcPts val="0"/>
              </a:spcBef>
              <a:buSzTx/>
              <a:buNone/>
              <a:defRPr sz="1823"/>
            </a:lvl5pPr>
          </a:lstStyle>
          <a:p>
            <a:r>
              <a:rPr lang="ru-RU" dirty="0"/>
              <a:t>Текст </a:t>
            </a:r>
            <a:r>
              <a:rPr lang="ru-RU" dirty="0" err="1"/>
              <a:t>лида</a:t>
            </a:r>
            <a:endParaRPr dirty="0"/>
          </a:p>
        </p:txBody>
      </p:sp>
      <p:sp>
        <p:nvSpPr>
          <p:cNvPr id="11" name="Текст заголовка"/>
          <p:cNvSpPr txBox="1">
            <a:spLocks noGrp="1"/>
          </p:cNvSpPr>
          <p:nvPr>
            <p:ph type="title" hasCustomPrompt="1"/>
          </p:nvPr>
        </p:nvSpPr>
        <p:spPr>
          <a:xfrm>
            <a:off x="1590907" y="1427357"/>
            <a:ext cx="3984704" cy="1185166"/>
          </a:xfrm>
          <a:prstGeom prst="rect">
            <a:avLst/>
          </a:prstGeom>
          <a:solidFill>
            <a:schemeClr val="bg1"/>
          </a:solidFill>
        </p:spPr>
        <p:txBody>
          <a:bodyPr lIns="360000" rIns="180000" bIns="36000" anchor="b">
            <a:normAutofit/>
          </a:bodyPr>
          <a:lstStyle>
            <a:lvl1pPr algn="l">
              <a:defRPr sz="2400" b="1">
                <a:latin typeface="Proxima Nova Rg" panose="02000506030000020004" pitchFamily="2" charset="0"/>
              </a:defRPr>
            </a:lvl1pPr>
          </a:lstStyle>
          <a:p>
            <a:r>
              <a:rPr lang="ru-RU" dirty="0"/>
              <a:t>ТЕКСТ ЗАГОЛОВКА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334E975-0DFD-473D-AB05-C1E92C78982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242" y="509673"/>
            <a:ext cx="1434217" cy="35855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914AAE7-789F-4D02-97FA-FABAB9CCBD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41" y="500798"/>
            <a:ext cx="2666936" cy="392034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Заголовок и объект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703325" cy="410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4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257175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85800" lvl="1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28700" lvl="2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71600" lvl="3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14500" lvl="4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57400" lvl="5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300" lvl="6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200" lvl="7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100" lvl="8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1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-RU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87816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4B1C211-0A69-9D4F-85BA-769EAC3C851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4068" y="2393"/>
            <a:ext cx="9158068" cy="5151413"/>
          </a:xfrm>
          <a:prstGeom prst="rect">
            <a:avLst/>
          </a:prstGeom>
        </p:spPr>
      </p:pic>
      <p:sp>
        <p:nvSpPr>
          <p:cNvPr id="3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4" name="Текст заголовка">
            <a:extLst>
              <a:ext uri="{FF2B5EF4-FFF2-40B4-BE49-F238E27FC236}">
                <a16:creationId xmlns:a16="http://schemas.microsoft.com/office/drawing/2014/main" id="{6934C481-B760-7442-B36D-F3EEAF4A5B3B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ru-RU" dirty="0"/>
              <a:t>ТЕКСТ ЗАГОЛОВКА</a:t>
            </a:r>
          </a:p>
        </p:txBody>
      </p:sp>
      <p:sp>
        <p:nvSpPr>
          <p:cNvPr id="5" name="Уровень текста 1…">
            <a:extLst>
              <a:ext uri="{FF2B5EF4-FFF2-40B4-BE49-F238E27FC236}">
                <a16:creationId xmlns:a16="http://schemas.microsoft.com/office/drawing/2014/main" id="{AE2D096A-99E1-8C4C-AE8F-0212952AF7C2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633415" y="1181100"/>
            <a:ext cx="3823249" cy="3486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C5D7F0B0-78C8-E64F-B784-F79EB9F7C77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51375" y="1181100"/>
            <a:ext cx="3863975" cy="3962400"/>
          </a:xfrm>
        </p:spPr>
        <p:txBody>
          <a:bodyPr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6680794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4B1C211-0A69-9D4F-85BA-769EAC3C851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807" y="-699"/>
            <a:ext cx="9146807" cy="5145078"/>
          </a:xfrm>
          <a:prstGeom prst="rect">
            <a:avLst/>
          </a:prstGeom>
        </p:spPr>
      </p:pic>
      <p:sp>
        <p:nvSpPr>
          <p:cNvPr id="3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4" name="Текст заголовка">
            <a:extLst>
              <a:ext uri="{FF2B5EF4-FFF2-40B4-BE49-F238E27FC236}">
                <a16:creationId xmlns:a16="http://schemas.microsoft.com/office/drawing/2014/main" id="{6934C481-B760-7442-B36D-F3EEAF4A5B3B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33412" y="2758094"/>
            <a:ext cx="5410549" cy="8683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ТЕКСТ ЗАГОЛОВКА</a:t>
            </a:r>
          </a:p>
        </p:txBody>
      </p:sp>
      <p:sp>
        <p:nvSpPr>
          <p:cNvPr id="5" name="Уровень текста 1…">
            <a:extLst>
              <a:ext uri="{FF2B5EF4-FFF2-40B4-BE49-F238E27FC236}">
                <a16:creationId xmlns:a16="http://schemas.microsoft.com/office/drawing/2014/main" id="{AE2D096A-99E1-8C4C-AE8F-0212952AF7C2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633412" y="3798916"/>
            <a:ext cx="5410549" cy="8683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329497083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5977F01-5340-4B41-8F8C-9DFD51AC68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6" name="Текст заголовка">
            <a:extLst>
              <a:ext uri="{FF2B5EF4-FFF2-40B4-BE49-F238E27FC236}">
                <a16:creationId xmlns:a16="http://schemas.microsoft.com/office/drawing/2014/main" id="{48D99A02-40A8-6541-9E75-3E1561C26EC9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ru-RU" dirty="0"/>
              <a:t>ТЕКСТ ЗАГОЛОВКА</a:t>
            </a:r>
          </a:p>
        </p:txBody>
      </p:sp>
      <p:sp>
        <p:nvSpPr>
          <p:cNvPr id="7" name="Уровень текста 1…">
            <a:extLst>
              <a:ext uri="{FF2B5EF4-FFF2-40B4-BE49-F238E27FC236}">
                <a16:creationId xmlns:a16="http://schemas.microsoft.com/office/drawing/2014/main" id="{7F145048-5936-7641-BC7E-8D9EE13F57B0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633414" y="1181100"/>
            <a:ext cx="7877175" cy="3486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2785051393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5977F01-5340-4B41-8F8C-9DFD51AC68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6" name="Текст заголовка">
            <a:extLst>
              <a:ext uri="{FF2B5EF4-FFF2-40B4-BE49-F238E27FC236}">
                <a16:creationId xmlns:a16="http://schemas.microsoft.com/office/drawing/2014/main" id="{48D99A02-40A8-6541-9E75-3E1561C26EC9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ru-RU" dirty="0"/>
              <a:t>ТЕКСТ ЗАГОЛОВКА</a:t>
            </a:r>
          </a:p>
        </p:txBody>
      </p:sp>
      <p:sp>
        <p:nvSpPr>
          <p:cNvPr id="7" name="Уровень текста 1…">
            <a:extLst>
              <a:ext uri="{FF2B5EF4-FFF2-40B4-BE49-F238E27FC236}">
                <a16:creationId xmlns:a16="http://schemas.microsoft.com/office/drawing/2014/main" id="{7F145048-5936-7641-BC7E-8D9EE13F57B0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633414" y="1181100"/>
            <a:ext cx="7877175" cy="3486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>
            <a:lvl1pPr>
              <a:buClr>
                <a:schemeClr val="accent2"/>
              </a:buClr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/>
            </a:lvl4pPr>
            <a:lvl5pPr>
              <a:buClr>
                <a:schemeClr val="accent2"/>
              </a:buClr>
              <a:defRPr/>
            </a:lvl5pPr>
          </a:lstStyle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4283966382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5977F01-5340-4B41-8F8C-9DFD51AC68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6" name="Текст заголовка">
            <a:extLst>
              <a:ext uri="{FF2B5EF4-FFF2-40B4-BE49-F238E27FC236}">
                <a16:creationId xmlns:a16="http://schemas.microsoft.com/office/drawing/2014/main" id="{48D99A02-40A8-6541-9E75-3E1561C26EC9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ru-RU" dirty="0"/>
              <a:t>ТЕКСТ ЗАГОЛОВКА</a:t>
            </a:r>
          </a:p>
        </p:txBody>
      </p:sp>
      <p:sp>
        <p:nvSpPr>
          <p:cNvPr id="7" name="Уровень текста 1…">
            <a:extLst>
              <a:ext uri="{FF2B5EF4-FFF2-40B4-BE49-F238E27FC236}">
                <a16:creationId xmlns:a16="http://schemas.microsoft.com/office/drawing/2014/main" id="{7F145048-5936-7641-BC7E-8D9EE13F57B0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633414" y="1181100"/>
            <a:ext cx="7877175" cy="3486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>
            <a:lvl1pPr>
              <a:buClr>
                <a:schemeClr val="accent3"/>
              </a:buClr>
              <a:defRPr/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3696136292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5977F01-5340-4B41-8F8C-9DFD51AC68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6" name="Текст заголовка">
            <a:extLst>
              <a:ext uri="{FF2B5EF4-FFF2-40B4-BE49-F238E27FC236}">
                <a16:creationId xmlns:a16="http://schemas.microsoft.com/office/drawing/2014/main" id="{48D99A02-40A8-6541-9E75-3E1561C26EC9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ru-RU" dirty="0"/>
              <a:t>ТЕКСТ ЗАГОЛОВКА</a:t>
            </a:r>
          </a:p>
        </p:txBody>
      </p:sp>
      <p:sp>
        <p:nvSpPr>
          <p:cNvPr id="7" name="Уровень текста 1…">
            <a:extLst>
              <a:ext uri="{FF2B5EF4-FFF2-40B4-BE49-F238E27FC236}">
                <a16:creationId xmlns:a16="http://schemas.microsoft.com/office/drawing/2014/main" id="{7F145048-5936-7641-BC7E-8D9EE13F57B0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633414" y="1181100"/>
            <a:ext cx="7877175" cy="3486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>
            <a:lvl1pPr>
              <a:buClr>
                <a:schemeClr val="accent4"/>
              </a:buClr>
              <a:defRPr/>
            </a:lvl1pPr>
            <a:lvl2pPr>
              <a:buClr>
                <a:schemeClr val="accent4"/>
              </a:buClr>
              <a:defRPr/>
            </a:lvl2pPr>
            <a:lvl3pPr>
              <a:buClr>
                <a:schemeClr val="accent4"/>
              </a:buClr>
              <a:defRPr/>
            </a:lvl3pPr>
            <a:lvl4pPr>
              <a:buClr>
                <a:schemeClr val="accent4"/>
              </a:buClr>
              <a:defRPr/>
            </a:lvl4pPr>
            <a:lvl5pPr>
              <a:buClr>
                <a:schemeClr val="accent4"/>
              </a:buClr>
              <a:defRPr/>
            </a:lvl5pPr>
          </a:lstStyle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2965017056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4B1C211-0A69-9D4F-85BA-769EAC3C851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92" y="-7734"/>
            <a:ext cx="9142608" cy="5155415"/>
          </a:xfrm>
          <a:prstGeom prst="rect">
            <a:avLst/>
          </a:prstGeom>
        </p:spPr>
      </p:pic>
      <p:sp>
        <p:nvSpPr>
          <p:cNvPr id="3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4" name="Текст заголовка">
            <a:extLst>
              <a:ext uri="{FF2B5EF4-FFF2-40B4-BE49-F238E27FC236}">
                <a16:creationId xmlns:a16="http://schemas.microsoft.com/office/drawing/2014/main" id="{6934C481-B760-7442-B36D-F3EEAF4A5B3B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33413" y="1941566"/>
            <a:ext cx="3306686" cy="5636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ru-RU" dirty="0"/>
              <a:t>ТЕКСТ ЗАГОЛОВКА</a:t>
            </a:r>
          </a:p>
        </p:txBody>
      </p:sp>
      <p:sp>
        <p:nvSpPr>
          <p:cNvPr id="5" name="Уровень текста 1…">
            <a:extLst>
              <a:ext uri="{FF2B5EF4-FFF2-40B4-BE49-F238E27FC236}">
                <a16:creationId xmlns:a16="http://schemas.microsoft.com/office/drawing/2014/main" id="{AE2D096A-99E1-8C4C-AE8F-0212952AF7C2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633412" y="2780371"/>
            <a:ext cx="4191349" cy="18868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450671444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4B1C211-0A69-9D4F-85BA-769EAC3C851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93" y="-1414"/>
            <a:ext cx="9146514" cy="5144914"/>
          </a:xfrm>
          <a:prstGeom prst="rect">
            <a:avLst/>
          </a:prstGeom>
        </p:spPr>
      </p:pic>
      <p:sp>
        <p:nvSpPr>
          <p:cNvPr id="3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4" name="Текст заголовка">
            <a:extLst>
              <a:ext uri="{FF2B5EF4-FFF2-40B4-BE49-F238E27FC236}">
                <a16:creationId xmlns:a16="http://schemas.microsoft.com/office/drawing/2014/main" id="{6934C481-B760-7442-B36D-F3EEAF4A5B3B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33413" y="2059259"/>
            <a:ext cx="3306686" cy="3850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ТЕКСТ ЗАГОЛОВКА</a:t>
            </a:r>
          </a:p>
        </p:txBody>
      </p:sp>
      <p:sp>
        <p:nvSpPr>
          <p:cNvPr id="5" name="Уровень текста 1…">
            <a:extLst>
              <a:ext uri="{FF2B5EF4-FFF2-40B4-BE49-F238E27FC236}">
                <a16:creationId xmlns:a16="http://schemas.microsoft.com/office/drawing/2014/main" id="{AE2D096A-99E1-8C4C-AE8F-0212952AF7C2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633412" y="2780371"/>
            <a:ext cx="4191349" cy="18868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207444729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7F2666A-3360-EE4D-BDCC-FB7E8187A1F2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7035" y="0"/>
            <a:ext cx="9156504" cy="5150534"/>
          </a:xfrm>
          <a:prstGeom prst="rect">
            <a:avLst/>
          </a:prstGeom>
        </p:spPr>
      </p:pic>
      <p:sp>
        <p:nvSpPr>
          <p:cNvPr id="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ru-RU" dirty="0"/>
              <a:t>ТЕКСТ ЗАГОЛОВКА</a:t>
            </a:r>
          </a:p>
        </p:txBody>
      </p:sp>
      <p:sp>
        <p:nvSpPr>
          <p:cNvPr id="3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633414" y="1181100"/>
            <a:ext cx="7877175" cy="3486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  <p:sp>
        <p:nvSpPr>
          <p:cNvPr id="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710061" y="4667250"/>
            <a:ext cx="214802" cy="227242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81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66" r:id="rId3"/>
    <p:sldLayoutId id="2147483661" r:id="rId4"/>
    <p:sldLayoutId id="2147483662" r:id="rId5"/>
    <p:sldLayoutId id="2147483663" r:id="rId6"/>
    <p:sldLayoutId id="2147483664" r:id="rId7"/>
    <p:sldLayoutId id="2147483667" r:id="rId8"/>
    <p:sldLayoutId id="2147483668" r:id="rId9"/>
    <p:sldLayoutId id="2147483669" r:id="rId10"/>
  </p:sldLayoutIdLst>
  <p:transition spd="med"/>
  <p:txStyles>
    <p:titleStyle>
      <a:lvl1pPr marL="0" marR="0" indent="0" algn="l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none" spc="0" baseline="0">
          <a:solidFill>
            <a:srgbClr val="000000"/>
          </a:solidFill>
          <a:uFillTx/>
          <a:latin typeface="Proxima Nova Rg" panose="02000506030000020004" pitchFamily="2" charset="0"/>
          <a:ea typeface="+mn-ea"/>
          <a:cs typeface="+mn-cs"/>
          <a:sym typeface="Helvetica Neue Medium"/>
        </a:defRPr>
      </a:lvl1pPr>
      <a:lvl2pPr marL="0" marR="0" indent="154305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30861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462915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61722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771525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92583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080135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23444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214313" marR="0" indent="-214313" algn="l" defTabSz="278607" latinLnBrk="0">
        <a:lnSpc>
          <a:spcPct val="100000"/>
        </a:lnSpc>
        <a:spcBef>
          <a:spcPts val="400"/>
        </a:spcBef>
        <a:spcAft>
          <a:spcPts val="400"/>
        </a:spcAft>
        <a:buClrTx/>
        <a:buSzPct val="125000"/>
        <a:buFontTx/>
        <a:buChar char="•"/>
        <a:tabLst/>
        <a:defRPr sz="1200" b="0" i="0" u="none" strike="noStrike" cap="none" spc="0" baseline="0">
          <a:solidFill>
            <a:srgbClr val="000000"/>
          </a:solidFill>
          <a:uFillTx/>
          <a:latin typeface="Proxima Nova Rg" panose="02000506030000020004" pitchFamily="2" charset="0"/>
          <a:ea typeface="Helvetica Neue"/>
          <a:cs typeface="Helvetica Neue"/>
          <a:sym typeface="Helvetica Neue"/>
        </a:defRPr>
      </a:lvl1pPr>
      <a:lvl2pPr marL="428625" marR="0" indent="-214313" algn="l" defTabSz="278607" latinLnBrk="0">
        <a:lnSpc>
          <a:spcPct val="100000"/>
        </a:lnSpc>
        <a:spcBef>
          <a:spcPts val="400"/>
        </a:spcBef>
        <a:spcAft>
          <a:spcPts val="400"/>
        </a:spcAft>
        <a:buClrTx/>
        <a:buSzPct val="125000"/>
        <a:buFontTx/>
        <a:buChar char="•"/>
        <a:tabLst/>
        <a:defRPr sz="1200" b="0" i="0" u="none" strike="noStrike" cap="none" spc="0" baseline="0">
          <a:solidFill>
            <a:srgbClr val="000000"/>
          </a:solidFill>
          <a:uFillTx/>
          <a:latin typeface="Proxima Nova Rg" panose="02000506030000020004" pitchFamily="2" charset="0"/>
          <a:ea typeface="Helvetica Neue"/>
          <a:cs typeface="Helvetica Neue"/>
          <a:sym typeface="Helvetica Neue"/>
        </a:defRPr>
      </a:lvl2pPr>
      <a:lvl3pPr marL="642938" marR="0" indent="-214313" algn="l" defTabSz="278607" latinLnBrk="0">
        <a:lnSpc>
          <a:spcPct val="100000"/>
        </a:lnSpc>
        <a:spcBef>
          <a:spcPts val="400"/>
        </a:spcBef>
        <a:spcAft>
          <a:spcPts val="400"/>
        </a:spcAft>
        <a:buClrTx/>
        <a:buSzPct val="125000"/>
        <a:buFontTx/>
        <a:buChar char="•"/>
        <a:tabLst/>
        <a:defRPr sz="1200" b="0" i="0" u="none" strike="noStrike" cap="none" spc="0" baseline="0">
          <a:solidFill>
            <a:srgbClr val="000000"/>
          </a:solidFill>
          <a:uFillTx/>
          <a:latin typeface="Proxima Nova Rg" panose="02000506030000020004" pitchFamily="2" charset="0"/>
          <a:ea typeface="Helvetica Neue"/>
          <a:cs typeface="Helvetica Neue"/>
          <a:sym typeface="Helvetica Neue"/>
        </a:defRPr>
      </a:lvl3pPr>
      <a:lvl4pPr marL="857250" marR="0" indent="-214313" algn="l" defTabSz="278607" latinLnBrk="0">
        <a:lnSpc>
          <a:spcPct val="100000"/>
        </a:lnSpc>
        <a:spcBef>
          <a:spcPts val="400"/>
        </a:spcBef>
        <a:spcAft>
          <a:spcPts val="400"/>
        </a:spcAft>
        <a:buClrTx/>
        <a:buSzPct val="125000"/>
        <a:buFontTx/>
        <a:buChar char="•"/>
        <a:tabLst/>
        <a:defRPr sz="1200" b="0" i="0" u="none" strike="noStrike" cap="none" spc="0" baseline="0">
          <a:solidFill>
            <a:srgbClr val="000000"/>
          </a:solidFill>
          <a:uFillTx/>
          <a:latin typeface="Proxima Nova Rg" panose="02000506030000020004" pitchFamily="2" charset="0"/>
          <a:ea typeface="Helvetica Neue"/>
          <a:cs typeface="Helvetica Neue"/>
          <a:sym typeface="Helvetica Neue"/>
        </a:defRPr>
      </a:lvl4pPr>
      <a:lvl5pPr marL="1071563" marR="0" indent="-214313" algn="l" defTabSz="278607" latinLnBrk="0">
        <a:lnSpc>
          <a:spcPct val="100000"/>
        </a:lnSpc>
        <a:spcBef>
          <a:spcPts val="400"/>
        </a:spcBef>
        <a:spcAft>
          <a:spcPts val="400"/>
        </a:spcAft>
        <a:buClrTx/>
        <a:buSzPct val="125000"/>
        <a:buFontTx/>
        <a:buChar char="•"/>
        <a:tabLst/>
        <a:defRPr sz="1200" b="0" i="0" u="none" strike="noStrike" cap="none" spc="0" baseline="0">
          <a:solidFill>
            <a:srgbClr val="000000"/>
          </a:solidFill>
          <a:uFillTx/>
          <a:latin typeface="Proxima Nova Rg" panose="02000506030000020004" pitchFamily="2" charset="0"/>
          <a:ea typeface="Helvetica Neue"/>
          <a:cs typeface="Helvetica Neue"/>
          <a:sym typeface="Helvetica Neue"/>
        </a:defRPr>
      </a:lvl5pPr>
      <a:lvl6pPr marL="1285875" marR="0" indent="-214313" algn="l" defTabSz="278607" latinLnBrk="0">
        <a:lnSpc>
          <a:spcPct val="100000"/>
        </a:lnSpc>
        <a:spcBef>
          <a:spcPts val="1992"/>
        </a:spcBef>
        <a:spcAft>
          <a:spcPts val="0"/>
        </a:spcAft>
        <a:buClrTx/>
        <a:buSzPct val="125000"/>
        <a:buFontTx/>
        <a:buChar char="•"/>
        <a:tabLst/>
        <a:defRPr sz="1755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1500188" marR="0" indent="-214313" algn="l" defTabSz="278607" latinLnBrk="0">
        <a:lnSpc>
          <a:spcPct val="100000"/>
        </a:lnSpc>
        <a:spcBef>
          <a:spcPts val="1992"/>
        </a:spcBef>
        <a:spcAft>
          <a:spcPts val="0"/>
        </a:spcAft>
        <a:buClrTx/>
        <a:buSzPct val="125000"/>
        <a:buFontTx/>
        <a:buChar char="•"/>
        <a:tabLst/>
        <a:defRPr sz="1755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1714500" marR="0" indent="-214313" algn="l" defTabSz="278607" latinLnBrk="0">
        <a:lnSpc>
          <a:spcPct val="100000"/>
        </a:lnSpc>
        <a:spcBef>
          <a:spcPts val="1992"/>
        </a:spcBef>
        <a:spcAft>
          <a:spcPts val="0"/>
        </a:spcAft>
        <a:buClrTx/>
        <a:buSzPct val="125000"/>
        <a:buFontTx/>
        <a:buChar char="•"/>
        <a:tabLst/>
        <a:defRPr sz="1755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1928813" marR="0" indent="-214313" algn="l" defTabSz="278607" latinLnBrk="0">
        <a:lnSpc>
          <a:spcPct val="100000"/>
        </a:lnSpc>
        <a:spcBef>
          <a:spcPts val="1992"/>
        </a:spcBef>
        <a:spcAft>
          <a:spcPts val="0"/>
        </a:spcAft>
        <a:buClrTx/>
        <a:buSzPct val="125000"/>
        <a:buFontTx/>
        <a:buChar char="•"/>
        <a:tabLst/>
        <a:defRPr sz="1755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54305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30861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462915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61722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771525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92583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080135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23444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10.xml"/><Relationship Id="rId7" Type="http://schemas.openxmlformats.org/officeDocument/2006/relationships/image" Target="../media/image15.png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4.emf"/><Relationship Id="rId5" Type="http://schemas.openxmlformats.org/officeDocument/2006/relationships/oleObject" Target="../embeddings/oleObject1.bin"/><Relationship Id="rId10" Type="http://schemas.openxmlformats.org/officeDocument/2006/relationships/image" Target="../media/image18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10.xml"/><Relationship Id="rId7" Type="http://schemas.openxmlformats.org/officeDocument/2006/relationships/image" Target="../media/image15.png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4.emf"/><Relationship Id="rId11" Type="http://schemas.openxmlformats.org/officeDocument/2006/relationships/image" Target="../media/image19.jpeg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8.pn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slideLayout" Target="../slideLayouts/slideLayout10.xml"/><Relationship Id="rId7" Type="http://schemas.openxmlformats.org/officeDocument/2006/relationships/image" Target="../media/image18.png"/><Relationship Id="rId2" Type="http://schemas.openxmlformats.org/officeDocument/2006/relationships/tags" Target="../tags/tag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4.emf"/><Relationship Id="rId5" Type="http://schemas.openxmlformats.org/officeDocument/2006/relationships/oleObject" Target="../embeddings/oleObject3.bin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slideLayout" Target="../slideLayouts/slideLayout10.xml"/><Relationship Id="rId7" Type="http://schemas.openxmlformats.org/officeDocument/2006/relationships/image" Target="../media/image22.jpg"/><Relationship Id="rId2" Type="http://schemas.openxmlformats.org/officeDocument/2006/relationships/tags" Target="../tags/tag4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4.emf"/><Relationship Id="rId5" Type="http://schemas.openxmlformats.org/officeDocument/2006/relationships/oleObject" Target="../embeddings/oleObject4.bin"/><Relationship Id="rId10" Type="http://schemas.openxmlformats.org/officeDocument/2006/relationships/image" Target="../media/image25.pn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98FD40A5-F3FD-B54C-9CD3-2C5EFF741120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900113" y="4021910"/>
            <a:ext cx="3136106" cy="802572"/>
          </a:xfrm>
        </p:spPr>
        <p:txBody>
          <a:bodyPr>
            <a:noAutofit/>
          </a:bodyPr>
          <a:lstStyle/>
          <a:p>
            <a:endParaRPr lang="ru-RU" sz="1200" dirty="0">
              <a:solidFill>
                <a:srgbClr val="3D3E3C"/>
              </a:solidFill>
            </a:endParaRPr>
          </a:p>
          <a:p>
            <a:r>
              <a:rPr lang="ru-RU" sz="1200" dirty="0">
                <a:solidFill>
                  <a:srgbClr val="3D3E3C"/>
                </a:solidFill>
              </a:rPr>
              <a:t>Кудрявцева Оксана Валериевна</a:t>
            </a:r>
          </a:p>
          <a:p>
            <a:r>
              <a:rPr lang="ru-RU" sz="1200" b="0" dirty="0">
                <a:solidFill>
                  <a:srgbClr val="3D3E3C"/>
                </a:solidFill>
              </a:rPr>
              <a:t>Зам. директора НП «ФКИ»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62D806-51F0-734C-BBC0-4312C0AC04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9668" y="1423164"/>
            <a:ext cx="5359909" cy="735645"/>
          </a:xfrm>
        </p:spPr>
        <p:txBody>
          <a:bodyPr anchor="ctr">
            <a:normAutofit fontScale="90000"/>
          </a:bodyPr>
          <a:lstStyle/>
          <a:p>
            <a:br>
              <a:rPr lang="ru-RU" dirty="0">
                <a:solidFill>
                  <a:srgbClr val="009656"/>
                </a:solidFill>
              </a:rPr>
            </a:br>
            <a:r>
              <a:rPr lang="ru-RU" dirty="0">
                <a:solidFill>
                  <a:srgbClr val="009656"/>
                </a:solidFill>
              </a:rPr>
              <a:t>Опыт работы РЦФГ на базе некоммерческой организации 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5DDCC4-849F-4525-A036-79FE74A11D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76238"/>
            <a:ext cx="7703325" cy="410850"/>
          </a:xfrm>
        </p:spPr>
        <p:txBody>
          <a:bodyPr>
            <a:noAutofit/>
          </a:bodyPr>
          <a:lstStyle/>
          <a:p>
            <a:r>
              <a:rPr lang="ru-RU" sz="3600" cap="all" dirty="0">
                <a:solidFill>
                  <a:srgbClr val="F07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Деятельность </a:t>
            </a:r>
            <a:r>
              <a:rPr lang="ru-RU" sz="3600" cap="all" dirty="0" err="1">
                <a:solidFill>
                  <a:srgbClr val="F07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рцфг</a:t>
            </a:r>
            <a:endParaRPr lang="ru-RU" sz="3600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7898465-B17D-47E4-95D9-84BB395535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РЦФГ Томской области создан в 2014 году на базе </a:t>
            </a:r>
          </a:p>
          <a:p>
            <a:pPr marL="85725" indent="0">
              <a:buNone/>
            </a:pPr>
            <a:r>
              <a:rPr lang="ru-RU" dirty="0"/>
              <a:t>Некоммерческого партнерства</a:t>
            </a:r>
          </a:p>
          <a:p>
            <a:pPr marL="85725" indent="0">
              <a:buNone/>
            </a:pPr>
            <a:endParaRPr lang="ru-RU" dirty="0"/>
          </a:p>
          <a:p>
            <a:r>
              <a:rPr lang="ru-RU" dirty="0"/>
              <a:t>РЦФГ территориально располагается</a:t>
            </a:r>
          </a:p>
          <a:p>
            <a:pPr marL="85725" indent="0">
              <a:buNone/>
            </a:pPr>
            <a:r>
              <a:rPr lang="ru-RU" dirty="0"/>
              <a:t> в областном центре г. Томске.</a:t>
            </a:r>
          </a:p>
          <a:p>
            <a:endParaRPr lang="ru-RU" dirty="0"/>
          </a:p>
        </p:txBody>
      </p:sp>
      <p:pic>
        <p:nvPicPr>
          <p:cNvPr id="4" name="Объект 4" descr="Изображение выглядит как текст, карта&#10;&#10;Автоматически созданное описание">
            <a:extLst>
              <a:ext uri="{FF2B5EF4-FFF2-40B4-BE49-F238E27FC236}">
                <a16:creationId xmlns:a16="http://schemas.microsoft.com/office/drawing/2014/main" id="{09DBBBCF-883C-4D05-B517-EB4A41BB761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085546"/>
            <a:ext cx="4669155" cy="3547177"/>
          </a:xfrm>
        </p:spPr>
      </p:pic>
      <p:pic>
        <p:nvPicPr>
          <p:cNvPr id="5" name="Объект 4" descr="Изображение выглядит как текст, карта&#10;&#10;Автоматически созданное описание">
            <a:extLst>
              <a:ext uri="{FF2B5EF4-FFF2-40B4-BE49-F238E27FC236}">
                <a16:creationId xmlns:a16="http://schemas.microsoft.com/office/drawing/2014/main" id="{8041AE16-6939-4808-8D7E-BEA88FB21D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3253" y="974747"/>
            <a:ext cx="4814999" cy="3657976"/>
          </a:xfrm>
          <a:prstGeom prst="rect">
            <a:avLst/>
          </a:prstGeom>
          <a:noFill/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</p:pic>
    </p:spTree>
    <p:extLst>
      <p:ext uri="{BB962C8B-B14F-4D97-AF65-F5344CB8AC3E}">
        <p14:creationId xmlns:p14="http://schemas.microsoft.com/office/powerpoint/2010/main" val="19963024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191" y="1191"/>
          <a:ext cx="1191" cy="11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56" name="Слайд think-cell" r:id="rId5" imgW="592" imgH="595" progId="TCLayout.ActiveDocument.1">
                  <p:embed/>
                </p:oleObj>
              </mc:Choice>
              <mc:Fallback>
                <p:oleObj name="Слайд think-cell" r:id="rId5" imgW="592" imgH="595" progId="TCLayout.ActiveDocument.1">
                  <p:embed/>
                  <p:pic>
                    <p:nvPicPr>
                      <p:cNvPr id="2" name="Объект 1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91" y="1191"/>
                        <a:ext cx="1191" cy="11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8" name="Google Shape;138;p8"/>
          <p:cNvSpPr txBox="1">
            <a:spLocks noGrp="1"/>
          </p:cNvSpPr>
          <p:nvPr>
            <p:ph type="title"/>
          </p:nvPr>
        </p:nvSpPr>
        <p:spPr>
          <a:xfrm>
            <a:off x="586861" y="300737"/>
            <a:ext cx="4945259" cy="5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b" anchorCtr="0">
            <a:noAutofit/>
          </a:bodyPr>
          <a:lstStyle/>
          <a:p>
            <a:pPr defTabSz="871369" hangingPunct="0">
              <a:lnSpc>
                <a:spcPct val="100000"/>
              </a:lnSpc>
              <a:buClrTx/>
              <a:buSzTx/>
            </a:pPr>
            <a:r>
              <a:rPr lang="ru-RU" sz="3600" cap="all" dirty="0">
                <a:solidFill>
                  <a:srgbClr val="F07D00"/>
                </a:solidFill>
                <a:latin typeface="Arial" panose="020B0604020202020204" pitchFamily="34" charset="0"/>
                <a:ea typeface="Gilroy Light"/>
                <a:cs typeface="Arial" panose="020B0604020202020204" pitchFamily="34" charset="0"/>
              </a:rPr>
              <a:t>Функции </a:t>
            </a:r>
            <a:r>
              <a:rPr lang="ru-RU" sz="3600" cap="all" dirty="0" err="1">
                <a:solidFill>
                  <a:srgbClr val="F07D00"/>
                </a:solidFill>
                <a:latin typeface="Arial" panose="020B0604020202020204" pitchFamily="34" charset="0"/>
                <a:ea typeface="Gilroy Light"/>
                <a:cs typeface="Arial" panose="020B0604020202020204" pitchFamily="34" charset="0"/>
              </a:rPr>
              <a:t>рцфг</a:t>
            </a:r>
            <a:endParaRPr sz="3600" cap="all" dirty="0">
              <a:solidFill>
                <a:srgbClr val="F07D00"/>
              </a:solidFill>
              <a:latin typeface="Arial" panose="020B0604020202020204" pitchFamily="34" charset="0"/>
              <a:ea typeface="Gilroy Light"/>
              <a:cs typeface="Arial" panose="020B0604020202020204" pitchFamily="34" charset="0"/>
            </a:endParaRP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22148E88-6DF8-4327-B971-04A047415664}"/>
              </a:ext>
            </a:extLst>
          </p:cNvPr>
          <p:cNvGrpSpPr/>
          <p:nvPr/>
        </p:nvGrpSpPr>
        <p:grpSpPr>
          <a:xfrm>
            <a:off x="668845" y="2867783"/>
            <a:ext cx="3954343" cy="1310357"/>
            <a:chOff x="4770815" y="3382847"/>
            <a:chExt cx="3954343" cy="1310357"/>
          </a:xfrm>
        </p:grpSpPr>
        <p:grpSp>
          <p:nvGrpSpPr>
            <p:cNvPr id="33" name="Группа 32">
              <a:extLst>
                <a:ext uri="{FF2B5EF4-FFF2-40B4-BE49-F238E27FC236}">
                  <a16:creationId xmlns:a16="http://schemas.microsoft.com/office/drawing/2014/main" id="{C517255C-4651-46F8-B450-89ECD3D2E844}"/>
                </a:ext>
              </a:extLst>
            </p:cNvPr>
            <p:cNvGrpSpPr/>
            <p:nvPr/>
          </p:nvGrpSpPr>
          <p:grpSpPr>
            <a:xfrm>
              <a:off x="5327697" y="3382847"/>
              <a:ext cx="3397461" cy="1310357"/>
              <a:chOff x="1641794" y="2426549"/>
              <a:chExt cx="3397461" cy="1310357"/>
            </a:xfrm>
          </p:grpSpPr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E830D9AA-9B4A-4309-A1FC-3361751749FF}"/>
                  </a:ext>
                </a:extLst>
              </p:cNvPr>
              <p:cNvSpPr txBox="1"/>
              <p:nvPr/>
            </p:nvSpPr>
            <p:spPr>
              <a:xfrm>
                <a:off x="1641794" y="2721243"/>
                <a:ext cx="3397461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ru-RU" sz="1200" b="0" dirty="0">
                    <a:latin typeface="Arial" panose="020B0604020202020204" pitchFamily="34" charset="0"/>
                    <a:ea typeface="Gilroy Light"/>
                    <a:cs typeface="Arial" panose="020B0604020202020204" pitchFamily="34" charset="0"/>
                  </a:rPr>
                  <a:t>По теме финансов и правовая помощь. Принцип одного окна и клиентоцентричность каналов взаимодействия: горячая телефонная линия, сеть точек приема граждан, дистанционное взаимодействие. </a:t>
                </a: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79B829E1-3E7A-44A7-AF50-DD58A43EE695}"/>
                  </a:ext>
                </a:extLst>
              </p:cNvPr>
              <p:cNvSpPr txBox="1"/>
              <p:nvPr/>
            </p:nvSpPr>
            <p:spPr>
              <a:xfrm>
                <a:off x="1641796" y="2426549"/>
                <a:ext cx="329508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ru-RU" sz="1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Консультирование</a:t>
                </a:r>
                <a:endParaRPr lang="ru-RU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38" name="Рисунок 37">
              <a:extLst>
                <a:ext uri="{FF2B5EF4-FFF2-40B4-BE49-F238E27FC236}">
                  <a16:creationId xmlns:a16="http://schemas.microsoft.com/office/drawing/2014/main" id="{8701D36A-3DFB-4332-B3AB-243A27AE64E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4770815" y="3385488"/>
              <a:ext cx="612446" cy="520579"/>
            </a:xfrm>
            <a:prstGeom prst="rect">
              <a:avLst/>
            </a:prstGeom>
          </p:spPr>
        </p:pic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90B78F1E-B2E8-4AD5-AF16-4229277BEE9B}"/>
              </a:ext>
            </a:extLst>
          </p:cNvPr>
          <p:cNvGrpSpPr/>
          <p:nvPr/>
        </p:nvGrpSpPr>
        <p:grpSpPr>
          <a:xfrm>
            <a:off x="4795197" y="2862201"/>
            <a:ext cx="3882216" cy="1156171"/>
            <a:chOff x="689784" y="3357046"/>
            <a:chExt cx="3882216" cy="1156171"/>
          </a:xfrm>
        </p:grpSpPr>
        <p:grpSp>
          <p:nvGrpSpPr>
            <p:cNvPr id="25" name="Группа 24">
              <a:extLst>
                <a:ext uri="{FF2B5EF4-FFF2-40B4-BE49-F238E27FC236}">
                  <a16:creationId xmlns:a16="http://schemas.microsoft.com/office/drawing/2014/main" id="{05CEE895-EA38-4BB2-B2AB-6D5E56B3C9ED}"/>
                </a:ext>
              </a:extLst>
            </p:cNvPr>
            <p:cNvGrpSpPr/>
            <p:nvPr/>
          </p:nvGrpSpPr>
          <p:grpSpPr>
            <a:xfrm>
              <a:off x="1227699" y="3357046"/>
              <a:ext cx="3344301" cy="1156171"/>
              <a:chOff x="1677233" y="2426549"/>
              <a:chExt cx="3344301" cy="1156171"/>
            </a:xfrm>
          </p:grpSpPr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B66F5F5A-CD59-4C02-B7BE-C8FF0FF7FFCB}"/>
                  </a:ext>
                </a:extLst>
              </p:cNvPr>
              <p:cNvSpPr txBox="1"/>
              <p:nvPr/>
            </p:nvSpPr>
            <p:spPr>
              <a:xfrm>
                <a:off x="1677233" y="2751723"/>
                <a:ext cx="3344301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ru-RU" sz="1200" b="0" dirty="0">
                    <a:latin typeface="Arial" panose="020B0604020202020204" pitchFamily="34" charset="0"/>
                    <a:ea typeface="Gilroy Light"/>
                    <a:cs typeface="Arial" panose="020B0604020202020204" pitchFamily="34" charset="0"/>
                  </a:rPr>
                  <a:t>Информационные материалы: журнал, буклеты, инфографика. Работа портала финансовой грамотности и страниц в соцсетях. </a:t>
                </a: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6B1F8F9C-4E7E-40EF-9E79-3EA2E84B2E53}"/>
                  </a:ext>
                </a:extLst>
              </p:cNvPr>
              <p:cNvSpPr txBox="1"/>
              <p:nvPr/>
            </p:nvSpPr>
            <p:spPr>
              <a:xfrm>
                <a:off x="1677237" y="2426549"/>
                <a:ext cx="291170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ru-RU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Информационная кампания</a:t>
                </a:r>
              </a:p>
            </p:txBody>
          </p:sp>
        </p:grpSp>
        <p:pic>
          <p:nvPicPr>
            <p:cNvPr id="40" name="Рисунок 39">
              <a:extLst>
                <a:ext uri="{FF2B5EF4-FFF2-40B4-BE49-F238E27FC236}">
                  <a16:creationId xmlns:a16="http://schemas.microsoft.com/office/drawing/2014/main" id="{D68858A7-3586-4A13-B709-FCFDBBDC094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689784" y="3385488"/>
              <a:ext cx="523557" cy="544500"/>
            </a:xfrm>
            <a:prstGeom prst="rect">
              <a:avLst/>
            </a:prstGeom>
          </p:spPr>
        </p:pic>
      </p:grp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F9E7D9C0-834B-443B-A5D5-5CB7A049B91A}"/>
              </a:ext>
            </a:extLst>
          </p:cNvPr>
          <p:cNvGrpSpPr/>
          <p:nvPr/>
        </p:nvGrpSpPr>
        <p:grpSpPr>
          <a:xfrm>
            <a:off x="4772337" y="1394853"/>
            <a:ext cx="4036382" cy="1161029"/>
            <a:chOff x="661276" y="1821130"/>
            <a:chExt cx="4036382" cy="1161029"/>
          </a:xfrm>
        </p:grpSpPr>
        <p:grpSp>
          <p:nvGrpSpPr>
            <p:cNvPr id="7" name="Группа 6">
              <a:extLst>
                <a:ext uri="{FF2B5EF4-FFF2-40B4-BE49-F238E27FC236}">
                  <a16:creationId xmlns:a16="http://schemas.microsoft.com/office/drawing/2014/main" id="{24ADCD01-1AAD-4B06-AD2B-0DFAE57B0163}"/>
                </a:ext>
              </a:extLst>
            </p:cNvPr>
            <p:cNvGrpSpPr/>
            <p:nvPr/>
          </p:nvGrpSpPr>
          <p:grpSpPr>
            <a:xfrm>
              <a:off x="1227703" y="1821130"/>
              <a:ext cx="3119259" cy="776190"/>
              <a:chOff x="1677237" y="2426549"/>
              <a:chExt cx="3119259" cy="776190"/>
            </a:xfrm>
          </p:grpSpPr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6773EF6-6958-450E-956D-5ECBF22B7E22}"/>
                  </a:ext>
                </a:extLst>
              </p:cNvPr>
              <p:cNvSpPr txBox="1"/>
              <p:nvPr/>
            </p:nvSpPr>
            <p:spPr>
              <a:xfrm>
                <a:off x="1699845" y="2925740"/>
                <a:ext cx="309665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endParaRPr lang="ru-RU" sz="1200" b="0" dirty="0">
                  <a:latin typeface="Arial" panose="020B0604020202020204" pitchFamily="34" charset="0"/>
                  <a:ea typeface="Gilroy Light"/>
                  <a:cs typeface="Arial" panose="020B0604020202020204" pitchFamily="34" charset="0"/>
                </a:endParaRP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2D08F7EA-3EC9-45BE-BC73-8D4117D2B500}"/>
                  </a:ext>
                </a:extLst>
              </p:cNvPr>
              <p:cNvSpPr txBox="1"/>
              <p:nvPr/>
            </p:nvSpPr>
            <p:spPr>
              <a:xfrm>
                <a:off x="1677237" y="2426549"/>
                <a:ext cx="291170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ru-RU" sz="1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Образование</a:t>
                </a:r>
                <a:endParaRPr lang="ru-RU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28" name="Рисунок 27">
              <a:extLst>
                <a:ext uri="{FF2B5EF4-FFF2-40B4-BE49-F238E27FC236}">
                  <a16:creationId xmlns:a16="http://schemas.microsoft.com/office/drawing/2014/main" id="{22DC1682-103A-42AC-B9F2-19B014A31DB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61276" y="1834626"/>
              <a:ext cx="566422" cy="498698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7DDA21D4-25A6-4D33-9393-DC02FBB097C1}"/>
                </a:ext>
              </a:extLst>
            </p:cNvPr>
            <p:cNvSpPr txBox="1"/>
            <p:nvPr/>
          </p:nvSpPr>
          <p:spPr>
            <a:xfrm>
              <a:off x="1227703" y="2151162"/>
              <a:ext cx="346995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ru-RU" sz="1200" b="0" dirty="0">
                  <a:latin typeface="Arial" panose="020B0604020202020204" pitchFamily="34" charset="0"/>
                  <a:ea typeface="Gilroy Light"/>
                  <a:cs typeface="Arial" panose="020B0604020202020204" pitchFamily="34" charset="0"/>
                </a:rPr>
                <a:t>Организация просветительских мероприятий, работа с учреждениями образования. Семинары, тренинги, мастер-классы, повышение квалификации педагогов.</a:t>
              </a:r>
            </a:p>
          </p:txBody>
        </p:sp>
      </p:grp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76A77077-A990-4134-AC20-B1D19EB0A7C4}"/>
              </a:ext>
            </a:extLst>
          </p:cNvPr>
          <p:cNvGrpSpPr/>
          <p:nvPr/>
        </p:nvGrpSpPr>
        <p:grpSpPr>
          <a:xfrm>
            <a:off x="676465" y="1397566"/>
            <a:ext cx="4184272" cy="977906"/>
            <a:chOff x="-1430860" y="487029"/>
            <a:chExt cx="4184272" cy="977906"/>
          </a:xfrm>
        </p:grpSpPr>
        <p:grpSp>
          <p:nvGrpSpPr>
            <p:cNvPr id="4" name="Группа 3">
              <a:extLst>
                <a:ext uri="{FF2B5EF4-FFF2-40B4-BE49-F238E27FC236}">
                  <a16:creationId xmlns:a16="http://schemas.microsoft.com/office/drawing/2014/main" id="{AA91D3BF-7882-4D0C-8CDF-286C35F2162D}"/>
                </a:ext>
              </a:extLst>
            </p:cNvPr>
            <p:cNvGrpSpPr/>
            <p:nvPr/>
          </p:nvGrpSpPr>
          <p:grpSpPr>
            <a:xfrm>
              <a:off x="-1430860" y="487029"/>
              <a:ext cx="4184272" cy="778511"/>
              <a:chOff x="4770815" y="1815373"/>
              <a:chExt cx="4184272" cy="778511"/>
            </a:xfrm>
          </p:grpSpPr>
          <p:grpSp>
            <p:nvGrpSpPr>
              <p:cNvPr id="29" name="Группа 28">
                <a:extLst>
                  <a:ext uri="{FF2B5EF4-FFF2-40B4-BE49-F238E27FC236}">
                    <a16:creationId xmlns:a16="http://schemas.microsoft.com/office/drawing/2014/main" id="{DEA25670-D517-4766-86D9-8ADCD45FBBD3}"/>
                  </a:ext>
                </a:extLst>
              </p:cNvPr>
              <p:cNvGrpSpPr/>
              <p:nvPr/>
            </p:nvGrpSpPr>
            <p:grpSpPr>
              <a:xfrm>
                <a:off x="5327700" y="1846931"/>
                <a:ext cx="3627387" cy="746953"/>
                <a:chOff x="1641797" y="2426549"/>
                <a:chExt cx="3627387" cy="746953"/>
              </a:xfrm>
            </p:grpSpPr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AFC09369-A6A7-4494-805A-8B9B28186FCD}"/>
                    </a:ext>
                  </a:extLst>
                </p:cNvPr>
                <p:cNvSpPr txBox="1"/>
                <p:nvPr/>
              </p:nvSpPr>
              <p:spPr>
                <a:xfrm>
                  <a:off x="1677234" y="2896503"/>
                  <a:ext cx="3591950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:endParaRPr lang="ru-RU" sz="1200" b="0" dirty="0">
                    <a:latin typeface="Arial" panose="020B0604020202020204" pitchFamily="34" charset="0"/>
                    <a:ea typeface="Gilroy Light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331D0B58-131A-4703-9573-184F7AF7AFA6}"/>
                    </a:ext>
                  </a:extLst>
                </p:cNvPr>
                <p:cNvSpPr txBox="1"/>
                <p:nvPr/>
              </p:nvSpPr>
              <p:spPr>
                <a:xfrm>
                  <a:off x="1641797" y="2426549"/>
                  <a:ext cx="2911702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lang="ru-RU" sz="14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Координация</a:t>
                  </a:r>
                  <a:endParaRPr lang="ru-RU" sz="14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pic>
            <p:nvPicPr>
              <p:cNvPr id="41" name="Рисунок 40">
                <a:extLst>
                  <a:ext uri="{FF2B5EF4-FFF2-40B4-BE49-F238E27FC236}">
                    <a16:creationId xmlns:a16="http://schemas.microsoft.com/office/drawing/2014/main" id="{F77E5ED2-99C3-4DF4-AE51-DF27A8BD4F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alphaModFix/>
              </a:blip>
              <a:stretch>
                <a:fillRect/>
              </a:stretch>
            </p:blipFill>
            <p:spPr>
              <a:xfrm>
                <a:off x="4770815" y="1815373"/>
                <a:ext cx="566422" cy="534734"/>
              </a:xfrm>
              <a:prstGeom prst="rect">
                <a:avLst/>
              </a:prstGeom>
            </p:spPr>
          </p:pic>
        </p:grp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E464E6C-C731-4204-86DF-8171E32F71AC}"/>
                </a:ext>
              </a:extLst>
            </p:cNvPr>
            <p:cNvSpPr txBox="1"/>
            <p:nvPr/>
          </p:nvSpPr>
          <p:spPr>
            <a:xfrm>
              <a:off x="-864438" y="818604"/>
              <a:ext cx="3005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ru-RU" sz="1200" b="0" dirty="0">
                  <a:latin typeface="Arial" panose="020B0604020202020204" pitchFamily="34" charset="0"/>
                  <a:ea typeface="Gilroy Light"/>
                  <a:cs typeface="Arial" panose="020B0604020202020204" pitchFamily="34" charset="0"/>
                </a:rPr>
                <a:t>Взаимодействие с государственными, общественными, финансовыми организациями и др.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365706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191" y="1191"/>
          <a:ext cx="1191" cy="11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9" name="Слайд think-cell" r:id="rId5" imgW="592" imgH="595" progId="TCLayout.ActiveDocument.1">
                  <p:embed/>
                </p:oleObj>
              </mc:Choice>
              <mc:Fallback>
                <p:oleObj name="Слайд think-cell" r:id="rId5" imgW="592" imgH="595" progId="TCLayout.ActiveDocument.1">
                  <p:embed/>
                  <p:pic>
                    <p:nvPicPr>
                      <p:cNvPr id="2" name="Объект 1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91" y="1191"/>
                        <a:ext cx="1191" cy="11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8" name="Google Shape;138;p8"/>
          <p:cNvSpPr txBox="1">
            <a:spLocks noGrp="1"/>
          </p:cNvSpPr>
          <p:nvPr>
            <p:ph type="title"/>
          </p:nvPr>
        </p:nvSpPr>
        <p:spPr>
          <a:xfrm>
            <a:off x="586861" y="300737"/>
            <a:ext cx="4945259" cy="5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b" anchorCtr="0">
            <a:noAutofit/>
          </a:bodyPr>
          <a:lstStyle/>
          <a:p>
            <a:pPr defTabSz="871369" hangingPunct="0">
              <a:lnSpc>
                <a:spcPct val="100000"/>
              </a:lnSpc>
              <a:buClrTx/>
              <a:buSzTx/>
            </a:pPr>
            <a:r>
              <a:rPr lang="ru-RU" sz="3600" cap="all" dirty="0">
                <a:solidFill>
                  <a:srgbClr val="F07D00"/>
                </a:solidFill>
                <a:latin typeface="Arial" panose="020B0604020202020204" pitchFamily="34" charset="0"/>
                <a:ea typeface="Gilroy Light"/>
                <a:cs typeface="Arial" panose="020B0604020202020204" pitchFamily="34" charset="0"/>
              </a:rPr>
              <a:t>Структура </a:t>
            </a:r>
            <a:r>
              <a:rPr lang="ru-RU" sz="3600" cap="all" dirty="0" err="1">
                <a:solidFill>
                  <a:srgbClr val="F07D00"/>
                </a:solidFill>
                <a:latin typeface="Arial" panose="020B0604020202020204" pitchFamily="34" charset="0"/>
                <a:ea typeface="Gilroy Light"/>
                <a:cs typeface="Arial" panose="020B0604020202020204" pitchFamily="34" charset="0"/>
              </a:rPr>
              <a:t>рцфг</a:t>
            </a:r>
            <a:endParaRPr sz="3600" cap="all" dirty="0">
              <a:solidFill>
                <a:srgbClr val="F07D00"/>
              </a:solidFill>
              <a:latin typeface="Arial" panose="020B0604020202020204" pitchFamily="34" charset="0"/>
              <a:ea typeface="Gilroy Light"/>
              <a:cs typeface="Arial" panose="020B0604020202020204" pitchFamily="34" charset="0"/>
            </a:endParaRP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22148E88-6DF8-4327-B971-04A047415664}"/>
              </a:ext>
            </a:extLst>
          </p:cNvPr>
          <p:cNvGrpSpPr/>
          <p:nvPr/>
        </p:nvGrpSpPr>
        <p:grpSpPr>
          <a:xfrm>
            <a:off x="668845" y="2867783"/>
            <a:ext cx="3954343" cy="1310357"/>
            <a:chOff x="4770815" y="3382847"/>
            <a:chExt cx="3954343" cy="1310357"/>
          </a:xfrm>
        </p:grpSpPr>
        <p:grpSp>
          <p:nvGrpSpPr>
            <p:cNvPr id="33" name="Группа 32">
              <a:extLst>
                <a:ext uri="{FF2B5EF4-FFF2-40B4-BE49-F238E27FC236}">
                  <a16:creationId xmlns:a16="http://schemas.microsoft.com/office/drawing/2014/main" id="{C517255C-4651-46F8-B450-89ECD3D2E844}"/>
                </a:ext>
              </a:extLst>
            </p:cNvPr>
            <p:cNvGrpSpPr/>
            <p:nvPr/>
          </p:nvGrpSpPr>
          <p:grpSpPr>
            <a:xfrm>
              <a:off x="5327697" y="3382847"/>
              <a:ext cx="3397461" cy="1310357"/>
              <a:chOff x="1641794" y="2426549"/>
              <a:chExt cx="3397461" cy="1310357"/>
            </a:xfrm>
          </p:grpSpPr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E830D9AA-9B4A-4309-A1FC-3361751749FF}"/>
                  </a:ext>
                </a:extLst>
              </p:cNvPr>
              <p:cNvSpPr txBox="1"/>
              <p:nvPr/>
            </p:nvSpPr>
            <p:spPr>
              <a:xfrm>
                <a:off x="1641794" y="2721243"/>
                <a:ext cx="3397461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ru-RU" sz="1200" b="0" dirty="0">
                    <a:latin typeface="Arial" panose="020B0604020202020204" pitchFamily="34" charset="0"/>
                    <a:ea typeface="Gilroy Light"/>
                    <a:cs typeface="Arial" panose="020B0604020202020204" pitchFamily="34" charset="0"/>
                  </a:rPr>
                  <a:t>По теме финансов и правовая помощь. Принцип одного окна и клиентоцентричность каналов взаимодействия: горячая телефонная линия, сеть точек приема граждан, дистанционное взаимодействие. </a:t>
                </a: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79B829E1-3E7A-44A7-AF50-DD58A43EE695}"/>
                  </a:ext>
                </a:extLst>
              </p:cNvPr>
              <p:cNvSpPr txBox="1"/>
              <p:nvPr/>
            </p:nvSpPr>
            <p:spPr>
              <a:xfrm>
                <a:off x="1641796" y="2426549"/>
                <a:ext cx="329508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ru-RU" sz="1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Консультирование</a:t>
                </a:r>
                <a:endParaRPr lang="ru-RU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38" name="Рисунок 37">
              <a:extLst>
                <a:ext uri="{FF2B5EF4-FFF2-40B4-BE49-F238E27FC236}">
                  <a16:creationId xmlns:a16="http://schemas.microsoft.com/office/drawing/2014/main" id="{8701D36A-3DFB-4332-B3AB-243A27AE64E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4770815" y="3385488"/>
              <a:ext cx="612446" cy="520579"/>
            </a:xfrm>
            <a:prstGeom prst="rect">
              <a:avLst/>
            </a:prstGeom>
          </p:spPr>
        </p:pic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90B78F1E-B2E8-4AD5-AF16-4229277BEE9B}"/>
              </a:ext>
            </a:extLst>
          </p:cNvPr>
          <p:cNvGrpSpPr/>
          <p:nvPr/>
        </p:nvGrpSpPr>
        <p:grpSpPr>
          <a:xfrm>
            <a:off x="4795197" y="2862201"/>
            <a:ext cx="3882216" cy="1156171"/>
            <a:chOff x="689784" y="3357046"/>
            <a:chExt cx="3882216" cy="1156171"/>
          </a:xfrm>
        </p:grpSpPr>
        <p:grpSp>
          <p:nvGrpSpPr>
            <p:cNvPr id="25" name="Группа 24">
              <a:extLst>
                <a:ext uri="{FF2B5EF4-FFF2-40B4-BE49-F238E27FC236}">
                  <a16:creationId xmlns:a16="http://schemas.microsoft.com/office/drawing/2014/main" id="{05CEE895-EA38-4BB2-B2AB-6D5E56B3C9ED}"/>
                </a:ext>
              </a:extLst>
            </p:cNvPr>
            <p:cNvGrpSpPr/>
            <p:nvPr/>
          </p:nvGrpSpPr>
          <p:grpSpPr>
            <a:xfrm>
              <a:off x="1227699" y="3357046"/>
              <a:ext cx="3344301" cy="1156171"/>
              <a:chOff x="1677233" y="2426549"/>
              <a:chExt cx="3344301" cy="1156171"/>
            </a:xfrm>
          </p:grpSpPr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B66F5F5A-CD59-4C02-B7BE-C8FF0FF7FFCB}"/>
                  </a:ext>
                </a:extLst>
              </p:cNvPr>
              <p:cNvSpPr txBox="1"/>
              <p:nvPr/>
            </p:nvSpPr>
            <p:spPr>
              <a:xfrm>
                <a:off x="1677233" y="2751723"/>
                <a:ext cx="3344301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ru-RU" sz="1200" b="0" dirty="0">
                    <a:latin typeface="Arial" panose="020B0604020202020204" pitchFamily="34" charset="0"/>
                    <a:ea typeface="Gilroy Light"/>
                    <a:cs typeface="Arial" panose="020B0604020202020204" pitchFamily="34" charset="0"/>
                  </a:rPr>
                  <a:t>Информационные материалы: журнал, буклеты, инфографика. Работа портала финансовой грамотности и страниц в соцсетях. </a:t>
                </a: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6B1F8F9C-4E7E-40EF-9E79-3EA2E84B2E53}"/>
                  </a:ext>
                </a:extLst>
              </p:cNvPr>
              <p:cNvSpPr txBox="1"/>
              <p:nvPr/>
            </p:nvSpPr>
            <p:spPr>
              <a:xfrm>
                <a:off x="1677237" y="2426549"/>
                <a:ext cx="291170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ru-RU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Информационная кампания</a:t>
                </a:r>
              </a:p>
            </p:txBody>
          </p:sp>
        </p:grpSp>
        <p:pic>
          <p:nvPicPr>
            <p:cNvPr id="40" name="Рисунок 39">
              <a:extLst>
                <a:ext uri="{FF2B5EF4-FFF2-40B4-BE49-F238E27FC236}">
                  <a16:creationId xmlns:a16="http://schemas.microsoft.com/office/drawing/2014/main" id="{D68858A7-3586-4A13-B709-FCFDBBDC094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689784" y="3385488"/>
              <a:ext cx="523557" cy="544500"/>
            </a:xfrm>
            <a:prstGeom prst="rect">
              <a:avLst/>
            </a:prstGeom>
          </p:spPr>
        </p:pic>
      </p:grp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F9E7D9C0-834B-443B-A5D5-5CB7A049B91A}"/>
              </a:ext>
            </a:extLst>
          </p:cNvPr>
          <p:cNvGrpSpPr/>
          <p:nvPr/>
        </p:nvGrpSpPr>
        <p:grpSpPr>
          <a:xfrm>
            <a:off x="4772337" y="1394853"/>
            <a:ext cx="4036382" cy="1161029"/>
            <a:chOff x="661276" y="1821130"/>
            <a:chExt cx="4036382" cy="1161029"/>
          </a:xfrm>
        </p:grpSpPr>
        <p:grpSp>
          <p:nvGrpSpPr>
            <p:cNvPr id="7" name="Группа 6">
              <a:extLst>
                <a:ext uri="{FF2B5EF4-FFF2-40B4-BE49-F238E27FC236}">
                  <a16:creationId xmlns:a16="http://schemas.microsoft.com/office/drawing/2014/main" id="{24ADCD01-1AAD-4B06-AD2B-0DFAE57B0163}"/>
                </a:ext>
              </a:extLst>
            </p:cNvPr>
            <p:cNvGrpSpPr/>
            <p:nvPr/>
          </p:nvGrpSpPr>
          <p:grpSpPr>
            <a:xfrm>
              <a:off x="1227703" y="1821130"/>
              <a:ext cx="3119259" cy="776190"/>
              <a:chOff x="1677237" y="2426549"/>
              <a:chExt cx="3119259" cy="776190"/>
            </a:xfrm>
          </p:grpSpPr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6773EF6-6958-450E-956D-5ECBF22B7E22}"/>
                  </a:ext>
                </a:extLst>
              </p:cNvPr>
              <p:cNvSpPr txBox="1"/>
              <p:nvPr/>
            </p:nvSpPr>
            <p:spPr>
              <a:xfrm>
                <a:off x="1699845" y="2925740"/>
                <a:ext cx="309665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endParaRPr lang="ru-RU" sz="1200" b="0" dirty="0">
                  <a:latin typeface="Arial" panose="020B0604020202020204" pitchFamily="34" charset="0"/>
                  <a:ea typeface="Gilroy Light"/>
                  <a:cs typeface="Arial" panose="020B0604020202020204" pitchFamily="34" charset="0"/>
                </a:endParaRP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2D08F7EA-3EC9-45BE-BC73-8D4117D2B500}"/>
                  </a:ext>
                </a:extLst>
              </p:cNvPr>
              <p:cNvSpPr txBox="1"/>
              <p:nvPr/>
            </p:nvSpPr>
            <p:spPr>
              <a:xfrm>
                <a:off x="1677237" y="2426549"/>
                <a:ext cx="291170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ru-RU" sz="1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Образование</a:t>
                </a:r>
                <a:endParaRPr lang="ru-RU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28" name="Рисунок 27">
              <a:extLst>
                <a:ext uri="{FF2B5EF4-FFF2-40B4-BE49-F238E27FC236}">
                  <a16:creationId xmlns:a16="http://schemas.microsoft.com/office/drawing/2014/main" id="{22DC1682-103A-42AC-B9F2-19B014A31DB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61276" y="1834626"/>
              <a:ext cx="566422" cy="498698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7DDA21D4-25A6-4D33-9393-DC02FBB097C1}"/>
                </a:ext>
              </a:extLst>
            </p:cNvPr>
            <p:cNvSpPr txBox="1"/>
            <p:nvPr/>
          </p:nvSpPr>
          <p:spPr>
            <a:xfrm>
              <a:off x="1227703" y="2151162"/>
              <a:ext cx="346995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ru-RU" sz="1200" b="0" dirty="0">
                  <a:latin typeface="Arial" panose="020B0604020202020204" pitchFamily="34" charset="0"/>
                  <a:ea typeface="Gilroy Light"/>
                  <a:cs typeface="Arial" panose="020B0604020202020204" pitchFamily="34" charset="0"/>
                </a:rPr>
                <a:t>Организация просветительских мероприятий, работа с учреждениями образования. Семинары, тренинги, мастер-классы, повышение квалификации педагогов.</a:t>
              </a:r>
            </a:p>
          </p:txBody>
        </p:sp>
      </p:grp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76A77077-A990-4134-AC20-B1D19EB0A7C4}"/>
              </a:ext>
            </a:extLst>
          </p:cNvPr>
          <p:cNvGrpSpPr/>
          <p:nvPr/>
        </p:nvGrpSpPr>
        <p:grpSpPr>
          <a:xfrm>
            <a:off x="676465" y="1397566"/>
            <a:ext cx="4184272" cy="977906"/>
            <a:chOff x="-1430860" y="487029"/>
            <a:chExt cx="4184272" cy="977906"/>
          </a:xfrm>
        </p:grpSpPr>
        <p:grpSp>
          <p:nvGrpSpPr>
            <p:cNvPr id="4" name="Группа 3">
              <a:extLst>
                <a:ext uri="{FF2B5EF4-FFF2-40B4-BE49-F238E27FC236}">
                  <a16:creationId xmlns:a16="http://schemas.microsoft.com/office/drawing/2014/main" id="{AA91D3BF-7882-4D0C-8CDF-286C35F2162D}"/>
                </a:ext>
              </a:extLst>
            </p:cNvPr>
            <p:cNvGrpSpPr/>
            <p:nvPr/>
          </p:nvGrpSpPr>
          <p:grpSpPr>
            <a:xfrm>
              <a:off x="-1430860" y="487029"/>
              <a:ext cx="4184272" cy="778511"/>
              <a:chOff x="4770815" y="1815373"/>
              <a:chExt cx="4184272" cy="778511"/>
            </a:xfrm>
          </p:grpSpPr>
          <p:grpSp>
            <p:nvGrpSpPr>
              <p:cNvPr id="29" name="Группа 28">
                <a:extLst>
                  <a:ext uri="{FF2B5EF4-FFF2-40B4-BE49-F238E27FC236}">
                    <a16:creationId xmlns:a16="http://schemas.microsoft.com/office/drawing/2014/main" id="{DEA25670-D517-4766-86D9-8ADCD45FBBD3}"/>
                  </a:ext>
                </a:extLst>
              </p:cNvPr>
              <p:cNvGrpSpPr/>
              <p:nvPr/>
            </p:nvGrpSpPr>
            <p:grpSpPr>
              <a:xfrm>
                <a:off x="5327700" y="1846931"/>
                <a:ext cx="3627387" cy="746953"/>
                <a:chOff x="1641797" y="2426549"/>
                <a:chExt cx="3627387" cy="746953"/>
              </a:xfrm>
            </p:grpSpPr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AFC09369-A6A7-4494-805A-8B9B28186FCD}"/>
                    </a:ext>
                  </a:extLst>
                </p:cNvPr>
                <p:cNvSpPr txBox="1"/>
                <p:nvPr/>
              </p:nvSpPr>
              <p:spPr>
                <a:xfrm>
                  <a:off x="1677234" y="2896503"/>
                  <a:ext cx="3591950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:endParaRPr lang="ru-RU" sz="1200" b="0" dirty="0">
                    <a:latin typeface="Arial" panose="020B0604020202020204" pitchFamily="34" charset="0"/>
                    <a:ea typeface="Gilroy Light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331D0B58-131A-4703-9573-184F7AF7AFA6}"/>
                    </a:ext>
                  </a:extLst>
                </p:cNvPr>
                <p:cNvSpPr txBox="1"/>
                <p:nvPr/>
              </p:nvSpPr>
              <p:spPr>
                <a:xfrm>
                  <a:off x="1641797" y="2426549"/>
                  <a:ext cx="2911702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lang="ru-RU" sz="14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Координация</a:t>
                  </a:r>
                  <a:endParaRPr lang="ru-RU" sz="14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pic>
            <p:nvPicPr>
              <p:cNvPr id="41" name="Рисунок 40">
                <a:extLst>
                  <a:ext uri="{FF2B5EF4-FFF2-40B4-BE49-F238E27FC236}">
                    <a16:creationId xmlns:a16="http://schemas.microsoft.com/office/drawing/2014/main" id="{F77E5ED2-99C3-4DF4-AE51-DF27A8BD4F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alphaModFix/>
              </a:blip>
              <a:stretch>
                <a:fillRect/>
              </a:stretch>
            </p:blipFill>
            <p:spPr>
              <a:xfrm>
                <a:off x="4770815" y="1815373"/>
                <a:ext cx="566422" cy="534734"/>
              </a:xfrm>
              <a:prstGeom prst="rect">
                <a:avLst/>
              </a:prstGeom>
            </p:spPr>
          </p:pic>
        </p:grp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E464E6C-C731-4204-86DF-8171E32F71AC}"/>
                </a:ext>
              </a:extLst>
            </p:cNvPr>
            <p:cNvSpPr txBox="1"/>
            <p:nvPr/>
          </p:nvSpPr>
          <p:spPr>
            <a:xfrm>
              <a:off x="-864438" y="818604"/>
              <a:ext cx="3005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ru-RU" sz="1200" b="0" dirty="0">
                  <a:latin typeface="Arial" panose="020B0604020202020204" pitchFamily="34" charset="0"/>
                  <a:ea typeface="Gilroy Light"/>
                  <a:cs typeface="Arial" panose="020B0604020202020204" pitchFamily="34" charset="0"/>
                </a:rPr>
                <a:t>Взаимодействие с государственными, общественными, финансовыми организациями и др.</a:t>
              </a: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0D5E2027-A9D9-4949-A778-6B66B77ED046}"/>
              </a:ext>
            </a:extLst>
          </p:cNvPr>
          <p:cNvSpPr txBox="1"/>
          <p:nvPr/>
        </p:nvSpPr>
        <p:spPr>
          <a:xfrm>
            <a:off x="1344875" y="4218139"/>
            <a:ext cx="3686199" cy="276999"/>
          </a:xfrm>
          <a:prstGeom prst="rect">
            <a:avLst/>
          </a:prstGeom>
          <a:solidFill>
            <a:srgbClr val="7AD3D6"/>
          </a:solidFill>
        </p:spPr>
        <p:txBody>
          <a:bodyPr wrap="square" rtlCol="0">
            <a:spAutoFit/>
          </a:bodyPr>
          <a:lstStyle/>
          <a:p>
            <a:pPr algn="l"/>
            <a:r>
              <a:rPr lang="ru-RU" sz="1200" b="0" dirty="0">
                <a:solidFill>
                  <a:srgbClr val="FFFFFF"/>
                </a:solidFill>
                <a:latin typeface="Arial" panose="020B0604020202020204" pitchFamily="34" charset="0"/>
                <a:ea typeface="Gilroy Light"/>
                <a:cs typeface="Arial" panose="020B0604020202020204" pitchFamily="34" charset="0"/>
              </a:rPr>
              <a:t>Финансово-аналитический и юридический отдел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7F96FE6-2154-4E3C-BCA5-E30E0CE80F47}"/>
              </a:ext>
            </a:extLst>
          </p:cNvPr>
          <p:cNvSpPr txBox="1"/>
          <p:nvPr/>
        </p:nvSpPr>
        <p:spPr>
          <a:xfrm>
            <a:off x="1341300" y="2513743"/>
            <a:ext cx="3397461" cy="276999"/>
          </a:xfrm>
          <a:prstGeom prst="rect">
            <a:avLst/>
          </a:prstGeom>
          <a:solidFill>
            <a:srgbClr val="7AD3D6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ru-RU" sz="1200" b="0" dirty="0">
                <a:solidFill>
                  <a:srgbClr val="FFFFFF"/>
                </a:solidFill>
                <a:latin typeface="Arial" panose="020B0604020202020204" pitchFamily="34" charset="0"/>
                <a:ea typeface="Gilroy Light"/>
                <a:cs typeface="Arial" panose="020B0604020202020204" pitchFamily="34" charset="0"/>
              </a:rPr>
              <a:t>Административно-управленческий персонал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85CFF7B-1920-41A8-9276-378CDE969386}"/>
              </a:ext>
            </a:extLst>
          </p:cNvPr>
          <p:cNvSpPr txBox="1"/>
          <p:nvPr/>
        </p:nvSpPr>
        <p:spPr>
          <a:xfrm>
            <a:off x="5443922" y="2528325"/>
            <a:ext cx="3573078" cy="276999"/>
          </a:xfrm>
          <a:prstGeom prst="rect">
            <a:avLst/>
          </a:prstGeom>
          <a:solidFill>
            <a:srgbClr val="7AD3D6"/>
          </a:solidFill>
        </p:spPr>
        <p:txBody>
          <a:bodyPr wrap="square" rtlCol="0">
            <a:spAutoFit/>
          </a:bodyPr>
          <a:lstStyle/>
          <a:p>
            <a:pPr algn="l"/>
            <a:r>
              <a:rPr lang="ru-RU" sz="1200" b="0" dirty="0">
                <a:solidFill>
                  <a:srgbClr val="FFFFFF"/>
                </a:solidFill>
                <a:latin typeface="Arial" panose="020B0604020202020204" pitchFamily="34" charset="0"/>
                <a:ea typeface="Gilroy Light"/>
                <a:cs typeface="Arial" panose="020B0604020202020204" pitchFamily="34" charset="0"/>
              </a:rPr>
              <a:t>Отдел координации образовательных проектов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CECC4A0-1E72-492B-851B-E2E901BFDC7B}"/>
              </a:ext>
            </a:extLst>
          </p:cNvPr>
          <p:cNvSpPr txBox="1"/>
          <p:nvPr/>
        </p:nvSpPr>
        <p:spPr>
          <a:xfrm>
            <a:off x="5443922" y="4213247"/>
            <a:ext cx="1737928" cy="276999"/>
          </a:xfrm>
          <a:prstGeom prst="rect">
            <a:avLst/>
          </a:prstGeom>
          <a:solidFill>
            <a:srgbClr val="7AD3D6"/>
          </a:solidFill>
        </p:spPr>
        <p:txBody>
          <a:bodyPr wrap="square" rtlCol="0">
            <a:spAutoFit/>
          </a:bodyPr>
          <a:lstStyle/>
          <a:p>
            <a:pPr algn="l"/>
            <a:r>
              <a:rPr lang="ru-RU" sz="1200" b="0" dirty="0">
                <a:solidFill>
                  <a:srgbClr val="FFFFFF"/>
                </a:solidFill>
                <a:latin typeface="Arial" panose="020B0604020202020204" pitchFamily="34" charset="0"/>
                <a:ea typeface="Gilroy Light"/>
                <a:cs typeface="Arial" panose="020B0604020202020204" pitchFamily="34" charset="0"/>
              </a:rPr>
              <a:t>Отдел Коммуникаций</a:t>
            </a:r>
          </a:p>
        </p:txBody>
      </p:sp>
      <p:pic>
        <p:nvPicPr>
          <p:cNvPr id="44" name="Рисунок 43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190FF96C-BAC0-4669-993E-89C5BF48360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5706" y="3964895"/>
            <a:ext cx="1641294" cy="1055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6842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191" y="1191"/>
          <a:ext cx="1191" cy="11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9" name="Слайд think-cell" r:id="rId5" imgW="592" imgH="595" progId="TCLayout.ActiveDocument.1">
                  <p:embed/>
                </p:oleObj>
              </mc:Choice>
              <mc:Fallback>
                <p:oleObj name="Слайд think-cell" r:id="rId5" imgW="592" imgH="595" progId="TCLayout.ActiveDocument.1">
                  <p:embed/>
                  <p:pic>
                    <p:nvPicPr>
                      <p:cNvPr id="2" name="Объект 1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91" y="1191"/>
                        <a:ext cx="1191" cy="11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8" name="Google Shape;138;p8"/>
          <p:cNvSpPr txBox="1">
            <a:spLocks noGrp="1"/>
          </p:cNvSpPr>
          <p:nvPr>
            <p:ph type="title"/>
          </p:nvPr>
        </p:nvSpPr>
        <p:spPr>
          <a:xfrm>
            <a:off x="586861" y="300737"/>
            <a:ext cx="4945259" cy="5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b" anchorCtr="0">
            <a:noAutofit/>
          </a:bodyPr>
          <a:lstStyle/>
          <a:p>
            <a:pPr defTabSz="871369" hangingPunct="0">
              <a:lnSpc>
                <a:spcPct val="100000"/>
              </a:lnSpc>
              <a:buClrTx/>
              <a:buSzTx/>
            </a:pPr>
            <a:r>
              <a:rPr lang="ru-RU" sz="3600" cap="all" dirty="0">
                <a:solidFill>
                  <a:srgbClr val="F07D00"/>
                </a:solidFill>
                <a:latin typeface="Arial" panose="020B0604020202020204" pitchFamily="34" charset="0"/>
                <a:ea typeface="Gilroy Light"/>
                <a:cs typeface="Arial" panose="020B0604020202020204" pitchFamily="34" charset="0"/>
              </a:rPr>
              <a:t>Структура </a:t>
            </a:r>
            <a:r>
              <a:rPr lang="ru-RU" sz="3600" cap="all" dirty="0" err="1">
                <a:solidFill>
                  <a:srgbClr val="F07D00"/>
                </a:solidFill>
                <a:latin typeface="Arial" panose="020B0604020202020204" pitchFamily="34" charset="0"/>
                <a:ea typeface="Gilroy Light"/>
                <a:cs typeface="Arial" panose="020B0604020202020204" pitchFamily="34" charset="0"/>
              </a:rPr>
              <a:t>рцфг</a:t>
            </a:r>
            <a:endParaRPr sz="3600" cap="all" dirty="0">
              <a:solidFill>
                <a:srgbClr val="F07D00"/>
              </a:solidFill>
              <a:latin typeface="Arial" panose="020B0604020202020204" pitchFamily="34" charset="0"/>
              <a:ea typeface="Gilroy Light"/>
              <a:cs typeface="Arial" panose="020B0604020202020204" pitchFamily="34" charset="0"/>
            </a:endParaRP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F9E7D9C0-834B-443B-A5D5-5CB7A049B91A}"/>
              </a:ext>
            </a:extLst>
          </p:cNvPr>
          <p:cNvGrpSpPr/>
          <p:nvPr/>
        </p:nvGrpSpPr>
        <p:grpSpPr>
          <a:xfrm>
            <a:off x="5338764" y="1394853"/>
            <a:ext cx="3119259" cy="1899692"/>
            <a:chOff x="1227703" y="1821130"/>
            <a:chExt cx="3119259" cy="1899692"/>
          </a:xfrm>
        </p:grpSpPr>
        <p:grpSp>
          <p:nvGrpSpPr>
            <p:cNvPr id="7" name="Группа 6">
              <a:extLst>
                <a:ext uri="{FF2B5EF4-FFF2-40B4-BE49-F238E27FC236}">
                  <a16:creationId xmlns:a16="http://schemas.microsoft.com/office/drawing/2014/main" id="{24ADCD01-1AAD-4B06-AD2B-0DFAE57B0163}"/>
                </a:ext>
              </a:extLst>
            </p:cNvPr>
            <p:cNvGrpSpPr/>
            <p:nvPr/>
          </p:nvGrpSpPr>
          <p:grpSpPr>
            <a:xfrm>
              <a:off x="1227703" y="1821130"/>
              <a:ext cx="3119259" cy="776190"/>
              <a:chOff x="1677237" y="2426549"/>
              <a:chExt cx="3119259" cy="776190"/>
            </a:xfrm>
          </p:grpSpPr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6773EF6-6958-450E-956D-5ECBF22B7E22}"/>
                  </a:ext>
                </a:extLst>
              </p:cNvPr>
              <p:cNvSpPr txBox="1"/>
              <p:nvPr/>
            </p:nvSpPr>
            <p:spPr>
              <a:xfrm>
                <a:off x="1699845" y="2925740"/>
                <a:ext cx="309665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endParaRPr lang="ru-RU" sz="1200" b="0" dirty="0">
                  <a:latin typeface="Arial" panose="020B0604020202020204" pitchFamily="34" charset="0"/>
                  <a:ea typeface="Gilroy Light"/>
                  <a:cs typeface="Arial" panose="020B0604020202020204" pitchFamily="34" charset="0"/>
                </a:endParaRP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2D08F7EA-3EC9-45BE-BC73-8D4117D2B500}"/>
                  </a:ext>
                </a:extLst>
              </p:cNvPr>
              <p:cNvSpPr txBox="1"/>
              <p:nvPr/>
            </p:nvSpPr>
            <p:spPr>
              <a:xfrm>
                <a:off x="1677237" y="2426549"/>
                <a:ext cx="291170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ru-RU" sz="1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Минусы</a:t>
                </a:r>
                <a:endParaRPr lang="ru-RU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7DDA21D4-25A6-4D33-9393-DC02FBB097C1}"/>
                </a:ext>
              </a:extLst>
            </p:cNvPr>
            <p:cNvSpPr txBox="1"/>
            <p:nvPr/>
          </p:nvSpPr>
          <p:spPr>
            <a:xfrm>
              <a:off x="1227703" y="2151162"/>
              <a:ext cx="3096651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l">
                <a:buFont typeface="Arial" panose="020B0604020202020204" pitchFamily="34" charset="0"/>
                <a:buChar char="•"/>
              </a:pPr>
              <a:r>
                <a:rPr lang="ru-RU" sz="1200" b="0" dirty="0">
                  <a:latin typeface="Arial" panose="020B0604020202020204" pitchFamily="34" charset="0"/>
                  <a:ea typeface="Gilroy Light"/>
                  <a:cs typeface="Arial" panose="020B0604020202020204" pitchFamily="34" charset="0"/>
                </a:rPr>
                <a:t>Недостаточность административного ресурса</a:t>
              </a:r>
            </a:p>
            <a:p>
              <a:pPr marL="171450" indent="-171450" algn="l">
                <a:buFont typeface="Arial" panose="020B0604020202020204" pitchFamily="34" charset="0"/>
                <a:buChar char="•"/>
              </a:pPr>
              <a:r>
                <a:rPr lang="ru-RU" sz="1200" b="0" dirty="0">
                  <a:latin typeface="Arial" panose="020B0604020202020204" pitchFamily="34" charset="0"/>
                  <a:ea typeface="Gilroy Light"/>
                  <a:cs typeface="Arial" panose="020B0604020202020204" pitchFamily="34" charset="0"/>
                </a:rPr>
                <a:t>Строгий контроль за использованием бюджетных средств (отчетность о целевом использовании субсидии)</a:t>
              </a:r>
            </a:p>
            <a:p>
              <a:pPr marL="171450" indent="-171450" algn="l">
                <a:buFont typeface="Arial" panose="020B0604020202020204" pitchFamily="34" charset="0"/>
                <a:buChar char="•"/>
              </a:pPr>
              <a:endParaRPr lang="ru-RU" sz="1200" b="0" dirty="0">
                <a:latin typeface="Arial" panose="020B0604020202020204" pitchFamily="34" charset="0"/>
                <a:ea typeface="Gilroy Light"/>
                <a:cs typeface="Arial" panose="020B0604020202020204" pitchFamily="34" charset="0"/>
              </a:endParaRPr>
            </a:p>
            <a:p>
              <a:pPr algn="l"/>
              <a:endParaRPr lang="ru-RU" sz="1200" b="0" dirty="0">
                <a:latin typeface="Arial" panose="020B0604020202020204" pitchFamily="34" charset="0"/>
                <a:ea typeface="Gilroy Light"/>
                <a:cs typeface="Arial" panose="020B0604020202020204" pitchFamily="34" charset="0"/>
              </a:endParaRPr>
            </a:p>
            <a:p>
              <a:pPr algn="l"/>
              <a:endParaRPr lang="ru-RU" sz="1200" b="0" dirty="0">
                <a:latin typeface="Arial" panose="020B0604020202020204" pitchFamily="34" charset="0"/>
                <a:ea typeface="Gilroy Light"/>
                <a:cs typeface="Arial" panose="020B0604020202020204" pitchFamily="34" charset="0"/>
              </a:endParaRPr>
            </a:p>
          </p:txBody>
        </p:sp>
      </p:grp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76A77077-A990-4134-AC20-B1D19EB0A7C4}"/>
              </a:ext>
            </a:extLst>
          </p:cNvPr>
          <p:cNvGrpSpPr/>
          <p:nvPr/>
        </p:nvGrpSpPr>
        <p:grpSpPr>
          <a:xfrm>
            <a:off x="676465" y="1397566"/>
            <a:ext cx="4184272" cy="2639899"/>
            <a:chOff x="-1430860" y="487029"/>
            <a:chExt cx="4184272" cy="2639899"/>
          </a:xfrm>
        </p:grpSpPr>
        <p:grpSp>
          <p:nvGrpSpPr>
            <p:cNvPr id="4" name="Группа 3">
              <a:extLst>
                <a:ext uri="{FF2B5EF4-FFF2-40B4-BE49-F238E27FC236}">
                  <a16:creationId xmlns:a16="http://schemas.microsoft.com/office/drawing/2014/main" id="{AA91D3BF-7882-4D0C-8CDF-286C35F2162D}"/>
                </a:ext>
              </a:extLst>
            </p:cNvPr>
            <p:cNvGrpSpPr/>
            <p:nvPr/>
          </p:nvGrpSpPr>
          <p:grpSpPr>
            <a:xfrm>
              <a:off x="-1430860" y="487029"/>
              <a:ext cx="4184272" cy="778511"/>
              <a:chOff x="4770815" y="1815373"/>
              <a:chExt cx="4184272" cy="778511"/>
            </a:xfrm>
          </p:grpSpPr>
          <p:grpSp>
            <p:nvGrpSpPr>
              <p:cNvPr id="29" name="Группа 28">
                <a:extLst>
                  <a:ext uri="{FF2B5EF4-FFF2-40B4-BE49-F238E27FC236}">
                    <a16:creationId xmlns:a16="http://schemas.microsoft.com/office/drawing/2014/main" id="{DEA25670-D517-4766-86D9-8ADCD45FBBD3}"/>
                  </a:ext>
                </a:extLst>
              </p:cNvPr>
              <p:cNvGrpSpPr/>
              <p:nvPr/>
            </p:nvGrpSpPr>
            <p:grpSpPr>
              <a:xfrm>
                <a:off x="5327700" y="1846931"/>
                <a:ext cx="3627387" cy="746953"/>
                <a:chOff x="1641797" y="2426549"/>
                <a:chExt cx="3627387" cy="746953"/>
              </a:xfrm>
            </p:grpSpPr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AFC09369-A6A7-4494-805A-8B9B28186FCD}"/>
                    </a:ext>
                  </a:extLst>
                </p:cNvPr>
                <p:cNvSpPr txBox="1"/>
                <p:nvPr/>
              </p:nvSpPr>
              <p:spPr>
                <a:xfrm>
                  <a:off x="1677234" y="2896503"/>
                  <a:ext cx="3591950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:endParaRPr lang="ru-RU" sz="1200" b="0" dirty="0">
                    <a:latin typeface="Arial" panose="020B0604020202020204" pitchFamily="34" charset="0"/>
                    <a:ea typeface="Gilroy Light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331D0B58-131A-4703-9573-184F7AF7AFA6}"/>
                    </a:ext>
                  </a:extLst>
                </p:cNvPr>
                <p:cNvSpPr txBox="1"/>
                <p:nvPr/>
              </p:nvSpPr>
              <p:spPr>
                <a:xfrm>
                  <a:off x="1641797" y="2426549"/>
                  <a:ext cx="2911702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lang="ru-RU" sz="14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Плюсы</a:t>
                  </a:r>
                  <a:endParaRPr lang="ru-RU" sz="14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pic>
            <p:nvPicPr>
              <p:cNvPr id="41" name="Рисунок 40">
                <a:extLst>
                  <a:ext uri="{FF2B5EF4-FFF2-40B4-BE49-F238E27FC236}">
                    <a16:creationId xmlns:a16="http://schemas.microsoft.com/office/drawing/2014/main" id="{F77E5ED2-99C3-4DF4-AE51-DF27A8BD4F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alphaModFix/>
              </a:blip>
              <a:stretch>
                <a:fillRect/>
              </a:stretch>
            </p:blipFill>
            <p:spPr>
              <a:xfrm>
                <a:off x="4770815" y="1815373"/>
                <a:ext cx="566422" cy="534734"/>
              </a:xfrm>
              <a:prstGeom prst="rect">
                <a:avLst/>
              </a:prstGeom>
            </p:spPr>
          </p:pic>
        </p:grp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E464E6C-C731-4204-86DF-8171E32F71AC}"/>
                </a:ext>
              </a:extLst>
            </p:cNvPr>
            <p:cNvSpPr txBox="1"/>
            <p:nvPr/>
          </p:nvSpPr>
          <p:spPr>
            <a:xfrm>
              <a:off x="-864438" y="818604"/>
              <a:ext cx="3016925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l">
                <a:buFont typeface="Arial" panose="020B0604020202020204" pitchFamily="34" charset="0"/>
                <a:buChar char="•"/>
              </a:pPr>
              <a:r>
                <a:rPr lang="ru-RU" sz="1200" b="0" dirty="0">
                  <a:latin typeface="Arial" panose="020B0604020202020204" pitchFamily="34" charset="0"/>
                  <a:ea typeface="Gilroy Light"/>
                  <a:cs typeface="Arial" panose="020B0604020202020204" pitchFamily="34" charset="0"/>
                </a:rPr>
                <a:t>Гибкая штатная численность</a:t>
              </a:r>
            </a:p>
            <a:p>
              <a:pPr marL="171450" indent="-171450" algn="l">
                <a:buFont typeface="Arial" panose="020B0604020202020204" pitchFamily="34" charset="0"/>
                <a:buChar char="•"/>
              </a:pPr>
              <a:r>
                <a:rPr lang="ru-RU" sz="1200" b="0" dirty="0">
                  <a:latin typeface="Arial" panose="020B0604020202020204" pitchFamily="34" charset="0"/>
                  <a:ea typeface="Gilroy Light"/>
                  <a:cs typeface="Arial" panose="020B0604020202020204" pitchFamily="34" charset="0"/>
                </a:rPr>
                <a:t>Привлечение работников по договорам ГПХ</a:t>
              </a:r>
            </a:p>
            <a:p>
              <a:pPr marL="171450" indent="-171450" algn="l">
                <a:buFont typeface="Arial" panose="020B0604020202020204" pitchFamily="34" charset="0"/>
                <a:buChar char="•"/>
              </a:pPr>
              <a:r>
                <a:rPr lang="ru-RU" sz="1200" b="0" dirty="0">
                  <a:latin typeface="Arial" panose="020B0604020202020204" pitchFamily="34" charset="0"/>
                  <a:ea typeface="Gilroy Light"/>
                  <a:cs typeface="Arial" panose="020B0604020202020204" pitchFamily="34" charset="0"/>
                </a:rPr>
                <a:t>Отсутствие процедур конкурсных закупок</a:t>
              </a:r>
            </a:p>
            <a:p>
              <a:pPr marL="171450" indent="-171450" algn="l">
                <a:buFont typeface="Arial" panose="020B0604020202020204" pitchFamily="34" charset="0"/>
                <a:buChar char="•"/>
              </a:pPr>
              <a:r>
                <a:rPr lang="ru-RU" sz="1200" b="0" dirty="0">
                  <a:latin typeface="Arial" panose="020B0604020202020204" pitchFamily="34" charset="0"/>
                  <a:ea typeface="Gilroy Light"/>
                  <a:cs typeface="Arial" panose="020B0604020202020204" pitchFamily="34" charset="0"/>
                </a:rPr>
                <a:t>Привлечение дополнительных средств (в </a:t>
              </a:r>
              <a:r>
                <a:rPr lang="ru-RU" sz="1200" b="0" dirty="0" err="1">
                  <a:latin typeface="Arial" panose="020B0604020202020204" pitchFamily="34" charset="0"/>
                  <a:ea typeface="Gilroy Light"/>
                  <a:cs typeface="Arial" panose="020B0604020202020204" pitchFamily="34" charset="0"/>
                </a:rPr>
                <a:t>тч</a:t>
              </a:r>
              <a:r>
                <a:rPr lang="ru-RU" sz="1200" b="0" dirty="0">
                  <a:latin typeface="Arial" panose="020B0604020202020204" pitchFamily="34" charset="0"/>
                  <a:ea typeface="Gilroy Light"/>
                  <a:cs typeface="Arial" panose="020B0604020202020204" pitchFamily="34" charset="0"/>
                </a:rPr>
                <a:t> гранты)</a:t>
              </a:r>
            </a:p>
            <a:p>
              <a:pPr marL="171450" indent="-171450" algn="l">
                <a:buFont typeface="Arial" panose="020B0604020202020204" pitchFamily="34" charset="0"/>
                <a:buChar char="•"/>
              </a:pPr>
              <a:r>
                <a:rPr lang="ru-RU" sz="1200" b="0" dirty="0">
                  <a:latin typeface="Arial" panose="020B0604020202020204" pitchFamily="34" charset="0"/>
                  <a:ea typeface="Gilroy Light"/>
                  <a:cs typeface="Arial" panose="020B0604020202020204" pitchFamily="34" charset="0"/>
                </a:rPr>
                <a:t>Оперативное реагирование на непредвиденные ситуации</a:t>
              </a:r>
            </a:p>
            <a:p>
              <a:pPr marL="171450" indent="-171450" algn="l">
                <a:buFont typeface="Arial" panose="020B0604020202020204" pitchFamily="34" charset="0"/>
                <a:buChar char="•"/>
              </a:pPr>
              <a:endParaRPr lang="ru-RU" sz="1200" b="0" dirty="0">
                <a:latin typeface="Arial" panose="020B0604020202020204" pitchFamily="34" charset="0"/>
                <a:ea typeface="Gilroy Light"/>
                <a:cs typeface="Arial" panose="020B0604020202020204" pitchFamily="34" charset="0"/>
              </a:endParaRPr>
            </a:p>
            <a:p>
              <a:pPr marL="171450" indent="-171450" algn="l">
                <a:buFont typeface="Arial" panose="020B0604020202020204" pitchFamily="34" charset="0"/>
                <a:buChar char="•"/>
              </a:pPr>
              <a:endParaRPr lang="ru-RU" sz="1200" b="0" dirty="0">
                <a:latin typeface="Arial" panose="020B0604020202020204" pitchFamily="34" charset="0"/>
                <a:ea typeface="Gilroy Light"/>
                <a:cs typeface="Arial" panose="020B0604020202020204" pitchFamily="34" charset="0"/>
              </a:endParaRPr>
            </a:p>
            <a:p>
              <a:pPr algn="l"/>
              <a:endParaRPr lang="ru-RU" sz="1200" b="0" dirty="0">
                <a:latin typeface="Arial" panose="020B0604020202020204" pitchFamily="34" charset="0"/>
                <a:ea typeface="Gilroy Light"/>
                <a:cs typeface="Arial" panose="020B0604020202020204" pitchFamily="34" charset="0"/>
              </a:endParaRPr>
            </a:p>
          </p:txBody>
        </p:sp>
      </p:grp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EC12447D-3713-4437-BDB4-56EF9CF741B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9080" y="1408700"/>
            <a:ext cx="798021" cy="646331"/>
          </a:xfrm>
          <a:prstGeom prst="rect">
            <a:avLst/>
          </a:prstGeom>
        </p:spPr>
      </p:pic>
      <p:pic>
        <p:nvPicPr>
          <p:cNvPr id="55" name="Рисунок 54">
            <a:extLst>
              <a:ext uri="{FF2B5EF4-FFF2-40B4-BE49-F238E27FC236}">
                <a16:creationId xmlns:a16="http://schemas.microsoft.com/office/drawing/2014/main" id="{386DF56A-8CB5-4A88-A244-0DDC3D3EB1A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37839" y="1408700"/>
            <a:ext cx="552714" cy="650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8804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191" y="1191"/>
          <a:ext cx="1191" cy="11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0" name="Слайд think-cell" r:id="rId5" imgW="592" imgH="595" progId="TCLayout.ActiveDocument.1">
                  <p:embed/>
                </p:oleObj>
              </mc:Choice>
              <mc:Fallback>
                <p:oleObj name="Слайд think-cell" r:id="rId5" imgW="592" imgH="595" progId="TCLayout.ActiveDocument.1">
                  <p:embed/>
                  <p:pic>
                    <p:nvPicPr>
                      <p:cNvPr id="2" name="Объект 1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91" y="1191"/>
                        <a:ext cx="1191" cy="11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8" name="Google Shape;138;p8"/>
          <p:cNvSpPr txBox="1">
            <a:spLocks noGrp="1"/>
          </p:cNvSpPr>
          <p:nvPr>
            <p:ph type="title"/>
          </p:nvPr>
        </p:nvSpPr>
        <p:spPr>
          <a:xfrm>
            <a:off x="586861" y="300737"/>
            <a:ext cx="6392583" cy="5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b" anchorCtr="0">
            <a:noAutofit/>
          </a:bodyPr>
          <a:lstStyle/>
          <a:p>
            <a:pPr defTabSz="871369" hangingPunct="0">
              <a:lnSpc>
                <a:spcPct val="100000"/>
              </a:lnSpc>
              <a:buClrTx/>
              <a:buSzTx/>
            </a:pPr>
            <a:r>
              <a:rPr lang="ru-RU" sz="3600" cap="all" dirty="0">
                <a:solidFill>
                  <a:srgbClr val="F07D00"/>
                </a:solidFill>
                <a:latin typeface="Arial" panose="020B0604020202020204" pitchFamily="34" charset="0"/>
                <a:ea typeface="Gilroy Light"/>
                <a:cs typeface="Arial" panose="020B0604020202020204" pitchFamily="34" charset="0"/>
              </a:rPr>
              <a:t>Спасибо за внимание</a:t>
            </a:r>
            <a:endParaRPr sz="3600" cap="all" dirty="0">
              <a:solidFill>
                <a:srgbClr val="F07D00"/>
              </a:solidFill>
              <a:latin typeface="Arial" panose="020B0604020202020204" pitchFamily="34" charset="0"/>
              <a:ea typeface="Gilroy Light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176A7D7-F530-43D8-9A19-5F5E1B8E30E5}"/>
              </a:ext>
            </a:extLst>
          </p:cNvPr>
          <p:cNvSpPr txBox="1"/>
          <p:nvPr/>
        </p:nvSpPr>
        <p:spPr>
          <a:xfrm>
            <a:off x="586861" y="3619499"/>
            <a:ext cx="41527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ru-RU" sz="2000" b="0" dirty="0">
                <a:latin typeface="Arial" panose="020B0604020202020204" pitchFamily="34" charset="0"/>
                <a:ea typeface="Gilroy Light"/>
                <a:cs typeface="Arial" panose="020B0604020202020204" pitchFamily="34" charset="0"/>
              </a:rPr>
              <a:t>Кудрявцева Оксана Валериевна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102937-3830-442D-8325-E749920ACAF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902" t="5261" r="-70" b="29389"/>
          <a:stretch/>
        </p:blipFill>
        <p:spPr>
          <a:xfrm>
            <a:off x="684213" y="1492250"/>
            <a:ext cx="1800000" cy="1800000"/>
          </a:xfrm>
          <a:prstGeom prst="ellipse">
            <a:avLst/>
          </a:prstGeom>
        </p:spPr>
      </p:pic>
      <p:sp>
        <p:nvSpPr>
          <p:cNvPr id="23" name="TextBox 40">
            <a:extLst>
              <a:ext uri="{FF2B5EF4-FFF2-40B4-BE49-F238E27FC236}">
                <a16:creationId xmlns:a16="http://schemas.microsoft.com/office/drawing/2014/main" id="{CF655222-A2D6-459C-B55D-6A2EC0B3230C}"/>
              </a:ext>
            </a:extLst>
          </p:cNvPr>
          <p:cNvSpPr txBox="1"/>
          <p:nvPr/>
        </p:nvSpPr>
        <p:spPr>
          <a:xfrm>
            <a:off x="5149087" y="3496890"/>
            <a:ext cx="245810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179388" algn="l"/>
              </a:tabLst>
            </a:pPr>
            <a:r>
              <a:rPr lang="ru-RU" sz="1600" b="0" dirty="0">
                <a:latin typeface="Arial" panose="020B0604020202020204" pitchFamily="34" charset="0"/>
                <a:cs typeface="Arial" panose="020B0604020202020204" pitchFamily="34" charset="0"/>
              </a:rPr>
              <a:t>+7(913) 889-32-77</a:t>
            </a:r>
          </a:p>
          <a:p>
            <a:pPr>
              <a:tabLst>
                <a:tab pos="179388" algn="l"/>
              </a:tabLst>
            </a:pPr>
            <a:r>
              <a:rPr lang="en-US" sz="1600" b="0" dirty="0">
                <a:solidFill>
                  <a:srgbClr val="33A1D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KOV@VLFIN.RU</a:t>
            </a: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1A064A80-C106-4031-A1F8-34254AD82C8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86872" y="2571750"/>
            <a:ext cx="900000" cy="90000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DE5F09C0-B26F-4796-B94A-4921E2F9151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57158" y="2571750"/>
            <a:ext cx="900000" cy="900000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D4BA8B98-3D97-4007-BCBD-2A5F8A336FA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158" y="1492250"/>
            <a:ext cx="2298138" cy="736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42031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White">
  <a:themeElements>
    <a:clrScheme name="Мои финансы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9655"/>
      </a:accent1>
      <a:accent2>
        <a:srgbClr val="ED7D00"/>
      </a:accent2>
      <a:accent3>
        <a:srgbClr val="E5205A"/>
      </a:accent3>
      <a:accent4>
        <a:srgbClr val="004E9E"/>
      </a:accent4>
      <a:accent5>
        <a:srgbClr val="33B5BA"/>
      </a:accent5>
      <a:accent6>
        <a:srgbClr val="B7BBBE"/>
      </a:accent6>
      <a:hlink>
        <a:srgbClr val="33B5BA"/>
      </a:hlink>
      <a:folHlink>
        <a:srgbClr val="E12058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4274</TotalTime>
  <Words>278</Words>
  <Application>Microsoft Office PowerPoint</Application>
  <PresentationFormat>Экран (16:9)</PresentationFormat>
  <Paragraphs>48</Paragraphs>
  <Slides>6</Slides>
  <Notes>5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2" baseType="lpstr">
      <vt:lpstr>Arial</vt:lpstr>
      <vt:lpstr>Helvetica Neue</vt:lpstr>
      <vt:lpstr>Helvetica Neue Light</vt:lpstr>
      <vt:lpstr>Proxima Nova Rg</vt:lpstr>
      <vt:lpstr>White</vt:lpstr>
      <vt:lpstr>Слайд think-cell</vt:lpstr>
      <vt:lpstr> Опыт работы РЦФГ на базе некоммерческой организации </vt:lpstr>
      <vt:lpstr>Деятельность рцфг</vt:lpstr>
      <vt:lpstr>Функции рцфг</vt:lpstr>
      <vt:lpstr>Структура рцфг</vt:lpstr>
      <vt:lpstr>Структура рцфг</vt:lpstr>
      <vt:lpstr>Спасибо за внимание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Цой Алексей tav@vlfin.ru</dc:creator>
  <cp:lastModifiedBy>lenovo_monoblock</cp:lastModifiedBy>
  <cp:revision>215</cp:revision>
  <dcterms:modified xsi:type="dcterms:W3CDTF">2024-10-15T11:38:36Z</dcterms:modified>
</cp:coreProperties>
</file>