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88" r:id="rId2"/>
    <p:sldId id="323" r:id="rId3"/>
    <p:sldId id="332" r:id="rId4"/>
    <p:sldId id="324" r:id="rId5"/>
    <p:sldId id="331" r:id="rId6"/>
    <p:sldId id="325" r:id="rId7"/>
    <p:sldId id="333" r:id="rId8"/>
    <p:sldId id="334" r:id="rId9"/>
    <p:sldId id="328" r:id="rId10"/>
    <p:sldId id="283" r:id="rId11"/>
    <p:sldId id="309" r:id="rId12"/>
    <p:sldId id="256" r:id="rId13"/>
    <p:sldId id="312" r:id="rId14"/>
    <p:sldId id="313" r:id="rId15"/>
    <p:sldId id="310" r:id="rId16"/>
    <p:sldId id="269" r:id="rId17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8D5CCCD-56D6-4E8B-92E6-6EBB7F70F5F3}">
          <p14:sldIdLst>
            <p14:sldId id="288"/>
            <p14:sldId id="323"/>
            <p14:sldId id="332"/>
            <p14:sldId id="324"/>
            <p14:sldId id="331"/>
            <p14:sldId id="325"/>
            <p14:sldId id="333"/>
            <p14:sldId id="334"/>
            <p14:sldId id="328"/>
            <p14:sldId id="283"/>
            <p14:sldId id="309"/>
            <p14:sldId id="256"/>
            <p14:sldId id="312"/>
            <p14:sldId id="313"/>
            <p14:sldId id="310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266"/>
    <a:srgbClr val="00405B"/>
    <a:srgbClr val="005476"/>
    <a:srgbClr val="FDEBE7"/>
    <a:srgbClr val="FCDCD4"/>
    <a:srgbClr val="FFEBE1"/>
    <a:srgbClr val="FFD8C5"/>
    <a:srgbClr val="FFD0B9"/>
    <a:srgbClr val="FFB28B"/>
    <a:srgbClr val="537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49" autoAdjust="0"/>
  </p:normalViewPr>
  <p:slideViewPr>
    <p:cSldViewPr snapToGrid="0">
      <p:cViewPr varScale="1">
        <p:scale>
          <a:sx n="84" d="100"/>
          <a:sy n="84" d="100"/>
        </p:scale>
        <p:origin x="629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8" y="1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E6A48-DF04-4C70-B33F-9D9075E0667E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8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7A38EB-D284-4FEE-87FA-92BCCBCF4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7055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8" y="1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BC7CC-BDBF-423F-B48E-96EC6F6C7CB8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8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5E84CE-7B30-462D-A7DD-0447762C7F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544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5E84CE-7B30-462D-A7DD-0447762C7F3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657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0606" y="2302360"/>
            <a:ext cx="7851007" cy="2387600"/>
          </a:xfrm>
        </p:spPr>
        <p:txBody>
          <a:bodyPr anchor="t">
            <a:normAutofit/>
          </a:bodyPr>
          <a:lstStyle>
            <a:lvl1pPr algn="l"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840606" y="4846173"/>
            <a:ext cx="7851007" cy="430877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ФИО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 hasCustomPrompt="1"/>
          </p:nvPr>
        </p:nvSpPr>
        <p:spPr>
          <a:xfrm>
            <a:off x="841425" y="5277050"/>
            <a:ext cx="7850188" cy="482600"/>
          </a:xfrm>
        </p:spPr>
        <p:txBody>
          <a:bodyPr/>
          <a:lstStyle>
            <a:lvl2pPr marL="0" indent="0">
              <a:defRPr/>
            </a:lvl2pPr>
          </a:lstStyle>
          <a:p>
            <a:pPr lvl="1"/>
            <a:r>
              <a:rPr lang="ru-RU" dirty="0"/>
              <a:t>Организация</a:t>
            </a:r>
          </a:p>
        </p:txBody>
      </p:sp>
    </p:spTree>
    <p:extLst>
      <p:ext uri="{BB962C8B-B14F-4D97-AF65-F5344CB8AC3E}">
        <p14:creationId xmlns:p14="http://schemas.microsoft.com/office/powerpoint/2010/main" val="1072837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8940800" cy="1182786"/>
          </a:xfrm>
        </p:spPr>
        <p:txBody>
          <a:bodyPr/>
          <a:lstStyle>
            <a:lvl1pPr>
              <a:defRPr>
                <a:solidFill>
                  <a:srgbClr val="00405B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84622"/>
            <a:ext cx="12192000" cy="2301245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1426241" y="3176588"/>
            <a:ext cx="2054225" cy="549275"/>
          </a:xfrm>
        </p:spPr>
        <p:txBody>
          <a:bodyPr anchor="ctr">
            <a:no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ЧИСЛО</a:t>
            </a:r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2" hasCustomPrompt="1"/>
          </p:nvPr>
        </p:nvSpPr>
        <p:spPr>
          <a:xfrm>
            <a:off x="1426240" y="4742062"/>
            <a:ext cx="2054225" cy="549275"/>
          </a:xfrm>
        </p:spPr>
        <p:txBody>
          <a:bodyPr anchor="ctr">
            <a:no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ЧИСЛО</a:t>
            </a:r>
          </a:p>
        </p:txBody>
      </p:sp>
      <p:sp>
        <p:nvSpPr>
          <p:cNvPr id="9" name="Текст 6"/>
          <p:cNvSpPr>
            <a:spLocks noGrp="1"/>
          </p:cNvSpPr>
          <p:nvPr>
            <p:ph type="body" sz="quarter" idx="13" hasCustomPrompt="1"/>
          </p:nvPr>
        </p:nvSpPr>
        <p:spPr>
          <a:xfrm>
            <a:off x="1426239" y="3960606"/>
            <a:ext cx="2054225" cy="549275"/>
          </a:xfrm>
        </p:spPr>
        <p:txBody>
          <a:bodyPr anchor="ctr">
            <a:noAutofit/>
          </a:bodyPr>
          <a:lstStyle>
            <a:lvl1pPr algn="ctr">
              <a:defRPr sz="3600" b="1">
                <a:solidFill>
                  <a:srgbClr val="F39669"/>
                </a:solidFill>
              </a:defRPr>
            </a:lvl1pPr>
          </a:lstStyle>
          <a:p>
            <a:pPr lvl="0"/>
            <a:r>
              <a:rPr lang="ru-RU" dirty="0"/>
              <a:t>ЧИСЛО</a:t>
            </a:r>
          </a:p>
        </p:txBody>
      </p:sp>
      <p:sp>
        <p:nvSpPr>
          <p:cNvPr id="10" name="Текст 6"/>
          <p:cNvSpPr>
            <a:spLocks noGrp="1"/>
          </p:cNvSpPr>
          <p:nvPr>
            <p:ph type="body" sz="quarter" idx="14" hasCustomPrompt="1"/>
          </p:nvPr>
        </p:nvSpPr>
        <p:spPr>
          <a:xfrm>
            <a:off x="8697195" y="3176588"/>
            <a:ext cx="2054225" cy="549275"/>
          </a:xfrm>
        </p:spPr>
        <p:txBody>
          <a:bodyPr anchor="ctr">
            <a:no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ЧИСЛО</a:t>
            </a:r>
          </a:p>
        </p:txBody>
      </p:sp>
      <p:sp>
        <p:nvSpPr>
          <p:cNvPr id="11" name="Текст 6"/>
          <p:cNvSpPr>
            <a:spLocks noGrp="1"/>
          </p:cNvSpPr>
          <p:nvPr>
            <p:ph type="body" sz="quarter" idx="15" hasCustomPrompt="1"/>
          </p:nvPr>
        </p:nvSpPr>
        <p:spPr>
          <a:xfrm>
            <a:off x="8697194" y="4742062"/>
            <a:ext cx="2054225" cy="549275"/>
          </a:xfrm>
        </p:spPr>
        <p:txBody>
          <a:bodyPr anchor="ctr">
            <a:no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ЧИСЛО</a:t>
            </a:r>
          </a:p>
        </p:txBody>
      </p:sp>
      <p:sp>
        <p:nvSpPr>
          <p:cNvPr id="12" name="Текст 6"/>
          <p:cNvSpPr>
            <a:spLocks noGrp="1"/>
          </p:cNvSpPr>
          <p:nvPr>
            <p:ph type="body" sz="quarter" idx="16" hasCustomPrompt="1"/>
          </p:nvPr>
        </p:nvSpPr>
        <p:spPr>
          <a:xfrm>
            <a:off x="8697193" y="3960606"/>
            <a:ext cx="2054225" cy="549275"/>
          </a:xfrm>
        </p:spPr>
        <p:txBody>
          <a:bodyPr anchor="ctr">
            <a:noAutofit/>
          </a:bodyPr>
          <a:lstStyle>
            <a:lvl1pPr algn="ctr">
              <a:defRPr sz="3600" b="1">
                <a:solidFill>
                  <a:srgbClr val="F39669"/>
                </a:solidFill>
              </a:defRPr>
            </a:lvl1pPr>
          </a:lstStyle>
          <a:p>
            <a:pPr lvl="0"/>
            <a:r>
              <a:rPr lang="ru-RU" dirty="0"/>
              <a:t>ЧИСЛО</a:t>
            </a:r>
          </a:p>
        </p:txBody>
      </p:sp>
      <p:sp>
        <p:nvSpPr>
          <p:cNvPr id="13" name="Текст 6"/>
          <p:cNvSpPr>
            <a:spLocks noGrp="1"/>
          </p:cNvSpPr>
          <p:nvPr>
            <p:ph type="body" sz="quarter" idx="17"/>
          </p:nvPr>
        </p:nvSpPr>
        <p:spPr>
          <a:xfrm>
            <a:off x="4188543" y="3176588"/>
            <a:ext cx="3800572" cy="549275"/>
          </a:xfrm>
        </p:spPr>
        <p:txBody>
          <a:bodyPr anchor="ctr">
            <a:noAutofit/>
          </a:bodyPr>
          <a:lstStyle>
            <a:lvl1pPr algn="ctr"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Текст 6"/>
          <p:cNvSpPr>
            <a:spLocks noGrp="1"/>
          </p:cNvSpPr>
          <p:nvPr>
            <p:ph type="body" sz="quarter" idx="18"/>
          </p:nvPr>
        </p:nvSpPr>
        <p:spPr>
          <a:xfrm>
            <a:off x="4188542" y="4742062"/>
            <a:ext cx="3800572" cy="549275"/>
          </a:xfrm>
        </p:spPr>
        <p:txBody>
          <a:bodyPr anchor="ctr">
            <a:noAutofit/>
          </a:bodyPr>
          <a:lstStyle>
            <a:lvl1pPr algn="ctr"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Текст 6"/>
          <p:cNvSpPr>
            <a:spLocks noGrp="1"/>
          </p:cNvSpPr>
          <p:nvPr>
            <p:ph type="body" sz="quarter" idx="19"/>
          </p:nvPr>
        </p:nvSpPr>
        <p:spPr>
          <a:xfrm>
            <a:off x="4188541" y="3960606"/>
            <a:ext cx="3800572" cy="549275"/>
          </a:xfrm>
        </p:spPr>
        <p:txBody>
          <a:bodyPr anchor="ctr">
            <a:noAutofit/>
          </a:bodyPr>
          <a:lstStyle>
            <a:lvl1pPr algn="ctr">
              <a:defRPr sz="2000" b="0">
                <a:solidFill>
                  <a:srgbClr val="F3966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20"/>
          </p:nvPr>
        </p:nvSpPr>
        <p:spPr>
          <a:xfrm>
            <a:off x="778538" y="2521797"/>
            <a:ext cx="3349625" cy="377825"/>
          </a:xfrm>
        </p:spPr>
        <p:txBody>
          <a:bodyPr/>
          <a:lstStyle>
            <a:lvl5pPr marL="88900" indent="0" algn="ctr">
              <a:defRPr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Текст 16"/>
          <p:cNvSpPr>
            <a:spLocks noGrp="1"/>
          </p:cNvSpPr>
          <p:nvPr>
            <p:ph type="body" sz="quarter" idx="21"/>
          </p:nvPr>
        </p:nvSpPr>
        <p:spPr>
          <a:xfrm>
            <a:off x="8049492" y="2521798"/>
            <a:ext cx="3349625" cy="377825"/>
          </a:xfrm>
        </p:spPr>
        <p:txBody>
          <a:bodyPr/>
          <a:lstStyle>
            <a:lvl5pPr marL="88900" indent="0" algn="ctr">
              <a:defRPr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22" hasCustomPrompt="1"/>
          </p:nvPr>
        </p:nvSpPr>
        <p:spPr>
          <a:xfrm>
            <a:off x="838200" y="1780092"/>
            <a:ext cx="10515600" cy="556707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lang="ru-RU" sz="2000" dirty="0"/>
              <a:t>Описание статистики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804" y="487906"/>
            <a:ext cx="145781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826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144000" cy="1325563"/>
          </a:xfrm>
        </p:spPr>
        <p:txBody>
          <a:bodyPr anchor="b"/>
          <a:lstStyle>
            <a:lvl1pPr>
              <a:defRPr b="1">
                <a:solidFill>
                  <a:srgbClr val="00405B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28286" y="4562375"/>
            <a:ext cx="4196666" cy="16145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Текст 8"/>
          <p:cNvSpPr>
            <a:spLocks noGrp="1"/>
          </p:cNvSpPr>
          <p:nvPr>
            <p:ph type="body" sz="quarter" idx="11"/>
          </p:nvPr>
        </p:nvSpPr>
        <p:spPr>
          <a:xfrm>
            <a:off x="6667048" y="4562375"/>
            <a:ext cx="4196666" cy="16145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Рисунок 15"/>
          <p:cNvSpPr>
            <a:spLocks noGrp="1"/>
          </p:cNvSpPr>
          <p:nvPr>
            <p:ph type="pic" sz="quarter" idx="14" hasCustomPrompt="1"/>
          </p:nvPr>
        </p:nvSpPr>
        <p:spPr>
          <a:xfrm>
            <a:off x="1328286" y="2088682"/>
            <a:ext cx="4196666" cy="2075698"/>
          </a:xfrm>
          <a:custGeom>
            <a:avLst/>
            <a:gdLst>
              <a:gd name="connsiteX0" fmla="*/ 3897105 w 5196140"/>
              <a:gd name="connsiteY0" fmla="*/ 2674938 h 2674938"/>
              <a:gd name="connsiteX1" fmla="*/ 2598070 w 5196140"/>
              <a:gd name="connsiteY1" fmla="*/ 2674938 h 2674938"/>
              <a:gd name="connsiteX2" fmla="*/ 1299035 w 5196140"/>
              <a:gd name="connsiteY2" fmla="*/ 2674938 h 2674938"/>
              <a:gd name="connsiteX3" fmla="*/ 0 w 5196140"/>
              <a:gd name="connsiteY3" fmla="*/ 1337469 h 2674938"/>
              <a:gd name="connsiteX4" fmla="*/ 1299035 w 5196140"/>
              <a:gd name="connsiteY4" fmla="*/ 0 h 2674938"/>
              <a:gd name="connsiteX5" fmla="*/ 2598070 w 5196140"/>
              <a:gd name="connsiteY5" fmla="*/ 0 h 2674938"/>
              <a:gd name="connsiteX6" fmla="*/ 3897105 w 5196140"/>
              <a:gd name="connsiteY6" fmla="*/ 0 h 2674938"/>
              <a:gd name="connsiteX7" fmla="*/ 5196140 w 5196140"/>
              <a:gd name="connsiteY7" fmla="*/ 1337469 h 2674938"/>
              <a:gd name="connsiteX8" fmla="*/ 3897105 w 5196140"/>
              <a:gd name="connsiteY8" fmla="*/ 2674938 h 267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6140" h="2674938">
                <a:moveTo>
                  <a:pt x="3897105" y="2674938"/>
                </a:moveTo>
                <a:lnTo>
                  <a:pt x="2598070" y="2674938"/>
                </a:lnTo>
                <a:lnTo>
                  <a:pt x="1299035" y="2674938"/>
                </a:lnTo>
                <a:cubicBezTo>
                  <a:pt x="581598" y="2674938"/>
                  <a:pt x="0" y="2076133"/>
                  <a:pt x="0" y="1337469"/>
                </a:cubicBezTo>
                <a:cubicBezTo>
                  <a:pt x="0" y="598805"/>
                  <a:pt x="581598" y="0"/>
                  <a:pt x="1299035" y="0"/>
                </a:cubicBezTo>
                <a:lnTo>
                  <a:pt x="2598070" y="0"/>
                </a:lnTo>
                <a:lnTo>
                  <a:pt x="3897105" y="0"/>
                </a:lnTo>
                <a:cubicBezTo>
                  <a:pt x="4614542" y="0"/>
                  <a:pt x="5196140" y="598805"/>
                  <a:pt x="5196140" y="1337469"/>
                </a:cubicBezTo>
                <a:cubicBezTo>
                  <a:pt x="5196140" y="2076133"/>
                  <a:pt x="4614542" y="2674938"/>
                  <a:pt x="3897105" y="267493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ru-RU" dirty="0"/>
              <a:t>Место для фото</a:t>
            </a:r>
          </a:p>
        </p:txBody>
      </p:sp>
      <p:sp>
        <p:nvSpPr>
          <p:cNvPr id="17" name="Рисунок 16"/>
          <p:cNvSpPr>
            <a:spLocks noGrp="1"/>
          </p:cNvSpPr>
          <p:nvPr>
            <p:ph type="pic" sz="quarter" idx="15" hasCustomPrompt="1"/>
          </p:nvPr>
        </p:nvSpPr>
        <p:spPr>
          <a:xfrm>
            <a:off x="6667048" y="2097070"/>
            <a:ext cx="4196666" cy="2075698"/>
          </a:xfrm>
          <a:custGeom>
            <a:avLst/>
            <a:gdLst>
              <a:gd name="connsiteX0" fmla="*/ 3897105 w 5196140"/>
              <a:gd name="connsiteY0" fmla="*/ 2674938 h 2674938"/>
              <a:gd name="connsiteX1" fmla="*/ 2598070 w 5196140"/>
              <a:gd name="connsiteY1" fmla="*/ 2674938 h 2674938"/>
              <a:gd name="connsiteX2" fmla="*/ 1299035 w 5196140"/>
              <a:gd name="connsiteY2" fmla="*/ 2674938 h 2674938"/>
              <a:gd name="connsiteX3" fmla="*/ 0 w 5196140"/>
              <a:gd name="connsiteY3" fmla="*/ 1337469 h 2674938"/>
              <a:gd name="connsiteX4" fmla="*/ 1299035 w 5196140"/>
              <a:gd name="connsiteY4" fmla="*/ 0 h 2674938"/>
              <a:gd name="connsiteX5" fmla="*/ 2598070 w 5196140"/>
              <a:gd name="connsiteY5" fmla="*/ 0 h 2674938"/>
              <a:gd name="connsiteX6" fmla="*/ 3897105 w 5196140"/>
              <a:gd name="connsiteY6" fmla="*/ 0 h 2674938"/>
              <a:gd name="connsiteX7" fmla="*/ 5196140 w 5196140"/>
              <a:gd name="connsiteY7" fmla="*/ 1337469 h 2674938"/>
              <a:gd name="connsiteX8" fmla="*/ 3897105 w 5196140"/>
              <a:gd name="connsiteY8" fmla="*/ 2674938 h 267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6140" h="2674938">
                <a:moveTo>
                  <a:pt x="3897105" y="2674938"/>
                </a:moveTo>
                <a:lnTo>
                  <a:pt x="2598070" y="2674938"/>
                </a:lnTo>
                <a:lnTo>
                  <a:pt x="1299035" y="2674938"/>
                </a:lnTo>
                <a:cubicBezTo>
                  <a:pt x="581598" y="2674938"/>
                  <a:pt x="0" y="2076133"/>
                  <a:pt x="0" y="1337469"/>
                </a:cubicBezTo>
                <a:cubicBezTo>
                  <a:pt x="0" y="598805"/>
                  <a:pt x="581598" y="0"/>
                  <a:pt x="1299035" y="0"/>
                </a:cubicBezTo>
                <a:lnTo>
                  <a:pt x="2598070" y="0"/>
                </a:lnTo>
                <a:lnTo>
                  <a:pt x="3897105" y="0"/>
                </a:lnTo>
                <a:cubicBezTo>
                  <a:pt x="4614542" y="0"/>
                  <a:pt x="5196140" y="598805"/>
                  <a:pt x="5196140" y="1337469"/>
                </a:cubicBezTo>
                <a:cubicBezTo>
                  <a:pt x="5196140" y="2076133"/>
                  <a:pt x="4614542" y="2674938"/>
                  <a:pt x="3897105" y="267493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ru-RU" dirty="0"/>
              <a:t>Место для фото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804" y="487906"/>
            <a:ext cx="145781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93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 раздела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804" y="487906"/>
            <a:ext cx="145781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42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диаграмм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424392"/>
            <a:ext cx="9046369" cy="1325563"/>
          </a:xfr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иаграмма 3"/>
          <p:cNvSpPr>
            <a:spLocks noGrp="1"/>
          </p:cNvSpPr>
          <p:nvPr>
            <p:ph type="chart" sz="quarter" idx="10"/>
          </p:nvPr>
        </p:nvSpPr>
        <p:spPr>
          <a:xfrm>
            <a:off x="2307431" y="2014538"/>
            <a:ext cx="7577137" cy="423386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ru-RU"/>
              <a:t>Вставка диаграммы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804" y="487906"/>
            <a:ext cx="145781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142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753532"/>
            <a:ext cx="4909079" cy="1303868"/>
          </a:xfrm>
        </p:spPr>
        <p:txBody>
          <a:bodyPr anchor="b">
            <a:normAutofit/>
          </a:bodyPr>
          <a:lstStyle>
            <a:lvl1pPr>
              <a:defRPr sz="4400" b="1">
                <a:solidFill>
                  <a:srgbClr val="00405B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226732"/>
            <a:ext cx="4909079" cy="364225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4" hasCustomPrompt="1"/>
          </p:nvPr>
        </p:nvSpPr>
        <p:spPr>
          <a:xfrm>
            <a:off x="6210816" y="1291085"/>
            <a:ext cx="3763122" cy="1871294"/>
          </a:xfrm>
          <a:custGeom>
            <a:avLst/>
            <a:gdLst>
              <a:gd name="connsiteX0" fmla="*/ 3897105 w 5196140"/>
              <a:gd name="connsiteY0" fmla="*/ 2674938 h 2674938"/>
              <a:gd name="connsiteX1" fmla="*/ 2598070 w 5196140"/>
              <a:gd name="connsiteY1" fmla="*/ 2674938 h 2674938"/>
              <a:gd name="connsiteX2" fmla="*/ 1299035 w 5196140"/>
              <a:gd name="connsiteY2" fmla="*/ 2674938 h 2674938"/>
              <a:gd name="connsiteX3" fmla="*/ 0 w 5196140"/>
              <a:gd name="connsiteY3" fmla="*/ 1337469 h 2674938"/>
              <a:gd name="connsiteX4" fmla="*/ 1299035 w 5196140"/>
              <a:gd name="connsiteY4" fmla="*/ 0 h 2674938"/>
              <a:gd name="connsiteX5" fmla="*/ 2598070 w 5196140"/>
              <a:gd name="connsiteY5" fmla="*/ 0 h 2674938"/>
              <a:gd name="connsiteX6" fmla="*/ 3897105 w 5196140"/>
              <a:gd name="connsiteY6" fmla="*/ 0 h 2674938"/>
              <a:gd name="connsiteX7" fmla="*/ 5196140 w 5196140"/>
              <a:gd name="connsiteY7" fmla="*/ 1337469 h 2674938"/>
              <a:gd name="connsiteX8" fmla="*/ 3897105 w 5196140"/>
              <a:gd name="connsiteY8" fmla="*/ 2674938 h 267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6140" h="2674938">
                <a:moveTo>
                  <a:pt x="3897105" y="2674938"/>
                </a:moveTo>
                <a:lnTo>
                  <a:pt x="2598070" y="2674938"/>
                </a:lnTo>
                <a:lnTo>
                  <a:pt x="1299035" y="2674938"/>
                </a:lnTo>
                <a:cubicBezTo>
                  <a:pt x="581598" y="2674938"/>
                  <a:pt x="0" y="2076133"/>
                  <a:pt x="0" y="1337469"/>
                </a:cubicBezTo>
                <a:cubicBezTo>
                  <a:pt x="0" y="598805"/>
                  <a:pt x="581598" y="0"/>
                  <a:pt x="1299035" y="0"/>
                </a:cubicBezTo>
                <a:lnTo>
                  <a:pt x="2598070" y="0"/>
                </a:lnTo>
                <a:lnTo>
                  <a:pt x="3897105" y="0"/>
                </a:lnTo>
                <a:cubicBezTo>
                  <a:pt x="4614542" y="0"/>
                  <a:pt x="5196140" y="598805"/>
                  <a:pt x="5196140" y="1337469"/>
                </a:cubicBezTo>
                <a:cubicBezTo>
                  <a:pt x="5196140" y="2076133"/>
                  <a:pt x="4614542" y="2674938"/>
                  <a:pt x="3897105" y="267493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ru-RU" dirty="0"/>
              <a:t>Место для фото</a:t>
            </a:r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5" hasCustomPrompt="1"/>
          </p:nvPr>
        </p:nvSpPr>
        <p:spPr>
          <a:xfrm>
            <a:off x="6210816" y="3715035"/>
            <a:ext cx="3763122" cy="1871294"/>
          </a:xfrm>
          <a:custGeom>
            <a:avLst/>
            <a:gdLst>
              <a:gd name="connsiteX0" fmla="*/ 3897105 w 5196140"/>
              <a:gd name="connsiteY0" fmla="*/ 2674938 h 2674938"/>
              <a:gd name="connsiteX1" fmla="*/ 2598070 w 5196140"/>
              <a:gd name="connsiteY1" fmla="*/ 2674938 h 2674938"/>
              <a:gd name="connsiteX2" fmla="*/ 1299035 w 5196140"/>
              <a:gd name="connsiteY2" fmla="*/ 2674938 h 2674938"/>
              <a:gd name="connsiteX3" fmla="*/ 0 w 5196140"/>
              <a:gd name="connsiteY3" fmla="*/ 1337469 h 2674938"/>
              <a:gd name="connsiteX4" fmla="*/ 1299035 w 5196140"/>
              <a:gd name="connsiteY4" fmla="*/ 0 h 2674938"/>
              <a:gd name="connsiteX5" fmla="*/ 2598070 w 5196140"/>
              <a:gd name="connsiteY5" fmla="*/ 0 h 2674938"/>
              <a:gd name="connsiteX6" fmla="*/ 3897105 w 5196140"/>
              <a:gd name="connsiteY6" fmla="*/ 0 h 2674938"/>
              <a:gd name="connsiteX7" fmla="*/ 5196140 w 5196140"/>
              <a:gd name="connsiteY7" fmla="*/ 1337469 h 2674938"/>
              <a:gd name="connsiteX8" fmla="*/ 3897105 w 5196140"/>
              <a:gd name="connsiteY8" fmla="*/ 2674938 h 267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6140" h="2674938">
                <a:moveTo>
                  <a:pt x="3897105" y="2674938"/>
                </a:moveTo>
                <a:lnTo>
                  <a:pt x="2598070" y="2674938"/>
                </a:lnTo>
                <a:lnTo>
                  <a:pt x="1299035" y="2674938"/>
                </a:lnTo>
                <a:cubicBezTo>
                  <a:pt x="581598" y="2674938"/>
                  <a:pt x="0" y="2076133"/>
                  <a:pt x="0" y="1337469"/>
                </a:cubicBezTo>
                <a:cubicBezTo>
                  <a:pt x="0" y="598805"/>
                  <a:pt x="581598" y="0"/>
                  <a:pt x="1299035" y="0"/>
                </a:cubicBezTo>
                <a:lnTo>
                  <a:pt x="2598070" y="0"/>
                </a:lnTo>
                <a:lnTo>
                  <a:pt x="3897105" y="0"/>
                </a:lnTo>
                <a:cubicBezTo>
                  <a:pt x="4614542" y="0"/>
                  <a:pt x="5196140" y="598805"/>
                  <a:pt x="5196140" y="1337469"/>
                </a:cubicBezTo>
                <a:cubicBezTo>
                  <a:pt x="5196140" y="2076133"/>
                  <a:pt x="4614542" y="2674938"/>
                  <a:pt x="3897105" y="267493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ru-RU" dirty="0"/>
              <a:t>Место для фото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804" y="487906"/>
            <a:ext cx="145781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77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23867" cy="1325563"/>
          </a:xfrm>
        </p:spPr>
        <p:txBody>
          <a:bodyPr anchor="b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358" y="6436804"/>
            <a:ext cx="1859284" cy="2042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804" y="487906"/>
            <a:ext cx="145781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23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8787453" cy="1325967"/>
          </a:xfrm>
        </p:spPr>
        <p:txBody>
          <a:bodyPr anchor="b"/>
          <a:lstStyle>
            <a:lvl1pPr>
              <a:defRPr b="1">
                <a:solidFill>
                  <a:srgbClr val="00405B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1" hasCustomPrompt="1"/>
          </p:nvPr>
        </p:nvSpPr>
        <p:spPr>
          <a:xfrm>
            <a:off x="4379740" y="2065307"/>
            <a:ext cx="741545" cy="741546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ru-RU" dirty="0"/>
              <a:t>Иконка</a:t>
            </a:r>
          </a:p>
        </p:txBody>
      </p:sp>
      <p:sp>
        <p:nvSpPr>
          <p:cNvPr id="10" name="Рисунок 6"/>
          <p:cNvSpPr>
            <a:spLocks noGrp="1"/>
          </p:cNvSpPr>
          <p:nvPr>
            <p:ph type="pic" sz="quarter" idx="12" hasCustomPrompt="1"/>
          </p:nvPr>
        </p:nvSpPr>
        <p:spPr>
          <a:xfrm>
            <a:off x="7003491" y="2065307"/>
            <a:ext cx="741545" cy="741546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ru-RU" dirty="0"/>
              <a:t>Иконка</a:t>
            </a:r>
          </a:p>
          <a:p>
            <a:endParaRPr lang="ru-RU" dirty="0"/>
          </a:p>
        </p:txBody>
      </p:sp>
      <p:sp>
        <p:nvSpPr>
          <p:cNvPr id="11" name="Рисунок 6"/>
          <p:cNvSpPr>
            <a:spLocks noGrp="1"/>
          </p:cNvSpPr>
          <p:nvPr>
            <p:ph type="pic" sz="quarter" idx="13" hasCustomPrompt="1"/>
          </p:nvPr>
        </p:nvSpPr>
        <p:spPr>
          <a:xfrm>
            <a:off x="9627242" y="2062101"/>
            <a:ext cx="741545" cy="741546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ru-RU" dirty="0"/>
              <a:t>Иконка</a:t>
            </a:r>
          </a:p>
          <a:p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02185" y="3213150"/>
            <a:ext cx="2281237" cy="2636838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5" hasCustomPrompt="1"/>
          </p:nvPr>
        </p:nvSpPr>
        <p:spPr>
          <a:xfrm>
            <a:off x="3620589" y="3213150"/>
            <a:ext cx="2281237" cy="2636838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5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6238993" y="3213150"/>
            <a:ext cx="2281237" cy="2636838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6" name="Текст 12"/>
          <p:cNvSpPr>
            <a:spLocks noGrp="1"/>
          </p:cNvSpPr>
          <p:nvPr>
            <p:ph type="body" sz="quarter" idx="17" hasCustomPrompt="1"/>
          </p:nvPr>
        </p:nvSpPr>
        <p:spPr>
          <a:xfrm>
            <a:off x="8857396" y="3221606"/>
            <a:ext cx="2281237" cy="2636838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2" name="Рисунок 6"/>
          <p:cNvSpPr>
            <a:spLocks noGrp="1"/>
          </p:cNvSpPr>
          <p:nvPr>
            <p:ph type="pic" sz="quarter" idx="18" hasCustomPrompt="1"/>
          </p:nvPr>
        </p:nvSpPr>
        <p:spPr>
          <a:xfrm>
            <a:off x="1772030" y="2081348"/>
            <a:ext cx="741545" cy="741546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ru-RU" dirty="0"/>
              <a:t>Иконка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804" y="487906"/>
            <a:ext cx="145781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69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для свободного размещени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059333" cy="1370541"/>
          </a:xfrm>
        </p:spPr>
        <p:txBody>
          <a:bodyPr anchor="b"/>
          <a:lstStyle>
            <a:lvl1pPr>
              <a:defRPr b="1">
                <a:solidFill>
                  <a:srgbClr val="00405B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804" y="487906"/>
            <a:ext cx="145781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644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9125479" cy="1328208"/>
          </a:xfrm>
        </p:spPr>
        <p:txBody>
          <a:bodyPr anchor="b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5" name="Рисунок 13"/>
          <p:cNvSpPr>
            <a:spLocks noGrp="1"/>
          </p:cNvSpPr>
          <p:nvPr>
            <p:ph type="pic" sz="quarter" idx="16" hasCustomPrompt="1"/>
          </p:nvPr>
        </p:nvSpPr>
        <p:spPr>
          <a:xfrm>
            <a:off x="6259947" y="2650067"/>
            <a:ext cx="2046534" cy="1153444"/>
          </a:xfrm>
          <a:custGeom>
            <a:avLst/>
            <a:gdLst>
              <a:gd name="connsiteX0" fmla="*/ 3897105 w 5196140"/>
              <a:gd name="connsiteY0" fmla="*/ 2674938 h 2674938"/>
              <a:gd name="connsiteX1" fmla="*/ 2598070 w 5196140"/>
              <a:gd name="connsiteY1" fmla="*/ 2674938 h 2674938"/>
              <a:gd name="connsiteX2" fmla="*/ 1299035 w 5196140"/>
              <a:gd name="connsiteY2" fmla="*/ 2674938 h 2674938"/>
              <a:gd name="connsiteX3" fmla="*/ 0 w 5196140"/>
              <a:gd name="connsiteY3" fmla="*/ 1337469 h 2674938"/>
              <a:gd name="connsiteX4" fmla="*/ 1299035 w 5196140"/>
              <a:gd name="connsiteY4" fmla="*/ 0 h 2674938"/>
              <a:gd name="connsiteX5" fmla="*/ 2598070 w 5196140"/>
              <a:gd name="connsiteY5" fmla="*/ 0 h 2674938"/>
              <a:gd name="connsiteX6" fmla="*/ 3897105 w 5196140"/>
              <a:gd name="connsiteY6" fmla="*/ 0 h 2674938"/>
              <a:gd name="connsiteX7" fmla="*/ 5196140 w 5196140"/>
              <a:gd name="connsiteY7" fmla="*/ 1337469 h 2674938"/>
              <a:gd name="connsiteX8" fmla="*/ 3897105 w 5196140"/>
              <a:gd name="connsiteY8" fmla="*/ 2674938 h 267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6140" h="2674938">
                <a:moveTo>
                  <a:pt x="3897105" y="2674938"/>
                </a:moveTo>
                <a:lnTo>
                  <a:pt x="2598070" y="2674938"/>
                </a:lnTo>
                <a:lnTo>
                  <a:pt x="1299035" y="2674938"/>
                </a:lnTo>
                <a:cubicBezTo>
                  <a:pt x="581598" y="2674938"/>
                  <a:pt x="0" y="2076133"/>
                  <a:pt x="0" y="1337469"/>
                </a:cubicBezTo>
                <a:cubicBezTo>
                  <a:pt x="0" y="598805"/>
                  <a:pt x="581598" y="0"/>
                  <a:pt x="1299035" y="0"/>
                </a:cubicBezTo>
                <a:lnTo>
                  <a:pt x="2598070" y="0"/>
                </a:lnTo>
                <a:lnTo>
                  <a:pt x="3897105" y="0"/>
                </a:lnTo>
                <a:cubicBezTo>
                  <a:pt x="4614542" y="0"/>
                  <a:pt x="5196140" y="598805"/>
                  <a:pt x="5196140" y="1337469"/>
                </a:cubicBezTo>
                <a:cubicBezTo>
                  <a:pt x="5196140" y="2076133"/>
                  <a:pt x="4614542" y="2674938"/>
                  <a:pt x="3897105" y="267493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>
                <a:solidFill>
                  <a:schemeClr val="tx2"/>
                </a:solidFill>
              </a:defRPr>
            </a:lvl1pPr>
          </a:lstStyle>
          <a:p>
            <a:r>
              <a:rPr lang="ru-RU" dirty="0"/>
              <a:t>Место для фото</a:t>
            </a:r>
          </a:p>
        </p:txBody>
      </p:sp>
      <p:sp>
        <p:nvSpPr>
          <p:cNvPr id="6" name="Рисунок 13"/>
          <p:cNvSpPr>
            <a:spLocks noGrp="1"/>
          </p:cNvSpPr>
          <p:nvPr>
            <p:ph type="pic" sz="quarter" idx="17" hasCustomPrompt="1"/>
          </p:nvPr>
        </p:nvSpPr>
        <p:spPr>
          <a:xfrm>
            <a:off x="6259947" y="4631267"/>
            <a:ext cx="2046534" cy="1153444"/>
          </a:xfrm>
          <a:custGeom>
            <a:avLst/>
            <a:gdLst>
              <a:gd name="connsiteX0" fmla="*/ 3897105 w 5196140"/>
              <a:gd name="connsiteY0" fmla="*/ 2674938 h 2674938"/>
              <a:gd name="connsiteX1" fmla="*/ 2598070 w 5196140"/>
              <a:gd name="connsiteY1" fmla="*/ 2674938 h 2674938"/>
              <a:gd name="connsiteX2" fmla="*/ 1299035 w 5196140"/>
              <a:gd name="connsiteY2" fmla="*/ 2674938 h 2674938"/>
              <a:gd name="connsiteX3" fmla="*/ 0 w 5196140"/>
              <a:gd name="connsiteY3" fmla="*/ 1337469 h 2674938"/>
              <a:gd name="connsiteX4" fmla="*/ 1299035 w 5196140"/>
              <a:gd name="connsiteY4" fmla="*/ 0 h 2674938"/>
              <a:gd name="connsiteX5" fmla="*/ 2598070 w 5196140"/>
              <a:gd name="connsiteY5" fmla="*/ 0 h 2674938"/>
              <a:gd name="connsiteX6" fmla="*/ 3897105 w 5196140"/>
              <a:gd name="connsiteY6" fmla="*/ 0 h 2674938"/>
              <a:gd name="connsiteX7" fmla="*/ 5196140 w 5196140"/>
              <a:gd name="connsiteY7" fmla="*/ 1337469 h 2674938"/>
              <a:gd name="connsiteX8" fmla="*/ 3897105 w 5196140"/>
              <a:gd name="connsiteY8" fmla="*/ 2674938 h 267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6140" h="2674938">
                <a:moveTo>
                  <a:pt x="3897105" y="2674938"/>
                </a:moveTo>
                <a:lnTo>
                  <a:pt x="2598070" y="2674938"/>
                </a:lnTo>
                <a:lnTo>
                  <a:pt x="1299035" y="2674938"/>
                </a:lnTo>
                <a:cubicBezTo>
                  <a:pt x="581598" y="2674938"/>
                  <a:pt x="0" y="2076133"/>
                  <a:pt x="0" y="1337469"/>
                </a:cubicBezTo>
                <a:cubicBezTo>
                  <a:pt x="0" y="598805"/>
                  <a:pt x="581598" y="0"/>
                  <a:pt x="1299035" y="0"/>
                </a:cubicBezTo>
                <a:lnTo>
                  <a:pt x="2598070" y="0"/>
                </a:lnTo>
                <a:lnTo>
                  <a:pt x="3897105" y="0"/>
                </a:lnTo>
                <a:cubicBezTo>
                  <a:pt x="4614542" y="0"/>
                  <a:pt x="5196140" y="598805"/>
                  <a:pt x="5196140" y="1337469"/>
                </a:cubicBezTo>
                <a:cubicBezTo>
                  <a:pt x="5196140" y="2076133"/>
                  <a:pt x="4614542" y="2674938"/>
                  <a:pt x="3897105" y="267493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>
                <a:solidFill>
                  <a:schemeClr val="tx2"/>
                </a:solidFill>
              </a:defRPr>
            </a:lvl1pPr>
          </a:lstStyle>
          <a:p>
            <a:r>
              <a:rPr lang="ru-RU" dirty="0"/>
              <a:t>Место для фото</a:t>
            </a:r>
          </a:p>
        </p:txBody>
      </p:sp>
      <p:sp>
        <p:nvSpPr>
          <p:cNvPr id="7" name="Рисунок 13"/>
          <p:cNvSpPr>
            <a:spLocks noGrp="1"/>
          </p:cNvSpPr>
          <p:nvPr>
            <p:ph type="pic" sz="quarter" idx="18" hasCustomPrompt="1"/>
          </p:nvPr>
        </p:nvSpPr>
        <p:spPr>
          <a:xfrm>
            <a:off x="839788" y="2650067"/>
            <a:ext cx="2046534" cy="1153444"/>
          </a:xfrm>
          <a:custGeom>
            <a:avLst/>
            <a:gdLst>
              <a:gd name="connsiteX0" fmla="*/ 3897105 w 5196140"/>
              <a:gd name="connsiteY0" fmla="*/ 2674938 h 2674938"/>
              <a:gd name="connsiteX1" fmla="*/ 2598070 w 5196140"/>
              <a:gd name="connsiteY1" fmla="*/ 2674938 h 2674938"/>
              <a:gd name="connsiteX2" fmla="*/ 1299035 w 5196140"/>
              <a:gd name="connsiteY2" fmla="*/ 2674938 h 2674938"/>
              <a:gd name="connsiteX3" fmla="*/ 0 w 5196140"/>
              <a:gd name="connsiteY3" fmla="*/ 1337469 h 2674938"/>
              <a:gd name="connsiteX4" fmla="*/ 1299035 w 5196140"/>
              <a:gd name="connsiteY4" fmla="*/ 0 h 2674938"/>
              <a:gd name="connsiteX5" fmla="*/ 2598070 w 5196140"/>
              <a:gd name="connsiteY5" fmla="*/ 0 h 2674938"/>
              <a:gd name="connsiteX6" fmla="*/ 3897105 w 5196140"/>
              <a:gd name="connsiteY6" fmla="*/ 0 h 2674938"/>
              <a:gd name="connsiteX7" fmla="*/ 5196140 w 5196140"/>
              <a:gd name="connsiteY7" fmla="*/ 1337469 h 2674938"/>
              <a:gd name="connsiteX8" fmla="*/ 3897105 w 5196140"/>
              <a:gd name="connsiteY8" fmla="*/ 2674938 h 267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6140" h="2674938">
                <a:moveTo>
                  <a:pt x="3897105" y="2674938"/>
                </a:moveTo>
                <a:lnTo>
                  <a:pt x="2598070" y="2674938"/>
                </a:lnTo>
                <a:lnTo>
                  <a:pt x="1299035" y="2674938"/>
                </a:lnTo>
                <a:cubicBezTo>
                  <a:pt x="581598" y="2674938"/>
                  <a:pt x="0" y="2076133"/>
                  <a:pt x="0" y="1337469"/>
                </a:cubicBezTo>
                <a:cubicBezTo>
                  <a:pt x="0" y="598805"/>
                  <a:pt x="581598" y="0"/>
                  <a:pt x="1299035" y="0"/>
                </a:cubicBezTo>
                <a:lnTo>
                  <a:pt x="2598070" y="0"/>
                </a:lnTo>
                <a:lnTo>
                  <a:pt x="3897105" y="0"/>
                </a:lnTo>
                <a:cubicBezTo>
                  <a:pt x="4614542" y="0"/>
                  <a:pt x="5196140" y="598805"/>
                  <a:pt x="5196140" y="1337469"/>
                </a:cubicBezTo>
                <a:cubicBezTo>
                  <a:pt x="5196140" y="2076133"/>
                  <a:pt x="4614542" y="2674938"/>
                  <a:pt x="3897105" y="267493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>
                <a:solidFill>
                  <a:schemeClr val="tx2"/>
                </a:solidFill>
              </a:defRPr>
            </a:lvl1pPr>
          </a:lstStyle>
          <a:p>
            <a:r>
              <a:rPr lang="ru-RU" dirty="0"/>
              <a:t>Место для фото</a:t>
            </a:r>
          </a:p>
        </p:txBody>
      </p:sp>
      <p:sp>
        <p:nvSpPr>
          <p:cNvPr id="8" name="Рисунок 13"/>
          <p:cNvSpPr>
            <a:spLocks noGrp="1"/>
          </p:cNvSpPr>
          <p:nvPr>
            <p:ph type="pic" sz="quarter" idx="19" hasCustomPrompt="1"/>
          </p:nvPr>
        </p:nvSpPr>
        <p:spPr>
          <a:xfrm>
            <a:off x="839788" y="4631267"/>
            <a:ext cx="2046534" cy="1153444"/>
          </a:xfrm>
          <a:custGeom>
            <a:avLst/>
            <a:gdLst>
              <a:gd name="connsiteX0" fmla="*/ 3897105 w 5196140"/>
              <a:gd name="connsiteY0" fmla="*/ 2674938 h 2674938"/>
              <a:gd name="connsiteX1" fmla="*/ 2598070 w 5196140"/>
              <a:gd name="connsiteY1" fmla="*/ 2674938 h 2674938"/>
              <a:gd name="connsiteX2" fmla="*/ 1299035 w 5196140"/>
              <a:gd name="connsiteY2" fmla="*/ 2674938 h 2674938"/>
              <a:gd name="connsiteX3" fmla="*/ 0 w 5196140"/>
              <a:gd name="connsiteY3" fmla="*/ 1337469 h 2674938"/>
              <a:gd name="connsiteX4" fmla="*/ 1299035 w 5196140"/>
              <a:gd name="connsiteY4" fmla="*/ 0 h 2674938"/>
              <a:gd name="connsiteX5" fmla="*/ 2598070 w 5196140"/>
              <a:gd name="connsiteY5" fmla="*/ 0 h 2674938"/>
              <a:gd name="connsiteX6" fmla="*/ 3897105 w 5196140"/>
              <a:gd name="connsiteY6" fmla="*/ 0 h 2674938"/>
              <a:gd name="connsiteX7" fmla="*/ 5196140 w 5196140"/>
              <a:gd name="connsiteY7" fmla="*/ 1337469 h 2674938"/>
              <a:gd name="connsiteX8" fmla="*/ 3897105 w 5196140"/>
              <a:gd name="connsiteY8" fmla="*/ 2674938 h 267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6140" h="2674938">
                <a:moveTo>
                  <a:pt x="3897105" y="2674938"/>
                </a:moveTo>
                <a:lnTo>
                  <a:pt x="2598070" y="2674938"/>
                </a:lnTo>
                <a:lnTo>
                  <a:pt x="1299035" y="2674938"/>
                </a:lnTo>
                <a:cubicBezTo>
                  <a:pt x="581598" y="2674938"/>
                  <a:pt x="0" y="2076133"/>
                  <a:pt x="0" y="1337469"/>
                </a:cubicBezTo>
                <a:cubicBezTo>
                  <a:pt x="0" y="598805"/>
                  <a:pt x="581598" y="0"/>
                  <a:pt x="1299035" y="0"/>
                </a:cubicBezTo>
                <a:lnTo>
                  <a:pt x="2598070" y="0"/>
                </a:lnTo>
                <a:lnTo>
                  <a:pt x="3897105" y="0"/>
                </a:lnTo>
                <a:cubicBezTo>
                  <a:pt x="4614542" y="0"/>
                  <a:pt x="5196140" y="598805"/>
                  <a:pt x="5196140" y="1337469"/>
                </a:cubicBezTo>
                <a:cubicBezTo>
                  <a:pt x="5196140" y="2076133"/>
                  <a:pt x="4614542" y="2674938"/>
                  <a:pt x="3897105" y="267493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>
                <a:solidFill>
                  <a:schemeClr val="tx2"/>
                </a:solidFill>
              </a:defRPr>
            </a:lvl1pPr>
          </a:lstStyle>
          <a:p>
            <a:r>
              <a:rPr lang="ru-RU" dirty="0"/>
              <a:t>Место для фото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 hasCustomPrompt="1"/>
          </p:nvPr>
        </p:nvSpPr>
        <p:spPr>
          <a:xfrm>
            <a:off x="3093139" y="2938868"/>
            <a:ext cx="2959989" cy="575841"/>
          </a:xfrm>
        </p:spPr>
        <p:txBody>
          <a:bodyPr anchor="ctr">
            <a:noAutofit/>
          </a:bodyPr>
          <a:lstStyle>
            <a:lvl5pPr marL="93663" indent="0" algn="l">
              <a:lnSpc>
                <a:spcPct val="100000"/>
              </a:lnSpc>
              <a:buFont typeface="Arial" panose="020B0604020202020204" pitchFamily="34" charset="0"/>
              <a:buNone/>
              <a:defRPr sz="2000"/>
            </a:lvl5pPr>
          </a:lstStyle>
          <a:p>
            <a:pPr lvl="4"/>
            <a:r>
              <a:rPr lang="ru-RU" dirty="0"/>
              <a:t>Подпись для фото</a:t>
            </a:r>
          </a:p>
        </p:txBody>
      </p:sp>
      <p:sp>
        <p:nvSpPr>
          <p:cNvPr id="11" name="Текст 9"/>
          <p:cNvSpPr>
            <a:spLocks noGrp="1"/>
          </p:cNvSpPr>
          <p:nvPr>
            <p:ph type="body" sz="quarter" idx="21" hasCustomPrompt="1"/>
          </p:nvPr>
        </p:nvSpPr>
        <p:spPr>
          <a:xfrm>
            <a:off x="8513299" y="2938867"/>
            <a:ext cx="2842089" cy="575841"/>
          </a:xfrm>
        </p:spPr>
        <p:txBody>
          <a:bodyPr anchor="ctr">
            <a:noAutofit/>
          </a:bodyPr>
          <a:lstStyle>
            <a:lvl5pPr marL="93663" indent="0" algn="l">
              <a:lnSpc>
                <a:spcPct val="100000"/>
              </a:lnSpc>
              <a:buFont typeface="Arial" panose="020B0604020202020204" pitchFamily="34" charset="0"/>
              <a:buNone/>
              <a:defRPr sz="2000"/>
            </a:lvl5pPr>
          </a:lstStyle>
          <a:p>
            <a:pPr lvl="4"/>
            <a:r>
              <a:rPr lang="ru-RU" dirty="0"/>
              <a:t>Подпись для фото</a:t>
            </a:r>
          </a:p>
        </p:txBody>
      </p:sp>
      <p:sp>
        <p:nvSpPr>
          <p:cNvPr id="12" name="Текст 9"/>
          <p:cNvSpPr>
            <a:spLocks noGrp="1"/>
          </p:cNvSpPr>
          <p:nvPr>
            <p:ph type="body" sz="quarter" idx="22" hasCustomPrompt="1"/>
          </p:nvPr>
        </p:nvSpPr>
        <p:spPr>
          <a:xfrm>
            <a:off x="3093139" y="4920069"/>
            <a:ext cx="2959989" cy="575841"/>
          </a:xfrm>
        </p:spPr>
        <p:txBody>
          <a:bodyPr anchor="ctr">
            <a:noAutofit/>
          </a:bodyPr>
          <a:lstStyle>
            <a:lvl5pPr marL="93663" indent="0" algn="l">
              <a:lnSpc>
                <a:spcPct val="100000"/>
              </a:lnSpc>
              <a:buFont typeface="Arial" panose="020B0604020202020204" pitchFamily="34" charset="0"/>
              <a:buNone/>
              <a:defRPr sz="2000"/>
            </a:lvl5pPr>
          </a:lstStyle>
          <a:p>
            <a:pPr lvl="4"/>
            <a:r>
              <a:rPr lang="ru-RU" dirty="0"/>
              <a:t>Подпись для фото</a:t>
            </a:r>
          </a:p>
        </p:txBody>
      </p:sp>
      <p:sp>
        <p:nvSpPr>
          <p:cNvPr id="13" name="Текст 9"/>
          <p:cNvSpPr>
            <a:spLocks noGrp="1"/>
          </p:cNvSpPr>
          <p:nvPr>
            <p:ph type="body" sz="quarter" idx="23" hasCustomPrompt="1"/>
          </p:nvPr>
        </p:nvSpPr>
        <p:spPr>
          <a:xfrm>
            <a:off x="8513299" y="4920069"/>
            <a:ext cx="2842089" cy="575841"/>
          </a:xfrm>
        </p:spPr>
        <p:txBody>
          <a:bodyPr anchor="ctr">
            <a:noAutofit/>
          </a:bodyPr>
          <a:lstStyle>
            <a:lvl5pPr marL="93663" indent="0" algn="l">
              <a:lnSpc>
                <a:spcPct val="100000"/>
              </a:lnSpc>
              <a:buFont typeface="Arial" panose="020B0604020202020204" pitchFamily="34" charset="0"/>
              <a:buNone/>
              <a:defRPr sz="2000"/>
            </a:lvl5pPr>
          </a:lstStyle>
          <a:p>
            <a:pPr lvl="4"/>
            <a:r>
              <a:rPr lang="ru-RU" dirty="0"/>
              <a:t>Подпись для фото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804" y="487906"/>
            <a:ext cx="145781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806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86952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ctrTitle"/>
          </p:nvPr>
        </p:nvSpPr>
        <p:spPr>
          <a:xfrm>
            <a:off x="840606" y="2569646"/>
            <a:ext cx="8682958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Организация работы Алтайского краевого центра финансовой грамотности</a:t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49" y="762179"/>
            <a:ext cx="1446919" cy="1071926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10415452" y="182880"/>
            <a:ext cx="914400" cy="931818"/>
          </a:xfrm>
          <a:prstGeom prst="ellipse">
            <a:avLst/>
          </a:prstGeom>
          <a:solidFill>
            <a:srgbClr val="F68266"/>
          </a:solidFill>
          <a:ln>
            <a:solidFill>
              <a:srgbClr val="F682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406743" y="1728652"/>
            <a:ext cx="914400" cy="931818"/>
          </a:xfrm>
          <a:prstGeom prst="ellipse">
            <a:avLst/>
          </a:prstGeom>
          <a:solidFill>
            <a:srgbClr val="F68266"/>
          </a:solidFill>
          <a:ln>
            <a:solidFill>
              <a:srgbClr val="F682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788434" y="3222171"/>
            <a:ext cx="2403566" cy="722812"/>
          </a:xfrm>
          <a:prstGeom prst="rect">
            <a:avLst/>
          </a:prstGeom>
          <a:solidFill>
            <a:srgbClr val="F68266"/>
          </a:solidFill>
          <a:ln>
            <a:solidFill>
              <a:srgbClr val="F682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788434" y="4595840"/>
            <a:ext cx="2403566" cy="722812"/>
          </a:xfrm>
          <a:prstGeom prst="rect">
            <a:avLst/>
          </a:prstGeom>
          <a:solidFill>
            <a:srgbClr val="F68266"/>
          </a:solidFill>
          <a:ln>
            <a:solidFill>
              <a:srgbClr val="F682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788434" y="5926183"/>
            <a:ext cx="2403566" cy="722812"/>
          </a:xfrm>
          <a:prstGeom prst="rect">
            <a:avLst/>
          </a:prstGeom>
          <a:solidFill>
            <a:srgbClr val="F68266"/>
          </a:solidFill>
          <a:ln>
            <a:solidFill>
              <a:srgbClr val="F682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289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: вправо 39">
            <a:extLst>
              <a:ext uri="{FF2B5EF4-FFF2-40B4-BE49-F238E27FC236}">
                <a16:creationId xmlns:a16="http://schemas.microsoft.com/office/drawing/2014/main" xmlns="" id="{EDEB523E-A0B4-4EBA-A74A-1BC99A09EA57}"/>
              </a:ext>
            </a:extLst>
          </p:cNvPr>
          <p:cNvSpPr/>
          <p:nvPr/>
        </p:nvSpPr>
        <p:spPr>
          <a:xfrm>
            <a:off x="6946485" y="5963044"/>
            <a:ext cx="2000126" cy="718142"/>
          </a:xfrm>
          <a:prstGeom prst="rightArrow">
            <a:avLst>
              <a:gd name="adj1" fmla="val 50000"/>
              <a:gd name="adj2" fmla="val 82320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право 39">
            <a:extLst>
              <a:ext uri="{FF2B5EF4-FFF2-40B4-BE49-F238E27FC236}">
                <a16:creationId xmlns:a16="http://schemas.microsoft.com/office/drawing/2014/main" xmlns="" id="{EDEB523E-A0B4-4EBA-A74A-1BC99A09EA57}"/>
              </a:ext>
            </a:extLst>
          </p:cNvPr>
          <p:cNvSpPr/>
          <p:nvPr/>
        </p:nvSpPr>
        <p:spPr>
          <a:xfrm>
            <a:off x="798117" y="4461732"/>
            <a:ext cx="6543210" cy="1252840"/>
          </a:xfrm>
          <a:prstGeom prst="rightArrow">
            <a:avLst>
              <a:gd name="adj1" fmla="val 50000"/>
              <a:gd name="adj2" fmla="val 82320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: вправо 39">
            <a:extLst>
              <a:ext uri="{FF2B5EF4-FFF2-40B4-BE49-F238E27FC236}">
                <a16:creationId xmlns:a16="http://schemas.microsoft.com/office/drawing/2014/main" xmlns="" id="{EDEB523E-A0B4-4EBA-A74A-1BC99A09EA57}"/>
              </a:ext>
            </a:extLst>
          </p:cNvPr>
          <p:cNvSpPr/>
          <p:nvPr/>
        </p:nvSpPr>
        <p:spPr>
          <a:xfrm>
            <a:off x="798116" y="2833429"/>
            <a:ext cx="7710157" cy="1252840"/>
          </a:xfrm>
          <a:prstGeom prst="rightArrow">
            <a:avLst>
              <a:gd name="adj1" fmla="val 50000"/>
              <a:gd name="adj2" fmla="val 82320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право 39">
            <a:extLst>
              <a:ext uri="{FF2B5EF4-FFF2-40B4-BE49-F238E27FC236}">
                <a16:creationId xmlns:a16="http://schemas.microsoft.com/office/drawing/2014/main" xmlns="" id="{EDEB523E-A0B4-4EBA-A74A-1BC99A09EA57}"/>
              </a:ext>
            </a:extLst>
          </p:cNvPr>
          <p:cNvSpPr/>
          <p:nvPr/>
        </p:nvSpPr>
        <p:spPr>
          <a:xfrm>
            <a:off x="798117" y="3420229"/>
            <a:ext cx="9739254" cy="1697645"/>
          </a:xfrm>
          <a:prstGeom prst="rightArrow">
            <a:avLst>
              <a:gd name="adj1" fmla="val 50000"/>
              <a:gd name="adj2" fmla="val 82320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: вправо 39">
            <a:extLst>
              <a:ext uri="{FF2B5EF4-FFF2-40B4-BE49-F238E27FC236}">
                <a16:creationId xmlns:a16="http://schemas.microsoft.com/office/drawing/2014/main" xmlns="" id="{EDEB523E-A0B4-4EBA-A74A-1BC99A09EA57}"/>
              </a:ext>
            </a:extLst>
          </p:cNvPr>
          <p:cNvSpPr/>
          <p:nvPr/>
        </p:nvSpPr>
        <p:spPr>
          <a:xfrm rot="5400000">
            <a:off x="-73525" y="554266"/>
            <a:ext cx="1823445" cy="1096091"/>
          </a:xfrm>
          <a:prstGeom prst="rightArrow">
            <a:avLst>
              <a:gd name="adj1" fmla="val 50000"/>
              <a:gd name="adj2" fmla="val 82320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98116" y="716885"/>
            <a:ext cx="10823920" cy="485206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1800" dirty="0">
                <a:solidFill>
                  <a:srgbClr val="F68266"/>
                </a:solidFill>
              </a:rPr>
              <a:t>СТАРТ ДЕЯТЕЛЬНОСТИ ПО ФИНАНСОВОМУ ПРОСВЕЩЕНИЮ В АЛТАЙСКОМ КРАЕ – </a:t>
            </a:r>
            <a:r>
              <a:rPr lang="ru-RU" sz="2000" dirty="0">
                <a:solidFill>
                  <a:srgbClr val="F68266"/>
                </a:solidFill>
              </a:rPr>
              <a:t>2014 </a:t>
            </a:r>
            <a:r>
              <a:rPr lang="ru-RU" sz="1800" dirty="0">
                <a:solidFill>
                  <a:srgbClr val="F68266"/>
                </a:solidFill>
              </a:rPr>
              <a:t>ГОД </a:t>
            </a:r>
            <a:r>
              <a:rPr lang="ru-RU" sz="2000" dirty="0">
                <a:solidFill>
                  <a:srgbClr val="F68266"/>
                </a:solidFill>
              </a:rPr>
              <a:t/>
            </a:r>
            <a:br>
              <a:rPr lang="ru-RU" sz="2000" dirty="0">
                <a:solidFill>
                  <a:srgbClr val="F68266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1800" dirty="0">
                <a:solidFill>
                  <a:srgbClr val="00405B"/>
                </a:solidFill>
              </a:rPr>
              <a:t>В 2023 году осуществлен переход на новую систему управления </a:t>
            </a:r>
            <a:br>
              <a:rPr lang="ru-RU" sz="1800" dirty="0">
                <a:solidFill>
                  <a:srgbClr val="00405B"/>
                </a:solidFill>
              </a:rPr>
            </a:br>
            <a:r>
              <a:rPr lang="ru-RU" sz="1800" dirty="0">
                <a:solidFill>
                  <a:srgbClr val="00405B"/>
                </a:solidFill>
              </a:rPr>
              <a:t>государственными программами</a:t>
            </a:r>
            <a:r>
              <a:rPr lang="ru-RU" sz="1800" dirty="0">
                <a:solidFill>
                  <a:srgbClr val="F68266"/>
                </a:solidFill>
              </a:rPr>
              <a:t/>
            </a:r>
            <a:br>
              <a:rPr lang="ru-RU" sz="1800" dirty="0">
                <a:solidFill>
                  <a:srgbClr val="F68266"/>
                </a:solidFill>
              </a:rPr>
            </a:br>
            <a:r>
              <a:rPr lang="ru-RU" sz="2000" dirty="0">
                <a:solidFill>
                  <a:srgbClr val="F68266"/>
                </a:solidFill>
              </a:rPr>
              <a:t/>
            </a:r>
            <a:br>
              <a:rPr lang="ru-RU" sz="2000" dirty="0">
                <a:solidFill>
                  <a:srgbClr val="F68266"/>
                </a:solidFill>
              </a:rPr>
            </a:br>
            <a:r>
              <a:rPr lang="ru-RU" sz="1800" dirty="0">
                <a:solidFill>
                  <a:srgbClr val="F68266"/>
                </a:solidFill>
              </a:rPr>
              <a:t>Новая </a:t>
            </a:r>
            <a:r>
              <a:rPr lang="ru-RU" sz="1800" dirty="0">
                <a:solidFill>
                  <a:srgbClr val="00405B"/>
                </a:solidFill>
              </a:rPr>
              <a:t>государственная программа Алтайского края «Повышение уровня финансовой грамотности населения в Алтайском крае» </a:t>
            </a:r>
            <a:br>
              <a:rPr lang="ru-RU" sz="1800" dirty="0">
                <a:solidFill>
                  <a:srgbClr val="00405B"/>
                </a:solidFill>
              </a:rPr>
            </a:br>
            <a:r>
              <a:rPr lang="ru-RU" sz="1800" dirty="0">
                <a:solidFill>
                  <a:srgbClr val="00405B"/>
                </a:solidFill>
              </a:rPr>
              <a:t>(срок реализации – 2024 – 2030 годы)</a:t>
            </a: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endParaRPr lang="ru-RU" sz="2000" dirty="0">
              <a:solidFill>
                <a:srgbClr val="F68266"/>
              </a:solidFill>
            </a:endParaRPr>
          </a:p>
        </p:txBody>
      </p:sp>
      <p:sp>
        <p:nvSpPr>
          <p:cNvPr id="8" name="Текст 5"/>
          <p:cNvSpPr txBox="1">
            <a:spLocks/>
          </p:cNvSpPr>
          <p:nvPr/>
        </p:nvSpPr>
        <p:spPr>
          <a:xfrm>
            <a:off x="838198" y="2535452"/>
            <a:ext cx="4861957" cy="8965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600" dirty="0">
              <a:solidFill>
                <a:srgbClr val="00405B"/>
              </a:solidFill>
            </a:endParaRPr>
          </a:p>
        </p:txBody>
      </p:sp>
      <p:sp>
        <p:nvSpPr>
          <p:cNvPr id="30" name="Текст 11"/>
          <p:cNvSpPr txBox="1">
            <a:spLocks/>
          </p:cNvSpPr>
          <p:nvPr/>
        </p:nvSpPr>
        <p:spPr>
          <a:xfrm>
            <a:off x="838198" y="3113488"/>
            <a:ext cx="4091354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Стратегические приоритеты государственной программы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8FDF351-2A15-4139-ADCD-0E60A28B66FF}"/>
              </a:ext>
            </a:extLst>
          </p:cNvPr>
          <p:cNvSpPr txBox="1"/>
          <p:nvPr/>
        </p:nvSpPr>
        <p:spPr>
          <a:xfrm>
            <a:off x="4969634" y="3147824"/>
            <a:ext cx="5888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F68266"/>
                </a:solidFill>
              </a:rPr>
              <a:t>Утверждены Постановлением Правительства Алтайского края  от 12.12.2023 № 481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AFF70DC-A184-497A-B8FE-1EC1906FA193}"/>
              </a:ext>
            </a:extLst>
          </p:cNvPr>
          <p:cNvSpPr txBox="1"/>
          <p:nvPr/>
        </p:nvSpPr>
        <p:spPr>
          <a:xfrm>
            <a:off x="4969633" y="3886614"/>
            <a:ext cx="655521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F68266"/>
                </a:solidFill>
              </a:rPr>
              <a:t>Утвержден Протоколом Президиума Совета при Губернаторе Алтайского края по стратегическому развитию и национальным проектам от 28.12.2023 № 4</a:t>
            </a:r>
            <a:endParaRPr lang="ru-RU" dirty="0"/>
          </a:p>
        </p:txBody>
      </p:sp>
      <p:sp>
        <p:nvSpPr>
          <p:cNvPr id="21" name="Текст 11">
            <a:extLst>
              <a:ext uri="{FF2B5EF4-FFF2-40B4-BE49-F238E27FC236}">
                <a16:creationId xmlns:a16="http://schemas.microsoft.com/office/drawing/2014/main" xmlns="" id="{E8F018EC-6249-4BD8-9DCA-8D619CD453CC}"/>
              </a:ext>
            </a:extLst>
          </p:cNvPr>
          <p:cNvSpPr txBox="1">
            <a:spLocks/>
          </p:cNvSpPr>
          <p:nvPr/>
        </p:nvSpPr>
        <p:spPr>
          <a:xfrm>
            <a:off x="838198" y="3946688"/>
            <a:ext cx="4091354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Паспорт государственной программы</a:t>
            </a:r>
          </a:p>
        </p:txBody>
      </p:sp>
      <p:sp>
        <p:nvSpPr>
          <p:cNvPr id="27" name="Текст 11">
            <a:extLst>
              <a:ext uri="{FF2B5EF4-FFF2-40B4-BE49-F238E27FC236}">
                <a16:creationId xmlns:a16="http://schemas.microsoft.com/office/drawing/2014/main" xmlns="" id="{D56AEFF7-28A7-49B4-81AE-A4040B1E2E0C}"/>
              </a:ext>
            </a:extLst>
          </p:cNvPr>
          <p:cNvSpPr txBox="1">
            <a:spLocks/>
          </p:cNvSpPr>
          <p:nvPr/>
        </p:nvSpPr>
        <p:spPr>
          <a:xfrm>
            <a:off x="838198" y="4811133"/>
            <a:ext cx="4091354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Комплекс процессных мероприятий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48F52F68-8129-406A-8DB8-702AFE22FBA3}"/>
              </a:ext>
            </a:extLst>
          </p:cNvPr>
          <p:cNvSpPr txBox="1"/>
          <p:nvPr/>
        </p:nvSpPr>
        <p:spPr>
          <a:xfrm>
            <a:off x="4969633" y="4867980"/>
            <a:ext cx="58881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F68266"/>
                </a:solidFill>
              </a:rPr>
              <a:t>Утвержден Приказом Министерства финансов Алтайского края от 13.12.2023 № 18-н</a:t>
            </a:r>
            <a:endParaRPr lang="ru-RU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958EFAF5-A2F4-4610-9B39-1C56459DB8C0}"/>
              </a:ext>
            </a:extLst>
          </p:cNvPr>
          <p:cNvSpPr txBox="1"/>
          <p:nvPr/>
        </p:nvSpPr>
        <p:spPr>
          <a:xfrm>
            <a:off x="1137162" y="5475523"/>
            <a:ext cx="96080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405B"/>
                </a:solidFill>
              </a:rPr>
              <a:t>Объем финансового обеспечения программы, </a:t>
            </a:r>
            <a:r>
              <a:rPr lang="ru-RU" sz="2000" b="1" dirty="0" err="1">
                <a:solidFill>
                  <a:srgbClr val="00405B"/>
                </a:solidFill>
              </a:rPr>
              <a:t>тыс.руб</a:t>
            </a:r>
            <a:r>
              <a:rPr lang="ru-RU" sz="2000" b="1" dirty="0">
                <a:solidFill>
                  <a:srgbClr val="00405B"/>
                </a:solidFill>
              </a:rPr>
              <a:t>.</a:t>
            </a:r>
          </a:p>
        </p:txBody>
      </p:sp>
      <p:graphicFrame>
        <p:nvGraphicFramePr>
          <p:cNvPr id="11" name="Таблица 11">
            <a:extLst>
              <a:ext uri="{FF2B5EF4-FFF2-40B4-BE49-F238E27FC236}">
                <a16:creationId xmlns:a16="http://schemas.microsoft.com/office/drawing/2014/main" xmlns="" id="{E5B42610-ADAB-441B-B252-D941B5F108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057596"/>
              </p:ext>
            </p:extLst>
          </p:nvPr>
        </p:nvGraphicFramePr>
        <p:xfrm>
          <a:off x="922570" y="5924453"/>
          <a:ext cx="314715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147152">
                  <a:extLst>
                    <a:ext uri="{9D8B030D-6E8A-4147-A177-3AD203B41FA5}">
                      <a16:colId xmlns:a16="http://schemas.microsoft.com/office/drawing/2014/main" xmlns="" val="1961452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405B"/>
                          </a:solidFill>
                        </a:rPr>
                        <a:t>Источник</a:t>
                      </a:r>
                      <a:endParaRPr lang="ru-RU" b="1" dirty="0">
                        <a:solidFill>
                          <a:srgbClr val="00405B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82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90453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405B"/>
                          </a:solidFill>
                        </a:rPr>
                        <a:t>Бюджет Алтайского края</a:t>
                      </a:r>
                      <a:endParaRPr lang="ru-RU" b="1" dirty="0">
                        <a:solidFill>
                          <a:srgbClr val="00405B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B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9327552"/>
                  </a:ext>
                </a:extLst>
              </a:tr>
            </a:tbl>
          </a:graphicData>
        </a:graphic>
      </p:graphicFrame>
      <p:graphicFrame>
        <p:nvGraphicFramePr>
          <p:cNvPr id="42" name="Таблица 11">
            <a:extLst>
              <a:ext uri="{FF2B5EF4-FFF2-40B4-BE49-F238E27FC236}">
                <a16:creationId xmlns:a16="http://schemas.microsoft.com/office/drawing/2014/main" xmlns="" id="{395DF541-1449-4164-BB40-2B19F066A7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088291"/>
              </p:ext>
            </p:extLst>
          </p:nvPr>
        </p:nvGraphicFramePr>
        <p:xfrm>
          <a:off x="4929552" y="5911345"/>
          <a:ext cx="1748430" cy="767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48430">
                  <a:extLst>
                    <a:ext uri="{9D8B030D-6E8A-4147-A177-3AD203B41FA5}">
                      <a16:colId xmlns:a16="http://schemas.microsoft.com/office/drawing/2014/main" xmlns="" val="1961452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405B"/>
                          </a:solidFill>
                        </a:rPr>
                        <a:t>2023 год</a:t>
                      </a:r>
                      <a:endParaRPr lang="ru-RU" b="1" dirty="0">
                        <a:solidFill>
                          <a:srgbClr val="00405B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82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90453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rgbClr val="F68266"/>
                          </a:solidFill>
                          <a:latin typeface="Bahnschrift" panose="020B0502040204020203" pitchFamily="34" charset="0"/>
                        </a:rPr>
                        <a:t>4565</a:t>
                      </a:r>
                      <a:endParaRPr lang="ru-RU" sz="2000" b="1" dirty="0">
                        <a:solidFill>
                          <a:srgbClr val="F68266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B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9327552"/>
                  </a:ext>
                </a:extLst>
              </a:tr>
            </a:tbl>
          </a:graphicData>
        </a:graphic>
      </p:graphicFrame>
      <p:graphicFrame>
        <p:nvGraphicFramePr>
          <p:cNvPr id="43" name="Таблица 11">
            <a:extLst>
              <a:ext uri="{FF2B5EF4-FFF2-40B4-BE49-F238E27FC236}">
                <a16:creationId xmlns:a16="http://schemas.microsoft.com/office/drawing/2014/main" xmlns="" id="{0111DD24-15D5-4877-AD1F-5F2632A35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041694"/>
              </p:ext>
            </p:extLst>
          </p:nvPr>
        </p:nvGraphicFramePr>
        <p:xfrm>
          <a:off x="9215115" y="5903783"/>
          <a:ext cx="1748430" cy="767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48430">
                  <a:extLst>
                    <a:ext uri="{9D8B030D-6E8A-4147-A177-3AD203B41FA5}">
                      <a16:colId xmlns:a16="http://schemas.microsoft.com/office/drawing/2014/main" xmlns="" val="1961452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405B"/>
                          </a:solidFill>
                        </a:rPr>
                        <a:t>2024 год</a:t>
                      </a:r>
                      <a:endParaRPr lang="ru-RU" b="1" dirty="0">
                        <a:solidFill>
                          <a:srgbClr val="00405B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82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90453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F68266"/>
                          </a:solidFill>
                          <a:latin typeface="Bahnschrift" panose="020B0502040204020203" pitchFamily="34" charset="0"/>
                        </a:rPr>
                        <a:t>9345</a:t>
                      </a:r>
                      <a:endParaRPr lang="ru-RU" sz="2000" b="1" dirty="0">
                        <a:solidFill>
                          <a:srgbClr val="F68266"/>
                        </a:solidFill>
                        <a:latin typeface="Bahnschrift" panose="020B0502040204020203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B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9327552"/>
                  </a:ext>
                </a:extLst>
              </a:tr>
            </a:tbl>
          </a:graphicData>
        </a:graphic>
      </p:graphicFrame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4BCBF4DB-9F28-42A9-B367-9995B9D552A6}"/>
              </a:ext>
            </a:extLst>
          </p:cNvPr>
          <p:cNvSpPr/>
          <p:nvPr/>
        </p:nvSpPr>
        <p:spPr>
          <a:xfrm>
            <a:off x="0" y="2318103"/>
            <a:ext cx="12192000" cy="769441"/>
          </a:xfrm>
          <a:prstGeom prst="rect">
            <a:avLst/>
          </a:prstGeom>
          <a:solidFill>
            <a:srgbClr val="F68266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Главный ориентир – </a:t>
            </a:r>
            <a:r>
              <a:rPr lang="ru-RU" sz="2000" dirty="0">
                <a:solidFill>
                  <a:srgbClr val="00405B"/>
                </a:solidFill>
              </a:rPr>
              <a:t>Стратегия повышения финансовой грамотности </a:t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>и формирования финансовой культуры до 2030 года</a:t>
            </a:r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xmlns="" id="{CB52C713-F1F8-4105-B691-5CFC0C25A498}"/>
              </a:ext>
            </a:extLst>
          </p:cNvPr>
          <p:cNvSpPr txBox="1">
            <a:spLocks/>
          </p:cNvSpPr>
          <p:nvPr/>
        </p:nvSpPr>
        <p:spPr>
          <a:xfrm>
            <a:off x="11524852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rgbClr val="00405B"/>
                </a:solidFill>
              </a:rPr>
              <a:t>10</a:t>
            </a:r>
            <a:endParaRPr lang="ru-RU" b="1" dirty="0">
              <a:solidFill>
                <a:srgbClr val="0040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301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518" y="-41125"/>
            <a:ext cx="8787453" cy="1325967"/>
          </a:xfrm>
        </p:spPr>
        <p:txBody>
          <a:bodyPr>
            <a:noAutofit/>
          </a:bodyPr>
          <a:lstStyle/>
          <a:p>
            <a:r>
              <a:rPr lang="ru-RU" sz="2600" dirty="0"/>
              <a:t>Механизм взаимодействия участников государственной программы повышения уровня финансовой грамотности в Алтайском крае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>
          <a:xfrm>
            <a:off x="6766734" y="5056982"/>
            <a:ext cx="2281237" cy="2010959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>
                <a:solidFill>
                  <a:srgbClr val="F68266"/>
                </a:solidFill>
              </a:rPr>
              <a:t>Профессиональные участники финансового рынка, партнеры</a:t>
            </a:r>
          </a:p>
          <a:p>
            <a:pPr algn="l"/>
            <a:r>
              <a:rPr lang="ru-RU" sz="1400" dirty="0">
                <a:solidFill>
                  <a:srgbClr val="00405B"/>
                </a:solidFill>
              </a:rPr>
              <a:t>Экспертное сопровождение, защита прав потребителей финансовых услуг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>
          <a:xfrm>
            <a:off x="1235712" y="3961387"/>
            <a:ext cx="9534106" cy="465414"/>
          </a:xfrm>
        </p:spPr>
        <p:txBody>
          <a:bodyPr/>
          <a:lstStyle/>
          <a:p>
            <a:r>
              <a:rPr lang="ru-RU" b="1" dirty="0">
                <a:solidFill>
                  <a:srgbClr val="F68266"/>
                </a:solidFill>
              </a:rPr>
              <a:t>Алтайский краевой центр финансовой грамотности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123878" y="1331620"/>
            <a:ext cx="7177833" cy="2566612"/>
          </a:xfrm>
          <a:prstGeom prst="homePlate">
            <a:avLst>
              <a:gd name="adj" fmla="val 24080"/>
            </a:avLst>
          </a:prstGeom>
          <a:solidFill>
            <a:srgbClr val="F68266"/>
          </a:solidFill>
          <a:ln>
            <a:solidFill>
              <a:srgbClr val="FF9966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/>
              <a:t>Координационный совет </a:t>
            </a:r>
            <a:r>
              <a:rPr lang="ru-RU" sz="1600" dirty="0"/>
              <a:t>– совещательный орган,  образованный для обеспечения согласованных действий участников государственной программы в целях реализации мероприятий в сфере финансовой грамотности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Постановление Администрации Алтайского края от 31.10.2013 № 569</a:t>
            </a:r>
            <a:br>
              <a:rPr lang="ru-RU" sz="1400" dirty="0"/>
            </a:br>
            <a:r>
              <a:rPr lang="ru-RU" sz="1400" dirty="0"/>
              <a:t> «</a:t>
            </a:r>
            <a:r>
              <a:rPr lang="ru-RU" sz="1400" b="1" dirty="0"/>
              <a:t>О Координационном совете </a:t>
            </a:r>
            <a:r>
              <a:rPr lang="ru-RU" sz="1400" dirty="0"/>
              <a:t>по реализации мероприятий в сфере финансовой грамотности населения в Алтайском крае»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Распоряжение Правительства Алтайского края от 09.01.2020 № 3-р </a:t>
            </a:r>
            <a:br>
              <a:rPr lang="ru-RU" sz="1400" dirty="0"/>
            </a:br>
            <a:r>
              <a:rPr lang="ru-RU" sz="1400" dirty="0"/>
              <a:t>«</a:t>
            </a:r>
            <a:r>
              <a:rPr lang="ru-RU" sz="1400" b="1" dirty="0"/>
              <a:t>Об утверждении состава Координационного совета </a:t>
            </a:r>
            <a:r>
              <a:rPr lang="ru-RU" sz="1400" dirty="0"/>
              <a:t>по реализации мероприятий в сфере финансовой грамотности населения в Алтайском крае;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01711" y="1653070"/>
            <a:ext cx="5129234" cy="1632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b="1" dirty="0">
                <a:solidFill>
                  <a:srgbClr val="00405B"/>
                </a:solidFill>
                <a:latin typeface="Raleway SemiBold"/>
                <a:ea typeface="+mj-ea"/>
                <a:cs typeface="+mj-cs"/>
              </a:rPr>
              <a:t>Министерство финансов Алтайского края – </a:t>
            </a:r>
            <a:r>
              <a:rPr lang="ru-RU" sz="1600" dirty="0">
                <a:solidFill>
                  <a:srgbClr val="00405B"/>
                </a:solidFill>
                <a:latin typeface="Raleway SemiBold"/>
                <a:ea typeface="+mj-ea"/>
                <a:cs typeface="+mj-cs"/>
              </a:rPr>
              <a:t>ответственный исполнитель государственной программы </a:t>
            </a:r>
          </a:p>
          <a:p>
            <a:pPr>
              <a:lnSpc>
                <a:spcPts val="1500"/>
              </a:lnSpc>
            </a:pPr>
            <a:endParaRPr lang="ru-RU" sz="1600" dirty="0">
              <a:solidFill>
                <a:srgbClr val="00405B"/>
              </a:solidFill>
              <a:latin typeface="Raleway SemiBold"/>
              <a:ea typeface="+mj-ea"/>
              <a:cs typeface="+mj-cs"/>
            </a:endParaRPr>
          </a:p>
          <a:p>
            <a:pPr>
              <a:lnSpc>
                <a:spcPts val="1500"/>
              </a:lnSpc>
            </a:pPr>
            <a:endParaRPr lang="ru-RU" sz="1600" dirty="0">
              <a:solidFill>
                <a:srgbClr val="00405B"/>
              </a:solidFill>
              <a:latin typeface="Raleway SemiBold"/>
              <a:ea typeface="+mj-ea"/>
              <a:cs typeface="+mj-cs"/>
            </a:endParaRPr>
          </a:p>
          <a:p>
            <a:pPr>
              <a:lnSpc>
                <a:spcPts val="1500"/>
              </a:lnSpc>
            </a:pPr>
            <a:r>
              <a:rPr lang="ru-RU" sz="1600" b="1" dirty="0">
                <a:solidFill>
                  <a:srgbClr val="00405B"/>
                </a:solidFill>
                <a:latin typeface="Raleway SemiBold"/>
                <a:ea typeface="+mj-ea"/>
                <a:cs typeface="+mj-cs"/>
              </a:rPr>
              <a:t>Отделение по Алтайскому краю Сибирского главного управления Центрального банка Российской Федерации (</a:t>
            </a:r>
            <a:r>
              <a:rPr lang="ru-RU" sz="1600" b="1" dirty="0" err="1">
                <a:solidFill>
                  <a:srgbClr val="00405B"/>
                </a:solidFill>
                <a:latin typeface="Raleway SemiBold"/>
                <a:ea typeface="+mj-ea"/>
                <a:cs typeface="+mj-cs"/>
              </a:rPr>
              <a:t>сопредседательство</a:t>
            </a:r>
            <a:r>
              <a:rPr lang="ru-RU" sz="1600" b="1" dirty="0">
                <a:solidFill>
                  <a:srgbClr val="00405B"/>
                </a:solidFill>
                <a:latin typeface="Raleway SemiBold"/>
                <a:ea typeface="+mj-ea"/>
                <a:cs typeface="+mj-cs"/>
              </a:rPr>
              <a:t>)   </a:t>
            </a:r>
            <a:endParaRPr lang="ru-RU" sz="1600" b="1" dirty="0"/>
          </a:p>
        </p:txBody>
      </p:sp>
      <p:sp>
        <p:nvSpPr>
          <p:cNvPr id="15" name="Текст 5"/>
          <p:cNvSpPr txBox="1">
            <a:spLocks/>
          </p:cNvSpPr>
          <p:nvPr/>
        </p:nvSpPr>
        <p:spPr>
          <a:xfrm>
            <a:off x="9629200" y="5048278"/>
            <a:ext cx="2281237" cy="2010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b="1" dirty="0">
                <a:solidFill>
                  <a:srgbClr val="F68266"/>
                </a:solidFill>
              </a:rPr>
              <a:t>Средства массовой информации  </a:t>
            </a:r>
          </a:p>
          <a:p>
            <a:pPr algn="l"/>
            <a:r>
              <a:rPr lang="ru-RU" sz="1400" dirty="0">
                <a:solidFill>
                  <a:srgbClr val="00405B"/>
                </a:solidFill>
              </a:rPr>
              <a:t>Информационное сопровождение государственной программы, освещение просветительских мероприятий</a:t>
            </a:r>
          </a:p>
        </p:txBody>
      </p:sp>
      <p:sp>
        <p:nvSpPr>
          <p:cNvPr id="16" name="Текст 5"/>
          <p:cNvSpPr>
            <a:spLocks noGrp="1"/>
          </p:cNvSpPr>
          <p:nvPr>
            <p:ph type="body" sz="quarter" idx="14"/>
          </p:nvPr>
        </p:nvSpPr>
        <p:spPr>
          <a:xfrm>
            <a:off x="648123" y="5080767"/>
            <a:ext cx="2405757" cy="2010959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>
                <a:solidFill>
                  <a:srgbClr val="F68266"/>
                </a:solidFill>
              </a:rPr>
              <a:t>Органы государственной власти и подведомственные им учреждения</a:t>
            </a:r>
          </a:p>
          <a:p>
            <a:pPr algn="l"/>
            <a:r>
              <a:rPr lang="ru-RU" sz="1400" dirty="0">
                <a:solidFill>
                  <a:srgbClr val="00405B"/>
                </a:solidFill>
              </a:rPr>
              <a:t>Координация </a:t>
            </a:r>
            <a:br>
              <a:rPr lang="ru-RU" sz="1400" dirty="0">
                <a:solidFill>
                  <a:srgbClr val="00405B"/>
                </a:solidFill>
              </a:rPr>
            </a:br>
            <a:r>
              <a:rPr lang="ru-RU" sz="1400" dirty="0">
                <a:solidFill>
                  <a:srgbClr val="00405B"/>
                </a:solidFill>
              </a:rPr>
              <a:t>и выполнение задач государственной программы</a:t>
            </a:r>
          </a:p>
        </p:txBody>
      </p:sp>
      <p:sp>
        <p:nvSpPr>
          <p:cNvPr id="17" name="Текст 5"/>
          <p:cNvSpPr>
            <a:spLocks noGrp="1"/>
          </p:cNvSpPr>
          <p:nvPr>
            <p:ph type="body" sz="quarter" idx="14"/>
          </p:nvPr>
        </p:nvSpPr>
        <p:spPr>
          <a:xfrm>
            <a:off x="3649316" y="5093044"/>
            <a:ext cx="2405757" cy="2010959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>
                <a:solidFill>
                  <a:srgbClr val="F68266"/>
                </a:solidFill>
              </a:rPr>
              <a:t>Образовательные организации</a:t>
            </a:r>
          </a:p>
          <a:p>
            <a:pPr algn="l"/>
            <a:r>
              <a:rPr lang="ru-RU" sz="1400" dirty="0">
                <a:solidFill>
                  <a:srgbClr val="00405B"/>
                </a:solidFill>
              </a:rPr>
              <a:t>Внедрение и реализация программ и курсов повышения финансовой грамотности в учебный процесс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1987" y="4386411"/>
            <a:ext cx="659522" cy="50641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1174" y="4288033"/>
            <a:ext cx="1243946" cy="701713"/>
          </a:xfrm>
          <a:prstGeom prst="trapezoid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123" y="4336581"/>
            <a:ext cx="648553" cy="627289"/>
          </a:xfrm>
          <a:prstGeom prst="ellipse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1226" y="4334571"/>
            <a:ext cx="669817" cy="627289"/>
          </a:xfrm>
          <a:prstGeom prst="trapezoid">
            <a:avLst>
              <a:gd name="adj" fmla="val 389"/>
            </a:avLst>
          </a:prstGeom>
        </p:spPr>
      </p:pic>
      <p:sp>
        <p:nvSpPr>
          <p:cNvPr id="18" name="Текст 2">
            <a:extLst>
              <a:ext uri="{FF2B5EF4-FFF2-40B4-BE49-F238E27FC236}">
                <a16:creationId xmlns:a16="http://schemas.microsoft.com/office/drawing/2014/main" xmlns="" id="{90A5F925-CCD5-4DB2-AE95-6E48E5356AC3}"/>
              </a:ext>
            </a:extLst>
          </p:cNvPr>
          <p:cNvSpPr txBox="1">
            <a:spLocks/>
          </p:cNvSpPr>
          <p:nvPr/>
        </p:nvSpPr>
        <p:spPr>
          <a:xfrm>
            <a:off x="11524852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rgbClr val="00405B"/>
                </a:solidFill>
              </a:rPr>
              <a:t>11</a:t>
            </a:r>
            <a:endParaRPr lang="ru-RU" b="1" dirty="0">
              <a:solidFill>
                <a:srgbClr val="0040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258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: вправо 39">
            <a:extLst>
              <a:ext uri="{FF2B5EF4-FFF2-40B4-BE49-F238E27FC236}">
                <a16:creationId xmlns:a16="http://schemas.microsoft.com/office/drawing/2014/main" xmlns="" id="{EDEB523E-A0B4-4EBA-A74A-1BC99A09EA57}"/>
              </a:ext>
            </a:extLst>
          </p:cNvPr>
          <p:cNvSpPr/>
          <p:nvPr/>
        </p:nvSpPr>
        <p:spPr>
          <a:xfrm>
            <a:off x="8665684" y="3165165"/>
            <a:ext cx="1757954" cy="890434"/>
          </a:xfrm>
          <a:prstGeom prst="rightArrow">
            <a:avLst>
              <a:gd name="adj1" fmla="val 50000"/>
              <a:gd name="adj2" fmla="val 119934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: вправо 39">
            <a:extLst>
              <a:ext uri="{FF2B5EF4-FFF2-40B4-BE49-F238E27FC236}">
                <a16:creationId xmlns:a16="http://schemas.microsoft.com/office/drawing/2014/main" xmlns="" id="{EDEB523E-A0B4-4EBA-A74A-1BC99A09EA57}"/>
              </a:ext>
            </a:extLst>
          </p:cNvPr>
          <p:cNvSpPr/>
          <p:nvPr/>
        </p:nvSpPr>
        <p:spPr>
          <a:xfrm>
            <a:off x="8676092" y="1804402"/>
            <a:ext cx="1757954" cy="890434"/>
          </a:xfrm>
          <a:prstGeom prst="rightArrow">
            <a:avLst>
              <a:gd name="adj1" fmla="val 50000"/>
              <a:gd name="adj2" fmla="val 119934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8292" y="333874"/>
            <a:ext cx="9046369" cy="13255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405B"/>
                </a:solidFill>
              </a:rPr>
              <a:t>Развитие кадрового потенциала в области финансовой грамотности в Алтайском крае</a:t>
            </a:r>
          </a:p>
        </p:txBody>
      </p:sp>
      <p:sp>
        <p:nvSpPr>
          <p:cNvPr id="8" name="Текст 5"/>
          <p:cNvSpPr txBox="1">
            <a:spLocks/>
          </p:cNvSpPr>
          <p:nvPr/>
        </p:nvSpPr>
        <p:spPr>
          <a:xfrm>
            <a:off x="498292" y="1683792"/>
            <a:ext cx="4861957" cy="8965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b="1" dirty="0">
                <a:solidFill>
                  <a:srgbClr val="F68266"/>
                </a:solidFill>
              </a:rPr>
              <a:t>Профессиональная подготовка</a:t>
            </a: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dirty="0">
                <a:solidFill>
                  <a:srgbClr val="00405B"/>
                </a:solidFill>
              </a:rPr>
              <a:t>по программам и методикам образовательной </a:t>
            </a:r>
            <a:br>
              <a:rPr lang="ru-RU" sz="1600" dirty="0">
                <a:solidFill>
                  <a:srgbClr val="00405B"/>
                </a:solidFill>
              </a:rPr>
            </a:br>
            <a:r>
              <a:rPr lang="ru-RU" sz="1600" dirty="0">
                <a:solidFill>
                  <a:srgbClr val="00405B"/>
                </a:solidFill>
              </a:rPr>
              <a:t>и просветительской деятельности с различными целевыми аудиториями</a:t>
            </a:r>
          </a:p>
        </p:txBody>
      </p:sp>
      <p:sp>
        <p:nvSpPr>
          <p:cNvPr id="9" name="Текст 5"/>
          <p:cNvSpPr txBox="1">
            <a:spLocks/>
          </p:cNvSpPr>
          <p:nvPr/>
        </p:nvSpPr>
        <p:spPr>
          <a:xfrm>
            <a:off x="487701" y="3165165"/>
            <a:ext cx="5436343" cy="7408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b="1" dirty="0">
                <a:solidFill>
                  <a:srgbClr val="F68266"/>
                </a:solidFill>
              </a:rPr>
              <a:t>Межрегиональный методический центр</a:t>
            </a: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dirty="0">
                <a:solidFill>
                  <a:srgbClr val="00405B"/>
                </a:solidFill>
              </a:rPr>
              <a:t>системы общего и среднего профессионального </a:t>
            </a:r>
            <a:br>
              <a:rPr lang="ru-RU" sz="1600" dirty="0">
                <a:solidFill>
                  <a:srgbClr val="00405B"/>
                </a:solidFill>
              </a:rPr>
            </a:br>
            <a:r>
              <a:rPr lang="ru-RU" sz="1600" dirty="0">
                <a:solidFill>
                  <a:srgbClr val="00405B"/>
                </a:solidFill>
              </a:rPr>
              <a:t>образования </a:t>
            </a:r>
          </a:p>
        </p:txBody>
      </p:sp>
      <p:sp>
        <p:nvSpPr>
          <p:cNvPr id="10" name="Текст 5"/>
          <p:cNvSpPr txBox="1">
            <a:spLocks/>
          </p:cNvSpPr>
          <p:nvPr/>
        </p:nvSpPr>
        <p:spPr>
          <a:xfrm>
            <a:off x="9124750" y="1852576"/>
            <a:ext cx="3067250" cy="554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>
                <a:solidFill>
                  <a:srgbClr val="00405B"/>
                </a:solidFill>
              </a:rPr>
              <a:t>Взрослое население</a:t>
            </a:r>
          </a:p>
          <a:p>
            <a:pPr algn="l"/>
            <a:r>
              <a:rPr lang="ru-RU" sz="1800" b="1" dirty="0">
                <a:solidFill>
                  <a:srgbClr val="00405B"/>
                </a:solidFill>
              </a:rPr>
              <a:t> </a:t>
            </a:r>
          </a:p>
        </p:txBody>
      </p:sp>
      <p:sp>
        <p:nvSpPr>
          <p:cNvPr id="11" name="Текст 5"/>
          <p:cNvSpPr txBox="1">
            <a:spLocks/>
          </p:cNvSpPr>
          <p:nvPr/>
        </p:nvSpPr>
        <p:spPr>
          <a:xfrm>
            <a:off x="9138398" y="2345876"/>
            <a:ext cx="2591296" cy="5541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b="1" dirty="0">
                <a:solidFill>
                  <a:srgbClr val="00405B"/>
                </a:solidFill>
              </a:rPr>
              <a:t>Молодежь и студенты</a:t>
            </a:r>
          </a:p>
        </p:txBody>
      </p:sp>
      <p:sp>
        <p:nvSpPr>
          <p:cNvPr id="12" name="Текст 5"/>
          <p:cNvSpPr txBox="1">
            <a:spLocks/>
          </p:cNvSpPr>
          <p:nvPr/>
        </p:nvSpPr>
        <p:spPr>
          <a:xfrm>
            <a:off x="9161644" y="3360529"/>
            <a:ext cx="2591296" cy="5541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b="1" dirty="0">
                <a:solidFill>
                  <a:srgbClr val="00405B"/>
                </a:solidFill>
              </a:rPr>
              <a:t>Школьники и студенты колледжей</a:t>
            </a:r>
          </a:p>
        </p:txBody>
      </p:sp>
      <p:sp>
        <p:nvSpPr>
          <p:cNvPr id="13" name="Текст 2"/>
          <p:cNvSpPr txBox="1">
            <a:spLocks/>
          </p:cNvSpPr>
          <p:nvPr/>
        </p:nvSpPr>
        <p:spPr>
          <a:xfrm>
            <a:off x="5753744" y="1891786"/>
            <a:ext cx="3009406" cy="5492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sz="4400" b="1" dirty="0">
                <a:solidFill>
                  <a:srgbClr val="F68266"/>
                </a:solidFill>
              </a:rPr>
              <a:t>518</a:t>
            </a:r>
          </a:p>
          <a:p>
            <a:pPr algn="ctr">
              <a:lnSpc>
                <a:spcPct val="50000"/>
              </a:lnSpc>
            </a:pPr>
            <a:r>
              <a:rPr lang="ru-RU" sz="1400" b="1" dirty="0">
                <a:solidFill>
                  <a:srgbClr val="00405B"/>
                </a:solidFill>
              </a:rPr>
              <a:t>Консультантов-методистов</a:t>
            </a:r>
          </a:p>
        </p:txBody>
      </p:sp>
      <p:sp>
        <p:nvSpPr>
          <p:cNvPr id="15" name="Текст 2"/>
          <p:cNvSpPr txBox="1">
            <a:spLocks/>
          </p:cNvSpPr>
          <p:nvPr/>
        </p:nvSpPr>
        <p:spPr>
          <a:xfrm>
            <a:off x="5753744" y="3207857"/>
            <a:ext cx="3082439" cy="54927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sz="4400" b="1" dirty="0">
                <a:solidFill>
                  <a:srgbClr val="F68266"/>
                </a:solidFill>
              </a:rPr>
              <a:t>2825</a:t>
            </a:r>
          </a:p>
          <a:p>
            <a:pPr algn="ctr">
              <a:lnSpc>
                <a:spcPct val="50000"/>
              </a:lnSpc>
            </a:pPr>
            <a:r>
              <a:rPr lang="ru-RU" sz="1400" b="1" dirty="0">
                <a:solidFill>
                  <a:srgbClr val="00405B"/>
                </a:solidFill>
              </a:rPr>
              <a:t>Педагогов и преподавателей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2516" y="5881298"/>
            <a:ext cx="8203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405B"/>
                </a:solidFill>
              </a:rPr>
              <a:t>Включение элементов финансовой грамотности в образовательные программы организаций СПО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87701" y="4939525"/>
            <a:ext cx="92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405B"/>
                </a:solidFill>
              </a:rPr>
              <a:t>Включение элементов финансовой грамотности в образовательные программы общеобразовательных организаций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87700" y="3943836"/>
            <a:ext cx="113537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68266"/>
                </a:solidFill>
              </a:rPr>
              <a:t>Федеральные государственные образовательные стандарты основного общего и среднего общего образования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682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069" y="4939425"/>
            <a:ext cx="476992" cy="52193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682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692" y="5842832"/>
            <a:ext cx="476992" cy="521936"/>
          </a:xfrm>
          <a:prstGeom prst="rect">
            <a:avLst/>
          </a:prstGeom>
        </p:spPr>
      </p:pic>
      <p:sp>
        <p:nvSpPr>
          <p:cNvPr id="26" name="Текст 2"/>
          <p:cNvSpPr txBox="1">
            <a:spLocks/>
          </p:cNvSpPr>
          <p:nvPr/>
        </p:nvSpPr>
        <p:spPr>
          <a:xfrm>
            <a:off x="9780188" y="6297817"/>
            <a:ext cx="3082439" cy="54927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endParaRPr lang="ru-RU" sz="1050" b="1" dirty="0">
              <a:solidFill>
                <a:srgbClr val="00405B"/>
              </a:solidFill>
            </a:endParaRPr>
          </a:p>
        </p:txBody>
      </p:sp>
      <p:sp>
        <p:nvSpPr>
          <p:cNvPr id="19" name="Текст 2">
            <a:extLst>
              <a:ext uri="{FF2B5EF4-FFF2-40B4-BE49-F238E27FC236}">
                <a16:creationId xmlns:a16="http://schemas.microsoft.com/office/drawing/2014/main" xmlns="" id="{160D82F3-0381-4BBB-A83D-DE5C917FB60A}"/>
              </a:ext>
            </a:extLst>
          </p:cNvPr>
          <p:cNvSpPr txBox="1">
            <a:spLocks/>
          </p:cNvSpPr>
          <p:nvPr/>
        </p:nvSpPr>
        <p:spPr>
          <a:xfrm>
            <a:off x="11524852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rgbClr val="00405B"/>
                </a:solidFill>
              </a:rPr>
              <a:t>12</a:t>
            </a:r>
            <a:endParaRPr lang="ru-RU" b="1" dirty="0">
              <a:solidFill>
                <a:srgbClr val="0040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3011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793258"/>
              </p:ext>
            </p:extLst>
          </p:nvPr>
        </p:nvGraphicFramePr>
        <p:xfrm>
          <a:off x="207706" y="148075"/>
          <a:ext cx="11756647" cy="9194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5210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269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086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bg1"/>
                          </a:solidFill>
                        </a:rPr>
                        <a:t>ОХВАТ ЦЕЛЕВЫХ ГРУПП ПРОГРАММЫ за 9 месяцев 2024</a:t>
                      </a:r>
                      <a:r>
                        <a:rPr lang="ru-RU" sz="1600" baseline="0" dirty="0">
                          <a:solidFill>
                            <a:schemeClr val="bg1"/>
                          </a:solidFill>
                        </a:rPr>
                        <a:t> года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82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rgbClr val="00405B"/>
                          </a:solidFill>
                        </a:rPr>
                        <a:t>Дошкольники и школьники –</a:t>
                      </a:r>
                      <a:r>
                        <a:rPr lang="ru-RU" sz="1500" dirty="0"/>
                        <a:t> </a:t>
                      </a:r>
                      <a:br>
                        <a:rPr lang="ru-RU" sz="1500" dirty="0"/>
                      </a:br>
                      <a:r>
                        <a:rPr lang="ru-RU" sz="1500" dirty="0">
                          <a:solidFill>
                            <a:srgbClr val="F68266"/>
                          </a:solidFill>
                        </a:rPr>
                        <a:t>более 180 000 человек</a:t>
                      </a:r>
                    </a:p>
                  </a:txBody>
                  <a:tcPr>
                    <a:lnT w="38100" cmpd="sng">
                      <a:noFill/>
                    </a:lnT>
                    <a:solidFill>
                      <a:srgbClr val="FDEB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rgbClr val="00405B"/>
                          </a:solidFill>
                        </a:rPr>
                        <a:t>Студенты</a:t>
                      </a:r>
                      <a:r>
                        <a:rPr lang="ru-RU" sz="1500" baseline="0" dirty="0"/>
                        <a:t> </a:t>
                      </a:r>
                      <a:r>
                        <a:rPr lang="ru-RU" sz="1500" baseline="0" dirty="0">
                          <a:solidFill>
                            <a:srgbClr val="00405B"/>
                          </a:solidFill>
                        </a:rPr>
                        <a:t>– </a:t>
                      </a:r>
                      <a:br>
                        <a:rPr lang="ru-RU" sz="1500" baseline="0" dirty="0">
                          <a:solidFill>
                            <a:srgbClr val="00405B"/>
                          </a:solidFill>
                        </a:rPr>
                      </a:br>
                      <a:r>
                        <a:rPr lang="ru-RU" sz="1500" baseline="0" dirty="0">
                          <a:solidFill>
                            <a:srgbClr val="F68266"/>
                          </a:solidFill>
                        </a:rPr>
                        <a:t>более</a:t>
                      </a:r>
                      <a:r>
                        <a:rPr lang="ru-RU" sz="1500" baseline="0" dirty="0">
                          <a:solidFill>
                            <a:srgbClr val="00405B"/>
                          </a:solidFill>
                        </a:rPr>
                        <a:t> </a:t>
                      </a:r>
                      <a:r>
                        <a:rPr lang="ru-RU" sz="1500" baseline="0" dirty="0">
                          <a:solidFill>
                            <a:srgbClr val="F68266"/>
                          </a:solidFill>
                        </a:rPr>
                        <a:t>50 000 </a:t>
                      </a:r>
                      <a:r>
                        <a:rPr lang="ru-RU" sz="1500" kern="1200" dirty="0">
                          <a:solidFill>
                            <a:srgbClr val="F68266"/>
                          </a:solidFill>
                          <a:effectLst/>
                        </a:rPr>
                        <a:t>человек</a:t>
                      </a:r>
                      <a:endParaRPr lang="ru-RU" sz="1500" dirty="0">
                        <a:solidFill>
                          <a:srgbClr val="F68266"/>
                        </a:solidFill>
                      </a:endParaRPr>
                    </a:p>
                  </a:txBody>
                  <a:tcPr>
                    <a:lnT w="38100" cmpd="sng">
                      <a:noFill/>
                    </a:lnT>
                    <a:solidFill>
                      <a:srgbClr val="FDEB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rgbClr val="00405B"/>
                          </a:solidFill>
                        </a:rPr>
                        <a:t>Взрослое население – </a:t>
                      </a:r>
                      <a:r>
                        <a:rPr lang="ru-RU" sz="1500" dirty="0"/>
                        <a:t/>
                      </a:r>
                      <a:br>
                        <a:rPr lang="ru-RU" sz="1500" dirty="0"/>
                      </a:br>
                      <a:r>
                        <a:rPr lang="ru-RU" sz="1500" dirty="0">
                          <a:solidFill>
                            <a:srgbClr val="F68266"/>
                          </a:solidFill>
                        </a:rPr>
                        <a:t>более 500 000 человек</a:t>
                      </a:r>
                    </a:p>
                  </a:txBody>
                  <a:tcPr>
                    <a:lnT w="38100" cmpd="sng">
                      <a:noFill/>
                    </a:lnT>
                    <a:solidFill>
                      <a:srgbClr val="FDEB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A9F3252D-7760-40B1-8585-4D628095C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946132"/>
              </p:ext>
            </p:extLst>
          </p:nvPr>
        </p:nvGraphicFramePr>
        <p:xfrm>
          <a:off x="207706" y="1189475"/>
          <a:ext cx="5503778" cy="484210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037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56445"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</a:pPr>
                      <a:r>
                        <a:rPr lang="ru-RU" sz="1600" b="1" dirty="0">
                          <a:solidFill>
                            <a:srgbClr val="F68266"/>
                          </a:solidFill>
                        </a:rPr>
                        <a:t>ФИНАНСОВОЕ ПРОСВЕЩЕНИЕ ДЕТЕЙ И МОЛОДЕЖИ</a:t>
                      </a:r>
                      <a:endParaRPr lang="ru-RU" sz="1600" b="1" dirty="0">
                        <a:solidFill>
                          <a:srgbClr val="F68266"/>
                        </a:solidFill>
                        <a:latin typeface="Arial Black" panose="020B0A0402010202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B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</a:rPr>
                        <a:t>Конкурс «Азбука финансов»</a:t>
                      </a:r>
                      <a:r>
                        <a:rPr lang="ru-RU" sz="1400" b="1" kern="1200" baseline="0" dirty="0">
                          <a:solidFill>
                            <a:srgbClr val="F68266"/>
                          </a:solidFill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bg1"/>
                          </a:solidFill>
                        </a:rPr>
                        <a:t>для школьников и студентов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+mn-cs"/>
                        </a:rPr>
                        <a:t>*Входит в Каталог лучших практик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0" kern="1200" dirty="0">
                          <a:solidFill>
                            <a:srgbClr val="F68266"/>
                          </a:solidFill>
                          <a:effectLst/>
                        </a:rPr>
                        <a:t>Межрегиональный конкурс исследовательских работ </a:t>
                      </a: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для старшеклассников и студентов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2377">
                <a:tc>
                  <a:txBody>
                    <a:bodyPr/>
                    <a:lstStyle/>
                    <a:p>
                      <a:pPr algn="l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  <a:effectLst/>
                        </a:rPr>
                        <a:t>Развитие системы молодежного волонтерства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F68266"/>
                          </a:solidFill>
                          <a:effectLst/>
                        </a:rPr>
                        <a:t>76</a:t>
                      </a: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 волонтерских отрядов, </a:t>
                      </a:r>
                      <a:r>
                        <a:rPr lang="ru-RU" sz="1400" kern="1200" baseline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1400" kern="1200" dirty="0">
                          <a:solidFill>
                            <a:srgbClr val="F68266"/>
                          </a:solidFill>
                          <a:effectLst/>
                        </a:rPr>
                        <a:t>70</a:t>
                      </a: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 образовательных организаций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Более</a:t>
                      </a:r>
                      <a:r>
                        <a:rPr lang="ru-RU" sz="1400" kern="1200" dirty="0">
                          <a:solidFill>
                            <a:srgbClr val="F68266"/>
                          </a:solidFill>
                          <a:effectLst/>
                        </a:rPr>
                        <a:t> 1100 </a:t>
                      </a: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волонтеров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+mn-cs"/>
                        </a:rPr>
                        <a:t>*Входит в Каталог лучших практик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48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  <a:effectLst/>
                        </a:rPr>
                        <a:t>Конкурс волонтерских отрядов по финансовой грамотности</a:t>
                      </a:r>
                      <a:endParaRPr lang="ru-RU" sz="1400" b="1" kern="1200" dirty="0">
                        <a:solidFill>
                          <a:srgbClr val="F68266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4111249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  <a:effectLst/>
                        </a:rPr>
                        <a:t>Чемпионат по финансовой грамотности и предпринимательству </a:t>
                      </a: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для школьников и студентов</a:t>
                      </a:r>
                      <a:endParaRPr lang="ru-RU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7398443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Проектная школа по финансовой грамотности для детско-взрослых команд </a:t>
                      </a:r>
                      <a:r>
                        <a:rPr lang="ru-RU" sz="1400" b="1" kern="1200" dirty="0">
                          <a:solidFill>
                            <a:srgbClr val="F68266"/>
                          </a:solidFill>
                          <a:effectLst/>
                        </a:rPr>
                        <a:t>«От идеи – к успеху!»  (Конкурс «Я считаю»)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+mn-cs"/>
                        </a:rPr>
                        <a:t>*Входит в Каталог лучших практик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2443961"/>
                  </a:ext>
                </a:extLst>
              </a:tr>
              <a:tr h="513567">
                <a:tc>
                  <a:txBody>
                    <a:bodyPr/>
                    <a:lstStyle/>
                    <a:p>
                      <a:pPr algn="l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  <a:effectLst/>
                        </a:rPr>
                        <a:t>Мероприятия по финансовой грамотности в детских летних оздоровительных лагерях</a:t>
                      </a:r>
                      <a:endParaRPr lang="ru-RU" sz="1400" b="1" kern="1200" dirty="0">
                        <a:solidFill>
                          <a:srgbClr val="F6826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A37C026D-C2A9-488C-89B5-43BC1C5349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09541"/>
              </p:ext>
            </p:extLst>
          </p:nvPr>
        </p:nvGraphicFramePr>
        <p:xfrm>
          <a:off x="5834743" y="1189475"/>
          <a:ext cx="6129610" cy="445312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61296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44155"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</a:pPr>
                      <a:r>
                        <a:rPr lang="ru-RU" sz="1600" b="1" dirty="0">
                          <a:solidFill>
                            <a:srgbClr val="F68266"/>
                          </a:solidFill>
                        </a:rPr>
                        <a:t>ФИНАНСОВОЕ ПРОСВЕЩЕНИЕ ВЗРОСЛОГО </a:t>
                      </a:r>
                      <a:br>
                        <a:rPr lang="ru-RU" sz="1600" b="1" dirty="0">
                          <a:solidFill>
                            <a:srgbClr val="F68266"/>
                          </a:solidFill>
                        </a:rPr>
                      </a:br>
                      <a:r>
                        <a:rPr lang="ru-RU" sz="1600" b="1" dirty="0">
                          <a:solidFill>
                            <a:srgbClr val="F68266"/>
                          </a:solidFill>
                        </a:rPr>
                        <a:t>НАСЕЛЕНИЯ</a:t>
                      </a:r>
                      <a:endParaRPr lang="ru-RU" sz="1600" b="1" dirty="0">
                        <a:solidFill>
                          <a:srgbClr val="F68266"/>
                        </a:solidFill>
                        <a:latin typeface="Arial Black" panose="020B0A04020102020204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B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885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</a:rPr>
                        <a:t>Поезд финансовой грамотности</a:t>
                      </a:r>
                      <a:r>
                        <a:rPr lang="ru-RU" sz="1400" kern="1200" dirty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ru-RU" sz="1400" kern="1200" dirty="0">
                          <a:solidFill>
                            <a:schemeClr val="bg1"/>
                          </a:solidFill>
                        </a:rPr>
                      </a:br>
                      <a:r>
                        <a:rPr lang="ru-RU" sz="1400" kern="1200" dirty="0">
                          <a:solidFill>
                            <a:schemeClr val="bg1"/>
                          </a:solidFill>
                        </a:rPr>
                        <a:t>Мероприятия в сельских территориях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+mn-cs"/>
                        </a:rPr>
                        <a:t>*Входит в Каталог лучших практик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703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  <a:effectLst/>
                        </a:rPr>
                        <a:t>Финансовая забота о старших</a:t>
                      </a: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Мероприятия для лиц пенсионного возраста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+mn-cs"/>
                        </a:rPr>
                        <a:t>*Входит в Каталог лучших практик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1517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  <a:effectLst/>
                        </a:rPr>
                        <a:t>Финансовая грамотность : территория безграничных возможностей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Мероприятия для лиц с ограниченными возможностями здоровья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+mn-cs"/>
                        </a:rPr>
                        <a:t>*Входит в Каталог лучших практик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18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  <a:effectLst/>
                        </a:rPr>
                        <a:t>Конкурс консультантов-методистов  </a:t>
                      </a:r>
                      <a:endParaRPr lang="ru-RU" sz="1400" b="1" kern="1200" dirty="0">
                        <a:solidFill>
                          <a:srgbClr val="F68266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4111249"/>
                  </a:ext>
                </a:extLst>
              </a:tr>
              <a:tr h="3987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  <a:effectLst/>
                        </a:rPr>
                        <a:t>Мероприятия</a:t>
                      </a:r>
                      <a:r>
                        <a:rPr lang="ru-RU" sz="1400" b="1" kern="1200" baseline="0" dirty="0">
                          <a:solidFill>
                            <a:srgbClr val="F68266"/>
                          </a:solidFill>
                          <a:effectLst/>
                        </a:rPr>
                        <a:t> для трудовых коллективов</a:t>
                      </a:r>
                      <a:endParaRPr lang="ru-RU" sz="1400" b="1" kern="1200" dirty="0">
                        <a:solidFill>
                          <a:srgbClr val="F68266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2529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  <a:effectLst/>
                        </a:rPr>
                        <a:t>Конкурс для педагогов «Грани мастерства»</a:t>
                      </a:r>
                      <a:endParaRPr lang="ru-RU" sz="1400" b="1" kern="1200" dirty="0">
                        <a:solidFill>
                          <a:srgbClr val="F6826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6498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68266"/>
                          </a:solidFill>
                          <a:effectLst/>
                        </a:rPr>
                        <a:t>Конкурс журналистского мастерства</a:t>
                      </a:r>
                      <a:endParaRPr lang="ru-RU" sz="1400" b="1" kern="1200" dirty="0">
                        <a:solidFill>
                          <a:srgbClr val="F6826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05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20666569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4CAD47A-13E8-4FC1-96CB-6133B83F2293}"/>
              </a:ext>
            </a:extLst>
          </p:cNvPr>
          <p:cNvSpPr/>
          <p:nvPr/>
        </p:nvSpPr>
        <p:spPr>
          <a:xfrm>
            <a:off x="207706" y="5726247"/>
            <a:ext cx="11756647" cy="486287"/>
          </a:xfrm>
          <a:prstGeom prst="rect">
            <a:avLst/>
          </a:prstGeom>
          <a:solidFill>
            <a:srgbClr val="F68266"/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>
                <a:solidFill>
                  <a:schemeClr val="bg1"/>
                </a:solidFill>
                <a:ea typeface="Calibri"/>
                <a:cs typeface="Times New Roman"/>
              </a:rPr>
              <a:t>ВСЕРОССИЙСКИЕ ПРОСВЕТИТЕЛЬСКИЕ ЭСТАФЕТЫ «МОИ ФИНАНСЫ»</a:t>
            </a:r>
          </a:p>
          <a:p>
            <a:pPr algn="ctr">
              <a:lnSpc>
                <a:spcPct val="80000"/>
              </a:lnSpc>
            </a:pPr>
            <a:endParaRPr lang="ru-RU" sz="1600" dirty="0">
              <a:solidFill>
                <a:srgbClr val="00405B"/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5EABE27-F5C0-47B1-9CE7-7EC5D0065B90}"/>
              </a:ext>
            </a:extLst>
          </p:cNvPr>
          <p:cNvSpPr/>
          <p:nvPr/>
        </p:nvSpPr>
        <p:spPr>
          <a:xfrm>
            <a:off x="5305245" y="5969390"/>
            <a:ext cx="6936368" cy="25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300" dirty="0">
                <a:solidFill>
                  <a:schemeClr val="bg1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1-2 ЭТАПЫ - </a:t>
            </a:r>
            <a:r>
              <a:rPr lang="ru-RU" sz="1300" b="1" dirty="0">
                <a:solidFill>
                  <a:srgbClr val="00405B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1 750</a:t>
            </a:r>
            <a:r>
              <a:rPr lang="ru-RU" sz="1300" dirty="0">
                <a:solidFill>
                  <a:srgbClr val="00405B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sz="1300" dirty="0">
                <a:solidFill>
                  <a:srgbClr val="00405B"/>
                </a:solidFill>
                <a:ea typeface="Calibri"/>
                <a:cs typeface="Times New Roman"/>
              </a:rPr>
              <a:t>мероприятий,  </a:t>
            </a:r>
            <a:r>
              <a:rPr lang="ru-RU" sz="1300" b="1" dirty="0">
                <a:solidFill>
                  <a:srgbClr val="00405B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300</a:t>
            </a:r>
            <a:r>
              <a:rPr lang="ru-RU" sz="1300" b="1" dirty="0">
                <a:solidFill>
                  <a:srgbClr val="00405B"/>
                </a:solidFill>
                <a:ea typeface="Calibri"/>
                <a:cs typeface="Times New Roman"/>
              </a:rPr>
              <a:t> </a:t>
            </a:r>
            <a:r>
              <a:rPr lang="ru-RU" sz="1300" dirty="0">
                <a:solidFill>
                  <a:srgbClr val="00405B"/>
                </a:solidFill>
                <a:ea typeface="Calibri"/>
                <a:cs typeface="Times New Roman"/>
              </a:rPr>
              <a:t>тыс. участников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03D4FE51-5B46-4A74-AF0B-A4391D559300}"/>
              </a:ext>
            </a:extLst>
          </p:cNvPr>
          <p:cNvSpPr/>
          <p:nvPr/>
        </p:nvSpPr>
        <p:spPr>
          <a:xfrm>
            <a:off x="207706" y="6252604"/>
            <a:ext cx="5897003" cy="338554"/>
          </a:xfrm>
          <a:prstGeom prst="rect">
            <a:avLst/>
          </a:prstGeom>
          <a:solidFill>
            <a:srgbClr val="FDEBE7"/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>
                <a:solidFill>
                  <a:srgbClr val="00405B"/>
                </a:solidFill>
                <a:ea typeface="Calibri"/>
                <a:cs typeface="Times New Roman"/>
              </a:rPr>
              <a:t>Семейные финансовые фестивали</a:t>
            </a:r>
            <a:endParaRPr lang="ru-RU" sz="2000" dirty="0">
              <a:solidFill>
                <a:srgbClr val="00405B"/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03D4FE51-5B46-4A74-AF0B-A4391D559300}"/>
              </a:ext>
            </a:extLst>
          </p:cNvPr>
          <p:cNvSpPr/>
          <p:nvPr/>
        </p:nvSpPr>
        <p:spPr>
          <a:xfrm>
            <a:off x="6392091" y="6252604"/>
            <a:ext cx="5572262" cy="338554"/>
          </a:xfrm>
          <a:prstGeom prst="rect">
            <a:avLst/>
          </a:prstGeom>
          <a:solidFill>
            <a:srgbClr val="FDEBE7"/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>
                <a:solidFill>
                  <a:srgbClr val="00405B"/>
                </a:solidFill>
                <a:ea typeface="Calibri"/>
                <a:cs typeface="Times New Roman"/>
              </a:rPr>
              <a:t>Олимпиада налоговой грамотности</a:t>
            </a:r>
            <a:endParaRPr lang="ru-RU" sz="2000" dirty="0">
              <a:solidFill>
                <a:srgbClr val="00405B"/>
              </a:solidFill>
              <a:ea typeface="Calibri"/>
              <a:cs typeface="Times New Roman"/>
            </a:endParaRP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xmlns="" id="{176C9BEC-591A-4B3C-97A5-E877DF5C458E}"/>
              </a:ext>
            </a:extLst>
          </p:cNvPr>
          <p:cNvSpPr txBox="1">
            <a:spLocks/>
          </p:cNvSpPr>
          <p:nvPr/>
        </p:nvSpPr>
        <p:spPr>
          <a:xfrm>
            <a:off x="11691437" y="6610519"/>
            <a:ext cx="667148" cy="46727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14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416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391772" y="35991"/>
            <a:ext cx="9046369" cy="1325563"/>
          </a:xfrm>
        </p:spPr>
        <p:txBody>
          <a:bodyPr>
            <a:normAutofit/>
          </a:bodyPr>
          <a:lstStyle/>
          <a:p>
            <a:r>
              <a:rPr lang="ru-RU" sz="2800" dirty="0"/>
              <a:t>Развитие информационной кампании в области финансовой грамотности в Алтайском крае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9189" y="170886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a typeface="Calibri"/>
                <a:cs typeface="Times New Roman"/>
              </a:rPr>
              <a:t>Фирменная символика и </a:t>
            </a:r>
            <a:r>
              <a:rPr lang="ru-RU" b="1" dirty="0" err="1">
                <a:solidFill>
                  <a:schemeClr val="bg1"/>
                </a:solidFill>
                <a:ea typeface="Calibri"/>
                <a:cs typeface="Times New Roman"/>
              </a:rPr>
              <a:t>брендбук</a:t>
            </a:r>
            <a:r>
              <a:rPr lang="ru-RU" b="1" dirty="0">
                <a:solidFill>
                  <a:schemeClr val="bg1"/>
                </a:solidFill>
                <a:ea typeface="Calibri"/>
                <a:cs typeface="Times New Roman"/>
              </a:rPr>
              <a:t> программы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9417" y="2083290"/>
            <a:ext cx="8893790" cy="1618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ru-RU" b="1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Официальный сайт программы - </a:t>
            </a:r>
            <a:r>
              <a:rPr lang="ru-RU" sz="1600" dirty="0">
                <a:solidFill>
                  <a:srgbClr val="F68266"/>
                </a:solidFill>
                <a:latin typeface="+mj-lt"/>
                <a:ea typeface="Calibri"/>
                <a:cs typeface="Times New Roman"/>
              </a:rPr>
              <a:t>финграмота22.рф (модернизация в 2024 году)</a:t>
            </a:r>
          </a:p>
          <a:p>
            <a:pPr>
              <a:lnSpc>
                <a:spcPct val="80000"/>
              </a:lnSpc>
            </a:pPr>
            <a:endParaRPr lang="ru-RU" sz="2400" dirty="0">
              <a:solidFill>
                <a:schemeClr val="bg1"/>
              </a:solidFill>
              <a:latin typeface="+mj-lt"/>
              <a:ea typeface="Calibri"/>
              <a:cs typeface="Times New Roman"/>
            </a:endParaRP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Официальный </a:t>
            </a:r>
            <a:r>
              <a:rPr lang="ru-RU" b="1" dirty="0" err="1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телеграм</a:t>
            </a:r>
            <a:r>
              <a:rPr lang="ru-RU" b="1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-канал программы – </a:t>
            </a:r>
            <a:r>
              <a:rPr lang="en-US" sz="1600" b="1" dirty="0">
                <a:solidFill>
                  <a:srgbClr val="F68266"/>
                </a:solidFill>
              </a:rPr>
              <a:t>t.me/fingramota22</a:t>
            </a:r>
            <a:endParaRPr lang="ru-RU" sz="1600" b="1" dirty="0">
              <a:solidFill>
                <a:srgbClr val="F68266"/>
              </a:solidFill>
            </a:endParaRPr>
          </a:p>
          <a:p>
            <a:pPr>
              <a:lnSpc>
                <a:spcPct val="80000"/>
              </a:lnSpc>
            </a:pPr>
            <a:endParaRPr lang="ru-RU" sz="2800" b="1" dirty="0">
              <a:solidFill>
                <a:srgbClr val="00405B"/>
              </a:solidFill>
              <a:latin typeface="+mj-lt"/>
              <a:ea typeface="Calibri"/>
              <a:cs typeface="Times New Roman"/>
            </a:endParaRPr>
          </a:p>
          <a:p>
            <a:pPr>
              <a:lnSpc>
                <a:spcPct val="80000"/>
              </a:lnSpc>
            </a:pPr>
            <a:endParaRPr lang="ru-RU" b="1" dirty="0">
              <a:solidFill>
                <a:srgbClr val="F68266"/>
              </a:solidFill>
              <a:latin typeface="+mj-lt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9417" y="3260285"/>
            <a:ext cx="8573525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/>
                </a:solidFill>
                <a:ea typeface="Calibri"/>
                <a:cs typeface="Times New Roman"/>
              </a:rPr>
              <a:t>Официальная группа во </a:t>
            </a:r>
            <a:r>
              <a:rPr lang="ru-RU" b="1" dirty="0" err="1">
                <a:solidFill>
                  <a:schemeClr val="bg1"/>
                </a:solidFill>
                <a:ea typeface="Calibri"/>
                <a:cs typeface="Times New Roman"/>
              </a:rPr>
              <a:t>ВКонтакте</a:t>
            </a:r>
            <a:r>
              <a:rPr lang="ru-RU" b="1" dirty="0">
                <a:solidFill>
                  <a:schemeClr val="bg1"/>
                </a:solidFill>
                <a:ea typeface="Calibri"/>
                <a:cs typeface="Times New Roman"/>
              </a:rPr>
              <a:t> -</a:t>
            </a:r>
            <a:r>
              <a:rPr lang="en-US" b="1" dirty="0">
                <a:solidFill>
                  <a:schemeClr val="bg1"/>
                </a:solidFill>
                <a:ea typeface="Calibri"/>
                <a:cs typeface="Times New Roman"/>
              </a:rPr>
              <a:t> </a:t>
            </a:r>
            <a:r>
              <a:rPr lang="en-US" sz="1600" b="1" dirty="0">
                <a:solidFill>
                  <a:srgbClr val="F68266"/>
                </a:solidFill>
                <a:ea typeface="Calibri"/>
                <a:cs typeface="Times New Roman"/>
              </a:rPr>
              <a:t>https</a:t>
            </a:r>
            <a:r>
              <a:rPr lang="en-US" sz="1600" b="1" dirty="0">
                <a:solidFill>
                  <a:srgbClr val="F68266"/>
                </a:solidFill>
                <a:ea typeface="Calibri"/>
                <a:cs typeface="Times New Roman"/>
                <a:sym typeface="Wingdings" panose="05000000000000000000" pitchFamily="2" charset="2"/>
              </a:rPr>
              <a:t>//vk.com/fingramota22rf</a:t>
            </a:r>
            <a:r>
              <a:rPr lang="ru-RU" sz="1600" b="1" dirty="0">
                <a:solidFill>
                  <a:srgbClr val="F68266"/>
                </a:solidFill>
                <a:ea typeface="Calibri"/>
                <a:cs typeface="Times New Roman"/>
              </a:rPr>
              <a:t> </a:t>
            </a:r>
            <a:endParaRPr lang="ru-RU" b="1" dirty="0">
              <a:solidFill>
                <a:srgbClr val="F68266"/>
              </a:solidFill>
              <a:ea typeface="Calibri"/>
              <a:cs typeface="Times New Roman"/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484508" y="1778948"/>
            <a:ext cx="242316" cy="242316"/>
          </a:xfrm>
          <a:prstGeom prst="chevron">
            <a:avLst/>
          </a:prstGeom>
          <a:solidFill>
            <a:srgbClr val="F68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484736" y="2281655"/>
            <a:ext cx="242316" cy="242316"/>
          </a:xfrm>
          <a:prstGeom prst="chevron">
            <a:avLst/>
          </a:prstGeom>
          <a:solidFill>
            <a:srgbClr val="F68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484508" y="2771584"/>
            <a:ext cx="242316" cy="242316"/>
          </a:xfrm>
          <a:prstGeom prst="chevron">
            <a:avLst/>
          </a:prstGeom>
          <a:solidFill>
            <a:srgbClr val="F68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484508" y="3260285"/>
            <a:ext cx="242316" cy="242316"/>
          </a:xfrm>
          <a:prstGeom prst="chevron">
            <a:avLst/>
          </a:prstGeom>
          <a:solidFill>
            <a:srgbClr val="F68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17577" y="2688318"/>
            <a:ext cx="33963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a typeface="Calibri"/>
                <a:cs typeface="Times New Roman"/>
              </a:rPr>
              <a:t>Компонент </a:t>
            </a:r>
            <a:r>
              <a:rPr lang="ru-RU" b="1" dirty="0">
                <a:solidFill>
                  <a:srgbClr val="F68266"/>
                </a:solidFill>
                <a:ea typeface="Calibri"/>
                <a:cs typeface="Times New Roman"/>
              </a:rPr>
              <a:t>«</a:t>
            </a:r>
            <a:r>
              <a:rPr lang="ru-RU" b="1" dirty="0" err="1">
                <a:solidFill>
                  <a:srgbClr val="F68266"/>
                </a:solidFill>
                <a:ea typeface="Calibri"/>
                <a:cs typeface="Times New Roman"/>
              </a:rPr>
              <a:t>Госпаблики</a:t>
            </a:r>
            <a:r>
              <a:rPr lang="ru-RU" b="1" dirty="0">
                <a:solidFill>
                  <a:srgbClr val="F68266"/>
                </a:solidFill>
                <a:ea typeface="Calibri"/>
                <a:cs typeface="Times New Roman"/>
              </a:rPr>
              <a:t>» </a:t>
            </a:r>
            <a:r>
              <a:rPr lang="ru-RU" b="1" dirty="0">
                <a:solidFill>
                  <a:schemeClr val="bg1"/>
                </a:solidFill>
                <a:ea typeface="Calibri"/>
                <a:cs typeface="Times New Roman"/>
              </a:rPr>
              <a:t>Платформы обратной связи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05665" y="4266928"/>
            <a:ext cx="5594837" cy="1794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Очные и онлайн мероприятия, статьи и пресс-релизы, видеоролики и публикации в </a:t>
            </a:r>
            <a:r>
              <a:rPr lang="ru-RU" dirty="0" err="1">
                <a:solidFill>
                  <a:schemeClr val="bg1"/>
                </a:solidFill>
                <a:ea typeface="Calibri"/>
                <a:cs typeface="Times New Roman"/>
              </a:rPr>
              <a:t>соцсетях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, информационные и презентационные материалы, размещение информации на баннерах, остановках, лед-экранах МФЦ, СФР, прокат аудиозаписей в торговых сетях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75189" y="4266928"/>
            <a:ext cx="47026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Информационная кампания по привлечению жителей Алтайского края к участию в Программе долгосрочных сбережений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84508" y="4143579"/>
            <a:ext cx="0" cy="723513"/>
          </a:xfrm>
          <a:prstGeom prst="line">
            <a:avLst/>
          </a:prstGeom>
          <a:ln w="19050">
            <a:solidFill>
              <a:srgbClr val="F682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811286" y="4089977"/>
            <a:ext cx="0" cy="723513"/>
          </a:xfrm>
          <a:prstGeom prst="line">
            <a:avLst/>
          </a:prstGeom>
          <a:ln w="19050">
            <a:solidFill>
              <a:srgbClr val="F682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Текст 2">
            <a:extLst>
              <a:ext uri="{FF2B5EF4-FFF2-40B4-BE49-F238E27FC236}">
                <a16:creationId xmlns:a16="http://schemas.microsoft.com/office/drawing/2014/main" xmlns="" id="{EF982C03-F814-44C4-8A7A-2DA1BD8D6CD3}"/>
              </a:ext>
            </a:extLst>
          </p:cNvPr>
          <p:cNvSpPr txBox="1">
            <a:spLocks/>
          </p:cNvSpPr>
          <p:nvPr/>
        </p:nvSpPr>
        <p:spPr>
          <a:xfrm>
            <a:off x="11524852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15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181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4517" y="10254"/>
            <a:ext cx="9291714" cy="1325563"/>
          </a:xfrm>
        </p:spPr>
        <p:txBody>
          <a:bodyPr>
            <a:normAutofit/>
          </a:bodyPr>
          <a:lstStyle/>
          <a:p>
            <a:r>
              <a:rPr lang="ru-RU" sz="2700" dirty="0">
                <a:solidFill>
                  <a:srgbClr val="F68266"/>
                </a:solidFill>
              </a:rPr>
              <a:t>Исследование уровня финансовой грамотности населения в Алтайском крае</a:t>
            </a:r>
            <a:r>
              <a:rPr lang="ru-RU" sz="2600" dirty="0">
                <a:solidFill>
                  <a:srgbClr val="00405B"/>
                </a:solidFill>
              </a:rPr>
              <a:t/>
            </a:r>
            <a:br>
              <a:rPr lang="ru-RU" sz="2600" dirty="0">
                <a:solidFill>
                  <a:srgbClr val="00405B"/>
                </a:solidFill>
              </a:rPr>
            </a:br>
            <a:r>
              <a:rPr lang="ru-RU" sz="1800" dirty="0">
                <a:solidFill>
                  <a:srgbClr val="00405B"/>
                </a:solidFill>
              </a:rPr>
              <a:t>(проведено Центром управлением региона Алтайского края в 2023 году)</a:t>
            </a:r>
          </a:p>
        </p:txBody>
      </p:sp>
      <p:sp>
        <p:nvSpPr>
          <p:cNvPr id="8" name="Текст 5"/>
          <p:cNvSpPr txBox="1">
            <a:spLocks/>
          </p:cNvSpPr>
          <p:nvPr/>
        </p:nvSpPr>
        <p:spPr>
          <a:xfrm>
            <a:off x="838198" y="2535452"/>
            <a:ext cx="4861957" cy="8965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600" dirty="0">
              <a:solidFill>
                <a:srgbClr val="00405B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84517" y="1254307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68266"/>
                </a:solidFill>
              </a:rPr>
              <a:t>63%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sz="1600" dirty="0">
                <a:solidFill>
                  <a:srgbClr val="00405B"/>
                </a:solidFill>
              </a:rPr>
              <a:t>- средний уровень знаний ключевых терминов </a:t>
            </a:r>
            <a:r>
              <a:rPr lang="en-US" sz="1600" dirty="0">
                <a:solidFill>
                  <a:srgbClr val="00405B"/>
                </a:solidFill>
              </a:rPr>
              <a:t/>
            </a:r>
            <a:br>
              <a:rPr lang="en-US" sz="1600" dirty="0">
                <a:solidFill>
                  <a:srgbClr val="00405B"/>
                </a:solidFill>
              </a:rPr>
            </a:br>
            <a:r>
              <a:rPr lang="ru-RU" sz="1600" dirty="0">
                <a:solidFill>
                  <a:srgbClr val="00405B"/>
                </a:solidFill>
              </a:rPr>
              <a:t>из области финансовой грамотности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84516" y="1982213"/>
            <a:ext cx="70268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68266"/>
                </a:solidFill>
              </a:rPr>
              <a:t>84%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dirty="0">
                <a:solidFill>
                  <a:srgbClr val="00405B"/>
                </a:solidFill>
              </a:rPr>
              <a:t>- </a:t>
            </a:r>
            <a:r>
              <a:rPr lang="ru-RU" sz="1600" dirty="0">
                <a:solidFill>
                  <a:srgbClr val="00405B"/>
                </a:solidFill>
              </a:rPr>
              <a:t>верно называют организации, занимающиеся защитой </a:t>
            </a:r>
            <a:r>
              <a:rPr lang="en-US" sz="1600" dirty="0">
                <a:solidFill>
                  <a:srgbClr val="00405B"/>
                </a:solidFill>
              </a:rPr>
              <a:t/>
            </a:r>
            <a:br>
              <a:rPr lang="en-US" sz="1600" dirty="0">
                <a:solidFill>
                  <a:srgbClr val="00405B"/>
                </a:solidFill>
              </a:rPr>
            </a:br>
            <a:r>
              <a:rPr lang="ru-RU" sz="1600" dirty="0">
                <a:solidFill>
                  <a:srgbClr val="00405B"/>
                </a:solidFill>
              </a:rPr>
              <a:t>прав потребителей на финансовом рынке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42648" y="2679261"/>
            <a:ext cx="70268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68266"/>
                </a:solidFill>
              </a:rPr>
              <a:t>52%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dirty="0">
                <a:solidFill>
                  <a:srgbClr val="00405B"/>
                </a:solidFill>
              </a:rPr>
              <a:t>- </a:t>
            </a:r>
            <a:r>
              <a:rPr lang="ru-RU" sz="1600" dirty="0">
                <a:solidFill>
                  <a:srgbClr val="00405B"/>
                </a:solidFill>
              </a:rPr>
              <a:t>при выборе финансовой услуги сравнивают условия </a:t>
            </a:r>
            <a:r>
              <a:rPr lang="en-US" sz="1600" dirty="0">
                <a:solidFill>
                  <a:srgbClr val="00405B"/>
                </a:solidFill>
              </a:rPr>
              <a:t/>
            </a:r>
            <a:br>
              <a:rPr lang="en-US" sz="1600" dirty="0">
                <a:solidFill>
                  <a:srgbClr val="00405B"/>
                </a:solidFill>
              </a:rPr>
            </a:br>
            <a:r>
              <a:rPr lang="ru-RU" sz="1600" dirty="0">
                <a:solidFill>
                  <a:srgbClr val="00405B"/>
                </a:solidFill>
              </a:rPr>
              <a:t>их предоставления различными компаниями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37622" y="4238154"/>
            <a:ext cx="70737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68266"/>
                </a:solidFill>
              </a:rPr>
              <a:t>56%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sz="1600" dirty="0">
                <a:solidFill>
                  <a:srgbClr val="00405B"/>
                </a:solidFill>
              </a:rPr>
              <a:t>предпочитают больше сберегать деньги, чем тратить их</a:t>
            </a:r>
          </a:p>
          <a:p>
            <a:r>
              <a:rPr lang="ru-RU" sz="2800" b="1" dirty="0">
                <a:solidFill>
                  <a:srgbClr val="F68266"/>
                </a:solidFill>
              </a:rPr>
              <a:t>48%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sz="1600" dirty="0">
                <a:solidFill>
                  <a:srgbClr val="00405B"/>
                </a:solidFill>
              </a:rPr>
              <a:t>имеют накопленные сбережения, </a:t>
            </a:r>
          </a:p>
          <a:p>
            <a:r>
              <a:rPr lang="ru-RU" sz="1600" dirty="0">
                <a:solidFill>
                  <a:srgbClr val="00405B"/>
                </a:solidFill>
              </a:rPr>
              <a:t>из них </a:t>
            </a:r>
            <a:r>
              <a:rPr lang="ru-RU" sz="2800" b="1" dirty="0">
                <a:solidFill>
                  <a:srgbClr val="F68266"/>
                </a:solidFill>
              </a:rPr>
              <a:t>24%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dirty="0">
                <a:solidFill>
                  <a:srgbClr val="00405B"/>
                </a:solidFill>
              </a:rPr>
              <a:t>- </a:t>
            </a:r>
            <a:r>
              <a:rPr lang="ru-RU" sz="1600" dirty="0">
                <a:solidFill>
                  <a:srgbClr val="00405B"/>
                </a:solidFill>
              </a:rPr>
              <a:t>в размере менее трехкратного ежемесячного дохода</a:t>
            </a:r>
          </a:p>
          <a:p>
            <a:r>
              <a:rPr lang="ru-RU" sz="2800" b="1" dirty="0">
                <a:solidFill>
                  <a:srgbClr val="F68266"/>
                </a:solidFill>
              </a:rPr>
              <a:t>84%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dirty="0">
                <a:solidFill>
                  <a:srgbClr val="00405B"/>
                </a:solidFill>
              </a:rPr>
              <a:t>стремятся к финансовому планированию</a:t>
            </a:r>
          </a:p>
          <a:p>
            <a:r>
              <a:rPr lang="ru-RU" sz="2800" b="1" dirty="0">
                <a:solidFill>
                  <a:srgbClr val="F68266"/>
                </a:solidFill>
              </a:rPr>
              <a:t>14%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dirty="0">
                <a:solidFill>
                  <a:srgbClr val="00405B"/>
                </a:solidFill>
              </a:rPr>
              <a:t>придерживаются принципа «жить одним днем»</a:t>
            </a:r>
          </a:p>
        </p:txBody>
      </p:sp>
      <p:sp>
        <p:nvSpPr>
          <p:cNvPr id="29" name="Текст 11"/>
          <p:cNvSpPr txBox="1">
            <a:spLocks/>
          </p:cNvSpPr>
          <p:nvPr/>
        </p:nvSpPr>
        <p:spPr>
          <a:xfrm>
            <a:off x="384516" y="3568275"/>
            <a:ext cx="6315470" cy="577475"/>
          </a:xfrm>
          <a:prstGeom prst="rect">
            <a:avLst/>
          </a:prstGeom>
          <a:solidFill>
            <a:srgbClr val="F68266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Тенденции к сбережениям и накоплениям 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денежных средств</a:t>
            </a:r>
          </a:p>
        </p:txBody>
      </p:sp>
      <p:sp>
        <p:nvSpPr>
          <p:cNvPr id="30" name="Текст 11"/>
          <p:cNvSpPr txBox="1">
            <a:spLocks/>
          </p:cNvSpPr>
          <p:nvPr/>
        </p:nvSpPr>
        <p:spPr>
          <a:xfrm>
            <a:off x="7498079" y="1718363"/>
            <a:ext cx="4443786" cy="603841"/>
          </a:xfrm>
          <a:prstGeom prst="rect">
            <a:avLst/>
          </a:prstGeom>
          <a:solidFill>
            <a:srgbClr val="F68266"/>
          </a:solidFill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Осведомленность о</a:t>
            </a:r>
            <a:r>
              <a:rPr kumimoji="0" lang="ru-RU" sz="1700" b="1" i="0" u="none" strike="noStrike" kern="1200" cap="none" spc="0" normalizeH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государственной системе страхования</a:t>
            </a:r>
            <a:r>
              <a:rPr kumimoji="0" lang="ru-RU" sz="1700" b="1" i="0" u="none" strike="noStrike" kern="1200" cap="none" spc="0" normalizeH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вкладов</a:t>
            </a:r>
            <a:endParaRPr kumimoji="0" lang="ru-RU" sz="1700" b="1" i="0" u="none" strike="noStrike" kern="1200" cap="none" spc="0" normalizeH="0" baseline="0" noProof="0" dirty="0">
              <a:ln>
                <a:noFill/>
              </a:ln>
              <a:solidFill>
                <a:srgbClr val="00405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517351" y="2340833"/>
            <a:ext cx="4125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68266"/>
                </a:solidFill>
              </a:rPr>
              <a:t>82%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sz="1600" dirty="0">
                <a:solidFill>
                  <a:srgbClr val="00405B"/>
                </a:solidFill>
              </a:rPr>
              <a:t>осведомлены о системе страхования вкладов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7507379" y="2989485"/>
            <a:ext cx="414527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68266"/>
                </a:solidFill>
              </a:rPr>
              <a:t>16%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sz="1600" dirty="0">
                <a:solidFill>
                  <a:srgbClr val="00405B"/>
                </a:solidFill>
              </a:rPr>
              <a:t>верно назвали гарантированный размер страховой выплаты </a:t>
            </a:r>
          </a:p>
        </p:txBody>
      </p:sp>
      <p:sp>
        <p:nvSpPr>
          <p:cNvPr id="33" name="Текст 11"/>
          <p:cNvSpPr txBox="1">
            <a:spLocks/>
          </p:cNvSpPr>
          <p:nvPr/>
        </p:nvSpPr>
        <p:spPr>
          <a:xfrm>
            <a:off x="7498079" y="3821473"/>
            <a:ext cx="4443786" cy="585782"/>
          </a:xfrm>
          <a:prstGeom prst="rect">
            <a:avLst/>
          </a:prstGeom>
          <a:solidFill>
            <a:srgbClr val="F68266"/>
          </a:solidFill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Самооценка уровня финансовой грамотности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498080" y="4540176"/>
            <a:ext cx="397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68266"/>
                </a:solidFill>
              </a:rPr>
              <a:t>40%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sz="1600" dirty="0">
                <a:solidFill>
                  <a:srgbClr val="00405B"/>
                </a:solidFill>
              </a:rPr>
              <a:t>оценивают уровень высоким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522327" y="4840100"/>
            <a:ext cx="397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68266"/>
                </a:solidFill>
              </a:rPr>
              <a:t>36%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sz="1600" dirty="0">
                <a:solidFill>
                  <a:srgbClr val="00405B"/>
                </a:solidFill>
              </a:rPr>
              <a:t>оценивают уровень средним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546574" y="5140024"/>
            <a:ext cx="397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68266"/>
                </a:solidFill>
              </a:rPr>
              <a:t>17%</a:t>
            </a:r>
            <a:r>
              <a:rPr lang="ru-RU" dirty="0">
                <a:solidFill>
                  <a:srgbClr val="F68266"/>
                </a:solidFill>
              </a:rPr>
              <a:t> </a:t>
            </a:r>
            <a:r>
              <a:rPr lang="ru-RU" sz="1600" dirty="0">
                <a:solidFill>
                  <a:srgbClr val="00405B"/>
                </a:solidFill>
              </a:rPr>
              <a:t>оценивают уровень низким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805732" y="5735199"/>
            <a:ext cx="5404185" cy="769441"/>
          </a:xfrm>
          <a:prstGeom prst="rect">
            <a:avLst/>
          </a:prstGeom>
          <a:solidFill>
            <a:srgbClr val="00405B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68266"/>
                </a:solidFill>
              </a:rPr>
              <a:t>83 %</a:t>
            </a:r>
            <a:r>
              <a:rPr lang="ru-RU" sz="2000" b="1" dirty="0">
                <a:solidFill>
                  <a:srgbClr val="F68266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заинтересованы в повышении своего уровня финансовой грамотности</a:t>
            </a:r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xmlns="" id="{10EAEB17-2F8F-424A-A94B-7465F105F2C5}"/>
              </a:ext>
            </a:extLst>
          </p:cNvPr>
          <p:cNvSpPr txBox="1">
            <a:spLocks/>
          </p:cNvSpPr>
          <p:nvPr/>
        </p:nvSpPr>
        <p:spPr>
          <a:xfrm>
            <a:off x="11524852" y="6518672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endParaRPr lang="ru-RU" b="1" dirty="0">
              <a:solidFill>
                <a:srgbClr val="00405B"/>
              </a:solidFill>
            </a:endParaRPr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xmlns="" id="{67CDC68E-7540-41E8-9EA5-6CE8B31593EB}"/>
              </a:ext>
            </a:extLst>
          </p:cNvPr>
          <p:cNvSpPr txBox="1">
            <a:spLocks/>
          </p:cNvSpPr>
          <p:nvPr/>
        </p:nvSpPr>
        <p:spPr>
          <a:xfrm>
            <a:off x="11524852" y="6583683"/>
            <a:ext cx="667148" cy="40092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rgbClr val="00405B"/>
                </a:solidFill>
              </a:rPr>
              <a:t>17</a:t>
            </a:r>
            <a:endParaRPr lang="ru-RU" b="1" dirty="0">
              <a:solidFill>
                <a:srgbClr val="0040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972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3881" y="2249905"/>
            <a:ext cx="3980782" cy="770021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rgbClr val="F68266"/>
                </a:solidFill>
              </a:rPr>
              <a:t>Алтайский краевой центр </a:t>
            </a:r>
            <a:br>
              <a:rPr lang="ru-RU" sz="2200" dirty="0">
                <a:solidFill>
                  <a:srgbClr val="F68266"/>
                </a:solidFill>
              </a:rPr>
            </a:br>
            <a:r>
              <a:rPr lang="ru-RU" sz="2200" dirty="0">
                <a:solidFill>
                  <a:srgbClr val="F68266"/>
                </a:solidFill>
              </a:rPr>
              <a:t>финансовой грамотности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254081" y="2249904"/>
            <a:ext cx="3980782" cy="77002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0" dirty="0"/>
              <a:t>+7 (3852) 29-83-04</a:t>
            </a:r>
          </a:p>
          <a:p>
            <a:r>
              <a:rPr lang="en-US" sz="2000" b="0" dirty="0" err="1"/>
              <a:t>fingramota</a:t>
            </a:r>
            <a:r>
              <a:rPr lang="ru-RU" sz="2000" b="0" dirty="0"/>
              <a:t>.22</a:t>
            </a:r>
            <a:r>
              <a:rPr lang="en-US" sz="2000" b="0" dirty="0"/>
              <a:t>@mail.ru</a:t>
            </a:r>
            <a:endParaRPr lang="ru-RU" sz="2000" b="0" dirty="0"/>
          </a:p>
        </p:txBody>
      </p:sp>
      <p:pic>
        <p:nvPicPr>
          <p:cNvPr id="1026" name="Picture 2" descr="сайт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81" y="3258049"/>
            <a:ext cx="1429418" cy="142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7" name="Picture 3" descr="телеграм"/>
          <p:cNvPicPr>
            <a:picLocks noChangeAspect="1" noChangeArrowheads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081" y="3258049"/>
            <a:ext cx="1440899" cy="1440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73298" y="3866053"/>
            <a:ext cx="3152943" cy="77002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b="0" dirty="0"/>
              <a:t>официальный сайт</a:t>
            </a:r>
            <a:br>
              <a:rPr lang="ru-RU" sz="1800" b="0" dirty="0"/>
            </a:br>
            <a:r>
              <a:rPr lang="ru-RU" sz="1800" b="0" dirty="0"/>
              <a:t>финграмота22.рф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716912" y="3636609"/>
            <a:ext cx="3152943" cy="9581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b="0" dirty="0"/>
              <a:t>телеграм-канал</a:t>
            </a:r>
            <a:br>
              <a:rPr lang="ru-RU" sz="1800" b="0" dirty="0"/>
            </a:br>
            <a:r>
              <a:rPr lang="en-US" sz="1800" b="0" dirty="0"/>
              <a:t>t.me/fingramota22</a:t>
            </a:r>
            <a:endParaRPr lang="ru-RU" sz="1800" b="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1523" y="499420"/>
            <a:ext cx="1446919" cy="107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907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трелка: вправо 39">
            <a:extLst>
              <a:ext uri="{FF2B5EF4-FFF2-40B4-BE49-F238E27FC236}">
                <a16:creationId xmlns:a16="http://schemas.microsoft.com/office/drawing/2014/main" xmlns="" id="{FC6784E7-BC2E-4943-91D7-20EAA2812D11}"/>
              </a:ext>
            </a:extLst>
          </p:cNvPr>
          <p:cNvSpPr/>
          <p:nvPr/>
        </p:nvSpPr>
        <p:spPr>
          <a:xfrm rot="5400000">
            <a:off x="310860" y="3231750"/>
            <a:ext cx="1475834" cy="858243"/>
          </a:xfrm>
          <a:prstGeom prst="rightArrow">
            <a:avLst>
              <a:gd name="adj1" fmla="val 50000"/>
              <a:gd name="adj2" fmla="val 82320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: вправо 39">
            <a:extLst>
              <a:ext uri="{FF2B5EF4-FFF2-40B4-BE49-F238E27FC236}">
                <a16:creationId xmlns:a16="http://schemas.microsoft.com/office/drawing/2014/main" xmlns="" id="{B2EF3323-8ED6-436D-9712-21305BF196C1}"/>
              </a:ext>
            </a:extLst>
          </p:cNvPr>
          <p:cNvSpPr/>
          <p:nvPr/>
        </p:nvSpPr>
        <p:spPr>
          <a:xfrm>
            <a:off x="1911083" y="2921665"/>
            <a:ext cx="7710157" cy="1252840"/>
          </a:xfrm>
          <a:prstGeom prst="rightArrow">
            <a:avLst>
              <a:gd name="adj1" fmla="val 50000"/>
              <a:gd name="adj2" fmla="val 82320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: вправо 39">
            <a:extLst>
              <a:ext uri="{FF2B5EF4-FFF2-40B4-BE49-F238E27FC236}">
                <a16:creationId xmlns:a16="http://schemas.microsoft.com/office/drawing/2014/main" xmlns="" id="{EDEB523E-A0B4-4EBA-A74A-1BC99A09EA57}"/>
              </a:ext>
            </a:extLst>
          </p:cNvPr>
          <p:cNvSpPr/>
          <p:nvPr/>
        </p:nvSpPr>
        <p:spPr>
          <a:xfrm>
            <a:off x="569964" y="1723963"/>
            <a:ext cx="7772847" cy="1252840"/>
          </a:xfrm>
          <a:prstGeom prst="rightArrow">
            <a:avLst>
              <a:gd name="adj1" fmla="val 50000"/>
              <a:gd name="adj2" fmla="val 82320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право 39">
            <a:extLst>
              <a:ext uri="{FF2B5EF4-FFF2-40B4-BE49-F238E27FC236}">
                <a16:creationId xmlns:a16="http://schemas.microsoft.com/office/drawing/2014/main" xmlns="" id="{EDEB523E-A0B4-4EBA-A74A-1BC99A09EA57}"/>
              </a:ext>
            </a:extLst>
          </p:cNvPr>
          <p:cNvSpPr/>
          <p:nvPr/>
        </p:nvSpPr>
        <p:spPr>
          <a:xfrm>
            <a:off x="490376" y="4196434"/>
            <a:ext cx="10419558" cy="1697645"/>
          </a:xfrm>
          <a:prstGeom prst="rightArrow">
            <a:avLst>
              <a:gd name="adj1" fmla="val 50000"/>
              <a:gd name="adj2" fmla="val 82320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98116" y="716885"/>
            <a:ext cx="10823920" cy="485206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endParaRPr lang="ru-RU" sz="2000" dirty="0">
              <a:solidFill>
                <a:srgbClr val="F68266"/>
              </a:solidFill>
            </a:endParaRPr>
          </a:p>
        </p:txBody>
      </p:sp>
      <p:sp>
        <p:nvSpPr>
          <p:cNvPr id="8" name="Текст 5"/>
          <p:cNvSpPr txBox="1">
            <a:spLocks/>
          </p:cNvSpPr>
          <p:nvPr/>
        </p:nvSpPr>
        <p:spPr>
          <a:xfrm>
            <a:off x="838198" y="3660871"/>
            <a:ext cx="4861957" cy="8965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600" dirty="0">
              <a:solidFill>
                <a:srgbClr val="00405B"/>
              </a:solidFill>
            </a:endParaRPr>
          </a:p>
        </p:txBody>
      </p:sp>
      <p:sp>
        <p:nvSpPr>
          <p:cNvPr id="30" name="Текст 11"/>
          <p:cNvSpPr txBox="1">
            <a:spLocks/>
          </p:cNvSpPr>
          <p:nvPr/>
        </p:nvSpPr>
        <p:spPr>
          <a:xfrm>
            <a:off x="561839" y="2104736"/>
            <a:ext cx="4440627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Постановление Администрации Алтайского края от 29.11.2013 № 618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8FDF351-2A15-4139-ADCD-0E60A28B66FF}"/>
              </a:ext>
            </a:extLst>
          </p:cNvPr>
          <p:cNvSpPr txBox="1"/>
          <p:nvPr/>
        </p:nvSpPr>
        <p:spPr>
          <a:xfrm>
            <a:off x="4805517" y="2036346"/>
            <a:ext cx="55905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68266"/>
                </a:solidFill>
              </a:rPr>
              <a:t>Создание Краевого автономного учреждения «Алтайский центр финансовых исследований»</a:t>
            </a:r>
            <a:endParaRPr lang="ru-RU" b="1" dirty="0"/>
          </a:p>
        </p:txBody>
      </p:sp>
      <p:sp>
        <p:nvSpPr>
          <p:cNvPr id="21" name="Текст 11">
            <a:extLst>
              <a:ext uri="{FF2B5EF4-FFF2-40B4-BE49-F238E27FC236}">
                <a16:creationId xmlns:a16="http://schemas.microsoft.com/office/drawing/2014/main" xmlns="" id="{E8F018EC-6249-4BD8-9DCA-8D619CD453CC}"/>
              </a:ext>
            </a:extLst>
          </p:cNvPr>
          <p:cNvSpPr txBox="1">
            <a:spLocks/>
          </p:cNvSpPr>
          <p:nvPr/>
        </p:nvSpPr>
        <p:spPr>
          <a:xfrm>
            <a:off x="527941" y="4768237"/>
            <a:ext cx="4508422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Распоряжение Правительства Алтайского края от 08.02.2018 № 31-р</a:t>
            </a:r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xmlns="" id="{CB52C713-F1F8-4105-B691-5CFC0C25A498}"/>
              </a:ext>
            </a:extLst>
          </p:cNvPr>
          <p:cNvSpPr txBox="1">
            <a:spLocks/>
          </p:cNvSpPr>
          <p:nvPr/>
        </p:nvSpPr>
        <p:spPr>
          <a:xfrm>
            <a:off x="11524852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>
                <a:solidFill>
                  <a:srgbClr val="F68266"/>
                </a:solidFill>
              </a:rPr>
              <a:t>2</a:t>
            </a:r>
            <a:endParaRPr lang="ru-RU" b="1" dirty="0">
              <a:solidFill>
                <a:srgbClr val="00405B"/>
              </a:solidFill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xmlns="" id="{93253152-5006-47D4-A1C8-CB5AA0D13C73}"/>
              </a:ext>
            </a:extLst>
          </p:cNvPr>
          <p:cNvSpPr txBox="1">
            <a:spLocks/>
          </p:cNvSpPr>
          <p:nvPr/>
        </p:nvSpPr>
        <p:spPr>
          <a:xfrm>
            <a:off x="535825" y="-69165"/>
            <a:ext cx="8787453" cy="1325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/>
              <a:t>Форма работы Алтайского краевого центра финансовой грамотности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A454DBC-2980-448E-A42C-77D4F24B0CCA}"/>
              </a:ext>
            </a:extLst>
          </p:cNvPr>
          <p:cNvSpPr txBox="1"/>
          <p:nvPr/>
        </p:nvSpPr>
        <p:spPr>
          <a:xfrm>
            <a:off x="5398730" y="4576566"/>
            <a:ext cx="58881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68266"/>
                </a:solidFill>
              </a:rPr>
              <a:t>Создание Алтайского краевого центра финансовой грамотности (в структуре КАУ «Алтайский центр финансовых исследований»)</a:t>
            </a:r>
            <a:endParaRPr lang="ru-RU" b="1" dirty="0"/>
          </a:p>
        </p:txBody>
      </p:sp>
      <p:sp>
        <p:nvSpPr>
          <p:cNvPr id="31" name="Текст 11">
            <a:extLst>
              <a:ext uri="{FF2B5EF4-FFF2-40B4-BE49-F238E27FC236}">
                <a16:creationId xmlns:a16="http://schemas.microsoft.com/office/drawing/2014/main" xmlns="" id="{3B575CAE-C0C4-4456-B6CA-CCD194B197F3}"/>
              </a:ext>
            </a:extLst>
          </p:cNvPr>
          <p:cNvSpPr txBox="1">
            <a:spLocks/>
          </p:cNvSpPr>
          <p:nvPr/>
        </p:nvSpPr>
        <p:spPr>
          <a:xfrm>
            <a:off x="1840188" y="3257269"/>
            <a:ext cx="4508422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Постановление Администрации Алтайского края от 03.10.2014 №450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70E93E9A-BE95-4815-A348-07A16292682E}"/>
              </a:ext>
            </a:extLst>
          </p:cNvPr>
          <p:cNvSpPr txBox="1"/>
          <p:nvPr/>
        </p:nvSpPr>
        <p:spPr>
          <a:xfrm>
            <a:off x="6116713" y="3084738"/>
            <a:ext cx="65341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68266"/>
                </a:solidFill>
              </a:rPr>
              <a:t>Государственная программа Алтайского края «Повышение уровня финансовой грамотности населения в Алтайском крае»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57195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253152-5006-47D4-A1C8-CB5AA0D13C73}"/>
              </a:ext>
            </a:extLst>
          </p:cNvPr>
          <p:cNvSpPr txBox="1">
            <a:spLocks/>
          </p:cNvSpPr>
          <p:nvPr/>
        </p:nvSpPr>
        <p:spPr>
          <a:xfrm>
            <a:off x="682988" y="571927"/>
            <a:ext cx="8787453" cy="1325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bg1"/>
                </a:solidFill>
              </a:rPr>
              <a:t>Форма работы Алтайского краевого центра финансовой грамотности</a:t>
            </a:r>
          </a:p>
        </p:txBody>
      </p:sp>
      <p:sp>
        <p:nvSpPr>
          <p:cNvPr id="5" name="Текст 11"/>
          <p:cNvSpPr txBox="1">
            <a:spLocks/>
          </p:cNvSpPr>
          <p:nvPr/>
        </p:nvSpPr>
        <p:spPr>
          <a:xfrm>
            <a:off x="60960" y="2650775"/>
            <a:ext cx="11126953" cy="37967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2000" b="1" dirty="0" smtClean="0">
                <a:solidFill>
                  <a:srgbClr val="F68266"/>
                </a:solidFill>
              </a:rPr>
              <a:t>     Федеральный </a:t>
            </a:r>
            <a:r>
              <a:rPr lang="ru-RU" sz="2000" b="1" dirty="0">
                <a:solidFill>
                  <a:srgbClr val="F68266"/>
                </a:solidFill>
              </a:rPr>
              <a:t>закон от 03.11.2006 N </a:t>
            </a:r>
            <a:r>
              <a:rPr lang="ru-RU" sz="2000" b="1" dirty="0" smtClean="0">
                <a:solidFill>
                  <a:srgbClr val="F68266"/>
                </a:solidFill>
              </a:rPr>
              <a:t>174-ФЗ "Об </a:t>
            </a:r>
            <a:r>
              <a:rPr lang="ru-RU" sz="2000" b="1" dirty="0">
                <a:solidFill>
                  <a:srgbClr val="F68266"/>
                </a:solidFill>
              </a:rPr>
              <a:t>автономных учреждениях"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68266"/>
              </a:solidFill>
              <a:effectLst/>
              <a:uLnTx/>
              <a:uFillTx/>
            </a:endParaRPr>
          </a:p>
        </p:txBody>
      </p:sp>
      <p:sp>
        <p:nvSpPr>
          <p:cNvPr id="6" name="Текст 11">
            <a:extLst>
              <a:ext uri="{FF2B5EF4-FFF2-40B4-BE49-F238E27FC236}">
                <a16:creationId xmlns:a16="http://schemas.microsoft.com/office/drawing/2014/main" xmlns="" id="{3B575CAE-C0C4-4456-B6CA-CCD194B197F3}"/>
              </a:ext>
            </a:extLst>
          </p:cNvPr>
          <p:cNvSpPr txBox="1">
            <a:spLocks/>
          </p:cNvSpPr>
          <p:nvPr/>
        </p:nvSpPr>
        <p:spPr>
          <a:xfrm>
            <a:off x="970370" y="3129124"/>
            <a:ext cx="10954889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just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 smtClean="0">
                <a:solidFill>
                  <a:schemeClr val="bg1"/>
                </a:solidFill>
              </a:rPr>
              <a:t>Автономное учреждение - некоммерческая организация</a:t>
            </a: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>
              <a:solidFill>
                <a:srgbClr val="00405B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>
              <a:solidFill>
                <a:srgbClr val="00405B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 smtClean="0">
                <a:solidFill>
                  <a:srgbClr val="00405B"/>
                </a:solidFill>
              </a:rPr>
              <a:t> </a:t>
            </a:r>
            <a:endParaRPr lang="ru-RU" b="1" dirty="0">
              <a:solidFill>
                <a:srgbClr val="00405B"/>
              </a:solidFill>
            </a:endParaRPr>
          </a:p>
        </p:txBody>
      </p:sp>
      <p:sp>
        <p:nvSpPr>
          <p:cNvPr id="7" name="Текст 11">
            <a:extLst>
              <a:ext uri="{FF2B5EF4-FFF2-40B4-BE49-F238E27FC236}">
                <a16:creationId xmlns:a16="http://schemas.microsoft.com/office/drawing/2014/main" xmlns="" id="{3B575CAE-C0C4-4456-B6CA-CCD194B197F3}"/>
              </a:ext>
            </a:extLst>
          </p:cNvPr>
          <p:cNvSpPr txBox="1">
            <a:spLocks/>
          </p:cNvSpPr>
          <p:nvPr/>
        </p:nvSpPr>
        <p:spPr>
          <a:xfrm>
            <a:off x="682988" y="4147853"/>
            <a:ext cx="10873286" cy="104245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 smtClean="0">
                <a:solidFill>
                  <a:srgbClr val="F68266"/>
                </a:solidFill>
              </a:rPr>
              <a:t>Цель создания</a:t>
            </a:r>
            <a:r>
              <a:rPr lang="ru-RU" b="1" dirty="0" smtClean="0">
                <a:solidFill>
                  <a:schemeClr val="bg1"/>
                </a:solidFill>
              </a:rPr>
              <a:t>: выполнение работ, оказание услуг в целях осуществления полномочий органов государственной власти </a:t>
            </a:r>
            <a:r>
              <a:rPr lang="ru-RU" b="1" dirty="0" smtClean="0">
                <a:solidFill>
                  <a:srgbClr val="F68266"/>
                </a:solidFill>
              </a:rPr>
              <a:t>в сферах науки, образования, здравоохранения, культуры, средств массовой информации, социальной защиты, занятости населения, физической культуры и спорта</a:t>
            </a:r>
            <a:r>
              <a:rPr lang="ru-RU" b="1" dirty="0" smtClean="0">
                <a:solidFill>
                  <a:schemeClr val="bg1"/>
                </a:solidFill>
              </a:rPr>
              <a:t>, а также в иных сферах (в том числе при проведении мероприятий по работе с детьми и молодежью в указанных сферах)</a:t>
            </a: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>
              <a:solidFill>
                <a:srgbClr val="00405B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 smtClean="0">
                <a:solidFill>
                  <a:srgbClr val="00405B"/>
                </a:solidFill>
              </a:rPr>
              <a:t> </a:t>
            </a:r>
            <a:endParaRPr lang="ru-RU" b="1" dirty="0">
              <a:solidFill>
                <a:srgbClr val="00405B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75062" y="2764815"/>
            <a:ext cx="119460" cy="134121"/>
          </a:xfrm>
          <a:prstGeom prst="ellipse">
            <a:avLst/>
          </a:prstGeom>
          <a:solidFill>
            <a:srgbClr val="F68266"/>
          </a:solidFill>
          <a:ln>
            <a:solidFill>
              <a:srgbClr val="F682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75062" y="3210243"/>
            <a:ext cx="119460" cy="135399"/>
          </a:xfrm>
          <a:prstGeom prst="ellipse">
            <a:avLst/>
          </a:prstGeom>
          <a:solidFill>
            <a:srgbClr val="F68266"/>
          </a:solidFill>
          <a:ln>
            <a:solidFill>
              <a:srgbClr val="F682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CB52C713-F1F8-4105-B691-5CFC0C25A498}"/>
              </a:ext>
            </a:extLst>
          </p:cNvPr>
          <p:cNvSpPr txBox="1">
            <a:spLocks/>
          </p:cNvSpPr>
          <p:nvPr/>
        </p:nvSpPr>
        <p:spPr>
          <a:xfrm>
            <a:off x="11556274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rgbClr val="F68266"/>
                </a:solidFill>
              </a:rPr>
              <a:t>3</a:t>
            </a:r>
            <a:endParaRPr lang="ru-RU" b="1" dirty="0">
              <a:solidFill>
                <a:srgbClr val="F682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66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514C2D45-BDB4-4A4F-B36F-E08C9C54864E}"/>
              </a:ext>
            </a:extLst>
          </p:cNvPr>
          <p:cNvSpPr/>
          <p:nvPr/>
        </p:nvSpPr>
        <p:spPr>
          <a:xfrm>
            <a:off x="0" y="4715799"/>
            <a:ext cx="12192000" cy="1323439"/>
          </a:xfrm>
          <a:prstGeom prst="rect">
            <a:avLst/>
          </a:prstGeom>
          <a:solidFill>
            <a:srgbClr val="F68266">
              <a:alpha val="60000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98116" y="716885"/>
            <a:ext cx="10823920" cy="485206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endParaRPr lang="ru-RU" sz="2000" dirty="0">
              <a:solidFill>
                <a:srgbClr val="F68266"/>
              </a:solidFill>
            </a:endParaRPr>
          </a:p>
        </p:txBody>
      </p:sp>
      <p:sp>
        <p:nvSpPr>
          <p:cNvPr id="8" name="Текст 5"/>
          <p:cNvSpPr txBox="1">
            <a:spLocks/>
          </p:cNvSpPr>
          <p:nvPr/>
        </p:nvSpPr>
        <p:spPr>
          <a:xfrm>
            <a:off x="838198" y="2816812"/>
            <a:ext cx="4861957" cy="8965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600" dirty="0">
              <a:solidFill>
                <a:srgbClr val="00405B"/>
              </a:solidFill>
            </a:endParaRPr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xmlns="" id="{CB52C713-F1F8-4105-B691-5CFC0C25A498}"/>
              </a:ext>
            </a:extLst>
          </p:cNvPr>
          <p:cNvSpPr txBox="1">
            <a:spLocks/>
          </p:cNvSpPr>
          <p:nvPr/>
        </p:nvSpPr>
        <p:spPr>
          <a:xfrm>
            <a:off x="11524852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rgbClr val="00405B"/>
                </a:solidFill>
              </a:rPr>
              <a:t>4</a:t>
            </a:r>
            <a:endParaRPr lang="ru-RU" b="1" dirty="0">
              <a:solidFill>
                <a:srgbClr val="00405B"/>
              </a:solidFill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xmlns="" id="{93253152-5006-47D4-A1C8-CB5AA0D13C73}"/>
              </a:ext>
            </a:extLst>
          </p:cNvPr>
          <p:cNvSpPr txBox="1">
            <a:spLocks/>
          </p:cNvSpPr>
          <p:nvPr/>
        </p:nvSpPr>
        <p:spPr>
          <a:xfrm>
            <a:off x="527117" y="485560"/>
            <a:ext cx="8787453" cy="1325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005476"/>
                </a:solidFill>
              </a:rPr>
              <a:t>Форма работы Алтайского краевого центра финансовой грамотности</a:t>
            </a:r>
          </a:p>
        </p:txBody>
      </p:sp>
      <p:sp>
        <p:nvSpPr>
          <p:cNvPr id="31" name="Текст 11">
            <a:extLst>
              <a:ext uri="{FF2B5EF4-FFF2-40B4-BE49-F238E27FC236}">
                <a16:creationId xmlns:a16="http://schemas.microsoft.com/office/drawing/2014/main" xmlns="" id="{3B575CAE-C0C4-4456-B6CA-CCD194B197F3}"/>
              </a:ext>
            </a:extLst>
          </p:cNvPr>
          <p:cNvSpPr txBox="1">
            <a:spLocks/>
          </p:cNvSpPr>
          <p:nvPr/>
        </p:nvSpPr>
        <p:spPr>
          <a:xfrm>
            <a:off x="742938" y="3937545"/>
            <a:ext cx="10706124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547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Штатная численность работников Центра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F682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утверждается директором КАУ «Алтайский центр финансовых исследований» 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F682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b="1" dirty="0">
              <a:solidFill>
                <a:srgbClr val="F68266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F682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A92D60E2-AA00-41BE-9558-73AFA2C059B5}"/>
              </a:ext>
            </a:extLst>
          </p:cNvPr>
          <p:cNvSpPr/>
          <p:nvPr/>
        </p:nvSpPr>
        <p:spPr>
          <a:xfrm>
            <a:off x="0" y="2176982"/>
            <a:ext cx="12192000" cy="400110"/>
          </a:xfrm>
          <a:prstGeom prst="rect">
            <a:avLst/>
          </a:prstGeom>
          <a:solidFill>
            <a:srgbClr val="F68266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Алтайский краевой центр финансовой грамотности</a:t>
            </a:r>
          </a:p>
        </p:txBody>
      </p:sp>
      <p:sp>
        <p:nvSpPr>
          <p:cNvPr id="27" name="Текст 11">
            <a:extLst>
              <a:ext uri="{FF2B5EF4-FFF2-40B4-BE49-F238E27FC236}">
                <a16:creationId xmlns:a16="http://schemas.microsoft.com/office/drawing/2014/main" xmlns="" id="{C1BBC9E3-4529-4780-9231-8D70D98CE166}"/>
              </a:ext>
            </a:extLst>
          </p:cNvPr>
          <p:cNvSpPr txBox="1">
            <a:spLocks/>
          </p:cNvSpPr>
          <p:nvPr/>
        </p:nvSpPr>
        <p:spPr>
          <a:xfrm>
            <a:off x="2010177" y="5210744"/>
            <a:ext cx="2721825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Руководитель Центра</a:t>
            </a:r>
          </a:p>
        </p:txBody>
      </p:sp>
      <p:sp>
        <p:nvSpPr>
          <p:cNvPr id="34" name="Текст 11">
            <a:extLst>
              <a:ext uri="{FF2B5EF4-FFF2-40B4-BE49-F238E27FC236}">
                <a16:creationId xmlns:a16="http://schemas.microsoft.com/office/drawing/2014/main" xmlns="" id="{0DAC7E55-CE23-4259-8E50-1BECE2A911E2}"/>
              </a:ext>
            </a:extLst>
          </p:cNvPr>
          <p:cNvSpPr txBox="1">
            <a:spLocks/>
          </p:cNvSpPr>
          <p:nvPr/>
        </p:nvSpPr>
        <p:spPr>
          <a:xfrm>
            <a:off x="5374843" y="4764757"/>
            <a:ext cx="3193903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Главный эксперт Центра</a:t>
            </a:r>
          </a:p>
        </p:txBody>
      </p:sp>
      <p:sp>
        <p:nvSpPr>
          <p:cNvPr id="35" name="Текст 11">
            <a:extLst>
              <a:ext uri="{FF2B5EF4-FFF2-40B4-BE49-F238E27FC236}">
                <a16:creationId xmlns:a16="http://schemas.microsoft.com/office/drawing/2014/main" xmlns="" id="{61AC67CC-02EB-4BE6-A3C7-0A7F6226C4E3}"/>
              </a:ext>
            </a:extLst>
          </p:cNvPr>
          <p:cNvSpPr txBox="1">
            <a:spLocks/>
          </p:cNvSpPr>
          <p:nvPr/>
        </p:nvSpPr>
        <p:spPr>
          <a:xfrm>
            <a:off x="5727041" y="5140815"/>
            <a:ext cx="3193903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Ведущий эксперт Центра</a:t>
            </a:r>
          </a:p>
        </p:txBody>
      </p:sp>
      <p:sp>
        <p:nvSpPr>
          <p:cNvPr id="36" name="Текст 11">
            <a:extLst>
              <a:ext uri="{FF2B5EF4-FFF2-40B4-BE49-F238E27FC236}">
                <a16:creationId xmlns:a16="http://schemas.microsoft.com/office/drawing/2014/main" xmlns="" id="{1728D6C0-272F-4DF7-AB8E-AE60D8E33D4C}"/>
              </a:ext>
            </a:extLst>
          </p:cNvPr>
          <p:cNvSpPr txBox="1">
            <a:spLocks/>
          </p:cNvSpPr>
          <p:nvPr/>
        </p:nvSpPr>
        <p:spPr>
          <a:xfrm>
            <a:off x="5374843" y="5544109"/>
            <a:ext cx="3446585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Ведущий эксперт Центра</a:t>
            </a:r>
          </a:p>
        </p:txBody>
      </p:sp>
      <p:sp>
        <p:nvSpPr>
          <p:cNvPr id="37" name="Текст 11">
            <a:extLst>
              <a:ext uri="{FF2B5EF4-FFF2-40B4-BE49-F238E27FC236}">
                <a16:creationId xmlns:a16="http://schemas.microsoft.com/office/drawing/2014/main" xmlns="" id="{A92284AB-E5AF-465D-9A52-0ABD22B13A77}"/>
              </a:ext>
            </a:extLst>
          </p:cNvPr>
          <p:cNvSpPr txBox="1">
            <a:spLocks/>
          </p:cNvSpPr>
          <p:nvPr/>
        </p:nvSpPr>
        <p:spPr>
          <a:xfrm>
            <a:off x="818728" y="3074411"/>
            <a:ext cx="10706124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F682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Положение о Центре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547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утверждено Приказом краевого автономного учреждения «Алтайский центр финансовых исследований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47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b="1" dirty="0">
              <a:solidFill>
                <a:srgbClr val="005476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F682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8712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: вправо 39">
            <a:extLst>
              <a:ext uri="{FF2B5EF4-FFF2-40B4-BE49-F238E27FC236}">
                <a16:creationId xmlns:a16="http://schemas.microsoft.com/office/drawing/2014/main" xmlns="" id="{EDEB523E-A0B4-4EBA-A74A-1BC99A09EA57}"/>
              </a:ext>
            </a:extLst>
          </p:cNvPr>
          <p:cNvSpPr/>
          <p:nvPr/>
        </p:nvSpPr>
        <p:spPr>
          <a:xfrm>
            <a:off x="535825" y="3873794"/>
            <a:ext cx="10271512" cy="2777166"/>
          </a:xfrm>
          <a:prstGeom prst="rightArrow">
            <a:avLst>
              <a:gd name="adj1" fmla="val 50000"/>
              <a:gd name="adj2" fmla="val 82320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: вправо 39">
            <a:extLst>
              <a:ext uri="{FF2B5EF4-FFF2-40B4-BE49-F238E27FC236}">
                <a16:creationId xmlns:a16="http://schemas.microsoft.com/office/drawing/2014/main" xmlns="" id="{EDEB523E-A0B4-4EBA-A74A-1BC99A09EA57}"/>
              </a:ext>
            </a:extLst>
          </p:cNvPr>
          <p:cNvSpPr/>
          <p:nvPr/>
        </p:nvSpPr>
        <p:spPr>
          <a:xfrm>
            <a:off x="1737312" y="2229769"/>
            <a:ext cx="7084471" cy="1842711"/>
          </a:xfrm>
          <a:prstGeom prst="rightArrow">
            <a:avLst>
              <a:gd name="adj1" fmla="val 50000"/>
              <a:gd name="adj2" fmla="val 82320"/>
            </a:avLst>
          </a:prstGeom>
          <a:solidFill>
            <a:srgbClr val="FDEBE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98116" y="716885"/>
            <a:ext cx="10823920" cy="485206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endParaRPr lang="ru-RU" sz="2000" dirty="0">
              <a:solidFill>
                <a:srgbClr val="F68266"/>
              </a:solidFill>
            </a:endParaRPr>
          </a:p>
        </p:txBody>
      </p:sp>
      <p:sp>
        <p:nvSpPr>
          <p:cNvPr id="8" name="Текст 5"/>
          <p:cNvSpPr txBox="1">
            <a:spLocks/>
          </p:cNvSpPr>
          <p:nvPr/>
        </p:nvSpPr>
        <p:spPr>
          <a:xfrm>
            <a:off x="838198" y="3660871"/>
            <a:ext cx="4861957" cy="8965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600" dirty="0">
              <a:solidFill>
                <a:srgbClr val="00405B"/>
              </a:solidFill>
            </a:endParaRPr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xmlns="" id="{CB52C713-F1F8-4105-B691-5CFC0C25A498}"/>
              </a:ext>
            </a:extLst>
          </p:cNvPr>
          <p:cNvSpPr txBox="1">
            <a:spLocks/>
          </p:cNvSpPr>
          <p:nvPr/>
        </p:nvSpPr>
        <p:spPr>
          <a:xfrm>
            <a:off x="11524852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rgbClr val="00405B"/>
                </a:solidFill>
              </a:rPr>
              <a:t>5</a:t>
            </a:r>
            <a:endParaRPr lang="ru-RU" b="1" dirty="0">
              <a:solidFill>
                <a:srgbClr val="00405B"/>
              </a:solidFill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xmlns="" id="{93253152-5006-47D4-A1C8-CB5AA0D13C73}"/>
              </a:ext>
            </a:extLst>
          </p:cNvPr>
          <p:cNvSpPr txBox="1">
            <a:spLocks/>
          </p:cNvSpPr>
          <p:nvPr/>
        </p:nvSpPr>
        <p:spPr>
          <a:xfrm>
            <a:off x="622911" y="241332"/>
            <a:ext cx="8787453" cy="1325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005476"/>
                </a:solidFill>
              </a:rPr>
              <a:t>Форма работы Алтайского краевого центра финансовой грамотности</a:t>
            </a:r>
          </a:p>
        </p:txBody>
      </p:sp>
      <p:sp>
        <p:nvSpPr>
          <p:cNvPr id="16" name="Текст 11">
            <a:extLst>
              <a:ext uri="{FF2B5EF4-FFF2-40B4-BE49-F238E27FC236}">
                <a16:creationId xmlns:a16="http://schemas.microsoft.com/office/drawing/2014/main" xmlns="" id="{3B575CAE-C0C4-4456-B6CA-CCD194B197F3}"/>
              </a:ext>
            </a:extLst>
          </p:cNvPr>
          <p:cNvSpPr txBox="1">
            <a:spLocks/>
          </p:cNvSpPr>
          <p:nvPr/>
        </p:nvSpPr>
        <p:spPr>
          <a:xfrm>
            <a:off x="2269201" y="2741843"/>
            <a:ext cx="2957009" cy="541711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 smtClean="0">
                <a:solidFill>
                  <a:srgbClr val="005476"/>
                </a:solidFill>
              </a:rPr>
              <a:t>"</a:t>
            </a:r>
            <a:r>
              <a:rPr lang="ru-RU" b="1" dirty="0">
                <a:solidFill>
                  <a:srgbClr val="005476"/>
                </a:solidFill>
              </a:rPr>
              <a:t>Бюджетный кодекс Российской Федерации" от 31.07.1998 N </a:t>
            </a:r>
            <a:r>
              <a:rPr lang="ru-RU" b="1" dirty="0" smtClean="0">
                <a:solidFill>
                  <a:srgbClr val="005476"/>
                </a:solidFill>
              </a:rPr>
              <a:t>145-ФЗ</a:t>
            </a: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>
              <a:solidFill>
                <a:srgbClr val="F68266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>
                <a:solidFill>
                  <a:srgbClr val="F68266"/>
                </a:solidFill>
              </a:rPr>
              <a:t/>
            </a:r>
            <a:br>
              <a:rPr lang="ru-RU" b="1" dirty="0">
                <a:solidFill>
                  <a:srgbClr val="F68266"/>
                </a:solidFill>
              </a:rPr>
            </a:br>
            <a:endParaRPr lang="ru-RU" b="1" dirty="0">
              <a:solidFill>
                <a:srgbClr val="F68266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 smtClean="0">
              <a:solidFill>
                <a:srgbClr val="F68266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>
              <a:solidFill>
                <a:srgbClr val="00405B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 smtClean="0">
                <a:solidFill>
                  <a:srgbClr val="00405B"/>
                </a:solidFill>
              </a:rPr>
              <a:t> </a:t>
            </a:r>
            <a:endParaRPr lang="ru-RU" b="1" dirty="0">
              <a:solidFill>
                <a:srgbClr val="00405B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280FCBB-F605-46AA-A837-60D57E51CBDC}"/>
              </a:ext>
            </a:extLst>
          </p:cNvPr>
          <p:cNvSpPr txBox="1"/>
          <p:nvPr/>
        </p:nvSpPr>
        <p:spPr>
          <a:xfrm>
            <a:off x="659720" y="1423762"/>
            <a:ext cx="960802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68266"/>
                </a:solidFill>
              </a:rPr>
              <a:t>Финансовое </a:t>
            </a:r>
            <a:r>
              <a:rPr lang="ru-RU" sz="2000" b="1" dirty="0">
                <a:solidFill>
                  <a:srgbClr val="F68266"/>
                </a:solidFill>
              </a:rPr>
              <a:t>обеспечение Алтайского краевого центра финансовой грамотности 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3B575CAE-C0C4-4456-B6CA-CCD194B197F3}"/>
              </a:ext>
            </a:extLst>
          </p:cNvPr>
          <p:cNvSpPr txBox="1">
            <a:spLocks/>
          </p:cNvSpPr>
          <p:nvPr/>
        </p:nvSpPr>
        <p:spPr>
          <a:xfrm>
            <a:off x="5700154" y="2338017"/>
            <a:ext cx="3847932" cy="1372287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just"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>
              <a:solidFill>
                <a:srgbClr val="F68266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 smtClean="0">
                <a:solidFill>
                  <a:srgbClr val="F68266"/>
                </a:solidFill>
              </a:rPr>
              <a:t>Субсидия на </a:t>
            </a:r>
            <a:r>
              <a:rPr lang="ru-RU" b="1" dirty="0">
                <a:solidFill>
                  <a:srgbClr val="F68266"/>
                </a:solidFill>
              </a:rPr>
              <a:t>финансовое обеспечение выполнения </a:t>
            </a:r>
            <a:r>
              <a:rPr lang="ru-RU" b="1" dirty="0" smtClean="0">
                <a:solidFill>
                  <a:srgbClr val="F68266"/>
                </a:solidFill>
              </a:rPr>
              <a:t>государственного задания</a:t>
            </a:r>
          </a:p>
        </p:txBody>
      </p:sp>
      <p:sp>
        <p:nvSpPr>
          <p:cNvPr id="13" name="Текст 11">
            <a:extLst>
              <a:ext uri="{FF2B5EF4-FFF2-40B4-BE49-F238E27FC236}">
                <a16:creationId xmlns:a16="http://schemas.microsoft.com/office/drawing/2014/main" xmlns="" id="{3B575CAE-C0C4-4456-B6CA-CCD194B197F3}"/>
              </a:ext>
            </a:extLst>
          </p:cNvPr>
          <p:cNvSpPr txBox="1">
            <a:spLocks/>
          </p:cNvSpPr>
          <p:nvPr/>
        </p:nvSpPr>
        <p:spPr>
          <a:xfrm>
            <a:off x="997547" y="4216738"/>
            <a:ext cx="5212529" cy="541711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>
              <a:solidFill>
                <a:srgbClr val="005476"/>
              </a:solidFill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 smtClean="0">
                <a:solidFill>
                  <a:srgbClr val="005476"/>
                </a:solidFill>
              </a:rPr>
              <a:t>Государственное </a:t>
            </a:r>
            <a:r>
              <a:rPr lang="ru-RU" b="1" dirty="0">
                <a:solidFill>
                  <a:srgbClr val="005476"/>
                </a:solidFill>
              </a:rPr>
              <a:t>задание для автономного учреждения формируется и утверждается учредителем в соответствии с видами деятельности, отнесенными его уставом к основной </a:t>
            </a:r>
            <a:r>
              <a:rPr lang="ru-RU" b="1" dirty="0" smtClean="0">
                <a:solidFill>
                  <a:srgbClr val="005476"/>
                </a:solidFill>
              </a:rPr>
              <a:t>деятельности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>
              <a:solidFill>
                <a:srgbClr val="00405B"/>
              </a:solidFill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>
                <a:solidFill>
                  <a:srgbClr val="F68266"/>
                </a:solidFill>
              </a:rPr>
              <a:t/>
            </a:r>
            <a:br>
              <a:rPr lang="ru-RU" b="1" dirty="0">
                <a:solidFill>
                  <a:srgbClr val="F68266"/>
                </a:solidFill>
              </a:rPr>
            </a:br>
            <a:endParaRPr lang="ru-RU" b="1" dirty="0">
              <a:solidFill>
                <a:srgbClr val="F68266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 smtClean="0">
              <a:solidFill>
                <a:srgbClr val="F68266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>
              <a:solidFill>
                <a:srgbClr val="00405B"/>
              </a:solidFill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 smtClean="0">
                <a:solidFill>
                  <a:srgbClr val="00405B"/>
                </a:solidFill>
              </a:rPr>
              <a:t> </a:t>
            </a:r>
            <a:endParaRPr lang="ru-RU" b="1" dirty="0">
              <a:solidFill>
                <a:srgbClr val="00405B"/>
              </a:solidFill>
            </a:endParaRPr>
          </a:p>
        </p:txBody>
      </p:sp>
      <p:sp>
        <p:nvSpPr>
          <p:cNvPr id="14" name="Текст 11">
            <a:extLst>
              <a:ext uri="{FF2B5EF4-FFF2-40B4-BE49-F238E27FC236}">
                <a16:creationId xmlns:a16="http://schemas.microsoft.com/office/drawing/2014/main" xmlns="" id="{3B575CAE-C0C4-4456-B6CA-CCD194B197F3}"/>
              </a:ext>
            </a:extLst>
          </p:cNvPr>
          <p:cNvSpPr txBox="1">
            <a:spLocks/>
          </p:cNvSpPr>
          <p:nvPr/>
        </p:nvSpPr>
        <p:spPr>
          <a:xfrm>
            <a:off x="6381866" y="4286532"/>
            <a:ext cx="5112614" cy="1844302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endParaRPr lang="ru-RU" b="1" dirty="0">
              <a:solidFill>
                <a:srgbClr val="00405B"/>
              </a:solidFill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b="1" dirty="0" smtClean="0">
                <a:solidFill>
                  <a:srgbClr val="F68266"/>
                </a:solidFill>
              </a:rPr>
              <a:t>Мероприятия государственной </a:t>
            </a:r>
            <a:br>
              <a:rPr lang="ru-RU" b="1" dirty="0" smtClean="0">
                <a:solidFill>
                  <a:srgbClr val="F68266"/>
                </a:solidFill>
              </a:rPr>
            </a:br>
            <a:r>
              <a:rPr lang="ru-RU" b="1" dirty="0" smtClean="0">
                <a:solidFill>
                  <a:srgbClr val="F68266"/>
                </a:solidFill>
              </a:rPr>
              <a:t>программы Алтайского края «Повышение уровня финансовой грамотности населения в Алтайском крае»</a:t>
            </a:r>
          </a:p>
        </p:txBody>
      </p:sp>
    </p:spTree>
    <p:extLst>
      <p:ext uri="{BB962C8B-B14F-4D97-AF65-F5344CB8AC3E}">
        <p14:creationId xmlns:p14="http://schemas.microsoft.com/office/powerpoint/2010/main" val="549268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6741D872-4BA2-4555-822B-4FC732AFEF5D}"/>
              </a:ext>
            </a:extLst>
          </p:cNvPr>
          <p:cNvSpPr/>
          <p:nvPr/>
        </p:nvSpPr>
        <p:spPr>
          <a:xfrm>
            <a:off x="0" y="2101963"/>
            <a:ext cx="12192000" cy="720000"/>
          </a:xfrm>
          <a:prstGeom prst="rect">
            <a:avLst/>
          </a:prstGeom>
          <a:solidFill>
            <a:srgbClr val="00405B">
              <a:alpha val="90000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4040" y="961532"/>
            <a:ext cx="10823920" cy="485206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endParaRPr lang="ru-RU" sz="2000" dirty="0">
              <a:solidFill>
                <a:srgbClr val="F68266"/>
              </a:solidFill>
            </a:endParaRPr>
          </a:p>
        </p:txBody>
      </p:sp>
      <p:sp>
        <p:nvSpPr>
          <p:cNvPr id="8" name="Текст 5"/>
          <p:cNvSpPr txBox="1">
            <a:spLocks/>
          </p:cNvSpPr>
          <p:nvPr/>
        </p:nvSpPr>
        <p:spPr>
          <a:xfrm>
            <a:off x="838198" y="2816812"/>
            <a:ext cx="4861957" cy="8965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600" dirty="0">
              <a:solidFill>
                <a:srgbClr val="00405B"/>
              </a:solidFill>
            </a:endParaRPr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xmlns="" id="{CB52C713-F1F8-4105-B691-5CFC0C25A498}"/>
              </a:ext>
            </a:extLst>
          </p:cNvPr>
          <p:cNvSpPr txBox="1">
            <a:spLocks/>
          </p:cNvSpPr>
          <p:nvPr/>
        </p:nvSpPr>
        <p:spPr>
          <a:xfrm>
            <a:off x="11524852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rgbClr val="00405B"/>
                </a:solidFill>
              </a:rPr>
              <a:t>6</a:t>
            </a:r>
            <a:endParaRPr lang="ru-RU" b="1" dirty="0">
              <a:solidFill>
                <a:srgbClr val="00405B"/>
              </a:solidFill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xmlns="" id="{93253152-5006-47D4-A1C8-CB5AA0D13C73}"/>
              </a:ext>
            </a:extLst>
          </p:cNvPr>
          <p:cNvSpPr txBox="1">
            <a:spLocks/>
          </p:cNvSpPr>
          <p:nvPr/>
        </p:nvSpPr>
        <p:spPr>
          <a:xfrm>
            <a:off x="591398" y="238481"/>
            <a:ext cx="8787453" cy="1325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00405B"/>
                </a:solidFill>
              </a:rPr>
              <a:t>Форма работы Алтайского краевого центра финансовой грамотности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A92D60E2-AA00-41BE-9558-73AFA2C059B5}"/>
              </a:ext>
            </a:extLst>
          </p:cNvPr>
          <p:cNvSpPr/>
          <p:nvPr/>
        </p:nvSpPr>
        <p:spPr>
          <a:xfrm>
            <a:off x="0" y="1672625"/>
            <a:ext cx="12192000" cy="400110"/>
          </a:xfrm>
          <a:prstGeom prst="rect">
            <a:avLst/>
          </a:prstGeom>
          <a:solidFill>
            <a:srgbClr val="F68266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Цель функционирования Центра:</a:t>
            </a:r>
          </a:p>
        </p:txBody>
      </p:sp>
      <p:sp>
        <p:nvSpPr>
          <p:cNvPr id="27" name="Текст 11">
            <a:extLst>
              <a:ext uri="{FF2B5EF4-FFF2-40B4-BE49-F238E27FC236}">
                <a16:creationId xmlns:a16="http://schemas.microsoft.com/office/drawing/2014/main" xmlns="" id="{C1BBC9E3-4529-4780-9231-8D70D98CE166}"/>
              </a:ext>
            </a:extLst>
          </p:cNvPr>
          <p:cNvSpPr txBox="1">
            <a:spLocks/>
          </p:cNvSpPr>
          <p:nvPr/>
        </p:nvSpPr>
        <p:spPr>
          <a:xfrm>
            <a:off x="433137" y="3713329"/>
            <a:ext cx="12192000" cy="1561723"/>
          </a:xfrm>
          <a:prstGeom prst="rect">
            <a:avLst/>
          </a:prstGeom>
        </p:spPr>
        <p:txBody>
          <a:bodyPr>
            <a:no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b="1" dirty="0">
                <a:solidFill>
                  <a:srgbClr val="00405B"/>
                </a:solidFill>
              </a:rPr>
              <a:t>Координация усилий исполнителей Программы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Создание механизмов организации исполнения и ко</a:t>
            </a:r>
            <a:r>
              <a:rPr lang="ru-RU" b="1" dirty="0" err="1">
                <a:solidFill>
                  <a:srgbClr val="00405B"/>
                </a:solidFill>
              </a:rPr>
              <a:t>нтроля</a:t>
            </a:r>
            <a:r>
              <a:rPr lang="ru-RU" b="1" dirty="0">
                <a:solidFill>
                  <a:srgbClr val="00405B"/>
                </a:solidFill>
              </a:rPr>
              <a:t> реализации мероприятий Программы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Организация и проведение информационно-просветительских мероприятий по финансовой грамотности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b="1" dirty="0">
                <a:solidFill>
                  <a:srgbClr val="00405B"/>
                </a:solidFill>
              </a:rPr>
              <a:t>Развитие кадрового и институционального потенциала в области финансовой грамотности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b="1" dirty="0">
                <a:solidFill>
                  <a:srgbClr val="00405B"/>
                </a:solidFill>
              </a:rPr>
              <a:t>Обеспечение информационного сопровождения реализации Программы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405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Упрощение процедур и повышение комфортности доступа к информации для потребителей финансовых услуг</a:t>
            </a:r>
          </a:p>
        </p:txBody>
      </p:sp>
      <p:sp>
        <p:nvSpPr>
          <p:cNvPr id="15" name="Текст 11">
            <a:extLst>
              <a:ext uri="{FF2B5EF4-FFF2-40B4-BE49-F238E27FC236}">
                <a16:creationId xmlns:a16="http://schemas.microsoft.com/office/drawing/2014/main" xmlns="" id="{4ED8973E-614C-40C1-8A5D-845A210A3E65}"/>
              </a:ext>
            </a:extLst>
          </p:cNvPr>
          <p:cNvSpPr txBox="1">
            <a:spLocks/>
          </p:cNvSpPr>
          <p:nvPr/>
        </p:nvSpPr>
        <p:spPr>
          <a:xfrm>
            <a:off x="742938" y="2167754"/>
            <a:ext cx="10706124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Координация и организация выполнения мероприятий государственной программы Алтайского края «Повышение уровня финансовой грамотности населения в Алтайском крае»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1BE6EA47-C26A-4190-B885-565B9B06BA86}"/>
              </a:ext>
            </a:extLst>
          </p:cNvPr>
          <p:cNvSpPr/>
          <p:nvPr/>
        </p:nvSpPr>
        <p:spPr>
          <a:xfrm>
            <a:off x="0" y="3131356"/>
            <a:ext cx="12192000" cy="400110"/>
          </a:xfrm>
          <a:prstGeom prst="rect">
            <a:avLst/>
          </a:prstGeom>
          <a:solidFill>
            <a:srgbClr val="F68266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Задачи Центра:</a:t>
            </a:r>
          </a:p>
        </p:txBody>
      </p:sp>
    </p:spTree>
    <p:extLst>
      <p:ext uri="{BB962C8B-B14F-4D97-AF65-F5344CB8AC3E}">
        <p14:creationId xmlns:p14="http://schemas.microsoft.com/office/powerpoint/2010/main" val="4247793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4671395-9FBB-4B75-86BC-34A71BCAD114}"/>
              </a:ext>
            </a:extLst>
          </p:cNvPr>
          <p:cNvSpPr/>
          <p:nvPr/>
        </p:nvSpPr>
        <p:spPr>
          <a:xfrm>
            <a:off x="0" y="2518522"/>
            <a:ext cx="12192000" cy="360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253152-5006-47D4-A1C8-CB5AA0D13C73}"/>
              </a:ext>
            </a:extLst>
          </p:cNvPr>
          <p:cNvSpPr txBox="1">
            <a:spLocks/>
          </p:cNvSpPr>
          <p:nvPr/>
        </p:nvSpPr>
        <p:spPr>
          <a:xfrm>
            <a:off x="595982" y="455561"/>
            <a:ext cx="9480372" cy="1325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>
                <a:solidFill>
                  <a:schemeClr val="bg1"/>
                </a:solidFill>
              </a:rPr>
              <a:t>Организация взаимодействия Алтайского краевого центра финансовой грамотности с контрагентами </a:t>
            </a:r>
            <a:br>
              <a:rPr lang="ru-RU" sz="2600" dirty="0">
                <a:solidFill>
                  <a:schemeClr val="bg1"/>
                </a:solidFill>
              </a:rPr>
            </a:br>
            <a:r>
              <a:rPr lang="ru-RU" sz="2600" dirty="0">
                <a:solidFill>
                  <a:schemeClr val="bg1"/>
                </a:solidFill>
              </a:rPr>
              <a:t>и партнерами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92D60E2-AA00-41BE-9558-73AFA2C059B5}"/>
              </a:ext>
            </a:extLst>
          </p:cNvPr>
          <p:cNvSpPr/>
          <p:nvPr/>
        </p:nvSpPr>
        <p:spPr>
          <a:xfrm>
            <a:off x="0" y="1949970"/>
            <a:ext cx="12192000" cy="400110"/>
          </a:xfrm>
          <a:prstGeom prst="rect">
            <a:avLst/>
          </a:prstGeom>
          <a:solidFill>
            <a:srgbClr val="F68266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Функции Центра:</a:t>
            </a:r>
          </a:p>
        </p:txBody>
      </p:sp>
      <p:sp>
        <p:nvSpPr>
          <p:cNvPr id="6" name="Текст 11">
            <a:extLst>
              <a:ext uri="{FF2B5EF4-FFF2-40B4-BE49-F238E27FC236}">
                <a16:creationId xmlns:a16="http://schemas.microsoft.com/office/drawing/2014/main" xmlns="" id="{FF3A4E5C-52D4-4654-8AE2-44CD8B18BEA5}"/>
              </a:ext>
            </a:extLst>
          </p:cNvPr>
          <p:cNvSpPr txBox="1">
            <a:spLocks/>
          </p:cNvSpPr>
          <p:nvPr/>
        </p:nvSpPr>
        <p:spPr>
          <a:xfrm>
            <a:off x="321838" y="2518522"/>
            <a:ext cx="11548323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Образовательно-методическая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dirty="0">
                <a:solidFill>
                  <a:schemeClr val="bg1"/>
                </a:solidFill>
              </a:rPr>
              <a:t>Организация и проведение образовательных и просветительских мероприятий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Взаимодействие с образовательными организациями общего, среднего, профессионального, высшего и дополнительного образования в целях внедрения элементов ФГ в образовательные программы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dirty="0">
                <a:solidFill>
                  <a:schemeClr val="bg1"/>
                </a:solidFill>
              </a:rPr>
              <a:t>Взаимодействие с финансовыми институтами, органами государственной власти и местного самоуправления, образовательными организациями и др. в целях развития институционального и кадрового потенциала в области ФГ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Организация и проведение просветительских мероприятий</a:t>
            </a:r>
            <a:r>
              <a:rPr lang="ru-RU" dirty="0">
                <a:solidFill>
                  <a:schemeClr val="bg1"/>
                </a:solidFill>
              </a:rPr>
              <a:t>, направленных на развитие профессиональных знаний и навыков в области ФГ консультантов-методистов, педагогов, журналистов, партнеров и т.д.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dirty="0">
                <a:solidFill>
                  <a:schemeClr val="bg1"/>
                </a:solidFill>
              </a:rPr>
              <a:t>Экспертная деятельность и методическое сопровождение процесса разработки, внедрения и распространения информационных материалов по ФГ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xmlns="" id="{CB52C713-F1F8-4105-B691-5CFC0C25A498}"/>
              </a:ext>
            </a:extLst>
          </p:cNvPr>
          <p:cNvSpPr txBox="1">
            <a:spLocks/>
          </p:cNvSpPr>
          <p:nvPr/>
        </p:nvSpPr>
        <p:spPr>
          <a:xfrm>
            <a:off x="11524852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rgbClr val="F68266"/>
                </a:solidFill>
              </a:rPr>
              <a:t>7</a:t>
            </a:r>
            <a:endParaRPr lang="ru-RU" b="1" dirty="0">
              <a:solidFill>
                <a:srgbClr val="F682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079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3253152-5006-47D4-A1C8-CB5AA0D13C73}"/>
              </a:ext>
            </a:extLst>
          </p:cNvPr>
          <p:cNvSpPr txBox="1">
            <a:spLocks/>
          </p:cNvSpPr>
          <p:nvPr/>
        </p:nvSpPr>
        <p:spPr>
          <a:xfrm>
            <a:off x="595982" y="501848"/>
            <a:ext cx="9480372" cy="1325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>
                <a:solidFill>
                  <a:schemeClr val="bg1"/>
                </a:solidFill>
              </a:rPr>
              <a:t>Организация взаимодействия Алтайского краевого центра финансовой грамотности с контрагентами </a:t>
            </a:r>
            <a:br>
              <a:rPr lang="ru-RU" sz="2600" dirty="0">
                <a:solidFill>
                  <a:schemeClr val="bg1"/>
                </a:solidFill>
              </a:rPr>
            </a:br>
            <a:r>
              <a:rPr lang="ru-RU" sz="2600" dirty="0">
                <a:solidFill>
                  <a:schemeClr val="bg1"/>
                </a:solidFill>
              </a:rPr>
              <a:t>и партнерами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92D60E2-AA00-41BE-9558-73AFA2C059B5}"/>
              </a:ext>
            </a:extLst>
          </p:cNvPr>
          <p:cNvSpPr/>
          <p:nvPr/>
        </p:nvSpPr>
        <p:spPr>
          <a:xfrm>
            <a:off x="0" y="1949970"/>
            <a:ext cx="12192000" cy="400110"/>
          </a:xfrm>
          <a:prstGeom prst="rect">
            <a:avLst/>
          </a:prstGeom>
          <a:solidFill>
            <a:srgbClr val="F68266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Функции Центра: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4671395-9FBB-4B75-86BC-34A71BCAD114}"/>
              </a:ext>
            </a:extLst>
          </p:cNvPr>
          <p:cNvSpPr/>
          <p:nvPr/>
        </p:nvSpPr>
        <p:spPr>
          <a:xfrm>
            <a:off x="0" y="2518522"/>
            <a:ext cx="12192000" cy="360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Текст 11">
            <a:extLst>
              <a:ext uri="{FF2B5EF4-FFF2-40B4-BE49-F238E27FC236}">
                <a16:creationId xmlns:a16="http://schemas.microsoft.com/office/drawing/2014/main" xmlns="" id="{FF3A4E5C-52D4-4654-8AE2-44CD8B18BEA5}"/>
              </a:ext>
            </a:extLst>
          </p:cNvPr>
          <p:cNvSpPr txBox="1">
            <a:spLocks/>
          </p:cNvSpPr>
          <p:nvPr/>
        </p:nvSpPr>
        <p:spPr>
          <a:xfrm>
            <a:off x="321838" y="2518522"/>
            <a:ext cx="11548323" cy="554038"/>
          </a:xfrm>
          <a:prstGeom prst="rect">
            <a:avLst/>
          </a:prstGeom>
        </p:spPr>
        <p:txBody>
          <a:bodyPr>
            <a:noAutofit/>
          </a:bodyPr>
          <a:lstStyle/>
          <a:p>
            <a:pPr marR="0" lvl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 Координационная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dirty="0">
                <a:solidFill>
                  <a:schemeClr val="bg1"/>
                </a:solidFill>
              </a:rPr>
              <a:t>Координация усилий участников Программы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Координа</a:t>
            </a:r>
            <a:r>
              <a:rPr lang="ru-RU" dirty="0" err="1">
                <a:solidFill>
                  <a:schemeClr val="bg1"/>
                </a:solidFill>
              </a:rPr>
              <a:t>ция</a:t>
            </a:r>
            <a:r>
              <a:rPr lang="ru-RU" dirty="0">
                <a:solidFill>
                  <a:schemeClr val="bg1"/>
                </a:solidFill>
              </a:rPr>
              <a:t> взаимодействия консультантов по ФГ с участниками Программы по вопросам организации и проведения мероприятий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Координация взаимодействия м</a:t>
            </a:r>
            <a:r>
              <a:rPr lang="ru-RU" dirty="0" err="1">
                <a:solidFill>
                  <a:schemeClr val="bg1"/>
                </a:solidFill>
              </a:rPr>
              <a:t>ежду</a:t>
            </a:r>
            <a:r>
              <a:rPr lang="ru-RU" dirty="0">
                <a:solidFill>
                  <a:schemeClr val="bg1"/>
                </a:solidFill>
              </a:rPr>
              <a:t> участниками Программы, образовательными организациями и другими субъектами в сфере ФГ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4671395-9FBB-4B75-86BC-34A71BCAD114}"/>
              </a:ext>
            </a:extLst>
          </p:cNvPr>
          <p:cNvSpPr/>
          <p:nvPr/>
        </p:nvSpPr>
        <p:spPr>
          <a:xfrm>
            <a:off x="0" y="4557506"/>
            <a:ext cx="12192000" cy="36000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B00E73F-E835-4C35-95DE-0D5B6DF9D7EC}"/>
              </a:ext>
            </a:extLst>
          </p:cNvPr>
          <p:cNvSpPr/>
          <p:nvPr/>
        </p:nvSpPr>
        <p:spPr>
          <a:xfrm>
            <a:off x="0" y="4575874"/>
            <a:ext cx="12192000" cy="341632"/>
          </a:xfrm>
          <a:prstGeom prst="rect">
            <a:avLst/>
          </a:prstGeom>
          <a:solidFill>
            <a:srgbClr val="00405B">
              <a:alpha val="12000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marR="0" lvl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b="1" dirty="0">
                <a:solidFill>
                  <a:schemeClr val="bg1"/>
                </a:solidFill>
              </a:rPr>
              <a:t>      3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Информационная</a:t>
            </a:r>
          </a:p>
        </p:txBody>
      </p:sp>
      <p:sp>
        <p:nvSpPr>
          <p:cNvPr id="10" name="Текст 11">
            <a:extLst>
              <a:ext uri="{FF2B5EF4-FFF2-40B4-BE49-F238E27FC236}">
                <a16:creationId xmlns:a16="http://schemas.microsoft.com/office/drawing/2014/main" xmlns="" id="{9F751FF7-B9C9-484B-BC56-1340ED852DB3}"/>
              </a:ext>
            </a:extLst>
          </p:cNvPr>
          <p:cNvSpPr txBox="1">
            <a:spLocks/>
          </p:cNvSpPr>
          <p:nvPr/>
        </p:nvSpPr>
        <p:spPr>
          <a:xfrm>
            <a:off x="321838" y="5034767"/>
            <a:ext cx="11870162" cy="1561723"/>
          </a:xfrm>
          <a:prstGeom prst="rect">
            <a:avLst/>
          </a:prstGeom>
        </p:spPr>
        <p:txBody>
          <a:bodyPr>
            <a:no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dirty="0">
                <a:solidFill>
                  <a:schemeClr val="bg1"/>
                </a:solidFill>
              </a:rPr>
              <a:t>Обеспечение информационного контента для официального сайта Программы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dirty="0">
                <a:solidFill>
                  <a:schemeClr val="bg1"/>
                </a:solidFill>
              </a:rPr>
              <a:t>Обеспечение доступа населения к информационным базам и ресурсам, созданных в рамках Программы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dirty="0">
                <a:solidFill>
                  <a:schemeClr val="bg1"/>
                </a:solidFill>
              </a:rPr>
              <a:t>Взаимодействие со средствами массовой </a:t>
            </a:r>
            <a:r>
              <a:rPr lang="ru-RU" dirty="0" smtClean="0">
                <a:solidFill>
                  <a:schemeClr val="bg1"/>
                </a:solidFill>
              </a:rPr>
              <a:t>информации</a:t>
            </a:r>
            <a:endParaRPr lang="ru-RU" dirty="0">
              <a:solidFill>
                <a:schemeClr val="bg1"/>
              </a:solidFill>
            </a:endParaRPr>
          </a:p>
          <a:p>
            <a:pPr marR="0" lvl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dirty="0">
                <a:solidFill>
                  <a:schemeClr val="bg1"/>
                </a:solidFill>
              </a:rPr>
              <a:t>- </a:t>
            </a:r>
            <a:r>
              <a:rPr lang="ru-RU" dirty="0" smtClean="0">
                <a:solidFill>
                  <a:schemeClr val="bg1"/>
                </a:solidFill>
              </a:rPr>
              <a:t>  Разработка </a:t>
            </a:r>
            <a:r>
              <a:rPr lang="ru-RU" dirty="0">
                <a:solidFill>
                  <a:schemeClr val="bg1"/>
                </a:solidFill>
              </a:rPr>
              <a:t>и распространение информационных материалов среди </a:t>
            </a:r>
            <a:r>
              <a:rPr lang="ru-RU" dirty="0" smtClean="0">
                <a:solidFill>
                  <a:schemeClr val="bg1"/>
                </a:solidFill>
              </a:rPr>
              <a:t>населения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xmlns="" id="{CB52C713-F1F8-4105-B691-5CFC0C25A498}"/>
              </a:ext>
            </a:extLst>
          </p:cNvPr>
          <p:cNvSpPr txBox="1">
            <a:spLocks/>
          </p:cNvSpPr>
          <p:nvPr/>
        </p:nvSpPr>
        <p:spPr>
          <a:xfrm>
            <a:off x="11524852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 smtClean="0">
                <a:solidFill>
                  <a:srgbClr val="F68266"/>
                </a:solidFill>
              </a:rPr>
              <a:t>8</a:t>
            </a:r>
            <a:endParaRPr lang="ru-RU" b="1" dirty="0">
              <a:solidFill>
                <a:srgbClr val="F682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82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98116" y="716885"/>
            <a:ext cx="10823920" cy="485206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r>
              <a:rPr lang="ru-RU" sz="2000" dirty="0">
                <a:solidFill>
                  <a:srgbClr val="00405B"/>
                </a:solidFill>
              </a:rPr>
              <a:t/>
            </a:r>
            <a:br>
              <a:rPr lang="ru-RU" sz="2000" dirty="0">
                <a:solidFill>
                  <a:srgbClr val="00405B"/>
                </a:solidFill>
              </a:rPr>
            </a:br>
            <a:endParaRPr lang="ru-RU" sz="2000" dirty="0">
              <a:solidFill>
                <a:srgbClr val="F68266"/>
              </a:solidFill>
            </a:endParaRPr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xmlns="" id="{CB52C713-F1F8-4105-B691-5CFC0C25A498}"/>
              </a:ext>
            </a:extLst>
          </p:cNvPr>
          <p:cNvSpPr txBox="1">
            <a:spLocks/>
          </p:cNvSpPr>
          <p:nvPr/>
        </p:nvSpPr>
        <p:spPr>
          <a:xfrm>
            <a:off x="11524852" y="6420197"/>
            <a:ext cx="667148" cy="4378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ru-RU" b="1" dirty="0">
                <a:solidFill>
                  <a:srgbClr val="00405B"/>
                </a:solidFill>
              </a:rPr>
              <a:t>9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xmlns="" id="{93253152-5006-47D4-A1C8-CB5AA0D13C73}"/>
              </a:ext>
            </a:extLst>
          </p:cNvPr>
          <p:cNvSpPr txBox="1">
            <a:spLocks/>
          </p:cNvSpPr>
          <p:nvPr/>
        </p:nvSpPr>
        <p:spPr>
          <a:xfrm>
            <a:off x="535825" y="369843"/>
            <a:ext cx="9480372" cy="12712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005476"/>
                </a:solidFill>
              </a:rPr>
              <a:t>Возможные источники привлечения </a:t>
            </a:r>
            <a:r>
              <a:rPr lang="ru-RU" sz="2800" dirty="0" smtClean="0">
                <a:solidFill>
                  <a:srgbClr val="005476"/>
                </a:solidFill>
              </a:rPr>
              <a:t/>
            </a:r>
            <a:br>
              <a:rPr lang="ru-RU" sz="2800" dirty="0" smtClean="0">
                <a:solidFill>
                  <a:srgbClr val="005476"/>
                </a:solidFill>
              </a:rPr>
            </a:br>
            <a:r>
              <a:rPr lang="ru-RU" sz="2800" dirty="0" smtClean="0">
                <a:solidFill>
                  <a:srgbClr val="005476"/>
                </a:solidFill>
              </a:rPr>
              <a:t>внебюджетных </a:t>
            </a:r>
            <a:r>
              <a:rPr lang="ru-RU" sz="2800" dirty="0">
                <a:solidFill>
                  <a:srgbClr val="005476"/>
                </a:solidFill>
              </a:rPr>
              <a:t>средств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A92D60E2-AA00-41BE-9558-73AFA2C059B5}"/>
              </a:ext>
            </a:extLst>
          </p:cNvPr>
          <p:cNvSpPr/>
          <p:nvPr/>
        </p:nvSpPr>
        <p:spPr>
          <a:xfrm>
            <a:off x="0" y="3228945"/>
            <a:ext cx="12192000" cy="400110"/>
          </a:xfrm>
          <a:prstGeom prst="rect">
            <a:avLst/>
          </a:prstGeom>
          <a:solidFill>
            <a:srgbClr val="F68266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Проблемные </a:t>
            </a:r>
            <a:r>
              <a:rPr lang="ru-RU" sz="2000" b="1" dirty="0" smtClean="0">
                <a:solidFill>
                  <a:schemeClr val="bg1"/>
                </a:solidFill>
              </a:rPr>
              <a:t>точки / особенности </a:t>
            </a:r>
            <a:r>
              <a:rPr lang="ru-RU" sz="2000" b="1" dirty="0">
                <a:solidFill>
                  <a:schemeClr val="bg1"/>
                </a:solidFill>
              </a:rPr>
              <a:t>работы Центра:</a:t>
            </a: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535825" y="1869853"/>
            <a:ext cx="10823920" cy="4852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00405B"/>
                </a:solidFill>
              </a:rPr>
              <a:t/>
            </a:r>
            <a:br>
              <a:rPr lang="ru-RU" sz="2000" dirty="0" smtClean="0">
                <a:solidFill>
                  <a:srgbClr val="00405B"/>
                </a:solidFill>
              </a:rPr>
            </a:br>
            <a:endParaRPr lang="ru-RU" sz="2000" dirty="0" smtClean="0">
              <a:solidFill>
                <a:srgbClr val="00405B"/>
              </a:solidFill>
            </a:endParaRPr>
          </a:p>
          <a:p>
            <a:r>
              <a:rPr lang="ru-RU" sz="2000" dirty="0" smtClean="0">
                <a:solidFill>
                  <a:srgbClr val="00405B"/>
                </a:solidFill>
              </a:rPr>
              <a:t/>
            </a:r>
            <a:br>
              <a:rPr lang="ru-RU" sz="2000" dirty="0" smtClean="0">
                <a:solidFill>
                  <a:srgbClr val="00405B"/>
                </a:solidFill>
              </a:rPr>
            </a:br>
            <a:r>
              <a:rPr lang="ru-RU" sz="1800" dirty="0" smtClean="0">
                <a:solidFill>
                  <a:srgbClr val="00405B"/>
                </a:solidFill>
              </a:rPr>
              <a:t> Автономное учреждение имеет право оказывать платные услуги, привлекать гранты наравне с другими юридическими лицами</a:t>
            </a:r>
          </a:p>
          <a:p>
            <a:endParaRPr lang="ru-RU" sz="1800" dirty="0">
              <a:solidFill>
                <a:srgbClr val="00405B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rgbClr val="F68266"/>
                </a:solidFill>
              </a:rPr>
              <a:t>Руководствуется Уставом и решением учредителя</a:t>
            </a:r>
            <a:r>
              <a:rPr lang="ru-RU" sz="2000" dirty="0" smtClean="0">
                <a:solidFill>
                  <a:srgbClr val="F68266"/>
                </a:solidFill>
              </a:rPr>
              <a:t/>
            </a:r>
            <a:br>
              <a:rPr lang="ru-RU" sz="2000" dirty="0" smtClean="0">
                <a:solidFill>
                  <a:srgbClr val="F68266"/>
                </a:solidFill>
              </a:rPr>
            </a:br>
            <a:endParaRPr lang="ru-RU" sz="2000" dirty="0">
              <a:solidFill>
                <a:srgbClr val="F68266"/>
              </a:solidFill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327803" y="4621028"/>
            <a:ext cx="11291977" cy="779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405B"/>
                </a:solidFill>
              </a:rPr>
              <a:t>Осуществление закупок в соответствии </a:t>
            </a:r>
            <a:r>
              <a:rPr lang="ru-RU" sz="2000" dirty="0">
                <a:solidFill>
                  <a:srgbClr val="00405B"/>
                </a:solidFill>
              </a:rPr>
              <a:t>с </a:t>
            </a:r>
            <a:r>
              <a:rPr lang="ru-RU" sz="2000" dirty="0" smtClean="0">
                <a:solidFill>
                  <a:srgbClr val="00405B"/>
                </a:solidFill>
              </a:rPr>
              <a:t>Федеральным законом </a:t>
            </a:r>
            <a:r>
              <a:rPr lang="ru-RU" sz="2000" dirty="0">
                <a:solidFill>
                  <a:srgbClr val="00405B"/>
                </a:solidFill>
              </a:rPr>
              <a:t>от 18.07.2011 </a:t>
            </a:r>
            <a:r>
              <a:rPr lang="ru-RU" sz="2000" dirty="0" smtClean="0">
                <a:solidFill>
                  <a:srgbClr val="00405B"/>
                </a:solidFill>
              </a:rPr>
              <a:t/>
            </a:r>
            <a:br>
              <a:rPr lang="ru-RU" sz="2000" dirty="0" smtClean="0">
                <a:solidFill>
                  <a:srgbClr val="00405B"/>
                </a:solidFill>
              </a:rPr>
            </a:br>
            <a:r>
              <a:rPr lang="ru-RU" sz="2000" dirty="0" smtClean="0">
                <a:solidFill>
                  <a:srgbClr val="00405B"/>
                </a:solidFill>
              </a:rPr>
              <a:t>N 223-ФЗ </a:t>
            </a:r>
            <a:r>
              <a:rPr lang="ru-RU" sz="2000" dirty="0">
                <a:solidFill>
                  <a:srgbClr val="00405B"/>
                </a:solidFill>
              </a:rPr>
              <a:t>"О закупках товаров, работ, услуг отдельными видами юридических </a:t>
            </a:r>
            <a:r>
              <a:rPr lang="ru-RU" sz="2000" dirty="0" smtClean="0">
                <a:solidFill>
                  <a:srgbClr val="00405B"/>
                </a:solidFill>
              </a:rPr>
              <a:t>лиц»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solidFill>
                <a:srgbClr val="00405B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rgbClr val="00405B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405B"/>
                </a:solidFill>
              </a:rPr>
              <a:t>Федеральная повестка по финансовой грамотности распространяется не на все органы исполнительной власти </a:t>
            </a:r>
            <a:endParaRPr lang="ru-RU" sz="2000" dirty="0">
              <a:solidFill>
                <a:srgbClr val="0040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903057"/>
      </p:ext>
    </p:extLst>
  </p:cSld>
  <p:clrMapOvr>
    <a:masterClrMapping/>
  </p:clrMapOvr>
</p:sld>
</file>

<file path=ppt/theme/theme1.xml><?xml version="1.0" encoding="utf-8"?>
<a:theme xmlns:a="http://schemas.openxmlformats.org/drawingml/2006/main" name="Дизайн по буклету">
  <a:themeElements>
    <a:clrScheme name="Другая 2">
      <a:dk1>
        <a:srgbClr val="FF9966"/>
      </a:dk1>
      <a:lt1>
        <a:sysClr val="window" lastClr="FFFFFF"/>
      </a:lt1>
      <a:dk2>
        <a:srgbClr val="44546A"/>
      </a:dk2>
      <a:lt2>
        <a:srgbClr val="FFFFFF"/>
      </a:lt2>
      <a:accent1>
        <a:srgbClr val="5B9BD5"/>
      </a:accent1>
      <a:accent2>
        <a:srgbClr val="FF9966"/>
      </a:accent2>
      <a:accent3>
        <a:srgbClr val="A5A5A5"/>
      </a:accent3>
      <a:accent4>
        <a:srgbClr val="FFD965"/>
      </a:accent4>
      <a:accent5>
        <a:srgbClr val="2E75B5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2">
      <a:majorFont>
        <a:latin typeface="Raleway SemiBold"/>
        <a:ea typeface=""/>
        <a:cs typeface=""/>
      </a:majorFont>
      <a:minorFont>
        <a:latin typeface="Raleway Medium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Дизайн по буклету" id="{A5B0106A-8B1B-425E-AEA5-90C897236000}" vid="{59BAC352-2795-4557-B996-9DEC743D358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Дизайн по буклету</Template>
  <TotalTime>4574</TotalTime>
  <Words>1248</Words>
  <Application>Microsoft Office PowerPoint</Application>
  <PresentationFormat>Широкоэкранный</PresentationFormat>
  <Paragraphs>225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Arial Black</vt:lpstr>
      <vt:lpstr>Bahnschrift</vt:lpstr>
      <vt:lpstr>Calibri</vt:lpstr>
      <vt:lpstr>Raleway Medium</vt:lpstr>
      <vt:lpstr>Raleway SemiBold</vt:lpstr>
      <vt:lpstr>Times New Roman</vt:lpstr>
      <vt:lpstr>Wingdings</vt:lpstr>
      <vt:lpstr>Дизайн по буклету</vt:lpstr>
      <vt:lpstr>Организация работы Алтайского краевого центра финансовой грамотности </vt:lpstr>
      <vt:lpstr>    </vt:lpstr>
      <vt:lpstr>Презентация PowerPoint</vt:lpstr>
      <vt:lpstr>    </vt:lpstr>
      <vt:lpstr>    </vt:lpstr>
      <vt:lpstr>    </vt:lpstr>
      <vt:lpstr>Презентация PowerPoint</vt:lpstr>
      <vt:lpstr>Презентация PowerPoint</vt:lpstr>
      <vt:lpstr>    </vt:lpstr>
      <vt:lpstr>    СТАРТ ДЕЯТЕЛЬНОСТИ ПО ФИНАНСОВОМУ ПРОСВЕЩЕНИЮ В АЛТАЙСКОМ КРАЕ – 2014 ГОД   В 2023 году осуществлен переход на новую систему управления  государственными программами  Новая государственная программа Алтайского края «Повышение уровня финансовой грамотности населения в Алтайском крае»  (срок реализации – 2024 – 2030 годы)  </vt:lpstr>
      <vt:lpstr>Механизм взаимодействия участников государственной программы повышения уровня финансовой грамотности в Алтайском крае</vt:lpstr>
      <vt:lpstr>Развитие кадрового потенциала в области финансовой грамотности в Алтайском крае</vt:lpstr>
      <vt:lpstr>Презентация PowerPoint</vt:lpstr>
      <vt:lpstr>Развитие информационной кампании в области финансовой грамотности в Алтайском крае</vt:lpstr>
      <vt:lpstr>Исследование уровня финансовой грамотности населения в Алтайском крае (проведено Центром управлением региона Алтайского края в 2023 году)</vt:lpstr>
      <vt:lpstr>Алтайский краевой центр  финансовой грамотности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kau444</dc:creator>
  <cp:lastModifiedBy>User</cp:lastModifiedBy>
  <cp:revision>308</cp:revision>
  <cp:lastPrinted>2024-10-11T02:12:13Z</cp:lastPrinted>
  <dcterms:created xsi:type="dcterms:W3CDTF">2023-04-13T10:48:56Z</dcterms:created>
  <dcterms:modified xsi:type="dcterms:W3CDTF">2024-10-14T11:35:20Z</dcterms:modified>
</cp:coreProperties>
</file>