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61" r:id="rId2"/>
  </p:sldMasterIdLst>
  <p:notesMasterIdLst>
    <p:notesMasterId r:id="rId34"/>
  </p:notesMasterIdLst>
  <p:sldIdLst>
    <p:sldId id="256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91" r:id="rId30"/>
    <p:sldId id="292" r:id="rId31"/>
    <p:sldId id="293" r:id="rId32"/>
    <p:sldId id="294" r:id="rId33"/>
  </p:sldIdLst>
  <p:sldSz cx="12192000" cy="6858000"/>
  <p:notesSz cx="12192000" cy="6858000"/>
  <p:defaultTextStyle>
    <a:defPPr marR="0" lvl="0" algn="l">
      <a:lnSpc>
        <a:spcPct val="100000"/>
      </a:lnSpc>
      <a:spcBef>
        <a:spcPts val="0"/>
      </a:spcBef>
      <a:spcAft>
        <a:spcPts val="0"/>
      </a:spcAft>
    </a:defPPr>
    <a:lvl1pPr marR="0" lv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1pPr>
    <a:lvl2pPr marR="0" lvl="1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2pPr>
    <a:lvl3pPr marR="0" lvl="2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3pPr>
    <a:lvl4pPr marR="0" lvl="3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4pPr>
    <a:lvl5pPr marR="0" lvl="4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5pPr>
    <a:lvl6pPr marR="0" lvl="5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6pPr>
    <a:lvl7pPr marR="0" lvl="6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7pPr>
    <a:lvl8pPr marR="0" lvl="7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8pPr>
    <a:lvl9pPr marR="0" lvl="8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344" userDrawn="1">
          <p15:clr>
            <a:srgbClr val="A4A3A4"/>
          </p15:clr>
        </p15:guide>
        <p15:guide id="2" pos="6630">
          <p15:clr>
            <a:srgbClr val="A4A3A4"/>
          </p15:clr>
        </p15:guide>
        <p15:guide id="3" orient="horz" pos="377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ina Matasova" initials="MM" lastIdx="7" clrIdx="0"/>
  <p:cmAuthor id="2" name="Olga Arzamasova" initials="OA" lastIdx="2" clrIdx="1"/>
  <p:cmAuthor id="3" name="Надежда Лобазникова" initials="НЛ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BC48"/>
    <a:srgbClr val="324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9C8D8A2-3BA3-4B3D-9CD0-AA80683F3876}">
  <a:tblStyle styleId="{E9C8D8A2-3BA3-4B3D-9CD0-AA80683F3876}" styleName="Table_0">
    <a:wholeTbl>
      <a:tcTxStyle>
        <a:srgbClr val="000000"/>
      </a:tcTxStyle>
      <a:tcStyle>
        <a:tcBdr>
          <a:left>
            <a:ln w="9525">
              <a:solidFill>
                <a:srgbClr val="9E9E9E"/>
              </a:solidFill>
            </a:ln>
          </a:left>
          <a:right>
            <a:ln w="9525">
              <a:solidFill>
                <a:srgbClr val="9E9E9E"/>
              </a:solidFill>
            </a:ln>
          </a:right>
          <a:top>
            <a:ln w="9525">
              <a:solidFill>
                <a:srgbClr val="9E9E9E"/>
              </a:solidFill>
            </a:ln>
          </a:top>
          <a:bottom>
            <a:ln w="9525">
              <a:solidFill>
                <a:srgbClr val="9E9E9E"/>
              </a:solidFill>
            </a:ln>
          </a:bottom>
          <a:insideH>
            <a:ln w="9525">
              <a:solidFill>
                <a:srgbClr val="9E9E9E"/>
              </a:solidFill>
            </a:ln>
          </a:insideH>
          <a:insideV>
            <a:ln w="9525">
              <a:solidFill>
                <a:srgbClr val="9E9E9E"/>
              </a:solidFill>
            </a:ln>
          </a:insideV>
        </a:tcBdr>
      </a:tcStyle>
    </a:wholeTbl>
    <a:band1H>
      <a:tcStyle>
        <a:tcBdr/>
      </a:tcStyle>
    </a:band1H>
    <a:band2H>
      <a:tcStyle>
        <a:tcBdr/>
      </a:tcStyle>
    </a:band2H>
    <a:band1V>
      <a:tcStyle>
        <a:tcBdr/>
      </a:tcStyle>
    </a:band1V>
    <a:band2V>
      <a:tcStyle>
        <a:tcBdr/>
      </a:tcStyle>
    </a:band2V>
    <a:lastCol>
      <a:tcStyle>
        <a:tcBdr/>
      </a:tcStyle>
    </a:lastCol>
    <a:firstCol>
      <a:tcStyle>
        <a:tcBdr/>
      </a:tcStyle>
    </a:firstCol>
    <a:lastRow>
      <a:tcStyle>
        <a:tcBdr/>
      </a:tcStyle>
    </a:lastRow>
    <a:seCell>
      <a:tcStyle>
        <a:tcBdr/>
      </a:tcStyle>
    </a:seCell>
    <a:swCell>
      <a:tcStyle>
        <a:tcBdr/>
      </a:tcStyle>
    </a:swCell>
    <a:firstRow>
      <a:tcStyle>
        <a:tcBdr/>
      </a:tcStyle>
    </a:firstRow>
    <a:neCell>
      <a:tcStyle>
        <a:tcBdr/>
      </a:tcStyle>
    </a:neCell>
    <a:nwCell>
      <a:tcStyle>
        <a:tcBdr/>
      </a:tcStyle>
    </a:nwCell>
  </a:tblStyle>
  <a:tblStyle styleId="{08FB837D-C827-4EFA-A057-4D05807E0F7C}" styleName="Themed Style 1 –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2C8C85-51F0-491E-9774-3900AFEF0FD7}" styleName="Light Style 2 –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–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–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27"/>
    <p:restoredTop sz="94684"/>
  </p:normalViewPr>
  <p:slideViewPr>
    <p:cSldViewPr snapToGrid="0">
      <p:cViewPr varScale="1">
        <p:scale>
          <a:sx n="114" d="100"/>
          <a:sy n="114" d="100"/>
        </p:scale>
        <p:origin x="664" y="176"/>
      </p:cViewPr>
      <p:guideLst>
        <p:guide orient="horz" pos="1344"/>
        <p:guide pos="6630"/>
        <p:guide orient="horz" pos="37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commentAuthors" Target="commentAuthor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2-20T12:38:30" idx="1">
    <p:pos x="4859" y="2158"/>
    <p:text>Дизайнеру:
Перерисоваит или заменить на похожую картинку</p:text>
    <p:extLst>
      <p:ext uri="{C676402C-5697-4E1C-873F-D02D1690AC5C}">
        <p15:threadingInfo xmlns:p15="http://schemas.microsoft.com/office/powerpoint/2012/main" timeZoneBias="0"/>
      </p:ext>
      <p:ext uri="{19B8F6BF-5375-455C-9EA6-DF929625EA0E}">
        <p15:presenceInfo xmlns="" xmlns:m="http://schemas.openxmlformats.org/officeDocument/2006/math" xmlns:w="http://schemas.openxmlformats.org/wordprocessingml/2006/main" xmlns:p15="http://schemas.microsoft.com/office/powerpoint/2012/main" userId="teamlab_data:0;1;0;1;15;Marina Matasova;2;1;0;3;20;2024-02-20T12:38:30Z;4;38;{0034000B-0007-42C4-8865-0057004700E2};" providerId="AD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2-20T18:04:34" idx="3">
    <p:pos x="4804" y="2232"/>
    <p:text>Дизайнеру:
Перериосвать картинку или найти похожую по смыслу</p:text>
    <p:extLst>
      <p:ext uri="{C676402C-5697-4E1C-873F-D02D1690AC5C}">
        <p15:threadingInfo xmlns:p15="http://schemas.microsoft.com/office/powerpoint/2012/main" timeZoneBias="0"/>
      </p:ext>
      <p:ext uri="{19B8F6BF-5375-455C-9EA6-DF929625EA0E}">
        <p15:presenceInfo xmlns="" xmlns:m="http://schemas.openxmlformats.org/officeDocument/2006/math" xmlns:w="http://schemas.openxmlformats.org/wordprocessingml/2006/main" xmlns:p15="http://schemas.microsoft.com/office/powerpoint/2012/main" userId="teamlab_data:0;1;0;1;15;Marina Matasova;2;1;0;3;20;2024-02-20T18:04:34Z;4;38;{0082005F-00EC-48D6-8964-007C00290070};" providerId="AD"/>
      </p:ext>
    </p:extLst>
  </p:cm>
  <p:cm authorId="1" dt="2024-03-14T12:37:28" idx="4">
    <p:pos x="527" y="2098"/>
    <p:text>Дизайнеру:
Представить эти вымышленные МФО в виде «логотипов».
Эти же вымышленные логотипы добавить в рабочую тетрадь на страницу 29 (там оставила примеры логотипов)</p:text>
    <p:extLst>
      <p:ext uri="{C676402C-5697-4E1C-873F-D02D1690AC5C}">
        <p15:threadingInfo xmlns:p15="http://schemas.microsoft.com/office/powerpoint/2012/main" timeZoneBias="0"/>
      </p:ext>
      <p:ext uri="{19B8F6BF-5375-455C-9EA6-DF929625EA0E}">
        <p15:presenceInfo xmlns="" xmlns:m="http://schemas.openxmlformats.org/officeDocument/2006/math" xmlns:w="http://schemas.openxmlformats.org/wordprocessingml/2006/main" xmlns:p15="http://schemas.microsoft.com/office/powerpoint/2012/main" userId="teamlab_data:0;1;0;1;15;Marina Matasova;2;1;0;3;20;2024-03-14T12:37:28Z;4;38;{0085001D-0081-4A64-8F27-00B5003B004F};" providerId="AD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4-10-30T08:54:28" idx="2">
    <p:pos x="10" y="10"/>
    <p:text>Оформить в таблицу</p:text>
    <p:extLst>
      <p:ext uri="{C676402C-5697-4E1C-873F-D02D1690AC5C}">
        <p15:threadingInfo xmlns:p15="http://schemas.microsoft.com/office/powerpoint/2012/main" timeZoneBias="-180"/>
      </p:ext>
      <p:ext uri="{19B8F6BF-5375-455C-9EA6-DF929625EA0E}">
        <p15:presenceInfo xmlns="" xmlns:m="http://schemas.openxmlformats.org/officeDocument/2006/math" xmlns:w="http://schemas.openxmlformats.org/wordprocessingml/2006/main" xmlns:p15="http://schemas.microsoft.com/office/powerpoint/2012/main" userId="teamlab_data:0;1;2;1;15;Olga Arzamasova;2;1;0;3;20;2024-10-30T05:54:28Z;4;38;{0055005A-0046-4C79-A40A-008B008E00C3};" providerId="AD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2-20T22:35:39" idx="6">
    <p:pos x="5034" y="2234"/>
    <p:text>Дизайнеру:
Перерисовать картинку, добавить + -</p:text>
    <p:extLst>
      <p:ext uri="{C676402C-5697-4E1C-873F-D02D1690AC5C}">
        <p15:threadingInfo xmlns:p15="http://schemas.microsoft.com/office/powerpoint/2012/main" timeZoneBias="0"/>
      </p:ext>
      <p:ext uri="{19B8F6BF-5375-455C-9EA6-DF929625EA0E}">
        <p15:presenceInfo xmlns="" xmlns:m="http://schemas.openxmlformats.org/officeDocument/2006/math" xmlns:w="http://schemas.openxmlformats.org/wordprocessingml/2006/main" xmlns:p15="http://schemas.microsoft.com/office/powerpoint/2012/main" userId="teamlab_data:0;1;0;1;15;Marina Matasova;2;1;0;3;20;2024-02-20T22:35:39Z;4;38;{00D300CC-0028-41FA-BF97-00DC006300AC};" providerId="AD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 bwMode="auto"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marL="914400" marR="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L="1371600" marR="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L="1828800" marR="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L="2286000" marR="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L="2743200" marR="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L="3200400" marR="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L="3657600" marR="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L="4114800" marR="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>
      <a:lnSpc>
        <a:spcPct val="100000"/>
      </a:lnSpc>
      <a:spcBef>
        <a:spcPts val="0"/>
      </a:spcBef>
      <a:spcAft>
        <a:spcPts val="0"/>
      </a:spcAft>
    </a:defPPr>
    <a:lvl1pPr marR="0" lv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1pPr>
    <a:lvl2pPr marR="0" lvl="1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2pPr>
    <a:lvl3pPr marR="0" lvl="2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3pPr>
    <a:lvl4pPr marR="0" lvl="3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4pPr>
    <a:lvl5pPr marR="0" lvl="4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5pPr>
    <a:lvl6pPr marR="0" lvl="5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6pPr>
    <a:lvl7pPr marR="0" lvl="6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7pPr>
    <a:lvl8pPr marR="0" lvl="7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8pPr>
    <a:lvl9pPr marR="0" lvl="8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jpg"/><Relationship Id="rId4" Type="http://schemas.openxmlformats.org/officeDocument/2006/relationships/image" Target="../media/image9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g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itle Slide" type="title" userDrawn="1">
  <p:cSld name="TITL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" name="Google Shape;16;p28"/>
          <p:cNvSpPr/>
          <p:nvPr/>
        </p:nvSpPr>
        <p:spPr bwMode="auto">
          <a:xfrm>
            <a:off x="2049382" y="1858411"/>
            <a:ext cx="8093236" cy="3379304"/>
          </a:xfrm>
          <a:prstGeom prst="rect">
            <a:avLst/>
          </a:prstGeom>
          <a:solidFill>
            <a:srgbClr val="F9F7F9"/>
          </a:solidFill>
          <a:ln>
            <a:noFill/>
          </a:ln>
          <a:effectLst>
            <a:outerShdw blurRad="88900" dist="63500" dir="2700000" algn="tl" rotWithShape="0">
              <a:srgbClr val="000000">
                <a:alpha val="549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/>
            </a:pPr>
            <a:endParaRPr sz="1800" b="0" i="0" u="none" strike="noStrike" cap="none">
              <a:solidFill>
                <a:schemeClr val="lt1"/>
              </a:solidFill>
              <a:latin typeface="SB Sans Text" panose="020B0503040504020204" pitchFamily="34" charset="77"/>
              <a:ea typeface="Calibri"/>
              <a:cs typeface="SB Sans Text" panose="020B0503040504020204" pitchFamily="34" charset="77"/>
            </a:endParaRPr>
          </a:p>
        </p:txBody>
      </p:sp>
      <p:sp>
        <p:nvSpPr>
          <p:cNvPr id="17" name="Google Shape;17;p28"/>
          <p:cNvSpPr txBox="1">
            <a:spLocks noGrp="1"/>
          </p:cNvSpPr>
          <p:nvPr>
            <p:ph type="ctrTitle"/>
          </p:nvPr>
        </p:nvSpPr>
        <p:spPr bwMode="auto">
          <a:xfrm>
            <a:off x="2049382" y="1854199"/>
            <a:ext cx="8093236" cy="2342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6000"/>
              <a:buFont typeface="Arial"/>
              <a:buNone/>
              <a:defRPr sz="6000" b="1" i="0">
                <a:solidFill>
                  <a:srgbClr val="324048"/>
                </a:solidFill>
                <a:latin typeface="SB Sans Text" panose="020B0503040504020204" pitchFamily="34" charset="77"/>
                <a:ea typeface="SB Sans Text" panose="020B0503040504020204" pitchFamily="34" charset="77"/>
                <a:cs typeface="SB Sans Text" panose="020B0503040504020204" pitchFamily="34" charset="77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8" name="Google Shape;18;p28"/>
          <p:cNvSpPr txBox="1">
            <a:spLocks noGrp="1"/>
          </p:cNvSpPr>
          <p:nvPr>
            <p:ph type="subTitle" idx="1"/>
          </p:nvPr>
        </p:nvSpPr>
        <p:spPr bwMode="auto">
          <a:xfrm>
            <a:off x="2049382" y="4559272"/>
            <a:ext cx="8093236" cy="698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BB48"/>
              </a:buClr>
              <a:buSzPts val="2400"/>
              <a:buNone/>
              <a:defRPr sz="2400" b="1" i="0">
                <a:solidFill>
                  <a:srgbClr val="64BB48"/>
                </a:solidFill>
                <a:latin typeface="SB Sans Text" panose="020B0503040504020204" pitchFamily="34" charset="77"/>
                <a:ea typeface="SB Sans Text" panose="020B0503040504020204" pitchFamily="34" charset="77"/>
                <a:cs typeface="SB Sans Text" panose="020B0503040504020204" pitchFamily="34" charset="77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pPr>
              <a:defRPr/>
            </a:pPr>
            <a:endParaRPr/>
          </a:p>
        </p:txBody>
      </p:sp>
      <p:sp>
        <p:nvSpPr>
          <p:cNvPr id="19" name="Google Shape;19;p28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SB Sans Text" panose="020B0503040504020204" pitchFamily="34" charset="77"/>
                <a:cs typeface="SB Sans Text" panose="020B0503040504020204" pitchFamily="34" charset="77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 lang="en-RU"/>
          </a:p>
        </p:txBody>
      </p:sp>
      <p:sp>
        <p:nvSpPr>
          <p:cNvPr id="20" name="Google Shape;20;p28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SB Sans Text" panose="020B0503040504020204" pitchFamily="34" charset="77"/>
                <a:cs typeface="SB Sans Text" panose="020B0503040504020204" pitchFamily="34" charset="77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 lang="en-RU"/>
          </a:p>
        </p:txBody>
      </p:sp>
      <p:sp>
        <p:nvSpPr>
          <p:cNvPr id="21" name="Google Shape;21;p28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SB Sans Text" panose="020B0503040504020204" pitchFamily="34" charset="77"/>
                <a:ea typeface="SB Sans Text" panose="020B0503040504020204" pitchFamily="34" charset="77"/>
                <a:cs typeface="SB Sans Text" panose="020B0503040504020204" pitchFamily="34" charset="77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fld id="{00000000-1234-1234-1234-1234123412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2" name="Google Shape;22;p28"/>
          <p:cNvSpPr/>
          <p:nvPr/>
        </p:nvSpPr>
        <p:spPr bwMode="auto">
          <a:xfrm>
            <a:off x="0" y="0"/>
            <a:ext cx="1524000" cy="1524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/>
            </a:pPr>
            <a:endParaRPr sz="1800" b="0" i="0" u="none" strike="noStrike" cap="none">
              <a:solidFill>
                <a:srgbClr val="64BB48"/>
              </a:solidFill>
              <a:latin typeface="SB Sans Text" panose="020B0503040504020204" pitchFamily="34" charset="77"/>
              <a:ea typeface="Calibri"/>
              <a:cs typeface="SB Sans Text" panose="020B0503040504020204" pitchFamily="34" charset="77"/>
            </a:endParaRPr>
          </a:p>
        </p:txBody>
      </p:sp>
      <p:sp>
        <p:nvSpPr>
          <p:cNvPr id="23" name="Google Shape;23;p28"/>
          <p:cNvSpPr/>
          <p:nvPr/>
        </p:nvSpPr>
        <p:spPr bwMode="auto">
          <a:xfrm>
            <a:off x="10668000" y="5334000"/>
            <a:ext cx="1524000" cy="1524000"/>
          </a:xfrm>
          <a:prstGeom prst="rect">
            <a:avLst/>
          </a:prstGeom>
          <a:solidFill>
            <a:srgbClr val="32404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/>
            </a:pPr>
            <a:endParaRPr sz="1800" b="0" i="0" u="none" strike="noStrike" cap="none">
              <a:solidFill>
                <a:schemeClr val="lt1"/>
              </a:solidFill>
              <a:latin typeface="SB Sans Text" panose="020B0503040504020204" pitchFamily="34" charset="77"/>
              <a:ea typeface="Calibri"/>
              <a:cs typeface="SB Sans Text" panose="020B0503040504020204" pitchFamily="34" charset="77"/>
            </a:endParaRPr>
          </a:p>
        </p:txBody>
      </p:sp>
      <p:pic>
        <p:nvPicPr>
          <p:cNvPr id="24" name="Google Shape;24;p28"/>
          <p:cNvPicPr/>
          <p:nvPr/>
        </p:nvPicPr>
        <p:blipFill>
          <a:blip r:embed="rId2">
            <a:alphaModFix/>
          </a:blip>
          <a:stretch/>
        </p:blipFill>
        <p:spPr bwMode="auto">
          <a:xfrm rot="5400000">
            <a:off x="9550814" y="1379000"/>
            <a:ext cx="3758372" cy="1000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28"/>
          <p:cNvPicPr/>
          <p:nvPr/>
        </p:nvPicPr>
        <p:blipFill>
          <a:blip r:embed="rId3">
            <a:alphaModFix/>
          </a:blip>
          <a:stretch/>
        </p:blipFill>
        <p:spPr bwMode="auto">
          <a:xfrm rot="-5400000" flipH="1">
            <a:off x="-1118203" y="3612907"/>
            <a:ext cx="3759978" cy="100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28"/>
          <p:cNvPicPr/>
          <p:nvPr/>
        </p:nvPicPr>
        <p:blipFill>
          <a:blip r:embed="rId4">
            <a:alphaModFix/>
          </a:blip>
          <a:stretch/>
        </p:blipFill>
        <p:spPr bwMode="auto">
          <a:xfrm>
            <a:off x="-591904" y="5020276"/>
            <a:ext cx="2598394" cy="2594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28"/>
          <p:cNvPicPr/>
          <p:nvPr/>
        </p:nvPicPr>
        <p:blipFill>
          <a:blip r:embed="rId5">
            <a:alphaModFix/>
          </a:blip>
          <a:stretch/>
        </p:blipFill>
        <p:spPr bwMode="auto">
          <a:xfrm>
            <a:off x="5071309" y="5726625"/>
            <a:ext cx="2049382" cy="7387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2209800" y="-942975"/>
            <a:ext cx="7772400" cy="43719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Picture with Caption" type="picTx" userDrawn="1">
  <p:cSld name="PICTURE_WITH_CAPTION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5" name="Google Shape;105;p37"/>
          <p:cNvSpPr txBox="1"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06" name="Google Shape;106;p37"/>
          <p:cNvSpPr>
            <a:spLocks noGrp="1"/>
          </p:cNvSpPr>
          <p:nvPr>
            <p:ph type="pic" idx="2"/>
          </p:nvPr>
        </p:nvSpPr>
        <p:spPr bwMode="auto"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07" name="Google Shape;107;p37"/>
          <p:cNvSpPr txBox="1">
            <a:spLocks noGrp="1"/>
          </p:cNvSpPr>
          <p:nvPr>
            <p:ph type="body" idx="1"/>
          </p:nvPr>
        </p:nvSpPr>
        <p:spPr bwMode="auto"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pPr>
              <a:defRPr/>
            </a:pPr>
            <a:endParaRPr/>
          </a:p>
        </p:txBody>
      </p:sp>
      <p:sp>
        <p:nvSpPr>
          <p:cNvPr id="108" name="Google Shape;108;p37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09" name="Google Shape;109;p37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10" name="Google Shape;110;p37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itle and Vertical Text" type="vertTx" userDrawn="1">
  <p:cSld name="VERTICAL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2" name="Google Shape;112;p38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13" name="Google Shape;113;p38"/>
          <p:cNvSpPr txBox="1">
            <a:spLocks noGrp="1"/>
          </p:cNvSpPr>
          <p:nvPr>
            <p:ph type="body" idx="1"/>
          </p:nvPr>
        </p:nvSpPr>
        <p:spPr bwMode="auto"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14" name="Google Shape;114;p38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15" name="Google Shape;115;p38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16" name="Google Shape;116;p38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Vertical Title and Text" type="vertTitleAndTx" userDrawn="1">
  <p:cSld name="VERTICAL_TITLE_AND_VERTICAL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18" name="Google Shape;118;p39"/>
          <p:cNvSpPr txBox="1">
            <a:spLocks noGrp="1"/>
          </p:cNvSpPr>
          <p:nvPr>
            <p:ph type="title"/>
          </p:nvPr>
        </p:nvSpPr>
        <p:spPr bwMode="auto"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19" name="Google Shape;119;p39"/>
          <p:cNvSpPr txBox="1">
            <a:spLocks noGrp="1"/>
          </p:cNvSpPr>
          <p:nvPr>
            <p:ph type="body" idx="1"/>
          </p:nvPr>
        </p:nvSpPr>
        <p:spPr bwMode="auto"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20" name="Google Shape;120;p39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21" name="Google Shape;121;p39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22" name="Google Shape;122;p39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itle Slide" type="title" userDrawn="1">
  <p:cSld name="TITL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0" name="Google Shape;130;g2ba7607367d_0_449"/>
          <p:cNvSpPr/>
          <p:nvPr/>
        </p:nvSpPr>
        <p:spPr bwMode="auto">
          <a:xfrm>
            <a:off x="2049382" y="1858411"/>
            <a:ext cx="8093100" cy="3379199"/>
          </a:xfrm>
          <a:prstGeom prst="rect">
            <a:avLst/>
          </a:prstGeom>
          <a:solidFill>
            <a:srgbClr val="F9F7F9"/>
          </a:solidFill>
          <a:ln>
            <a:noFill/>
          </a:ln>
          <a:effectLst>
            <a:outerShdw blurRad="88900" dist="63500" dir="2700000" algn="tl" rotWithShape="0">
              <a:srgbClr val="000000">
                <a:alpha val="745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/>
            </a:pPr>
            <a:endParaRPr sz="1800" b="0" i="0" u="none" strike="noStrike" cap="none">
              <a:solidFill>
                <a:schemeClr val="lt1"/>
              </a:solidFill>
              <a:latin typeface="SB Sans Text" panose="020B0503040504020204" pitchFamily="34" charset="77"/>
              <a:ea typeface="Calibri"/>
              <a:cs typeface="SB Sans Text" panose="020B0503040504020204" pitchFamily="34" charset="77"/>
            </a:endParaRPr>
          </a:p>
        </p:txBody>
      </p:sp>
      <p:sp>
        <p:nvSpPr>
          <p:cNvPr id="131" name="Google Shape;131;g2ba7607367d_0_449"/>
          <p:cNvSpPr txBox="1">
            <a:spLocks noGrp="1"/>
          </p:cNvSpPr>
          <p:nvPr>
            <p:ph type="ctrTitle"/>
          </p:nvPr>
        </p:nvSpPr>
        <p:spPr bwMode="auto">
          <a:xfrm>
            <a:off x="2049382" y="1854199"/>
            <a:ext cx="8093100" cy="234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6000"/>
              <a:buFont typeface="Arial"/>
              <a:buNone/>
              <a:defRPr sz="6000" b="1" i="0">
                <a:solidFill>
                  <a:srgbClr val="324048"/>
                </a:solidFill>
                <a:latin typeface="SB Sans Text" panose="020B0503040504020204" pitchFamily="34" charset="77"/>
                <a:ea typeface="SB Sans Text" panose="020B0503040504020204" pitchFamily="34" charset="77"/>
                <a:cs typeface="SB Sans Text" panose="020B0503040504020204" pitchFamily="34" charset="77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32" name="Google Shape;132;g2ba7607367d_0_449"/>
          <p:cNvSpPr txBox="1">
            <a:spLocks noGrp="1"/>
          </p:cNvSpPr>
          <p:nvPr>
            <p:ph type="subTitle" idx="1"/>
          </p:nvPr>
        </p:nvSpPr>
        <p:spPr bwMode="auto">
          <a:xfrm>
            <a:off x="2049382" y="4559272"/>
            <a:ext cx="8093100" cy="69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64BB48"/>
              </a:buClr>
              <a:buSzPts val="2400"/>
              <a:buNone/>
              <a:defRPr sz="2400" b="1" i="0">
                <a:solidFill>
                  <a:srgbClr val="64BB48"/>
                </a:solidFill>
                <a:latin typeface="SB Sans Text" panose="020B0503040504020204" pitchFamily="34" charset="77"/>
                <a:ea typeface="SB Sans Text" panose="020B0503040504020204" pitchFamily="34" charset="77"/>
                <a:cs typeface="SB Sans Text" panose="020B0503040504020204" pitchFamily="34" charset="77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pPr>
              <a:defRPr/>
            </a:pPr>
            <a:endParaRPr/>
          </a:p>
        </p:txBody>
      </p:sp>
      <p:sp>
        <p:nvSpPr>
          <p:cNvPr id="133" name="Google Shape;133;g2ba7607367d_0_449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SB Sans Text" panose="020B0503040504020204" pitchFamily="34" charset="77"/>
                <a:cs typeface="SB Sans Text" panose="020B0503040504020204" pitchFamily="34" charset="77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 lang="en-RU"/>
          </a:p>
        </p:txBody>
      </p:sp>
      <p:sp>
        <p:nvSpPr>
          <p:cNvPr id="134" name="Google Shape;134;g2ba7607367d_0_449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SB Sans Text" panose="020B0503040504020204" pitchFamily="34" charset="77"/>
                <a:cs typeface="SB Sans Text" panose="020B0503040504020204" pitchFamily="34" charset="77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 lang="en-RU"/>
          </a:p>
        </p:txBody>
      </p:sp>
      <p:sp>
        <p:nvSpPr>
          <p:cNvPr id="135" name="Google Shape;135;g2ba7607367d_0_449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SB Sans Text" panose="020B0503040504020204" pitchFamily="34" charset="77"/>
                <a:ea typeface="SB Sans Text" panose="020B0503040504020204" pitchFamily="34" charset="77"/>
                <a:cs typeface="SB Sans Text" panose="020B0503040504020204" pitchFamily="34" charset="77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fld id="{00000000-1234-1234-1234-1234123412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6" name="Google Shape;136;g2ba7607367d_0_449"/>
          <p:cNvSpPr/>
          <p:nvPr/>
        </p:nvSpPr>
        <p:spPr bwMode="auto">
          <a:xfrm>
            <a:off x="0" y="0"/>
            <a:ext cx="1524000" cy="1524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/>
            </a:pPr>
            <a:endParaRPr sz="1800" b="0" i="0" u="none" strike="noStrike" cap="none">
              <a:solidFill>
                <a:srgbClr val="64BB48"/>
              </a:solidFill>
              <a:latin typeface="SB Sans Text" panose="020B0503040504020204" pitchFamily="34" charset="77"/>
              <a:ea typeface="Calibri"/>
              <a:cs typeface="SB Sans Text" panose="020B0503040504020204" pitchFamily="34" charset="77"/>
            </a:endParaRPr>
          </a:p>
        </p:txBody>
      </p:sp>
      <p:sp>
        <p:nvSpPr>
          <p:cNvPr id="137" name="Google Shape;137;g2ba7607367d_0_449"/>
          <p:cNvSpPr/>
          <p:nvPr/>
        </p:nvSpPr>
        <p:spPr bwMode="auto">
          <a:xfrm>
            <a:off x="10668000" y="5334000"/>
            <a:ext cx="1524000" cy="1524000"/>
          </a:xfrm>
          <a:prstGeom prst="rect">
            <a:avLst/>
          </a:prstGeom>
          <a:solidFill>
            <a:srgbClr val="32404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/>
            </a:pPr>
            <a:endParaRPr sz="1800" b="0" i="0" u="none" strike="noStrike" cap="none">
              <a:solidFill>
                <a:schemeClr val="lt1"/>
              </a:solidFill>
              <a:latin typeface="SB Sans Text" panose="020B0503040504020204" pitchFamily="34" charset="77"/>
              <a:ea typeface="Calibri"/>
              <a:cs typeface="SB Sans Text" panose="020B0503040504020204" pitchFamily="34" charset="77"/>
            </a:endParaRPr>
          </a:p>
        </p:txBody>
      </p:sp>
      <p:pic>
        <p:nvPicPr>
          <p:cNvPr id="138" name="Google Shape;138;g2ba7607367d_0_449"/>
          <p:cNvPicPr/>
          <p:nvPr/>
        </p:nvPicPr>
        <p:blipFill>
          <a:blip r:embed="rId2">
            <a:alphaModFix/>
          </a:blip>
          <a:stretch/>
        </p:blipFill>
        <p:spPr bwMode="auto">
          <a:xfrm rot="5400000">
            <a:off x="9550813" y="1379001"/>
            <a:ext cx="3758373" cy="10003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g2ba7607367d_0_449"/>
          <p:cNvPicPr/>
          <p:nvPr/>
        </p:nvPicPr>
        <p:blipFill>
          <a:blip r:embed="rId3">
            <a:alphaModFix/>
          </a:blip>
          <a:stretch/>
        </p:blipFill>
        <p:spPr bwMode="auto">
          <a:xfrm rot="-5400000" flipH="1">
            <a:off x="-1118203" y="3612907"/>
            <a:ext cx="3759978" cy="100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g2ba7607367d_0_449"/>
          <p:cNvPicPr/>
          <p:nvPr/>
        </p:nvPicPr>
        <p:blipFill>
          <a:blip r:embed="rId4">
            <a:alphaModFix/>
          </a:blip>
          <a:stretch/>
        </p:blipFill>
        <p:spPr bwMode="auto">
          <a:xfrm>
            <a:off x="-591904" y="5020276"/>
            <a:ext cx="2598394" cy="2594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g2ba7607367d_0_449"/>
          <p:cNvPicPr/>
          <p:nvPr/>
        </p:nvPicPr>
        <p:blipFill>
          <a:blip r:embed="rId5">
            <a:alphaModFix/>
          </a:blip>
          <a:stretch/>
        </p:blipFill>
        <p:spPr bwMode="auto">
          <a:xfrm>
            <a:off x="5071309" y="5726625"/>
            <a:ext cx="2049381" cy="7387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2209800" y="-1281678"/>
            <a:ext cx="7772400" cy="43719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itle and Content" type="obj" userDrawn="1">
  <p:cSld name="OBJEC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44" name="Google Shape;144;g2ba7607367d_0_463"/>
          <p:cNvPicPr/>
          <p:nvPr/>
        </p:nvPicPr>
        <p:blipFill>
          <a:blip r:embed="rId2">
            <a:alphaModFix/>
          </a:blip>
          <a:stretch/>
        </p:blipFill>
        <p:spPr bwMode="auto">
          <a:xfrm rot="10800000">
            <a:off x="8806068" y="2975084"/>
            <a:ext cx="3393987" cy="9033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g2ba7607367d_0_463"/>
          <p:cNvPicPr/>
          <p:nvPr/>
        </p:nvPicPr>
        <p:blipFill>
          <a:blip r:embed="rId2">
            <a:alphaModFix/>
          </a:blip>
          <a:stretch/>
        </p:blipFill>
        <p:spPr bwMode="auto">
          <a:xfrm rot="10800000">
            <a:off x="-2" y="2975084"/>
            <a:ext cx="3393987" cy="903383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g2ba7607367d_0_463"/>
          <p:cNvSpPr/>
          <p:nvPr/>
        </p:nvSpPr>
        <p:spPr bwMode="auto">
          <a:xfrm>
            <a:off x="1798984" y="1857991"/>
            <a:ext cx="8919300" cy="4319100"/>
          </a:xfrm>
          <a:prstGeom prst="rect">
            <a:avLst/>
          </a:prstGeom>
          <a:solidFill>
            <a:srgbClr val="F9F7F9"/>
          </a:solidFill>
          <a:ln>
            <a:noFill/>
          </a:ln>
          <a:effectLst>
            <a:outerShdw blurRad="88900" dist="63500" dir="2700000" algn="tl" rotWithShape="0">
              <a:srgbClr val="000000">
                <a:alpha val="745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/>
            </a:pPr>
            <a:endParaRPr sz="1800" b="0" i="0" u="none" strike="noStrike" cap="none">
              <a:solidFill>
                <a:schemeClr val="lt1"/>
              </a:solidFill>
              <a:latin typeface="SB Sans Text" panose="020B0503040504020204" pitchFamily="34" charset="77"/>
              <a:ea typeface="Calibri"/>
              <a:cs typeface="SB Sans Text" panose="020B0503040504020204" pitchFamily="34" charset="77"/>
            </a:endParaRPr>
          </a:p>
        </p:txBody>
      </p:sp>
      <p:pic>
        <p:nvPicPr>
          <p:cNvPr id="147" name="Google Shape;147;g2ba7607367d_0_463"/>
          <p:cNvPicPr/>
          <p:nvPr/>
        </p:nvPicPr>
        <p:blipFill>
          <a:blip r:embed="rId3">
            <a:alphaModFix/>
          </a:blip>
          <a:stretch/>
        </p:blipFill>
        <p:spPr bwMode="auto">
          <a:xfrm>
            <a:off x="11288617" y="5971485"/>
            <a:ext cx="903383" cy="886514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g2ba7607367d_0_463"/>
          <p:cNvSpPr txBox="1">
            <a:spLocks noGrp="1"/>
          </p:cNvSpPr>
          <p:nvPr>
            <p:ph type="title"/>
          </p:nvPr>
        </p:nvSpPr>
        <p:spPr bwMode="auto">
          <a:xfrm>
            <a:off x="1798984" y="327992"/>
            <a:ext cx="8919300" cy="6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 sz="3200" b="1" i="0">
                <a:solidFill>
                  <a:srgbClr val="324048"/>
                </a:solidFill>
                <a:latin typeface="SB Sans Text" panose="020B0503040504020204" pitchFamily="34" charset="77"/>
                <a:ea typeface="SB Sans Text" panose="020B0503040504020204" pitchFamily="34" charset="77"/>
                <a:cs typeface="SB Sans Text" panose="020B0503040504020204" pitchFamily="34" charset="77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49" name="Google Shape;149;g2ba7607367d_0_463"/>
          <p:cNvSpPr txBox="1">
            <a:spLocks noGrp="1"/>
          </p:cNvSpPr>
          <p:nvPr>
            <p:ph type="body" idx="1"/>
          </p:nvPr>
        </p:nvSpPr>
        <p:spPr bwMode="auto">
          <a:xfrm>
            <a:off x="1798984" y="2087217"/>
            <a:ext cx="8919300" cy="4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048"/>
              </a:buClr>
              <a:buSzPts val="2800"/>
              <a:buFont typeface="Arial"/>
              <a:buChar char="•"/>
              <a:defRPr>
                <a:solidFill>
                  <a:srgbClr val="324048"/>
                </a:solidFill>
                <a:latin typeface="SB Sans Text" panose="020B0503040504020204" pitchFamily="34" charset="77"/>
                <a:ea typeface="SB Sans Text" panose="020B0503040504020204" pitchFamily="34" charset="77"/>
                <a:cs typeface="SB Sans Text" panose="020B0503040504020204" pitchFamily="34" charset="77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24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20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18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18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50" name="Google Shape;150;g2ba7607367d_0_463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SB Sans Text" panose="020B0503040504020204" pitchFamily="34" charset="77"/>
                <a:cs typeface="SB Sans Text" panose="020B0503040504020204" pitchFamily="34" charset="77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 lang="en-RU"/>
          </a:p>
        </p:txBody>
      </p:sp>
      <p:sp>
        <p:nvSpPr>
          <p:cNvPr id="151" name="Google Shape;151;g2ba7607367d_0_463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SB Sans Text" panose="020B0503040504020204" pitchFamily="34" charset="77"/>
                <a:cs typeface="SB Sans Text" panose="020B0503040504020204" pitchFamily="34" charset="77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 lang="en-RU"/>
          </a:p>
        </p:txBody>
      </p:sp>
      <p:sp>
        <p:nvSpPr>
          <p:cNvPr id="152" name="Google Shape;152;g2ba7607367d_0_463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299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SB Sans Text" panose="020B0503040504020204" pitchFamily="34" charset="77"/>
                <a:ea typeface="SB Sans Text" panose="020B0503040504020204" pitchFamily="34" charset="77"/>
                <a:cs typeface="SB Sans Text" panose="020B0503040504020204" pitchFamily="34" charset="77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defRPr/>
            </a:pPr>
            <a:fld id="{00000000-1234-1234-1234-1234123412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53" name="Google Shape;153;g2ba7607367d_0_463"/>
          <p:cNvPicPr/>
          <p:nvPr/>
        </p:nvPicPr>
        <p:blipFill>
          <a:blip r:embed="rId4">
            <a:alphaModFix/>
          </a:blip>
          <a:stretch/>
        </p:blipFill>
        <p:spPr bwMode="auto">
          <a:xfrm>
            <a:off x="0" y="0"/>
            <a:ext cx="1559750" cy="15306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g2ba7607367d_0_463"/>
          <p:cNvPicPr/>
          <p:nvPr/>
        </p:nvPicPr>
        <p:blipFill>
          <a:blip r:embed="rId5">
            <a:alphaModFix/>
          </a:blip>
          <a:stretch/>
        </p:blipFill>
        <p:spPr bwMode="auto">
          <a:xfrm>
            <a:off x="10718247" y="-4969"/>
            <a:ext cx="1559112" cy="153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g2ba7607367d_0_463"/>
          <p:cNvSpPr/>
          <p:nvPr/>
        </p:nvSpPr>
        <p:spPr bwMode="auto">
          <a:xfrm>
            <a:off x="0" y="5959379"/>
            <a:ext cx="903299" cy="90329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/>
            </a:pPr>
            <a:endParaRPr sz="1800" b="0" i="0" u="none" strike="noStrike" cap="none">
              <a:solidFill>
                <a:srgbClr val="64BB48"/>
              </a:solidFill>
              <a:latin typeface="SB Sans Text" panose="020B0503040504020204" pitchFamily="34" charset="77"/>
              <a:ea typeface="Calibri"/>
              <a:cs typeface="SB Sans Text" panose="020B0503040504020204" pitchFamily="34" charset="77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wo Content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57" name="Google Shape;157;g2ba7607367d_0_476"/>
          <p:cNvPicPr/>
          <p:nvPr/>
        </p:nvPicPr>
        <p:blipFill>
          <a:blip r:embed="rId2">
            <a:alphaModFix/>
          </a:blip>
          <a:stretch/>
        </p:blipFill>
        <p:spPr bwMode="auto">
          <a:xfrm rot="10800000">
            <a:off x="8806068" y="2975084"/>
            <a:ext cx="3393987" cy="9033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" name="Google Shape;158;g2ba7607367d_0_476"/>
          <p:cNvPicPr/>
          <p:nvPr/>
        </p:nvPicPr>
        <p:blipFill>
          <a:blip r:embed="rId2">
            <a:alphaModFix/>
          </a:blip>
          <a:stretch/>
        </p:blipFill>
        <p:spPr bwMode="auto">
          <a:xfrm rot="10800000">
            <a:off x="-2" y="2975084"/>
            <a:ext cx="3393987" cy="903383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g2ba7607367d_0_476"/>
          <p:cNvSpPr/>
          <p:nvPr/>
        </p:nvSpPr>
        <p:spPr bwMode="auto">
          <a:xfrm>
            <a:off x="838200" y="1825625"/>
            <a:ext cx="5181600" cy="3885000"/>
          </a:xfrm>
          <a:prstGeom prst="rect">
            <a:avLst/>
          </a:prstGeom>
          <a:solidFill>
            <a:srgbClr val="F9F7F9"/>
          </a:solidFill>
          <a:ln>
            <a:noFill/>
          </a:ln>
          <a:effectLst>
            <a:outerShdw blurRad="88900" dist="63500" dir="2700000" algn="tl" rotWithShape="0">
              <a:srgbClr val="000000">
                <a:alpha val="745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/>
            </a:pPr>
            <a:endParaRPr sz="1800" b="0" i="0" u="none" strike="noStrike" cap="none">
              <a:solidFill>
                <a:schemeClr val="lt1"/>
              </a:solidFill>
              <a:latin typeface="SB Sans Text" panose="020B0503040504020204" pitchFamily="34" charset="77"/>
              <a:ea typeface="Calibri"/>
              <a:cs typeface="SB Sans Text" panose="020B0503040504020204" pitchFamily="34" charset="77"/>
            </a:endParaRPr>
          </a:p>
        </p:txBody>
      </p:sp>
      <p:sp>
        <p:nvSpPr>
          <p:cNvPr id="160" name="Google Shape;160;g2ba7607367d_0_476"/>
          <p:cNvSpPr/>
          <p:nvPr/>
        </p:nvSpPr>
        <p:spPr bwMode="auto">
          <a:xfrm>
            <a:off x="6145696" y="1825625"/>
            <a:ext cx="5181600" cy="3885000"/>
          </a:xfrm>
          <a:prstGeom prst="rect">
            <a:avLst/>
          </a:prstGeom>
          <a:solidFill>
            <a:srgbClr val="F9F7F9"/>
          </a:solidFill>
          <a:ln>
            <a:noFill/>
          </a:ln>
          <a:effectLst>
            <a:outerShdw blurRad="88900" dist="63500" dir="2700000" algn="tl" rotWithShape="0">
              <a:srgbClr val="000000">
                <a:alpha val="745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/>
            </a:pPr>
            <a:endParaRPr sz="1800" b="0" i="0" u="none" strike="noStrike" cap="none">
              <a:solidFill>
                <a:schemeClr val="lt1"/>
              </a:solidFill>
              <a:latin typeface="SB Sans Text" panose="020B0503040504020204" pitchFamily="34" charset="77"/>
              <a:ea typeface="Calibri"/>
              <a:cs typeface="SB Sans Text" panose="020B0503040504020204" pitchFamily="34" charset="77"/>
            </a:endParaRPr>
          </a:p>
        </p:txBody>
      </p:sp>
      <p:sp>
        <p:nvSpPr>
          <p:cNvPr id="161" name="Google Shape;161;g2ba7607367d_0_476"/>
          <p:cNvSpPr txBox="1">
            <a:spLocks noGrp="1"/>
          </p:cNvSpPr>
          <p:nvPr>
            <p:ph type="body" idx="1"/>
          </p:nvPr>
        </p:nvSpPr>
        <p:spPr bwMode="auto">
          <a:xfrm>
            <a:off x="838200" y="1825625"/>
            <a:ext cx="5181600" cy="38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048"/>
              </a:buClr>
              <a:buSzPts val="2800"/>
              <a:buFont typeface="Arial"/>
              <a:buChar char="•"/>
              <a:defRPr>
                <a:solidFill>
                  <a:srgbClr val="324048"/>
                </a:solidFill>
                <a:latin typeface="SB Sans Text" panose="020B0503040504020204" pitchFamily="34" charset="77"/>
                <a:ea typeface="SB Sans Text" panose="020B0503040504020204" pitchFamily="34" charset="77"/>
                <a:cs typeface="SB Sans Text" panose="020B0503040504020204" pitchFamily="34" charset="77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24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20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18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18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62" name="Google Shape;162;g2ba7607367d_0_476"/>
          <p:cNvSpPr txBox="1">
            <a:spLocks noGrp="1"/>
          </p:cNvSpPr>
          <p:nvPr>
            <p:ph type="body" idx="2"/>
          </p:nvPr>
        </p:nvSpPr>
        <p:spPr bwMode="auto">
          <a:xfrm>
            <a:off x="6172200" y="1825625"/>
            <a:ext cx="5181600" cy="38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048"/>
              </a:buClr>
              <a:buSzPts val="2800"/>
              <a:buFont typeface="Arial"/>
              <a:buChar char="•"/>
              <a:defRPr>
                <a:solidFill>
                  <a:srgbClr val="324048"/>
                </a:solidFill>
                <a:latin typeface="SB Sans Text" panose="020B0503040504020204" pitchFamily="34" charset="77"/>
                <a:ea typeface="SB Sans Text" panose="020B0503040504020204" pitchFamily="34" charset="77"/>
                <a:cs typeface="SB Sans Text" panose="020B0503040504020204" pitchFamily="34" charset="77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24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20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18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18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63" name="Google Shape;163;g2ba7607367d_0_476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SB Sans Text" panose="020B0503040504020204" pitchFamily="34" charset="77"/>
                <a:cs typeface="SB Sans Text" panose="020B0503040504020204" pitchFamily="34" charset="77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 lang="en-RU"/>
          </a:p>
        </p:txBody>
      </p:sp>
      <p:sp>
        <p:nvSpPr>
          <p:cNvPr id="164" name="Google Shape;164;g2ba7607367d_0_476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SB Sans Text" panose="020B0503040504020204" pitchFamily="34" charset="77"/>
                <a:cs typeface="SB Sans Text" panose="020B0503040504020204" pitchFamily="34" charset="77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 lang="en-RU"/>
          </a:p>
        </p:txBody>
      </p:sp>
      <p:pic>
        <p:nvPicPr>
          <p:cNvPr id="165" name="Google Shape;165;g2ba7607367d_0_476"/>
          <p:cNvPicPr/>
          <p:nvPr/>
        </p:nvPicPr>
        <p:blipFill>
          <a:blip r:embed="rId3">
            <a:alphaModFix/>
          </a:blip>
          <a:stretch/>
        </p:blipFill>
        <p:spPr bwMode="auto">
          <a:xfrm>
            <a:off x="0" y="0"/>
            <a:ext cx="1559750" cy="1530627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g2ba7607367d_0_476"/>
          <p:cNvSpPr txBox="1">
            <a:spLocks noGrp="1"/>
          </p:cNvSpPr>
          <p:nvPr>
            <p:ph type="title"/>
          </p:nvPr>
        </p:nvSpPr>
        <p:spPr bwMode="auto">
          <a:xfrm>
            <a:off x="1798984" y="327992"/>
            <a:ext cx="8919300" cy="6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 sz="3200" b="1" i="0">
                <a:solidFill>
                  <a:srgbClr val="324048"/>
                </a:solidFill>
                <a:latin typeface="SB Sans Text" panose="020B0503040504020204" pitchFamily="34" charset="77"/>
                <a:ea typeface="SB Sans Text" panose="020B0503040504020204" pitchFamily="34" charset="77"/>
                <a:cs typeface="SB Sans Text" panose="020B0503040504020204" pitchFamily="34" charset="77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pic>
        <p:nvPicPr>
          <p:cNvPr id="167" name="Google Shape;167;g2ba7607367d_0_476"/>
          <p:cNvPicPr/>
          <p:nvPr/>
        </p:nvPicPr>
        <p:blipFill>
          <a:blip r:embed="rId4">
            <a:alphaModFix/>
          </a:blip>
          <a:stretch/>
        </p:blipFill>
        <p:spPr bwMode="auto">
          <a:xfrm>
            <a:off x="11288617" y="5971485"/>
            <a:ext cx="903383" cy="886514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g2ba7607367d_0_476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299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SB Sans Text" panose="020B0503040504020204" pitchFamily="34" charset="77"/>
                <a:ea typeface="SB Sans Text" panose="020B0503040504020204" pitchFamily="34" charset="77"/>
                <a:cs typeface="SB Sans Text" panose="020B0503040504020204" pitchFamily="34" charset="77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defRPr/>
            </a:pPr>
            <a:fld id="{00000000-1234-1234-1234-1234123412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69" name="Google Shape;169;g2ba7607367d_0_476"/>
          <p:cNvPicPr/>
          <p:nvPr/>
        </p:nvPicPr>
        <p:blipFill>
          <a:blip r:embed="rId5">
            <a:alphaModFix/>
          </a:blip>
          <a:stretch/>
        </p:blipFill>
        <p:spPr bwMode="auto">
          <a:xfrm flipH="1">
            <a:off x="407502" y="6203418"/>
            <a:ext cx="1828801" cy="48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g2ba7607367d_0_476"/>
          <p:cNvPicPr/>
          <p:nvPr/>
        </p:nvPicPr>
        <p:blipFill>
          <a:blip r:embed="rId6">
            <a:alphaModFix/>
          </a:blip>
          <a:stretch/>
        </p:blipFill>
        <p:spPr bwMode="auto">
          <a:xfrm>
            <a:off x="-399118" y="5815936"/>
            <a:ext cx="1263823" cy="12617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g2ba7607367d_0_476"/>
          <p:cNvPicPr/>
          <p:nvPr/>
        </p:nvPicPr>
        <p:blipFill>
          <a:blip r:embed="rId7">
            <a:alphaModFix/>
          </a:blip>
          <a:stretch/>
        </p:blipFill>
        <p:spPr bwMode="auto">
          <a:xfrm flipH="1">
            <a:off x="11253324" y="0"/>
            <a:ext cx="938675" cy="11474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1_Two Content" userDrawn="1">
  <p:cSld name="1_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3" name="Google Shape;173;g2ba7607367d_0_492"/>
          <p:cNvSpPr txBox="1">
            <a:spLocks noGrp="1"/>
          </p:cNvSpPr>
          <p:nvPr>
            <p:ph type="body" idx="1"/>
          </p:nvPr>
        </p:nvSpPr>
        <p:spPr bwMode="auto">
          <a:xfrm>
            <a:off x="838200" y="1825625"/>
            <a:ext cx="5181600" cy="38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048"/>
              </a:buClr>
              <a:buSzPts val="2800"/>
              <a:buFont typeface="Arial"/>
              <a:buChar char="•"/>
              <a:defRPr>
                <a:solidFill>
                  <a:srgbClr val="324048"/>
                </a:solidFill>
                <a:latin typeface="SB Sans Text" panose="020B0503040504020204" pitchFamily="34" charset="77"/>
                <a:ea typeface="SB Sans Text" panose="020B0503040504020204" pitchFamily="34" charset="77"/>
                <a:cs typeface="SB Sans Text" panose="020B0503040504020204" pitchFamily="34" charset="77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24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20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18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18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74" name="Google Shape;174;g2ba7607367d_0_492"/>
          <p:cNvSpPr txBox="1">
            <a:spLocks noGrp="1"/>
          </p:cNvSpPr>
          <p:nvPr>
            <p:ph type="body" idx="2"/>
          </p:nvPr>
        </p:nvSpPr>
        <p:spPr bwMode="auto">
          <a:xfrm>
            <a:off x="6172200" y="1825625"/>
            <a:ext cx="5181600" cy="38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048"/>
              </a:buClr>
              <a:buSzPts val="2800"/>
              <a:buFont typeface="Arial"/>
              <a:buChar char="•"/>
              <a:defRPr>
                <a:solidFill>
                  <a:srgbClr val="324048"/>
                </a:solidFill>
                <a:latin typeface="SB Sans Text" panose="020B0503040504020204" pitchFamily="34" charset="77"/>
                <a:ea typeface="SB Sans Text" panose="020B0503040504020204" pitchFamily="34" charset="77"/>
                <a:cs typeface="SB Sans Text" panose="020B0503040504020204" pitchFamily="34" charset="77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24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20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18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18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75" name="Google Shape;175;g2ba7607367d_0_492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SB Sans Text" panose="020B0503040504020204" pitchFamily="34" charset="77"/>
                <a:cs typeface="SB Sans Text" panose="020B0503040504020204" pitchFamily="34" charset="77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 lang="en-RU"/>
          </a:p>
        </p:txBody>
      </p:sp>
      <p:sp>
        <p:nvSpPr>
          <p:cNvPr id="176" name="Google Shape;176;g2ba7607367d_0_492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SB Sans Text" panose="020B0503040504020204" pitchFamily="34" charset="77"/>
                <a:cs typeface="SB Sans Text" panose="020B0503040504020204" pitchFamily="34" charset="77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 lang="en-RU"/>
          </a:p>
        </p:txBody>
      </p:sp>
      <p:pic>
        <p:nvPicPr>
          <p:cNvPr id="177" name="Google Shape;177;g2ba7607367d_0_492"/>
          <p:cNvPicPr/>
          <p:nvPr/>
        </p:nvPicPr>
        <p:blipFill>
          <a:blip r:embed="rId2">
            <a:alphaModFix/>
          </a:blip>
          <a:stretch/>
        </p:blipFill>
        <p:spPr bwMode="auto">
          <a:xfrm>
            <a:off x="0" y="0"/>
            <a:ext cx="1559750" cy="1530627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g2ba7607367d_0_492"/>
          <p:cNvSpPr txBox="1">
            <a:spLocks noGrp="1"/>
          </p:cNvSpPr>
          <p:nvPr>
            <p:ph type="title"/>
          </p:nvPr>
        </p:nvSpPr>
        <p:spPr bwMode="auto">
          <a:xfrm>
            <a:off x="1798984" y="327992"/>
            <a:ext cx="8919300" cy="6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 sz="3200" b="1" i="0">
                <a:solidFill>
                  <a:srgbClr val="324048"/>
                </a:solidFill>
                <a:latin typeface="SB Sans Text" panose="020B0503040504020204" pitchFamily="34" charset="77"/>
                <a:ea typeface="SB Sans Text" panose="020B0503040504020204" pitchFamily="34" charset="77"/>
                <a:cs typeface="SB Sans Text" panose="020B0503040504020204" pitchFamily="34" charset="77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pic>
        <p:nvPicPr>
          <p:cNvPr id="179" name="Google Shape;179;g2ba7607367d_0_492"/>
          <p:cNvPicPr/>
          <p:nvPr/>
        </p:nvPicPr>
        <p:blipFill>
          <a:blip r:embed="rId3">
            <a:alphaModFix/>
          </a:blip>
          <a:stretch/>
        </p:blipFill>
        <p:spPr bwMode="auto">
          <a:xfrm>
            <a:off x="11288617" y="5971485"/>
            <a:ext cx="903383" cy="886514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g2ba7607367d_0_492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299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SB Sans Text" panose="020B0503040504020204" pitchFamily="34" charset="77"/>
                <a:ea typeface="SB Sans Text" panose="020B0503040504020204" pitchFamily="34" charset="77"/>
                <a:cs typeface="SB Sans Text" panose="020B0503040504020204" pitchFamily="34" charset="77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defRPr/>
            </a:pPr>
            <a:fld id="{00000000-1234-1234-1234-1234123412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81" name="Google Shape;181;g2ba7607367d_0_492"/>
          <p:cNvPicPr/>
          <p:nvPr/>
        </p:nvPicPr>
        <p:blipFill>
          <a:blip r:embed="rId4">
            <a:alphaModFix/>
          </a:blip>
          <a:stretch/>
        </p:blipFill>
        <p:spPr bwMode="auto">
          <a:xfrm flipH="1">
            <a:off x="11253324" y="0"/>
            <a:ext cx="938675" cy="1147486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g2ba7607367d_0_492"/>
          <p:cNvSpPr/>
          <p:nvPr/>
        </p:nvSpPr>
        <p:spPr bwMode="auto">
          <a:xfrm>
            <a:off x="0" y="5962774"/>
            <a:ext cx="903299" cy="90329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/>
            </a:pPr>
            <a:endParaRPr sz="1800" b="0" i="0" u="none" strike="noStrike" cap="none">
              <a:solidFill>
                <a:srgbClr val="64BB48"/>
              </a:solidFill>
              <a:latin typeface="SB Sans Text" panose="020B0503040504020204" pitchFamily="34" charset="77"/>
              <a:ea typeface="Calibri"/>
              <a:cs typeface="SB Sans Text" panose="020B0503040504020204" pitchFamily="34" charset="77"/>
            </a:endParaRPr>
          </a:p>
        </p:txBody>
      </p:sp>
      <p:sp>
        <p:nvSpPr>
          <p:cNvPr id="183" name="Google Shape;183;g2ba7607367d_0_492"/>
          <p:cNvSpPr/>
          <p:nvPr/>
        </p:nvSpPr>
        <p:spPr bwMode="auto">
          <a:xfrm>
            <a:off x="172279" y="5780212"/>
            <a:ext cx="903299" cy="903299"/>
          </a:xfrm>
          <a:prstGeom prst="rect">
            <a:avLst/>
          </a:prstGeom>
          <a:noFill/>
          <a:ln w="12700" cap="flat" cmpd="sng">
            <a:solidFill>
              <a:srgbClr val="324048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/>
            </a:pPr>
            <a:endParaRPr sz="1800" b="0" i="0" u="none" strike="noStrike" cap="none">
              <a:solidFill>
                <a:srgbClr val="64BB48"/>
              </a:solidFill>
              <a:latin typeface="SB Sans Text" panose="020B0503040504020204" pitchFamily="34" charset="77"/>
              <a:ea typeface="Calibri"/>
              <a:cs typeface="SB Sans Text" panose="020B0503040504020204" pitchFamily="34" charset="77"/>
            </a:endParaRPr>
          </a:p>
        </p:txBody>
      </p:sp>
      <p:pic>
        <p:nvPicPr>
          <p:cNvPr id="184" name="Google Shape;184;g2ba7607367d_0_492"/>
          <p:cNvPicPr/>
          <p:nvPr/>
        </p:nvPicPr>
        <p:blipFill>
          <a:blip r:embed="rId5">
            <a:alphaModFix/>
          </a:blip>
          <a:stretch/>
        </p:blipFill>
        <p:spPr bwMode="auto">
          <a:xfrm rot="5400000">
            <a:off x="-282201" y="3172831"/>
            <a:ext cx="1421297" cy="512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g2ba7607367d_0_492"/>
          <p:cNvPicPr/>
          <p:nvPr/>
        </p:nvPicPr>
        <p:blipFill>
          <a:blip r:embed="rId5">
            <a:alphaModFix/>
          </a:blip>
          <a:stretch/>
        </p:blipFill>
        <p:spPr bwMode="auto">
          <a:xfrm rot="-5400000">
            <a:off x="11029660" y="3172830"/>
            <a:ext cx="1421297" cy="5123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Section Header" type="secHead" userDrawn="1">
  <p:cSld name="SECTION_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7" name="Google Shape;187;g2ba7607367d_0_506"/>
          <p:cNvSpPr txBox="1"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6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88" name="Google Shape;188;g2ba7607367d_0_506"/>
          <p:cNvSpPr txBox="1"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189" name="Google Shape;189;g2ba7607367d_0_506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90" name="Google Shape;190;g2ba7607367d_0_506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91" name="Google Shape;191;g2ba7607367d_0_506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Comparison" type="twoTxTwoObj" userDrawn="1">
  <p:cSld name="TWO_OBJECTS_WITH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3" name="Google Shape;193;g2ba7607367d_0_512"/>
          <p:cNvSpPr txBox="1"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94" name="Google Shape;194;g2ba7607367d_0_512"/>
          <p:cNvSpPr txBox="1"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900" cy="8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>
              <a:defRPr/>
            </a:pPr>
            <a:endParaRPr/>
          </a:p>
        </p:txBody>
      </p:sp>
      <p:sp>
        <p:nvSpPr>
          <p:cNvPr id="195" name="Google Shape;195;g2ba7607367d_0_512"/>
          <p:cNvSpPr txBox="1">
            <a:spLocks noGrp="1"/>
          </p:cNvSpPr>
          <p:nvPr>
            <p:ph type="body" idx="2"/>
          </p:nvPr>
        </p:nvSpPr>
        <p:spPr bwMode="auto">
          <a:xfrm>
            <a:off x="839788" y="2505074"/>
            <a:ext cx="5157900" cy="36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96" name="Google Shape;196;g2ba7607367d_0_512"/>
          <p:cNvSpPr txBox="1">
            <a:spLocks noGrp="1"/>
          </p:cNvSpPr>
          <p:nvPr>
            <p:ph type="body" idx="3"/>
          </p:nvPr>
        </p:nvSpPr>
        <p:spPr bwMode="auto">
          <a:xfrm>
            <a:off x="6172200" y="1681163"/>
            <a:ext cx="5183100" cy="8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>
              <a:defRPr/>
            </a:pPr>
            <a:endParaRPr/>
          </a:p>
        </p:txBody>
      </p:sp>
      <p:sp>
        <p:nvSpPr>
          <p:cNvPr id="197" name="Google Shape;197;g2ba7607367d_0_512"/>
          <p:cNvSpPr txBox="1">
            <a:spLocks noGrp="1"/>
          </p:cNvSpPr>
          <p:nvPr>
            <p:ph type="body" idx="4"/>
          </p:nvPr>
        </p:nvSpPr>
        <p:spPr bwMode="auto">
          <a:xfrm>
            <a:off x="6172200" y="2505074"/>
            <a:ext cx="5183100" cy="368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98" name="Google Shape;198;g2ba7607367d_0_512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99" name="Google Shape;199;g2ba7607367d_0_512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00" name="Google Shape;200;g2ba7607367d_0_512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201" name="Google Shape;201;g2ba7607367d_0_512"/>
          <p:cNvPicPr/>
          <p:nvPr/>
        </p:nvPicPr>
        <p:blipFill>
          <a:blip r:embed="rId2">
            <a:alphaModFix/>
          </a:blip>
          <a:stretch/>
        </p:blipFill>
        <p:spPr bwMode="auto">
          <a:xfrm>
            <a:off x="5686082" y="1456889"/>
            <a:ext cx="834025" cy="52126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itle Only" type="titleOnly" userDrawn="1">
  <p:cSld name="TITLE_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3" name="Google Shape;203;g2ba7607367d_0_522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04" name="Google Shape;204;g2ba7607367d_0_522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05" name="Google Shape;205;g2ba7607367d_0_522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06" name="Google Shape;206;g2ba7607367d_0_522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itle and Content" type="obj" userDrawn="1">
  <p:cSld name="OBJEC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0" name="Google Shape;30;p30"/>
          <p:cNvPicPr/>
          <p:nvPr/>
        </p:nvPicPr>
        <p:blipFill>
          <a:blip r:embed="rId2">
            <a:alphaModFix/>
          </a:blip>
          <a:stretch/>
        </p:blipFill>
        <p:spPr bwMode="auto">
          <a:xfrm rot="10800000">
            <a:off x="8806070" y="2975084"/>
            <a:ext cx="3393985" cy="903383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31;p30"/>
          <p:cNvPicPr/>
          <p:nvPr/>
        </p:nvPicPr>
        <p:blipFill>
          <a:blip r:embed="rId2">
            <a:alphaModFix/>
          </a:blip>
          <a:stretch/>
        </p:blipFill>
        <p:spPr bwMode="auto">
          <a:xfrm rot="10800000">
            <a:off x="0" y="2975084"/>
            <a:ext cx="3393985" cy="903383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30"/>
          <p:cNvSpPr/>
          <p:nvPr/>
        </p:nvSpPr>
        <p:spPr bwMode="auto">
          <a:xfrm>
            <a:off x="1798984" y="1857991"/>
            <a:ext cx="8919262" cy="4318971"/>
          </a:xfrm>
          <a:prstGeom prst="rect">
            <a:avLst/>
          </a:prstGeom>
          <a:solidFill>
            <a:srgbClr val="F9F7F9"/>
          </a:solidFill>
          <a:ln>
            <a:noFill/>
          </a:ln>
          <a:effectLst>
            <a:outerShdw blurRad="88900" dist="63500" dir="2700000" algn="tl" rotWithShape="0">
              <a:srgbClr val="000000">
                <a:alpha val="549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/>
            </a:pPr>
            <a:endParaRPr sz="1800" b="0" i="0" u="none" strike="noStrike" cap="none">
              <a:solidFill>
                <a:schemeClr val="lt1"/>
              </a:solidFill>
              <a:latin typeface="SB Sans Text" panose="020B0503040504020204" pitchFamily="34" charset="77"/>
              <a:ea typeface="Calibri"/>
              <a:cs typeface="SB Sans Text" panose="020B0503040504020204" pitchFamily="34" charset="77"/>
            </a:endParaRPr>
          </a:p>
        </p:txBody>
      </p:sp>
      <p:pic>
        <p:nvPicPr>
          <p:cNvPr id="33" name="Google Shape;33;p30"/>
          <p:cNvPicPr/>
          <p:nvPr/>
        </p:nvPicPr>
        <p:blipFill>
          <a:blip r:embed="rId3">
            <a:alphaModFix/>
          </a:blip>
          <a:stretch/>
        </p:blipFill>
        <p:spPr bwMode="auto">
          <a:xfrm>
            <a:off x="11288617" y="5971485"/>
            <a:ext cx="903383" cy="886515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30"/>
          <p:cNvSpPr txBox="1">
            <a:spLocks noGrp="1"/>
          </p:cNvSpPr>
          <p:nvPr>
            <p:ph type="title"/>
          </p:nvPr>
        </p:nvSpPr>
        <p:spPr bwMode="auto">
          <a:xfrm>
            <a:off x="1798984" y="327992"/>
            <a:ext cx="8919263" cy="665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 sz="3200" b="1" i="0">
                <a:solidFill>
                  <a:srgbClr val="324048"/>
                </a:solidFill>
                <a:latin typeface="SB Sans Text" panose="020B0503040504020204" pitchFamily="34" charset="77"/>
                <a:ea typeface="SB Sans Text" panose="020B0503040504020204" pitchFamily="34" charset="77"/>
                <a:cs typeface="SB Sans Text" panose="020B0503040504020204" pitchFamily="34" charset="77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5" name="Google Shape;35;p30"/>
          <p:cNvSpPr txBox="1">
            <a:spLocks noGrp="1"/>
          </p:cNvSpPr>
          <p:nvPr>
            <p:ph type="body" idx="1"/>
          </p:nvPr>
        </p:nvSpPr>
        <p:spPr bwMode="auto">
          <a:xfrm>
            <a:off x="1798984" y="2087217"/>
            <a:ext cx="8919263" cy="40897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048"/>
              </a:buClr>
              <a:buSzPts val="2800"/>
              <a:buFont typeface="Arial"/>
              <a:buChar char="•"/>
              <a:defRPr>
                <a:solidFill>
                  <a:srgbClr val="324048"/>
                </a:solidFill>
                <a:latin typeface="SB Sans Text" panose="020B0503040504020204" pitchFamily="34" charset="77"/>
                <a:ea typeface="SB Sans Text" panose="020B0503040504020204" pitchFamily="34" charset="77"/>
                <a:cs typeface="SB Sans Text" panose="020B0503040504020204" pitchFamily="34" charset="77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24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20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18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18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36" name="Google Shape;36;p30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SB Sans Text" panose="020B0503040504020204" pitchFamily="34" charset="77"/>
                <a:cs typeface="SB Sans Text" panose="020B0503040504020204" pitchFamily="34" charset="77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 lang="en-RU"/>
          </a:p>
        </p:txBody>
      </p:sp>
      <p:sp>
        <p:nvSpPr>
          <p:cNvPr id="37" name="Google Shape;37;p30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SB Sans Text" panose="020B0503040504020204" pitchFamily="34" charset="77"/>
                <a:cs typeface="SB Sans Text" panose="020B0503040504020204" pitchFamily="34" charset="77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 lang="en-RU"/>
          </a:p>
        </p:txBody>
      </p:sp>
      <p:sp>
        <p:nvSpPr>
          <p:cNvPr id="38" name="Google Shape;38;p30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38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SB Sans Text" panose="020B0503040504020204" pitchFamily="34" charset="77"/>
                <a:ea typeface="SB Sans Text" panose="020B0503040504020204" pitchFamily="34" charset="77"/>
                <a:cs typeface="SB Sans Text" panose="020B0503040504020204" pitchFamily="34" charset="77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defRPr/>
            </a:pPr>
            <a:fld id="{00000000-1234-1234-1234-1234123412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39" name="Google Shape;39;p30"/>
          <p:cNvPicPr/>
          <p:nvPr/>
        </p:nvPicPr>
        <p:blipFill>
          <a:blip r:embed="rId4">
            <a:alphaModFix/>
          </a:blip>
          <a:stretch/>
        </p:blipFill>
        <p:spPr bwMode="auto">
          <a:xfrm>
            <a:off x="0" y="0"/>
            <a:ext cx="1559750" cy="1530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p30"/>
          <p:cNvPicPr/>
          <p:nvPr/>
        </p:nvPicPr>
        <p:blipFill>
          <a:blip r:embed="rId5">
            <a:alphaModFix/>
          </a:blip>
          <a:stretch/>
        </p:blipFill>
        <p:spPr bwMode="auto">
          <a:xfrm>
            <a:off x="10718247" y="-4969"/>
            <a:ext cx="1559112" cy="153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30"/>
          <p:cNvSpPr/>
          <p:nvPr/>
        </p:nvSpPr>
        <p:spPr bwMode="auto">
          <a:xfrm>
            <a:off x="0" y="5959379"/>
            <a:ext cx="903383" cy="90338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/>
            </a:pPr>
            <a:endParaRPr sz="1800" b="0" i="0" u="none" strike="noStrike" cap="none">
              <a:solidFill>
                <a:srgbClr val="64BB48"/>
              </a:solidFill>
              <a:latin typeface="SB Sans Text" panose="020B0503040504020204" pitchFamily="34" charset="77"/>
              <a:ea typeface="Calibri"/>
              <a:cs typeface="SB Sans Text" panose="020B0503040504020204" pitchFamily="34" charset="77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Blank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8" name="Google Shape;208;g2ba7607367d_0_527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09" name="Google Shape;209;g2ba7607367d_0_527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10" name="Google Shape;210;g2ba7607367d_0_527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Content with Caption" type="objTx" userDrawn="1">
  <p:cSld name="OBJECT_WITH_CAPTION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2" name="Google Shape;212;g2ba7607367d_0_531"/>
          <p:cNvSpPr txBox="1">
            <a:spLocks noGrp="1"/>
          </p:cNvSpPr>
          <p:nvPr>
            <p:ph type="title"/>
          </p:nvPr>
        </p:nvSpPr>
        <p:spPr bwMode="auto"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13" name="Google Shape;213;g2ba7607367d_0_531"/>
          <p:cNvSpPr txBox="1">
            <a:spLocks noGrp="1"/>
          </p:cNvSpPr>
          <p:nvPr>
            <p:ph type="body" idx="1"/>
          </p:nvPr>
        </p:nvSpPr>
        <p:spPr bwMode="auto"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799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pPr>
              <a:defRPr/>
            </a:pPr>
            <a:endParaRPr/>
          </a:p>
        </p:txBody>
      </p:sp>
      <p:sp>
        <p:nvSpPr>
          <p:cNvPr id="214" name="Google Shape;214;g2ba7607367d_0_531"/>
          <p:cNvSpPr txBox="1">
            <a:spLocks noGrp="1"/>
          </p:cNvSpPr>
          <p:nvPr>
            <p:ph type="body" idx="2"/>
          </p:nvPr>
        </p:nvSpPr>
        <p:spPr bwMode="auto"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pPr>
              <a:defRPr/>
            </a:pPr>
            <a:endParaRPr/>
          </a:p>
        </p:txBody>
      </p:sp>
      <p:sp>
        <p:nvSpPr>
          <p:cNvPr id="215" name="Google Shape;215;g2ba7607367d_0_531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16" name="Google Shape;216;g2ba7607367d_0_531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17" name="Google Shape;217;g2ba7607367d_0_531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Picture with Caption" type="picTx" userDrawn="1">
  <p:cSld name="PICTURE_WITH_CAPTION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9" name="Google Shape;219;g2ba7607367d_0_538"/>
          <p:cNvSpPr txBox="1">
            <a:spLocks noGrp="1"/>
          </p:cNvSpPr>
          <p:nvPr>
            <p:ph type="title"/>
          </p:nvPr>
        </p:nvSpPr>
        <p:spPr bwMode="auto"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20" name="Google Shape;220;g2ba7607367d_0_538"/>
          <p:cNvSpPr>
            <a:spLocks noGrp="1"/>
          </p:cNvSpPr>
          <p:nvPr>
            <p:ph type="pic" idx="2"/>
          </p:nvPr>
        </p:nvSpPr>
        <p:spPr bwMode="auto"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</p:sp>
      <p:sp>
        <p:nvSpPr>
          <p:cNvPr id="221" name="Google Shape;221;g2ba7607367d_0_538"/>
          <p:cNvSpPr txBox="1">
            <a:spLocks noGrp="1"/>
          </p:cNvSpPr>
          <p:nvPr>
            <p:ph type="body" idx="1"/>
          </p:nvPr>
        </p:nvSpPr>
        <p:spPr bwMode="auto"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pPr>
              <a:defRPr/>
            </a:pPr>
            <a:endParaRPr/>
          </a:p>
        </p:txBody>
      </p:sp>
      <p:sp>
        <p:nvSpPr>
          <p:cNvPr id="222" name="Google Shape;222;g2ba7607367d_0_538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23" name="Google Shape;223;g2ba7607367d_0_538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24" name="Google Shape;224;g2ba7607367d_0_538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itle and Vertical Text" type="vertTx" userDrawn="1">
  <p:cSld name="VERTICAL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26" name="Google Shape;226;g2ba7607367d_0_545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27" name="Google Shape;227;g2ba7607367d_0_545"/>
          <p:cNvSpPr txBox="1">
            <a:spLocks noGrp="1"/>
          </p:cNvSpPr>
          <p:nvPr>
            <p:ph type="body" idx="1"/>
          </p:nvPr>
        </p:nvSpPr>
        <p:spPr bwMode="auto">
          <a:xfrm rot="5400000">
            <a:off x="3920400" y="-1256575"/>
            <a:ext cx="4351200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28" name="Google Shape;228;g2ba7607367d_0_545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29" name="Google Shape;229;g2ba7607367d_0_545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30" name="Google Shape;230;g2ba7607367d_0_545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Vertical Title and Text" type="vertTitleAndTx" userDrawn="1">
  <p:cSld name="VERTICAL_TITLE_AND_VERTICAL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32" name="Google Shape;232;g2ba7607367d_0_551"/>
          <p:cNvSpPr txBox="1">
            <a:spLocks noGrp="1"/>
          </p:cNvSpPr>
          <p:nvPr>
            <p:ph type="title"/>
          </p:nvPr>
        </p:nvSpPr>
        <p:spPr bwMode="auto">
          <a:xfrm rot="5400000">
            <a:off x="7133400" y="1956625"/>
            <a:ext cx="5811900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33" name="Google Shape;233;g2ba7607367d_0_551"/>
          <p:cNvSpPr txBox="1">
            <a:spLocks noGrp="1"/>
          </p:cNvSpPr>
          <p:nvPr>
            <p:ph type="body" idx="1"/>
          </p:nvPr>
        </p:nvSpPr>
        <p:spPr bwMode="auto">
          <a:xfrm rot="5400000">
            <a:off x="1799400" y="-596075"/>
            <a:ext cx="5811900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34" name="Google Shape;234;g2ba7607367d_0_551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35" name="Google Shape;235;g2ba7607367d_0_551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236" name="Google Shape;236;g2ba7607367d_0_551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1_Two Content" userDrawn="1">
  <p:cSld name="1_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3" name="Google Shape;43;p29"/>
          <p:cNvSpPr txBox="1">
            <a:spLocks noGrp="1"/>
          </p:cNvSpPr>
          <p:nvPr>
            <p:ph type="body" idx="1"/>
          </p:nvPr>
        </p:nvSpPr>
        <p:spPr bwMode="auto">
          <a:xfrm>
            <a:off x="838200" y="1825625"/>
            <a:ext cx="5181600" cy="38848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048"/>
              </a:buClr>
              <a:buSzPts val="2800"/>
              <a:buFont typeface="Arial"/>
              <a:buChar char="•"/>
              <a:defRPr>
                <a:solidFill>
                  <a:srgbClr val="324048"/>
                </a:solidFill>
                <a:latin typeface="SB Sans Text" panose="020B0503040504020204" pitchFamily="34" charset="77"/>
                <a:ea typeface="SB Sans Text" panose="020B0503040504020204" pitchFamily="34" charset="77"/>
                <a:cs typeface="SB Sans Text" panose="020B0503040504020204" pitchFamily="34" charset="77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24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20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18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18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4" name="Google Shape;44;p29"/>
          <p:cNvSpPr txBox="1">
            <a:spLocks noGrp="1"/>
          </p:cNvSpPr>
          <p:nvPr>
            <p:ph type="body" idx="2"/>
          </p:nvPr>
        </p:nvSpPr>
        <p:spPr bwMode="auto">
          <a:xfrm>
            <a:off x="6172200" y="1825625"/>
            <a:ext cx="5181600" cy="38848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048"/>
              </a:buClr>
              <a:buSzPts val="2800"/>
              <a:buFont typeface="Arial"/>
              <a:buChar char="•"/>
              <a:defRPr>
                <a:solidFill>
                  <a:srgbClr val="324048"/>
                </a:solidFill>
                <a:latin typeface="SB Sans Text" panose="020B0503040504020204" pitchFamily="34" charset="77"/>
                <a:ea typeface="SB Sans Text" panose="020B0503040504020204" pitchFamily="34" charset="77"/>
                <a:cs typeface="SB Sans Text" panose="020B0503040504020204" pitchFamily="34" charset="77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24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20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18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18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45" name="Google Shape;45;p29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SB Sans Text" panose="020B0503040504020204" pitchFamily="34" charset="77"/>
                <a:cs typeface="SB Sans Text" panose="020B0503040504020204" pitchFamily="34" charset="77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 lang="en-RU"/>
          </a:p>
        </p:txBody>
      </p:sp>
      <p:sp>
        <p:nvSpPr>
          <p:cNvPr id="46" name="Google Shape;46;p29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SB Sans Text" panose="020B0503040504020204" pitchFamily="34" charset="77"/>
                <a:cs typeface="SB Sans Text" panose="020B0503040504020204" pitchFamily="34" charset="77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 lang="en-RU"/>
          </a:p>
        </p:txBody>
      </p:sp>
      <p:pic>
        <p:nvPicPr>
          <p:cNvPr id="47" name="Google Shape;47;p29"/>
          <p:cNvPicPr/>
          <p:nvPr/>
        </p:nvPicPr>
        <p:blipFill>
          <a:blip r:embed="rId2">
            <a:alphaModFix/>
          </a:blip>
          <a:stretch/>
        </p:blipFill>
        <p:spPr bwMode="auto">
          <a:xfrm>
            <a:off x="0" y="0"/>
            <a:ext cx="1559750" cy="1530626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29"/>
          <p:cNvSpPr txBox="1">
            <a:spLocks noGrp="1"/>
          </p:cNvSpPr>
          <p:nvPr>
            <p:ph type="title"/>
          </p:nvPr>
        </p:nvSpPr>
        <p:spPr bwMode="auto">
          <a:xfrm>
            <a:off x="1798984" y="327992"/>
            <a:ext cx="8919263" cy="665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 sz="3200" b="1" i="0">
                <a:solidFill>
                  <a:srgbClr val="324048"/>
                </a:solidFill>
                <a:latin typeface="SB Sans Text" panose="020B0503040504020204" pitchFamily="34" charset="77"/>
                <a:ea typeface="SB Sans Text" panose="020B0503040504020204" pitchFamily="34" charset="77"/>
                <a:cs typeface="SB Sans Text" panose="020B0503040504020204" pitchFamily="34" charset="77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pic>
        <p:nvPicPr>
          <p:cNvPr id="49" name="Google Shape;49;p29"/>
          <p:cNvPicPr/>
          <p:nvPr/>
        </p:nvPicPr>
        <p:blipFill>
          <a:blip r:embed="rId3">
            <a:alphaModFix/>
          </a:blip>
          <a:stretch/>
        </p:blipFill>
        <p:spPr bwMode="auto">
          <a:xfrm>
            <a:off x="11288617" y="5971485"/>
            <a:ext cx="903383" cy="886515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29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38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SB Sans Text" panose="020B0503040504020204" pitchFamily="34" charset="77"/>
                <a:ea typeface="SB Sans Text" panose="020B0503040504020204" pitchFamily="34" charset="77"/>
                <a:cs typeface="SB Sans Text" panose="020B0503040504020204" pitchFamily="34" charset="77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defRPr/>
            </a:pPr>
            <a:fld id="{00000000-1234-1234-1234-1234123412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51" name="Google Shape;51;p29"/>
          <p:cNvPicPr/>
          <p:nvPr/>
        </p:nvPicPr>
        <p:blipFill>
          <a:blip r:embed="rId4">
            <a:alphaModFix/>
          </a:blip>
          <a:stretch/>
        </p:blipFill>
        <p:spPr bwMode="auto">
          <a:xfrm flipH="1">
            <a:off x="11253324" y="0"/>
            <a:ext cx="938675" cy="1147486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29"/>
          <p:cNvSpPr/>
          <p:nvPr/>
        </p:nvSpPr>
        <p:spPr bwMode="auto">
          <a:xfrm>
            <a:off x="0" y="5962774"/>
            <a:ext cx="903383" cy="90338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/>
            </a:pPr>
            <a:endParaRPr sz="1800" b="0" i="0" u="none" strike="noStrike" cap="none">
              <a:solidFill>
                <a:srgbClr val="64BB48"/>
              </a:solidFill>
              <a:latin typeface="SB Sans Text" panose="020B0503040504020204" pitchFamily="34" charset="77"/>
              <a:ea typeface="Calibri"/>
              <a:cs typeface="SB Sans Text" panose="020B0503040504020204" pitchFamily="34" charset="77"/>
            </a:endParaRPr>
          </a:p>
        </p:txBody>
      </p:sp>
      <p:sp>
        <p:nvSpPr>
          <p:cNvPr id="53" name="Google Shape;53;p29"/>
          <p:cNvSpPr/>
          <p:nvPr/>
        </p:nvSpPr>
        <p:spPr bwMode="auto">
          <a:xfrm>
            <a:off x="172279" y="5780212"/>
            <a:ext cx="903383" cy="903383"/>
          </a:xfrm>
          <a:prstGeom prst="rect">
            <a:avLst/>
          </a:prstGeom>
          <a:noFill/>
          <a:ln w="12700" cap="flat" cmpd="sng">
            <a:solidFill>
              <a:srgbClr val="324048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/>
            </a:pPr>
            <a:endParaRPr sz="1800" b="0" i="0" u="none" strike="noStrike" cap="none">
              <a:solidFill>
                <a:srgbClr val="64BB48"/>
              </a:solidFill>
              <a:latin typeface="SB Sans Text" panose="020B0503040504020204" pitchFamily="34" charset="77"/>
              <a:ea typeface="Calibri"/>
              <a:cs typeface="SB Sans Text" panose="020B0503040504020204" pitchFamily="34" charset="77"/>
            </a:endParaRPr>
          </a:p>
        </p:txBody>
      </p:sp>
      <p:pic>
        <p:nvPicPr>
          <p:cNvPr id="54" name="Google Shape;54;p29"/>
          <p:cNvPicPr/>
          <p:nvPr/>
        </p:nvPicPr>
        <p:blipFill>
          <a:blip r:embed="rId5">
            <a:alphaModFix/>
          </a:blip>
          <a:stretch/>
        </p:blipFill>
        <p:spPr bwMode="auto">
          <a:xfrm rot="5400000">
            <a:off x="-282200" y="3172831"/>
            <a:ext cx="1421296" cy="512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29"/>
          <p:cNvPicPr/>
          <p:nvPr/>
        </p:nvPicPr>
        <p:blipFill>
          <a:blip r:embed="rId5">
            <a:alphaModFix/>
          </a:blip>
          <a:stretch/>
        </p:blipFill>
        <p:spPr bwMode="auto">
          <a:xfrm rot="-5400000">
            <a:off x="11029660" y="3172831"/>
            <a:ext cx="1421296" cy="5123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wo Content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7" name="Google Shape;57;p31"/>
          <p:cNvPicPr/>
          <p:nvPr/>
        </p:nvPicPr>
        <p:blipFill>
          <a:blip r:embed="rId2">
            <a:alphaModFix/>
          </a:blip>
          <a:stretch/>
        </p:blipFill>
        <p:spPr bwMode="auto">
          <a:xfrm rot="10800000">
            <a:off x="8806070" y="2975084"/>
            <a:ext cx="3393985" cy="903383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31"/>
          <p:cNvPicPr/>
          <p:nvPr/>
        </p:nvPicPr>
        <p:blipFill>
          <a:blip r:embed="rId2">
            <a:alphaModFix/>
          </a:blip>
          <a:stretch/>
        </p:blipFill>
        <p:spPr bwMode="auto">
          <a:xfrm rot="10800000">
            <a:off x="0" y="2975084"/>
            <a:ext cx="3393985" cy="903383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31"/>
          <p:cNvSpPr/>
          <p:nvPr/>
        </p:nvSpPr>
        <p:spPr bwMode="auto">
          <a:xfrm>
            <a:off x="838200" y="1825625"/>
            <a:ext cx="5181600" cy="3884889"/>
          </a:xfrm>
          <a:prstGeom prst="rect">
            <a:avLst/>
          </a:prstGeom>
          <a:solidFill>
            <a:srgbClr val="F9F7F9"/>
          </a:solidFill>
          <a:ln>
            <a:noFill/>
          </a:ln>
          <a:effectLst>
            <a:outerShdw blurRad="88900" dist="63500" dir="2700000" algn="tl" rotWithShape="0">
              <a:srgbClr val="000000">
                <a:alpha val="549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/>
            </a:pPr>
            <a:endParaRPr sz="1800" b="0" i="0" u="none" strike="noStrike" cap="none">
              <a:solidFill>
                <a:schemeClr val="lt1"/>
              </a:solidFill>
              <a:latin typeface="SB Sans Text" panose="020B0503040504020204" pitchFamily="34" charset="77"/>
              <a:ea typeface="Calibri"/>
              <a:cs typeface="SB Sans Text" panose="020B0503040504020204" pitchFamily="34" charset="77"/>
            </a:endParaRPr>
          </a:p>
        </p:txBody>
      </p:sp>
      <p:sp>
        <p:nvSpPr>
          <p:cNvPr id="60" name="Google Shape;60;p31"/>
          <p:cNvSpPr/>
          <p:nvPr/>
        </p:nvSpPr>
        <p:spPr bwMode="auto">
          <a:xfrm>
            <a:off x="6145696" y="1825625"/>
            <a:ext cx="5181600" cy="3884889"/>
          </a:xfrm>
          <a:prstGeom prst="rect">
            <a:avLst/>
          </a:prstGeom>
          <a:solidFill>
            <a:srgbClr val="F9F7F9"/>
          </a:solidFill>
          <a:ln>
            <a:noFill/>
          </a:ln>
          <a:effectLst>
            <a:outerShdw blurRad="88900" dist="63500" dir="2700000" algn="tl" rotWithShape="0">
              <a:srgbClr val="000000">
                <a:alpha val="549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/>
            </a:pPr>
            <a:endParaRPr sz="1800" b="0" i="0" u="none" strike="noStrike" cap="none">
              <a:solidFill>
                <a:schemeClr val="lt1"/>
              </a:solidFill>
              <a:latin typeface="SB Sans Text" panose="020B0503040504020204" pitchFamily="34" charset="77"/>
              <a:ea typeface="Calibri"/>
              <a:cs typeface="SB Sans Text" panose="020B0503040504020204" pitchFamily="34" charset="77"/>
            </a:endParaRPr>
          </a:p>
        </p:txBody>
      </p:sp>
      <p:sp>
        <p:nvSpPr>
          <p:cNvPr id="61" name="Google Shape;61;p31"/>
          <p:cNvSpPr txBox="1">
            <a:spLocks noGrp="1"/>
          </p:cNvSpPr>
          <p:nvPr>
            <p:ph type="body" idx="1"/>
          </p:nvPr>
        </p:nvSpPr>
        <p:spPr bwMode="auto">
          <a:xfrm>
            <a:off x="838200" y="1825625"/>
            <a:ext cx="5181600" cy="38848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048"/>
              </a:buClr>
              <a:buSzPts val="2800"/>
              <a:buFont typeface="Arial"/>
              <a:buChar char="•"/>
              <a:defRPr>
                <a:solidFill>
                  <a:srgbClr val="324048"/>
                </a:solidFill>
                <a:latin typeface="SB Sans Text" panose="020B0503040504020204" pitchFamily="34" charset="77"/>
                <a:ea typeface="SB Sans Text" panose="020B0503040504020204" pitchFamily="34" charset="77"/>
                <a:cs typeface="SB Sans Text" panose="020B0503040504020204" pitchFamily="34" charset="77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24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20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18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18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2" name="Google Shape;62;p31"/>
          <p:cNvSpPr txBox="1">
            <a:spLocks noGrp="1"/>
          </p:cNvSpPr>
          <p:nvPr>
            <p:ph type="body" idx="2"/>
          </p:nvPr>
        </p:nvSpPr>
        <p:spPr bwMode="auto">
          <a:xfrm>
            <a:off x="6172200" y="1825625"/>
            <a:ext cx="5181600" cy="38848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048"/>
              </a:buClr>
              <a:buSzPts val="2800"/>
              <a:buFont typeface="Arial"/>
              <a:buChar char="•"/>
              <a:defRPr>
                <a:solidFill>
                  <a:srgbClr val="324048"/>
                </a:solidFill>
                <a:latin typeface="SB Sans Text" panose="020B0503040504020204" pitchFamily="34" charset="77"/>
                <a:ea typeface="SB Sans Text" panose="020B0503040504020204" pitchFamily="34" charset="77"/>
                <a:cs typeface="SB Sans Text" panose="020B0503040504020204" pitchFamily="34" charset="77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24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20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18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1800"/>
              <a:buFont typeface="Arial"/>
              <a:buChar char="•"/>
              <a:defRPr>
                <a:solidFill>
                  <a:srgbClr val="324048"/>
                </a:solidFill>
                <a:latin typeface="Arial"/>
                <a:ea typeface="Arial"/>
                <a:cs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3" name="Google Shape;63;p31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SB Sans Text" panose="020B0503040504020204" pitchFamily="34" charset="77"/>
                <a:cs typeface="SB Sans Text" panose="020B0503040504020204" pitchFamily="34" charset="77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 lang="en-RU"/>
          </a:p>
        </p:txBody>
      </p:sp>
      <p:sp>
        <p:nvSpPr>
          <p:cNvPr id="64" name="Google Shape;64;p31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latin typeface="SB Sans Text" panose="020B0503040504020204" pitchFamily="34" charset="77"/>
                <a:cs typeface="SB Sans Text" panose="020B0503040504020204" pitchFamily="34" charset="77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 lang="en-RU"/>
          </a:p>
        </p:txBody>
      </p:sp>
      <p:pic>
        <p:nvPicPr>
          <p:cNvPr id="65" name="Google Shape;65;p31"/>
          <p:cNvPicPr/>
          <p:nvPr/>
        </p:nvPicPr>
        <p:blipFill>
          <a:blip r:embed="rId3">
            <a:alphaModFix/>
          </a:blip>
          <a:stretch/>
        </p:blipFill>
        <p:spPr bwMode="auto">
          <a:xfrm>
            <a:off x="0" y="0"/>
            <a:ext cx="1559750" cy="1530626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31"/>
          <p:cNvSpPr txBox="1">
            <a:spLocks noGrp="1"/>
          </p:cNvSpPr>
          <p:nvPr>
            <p:ph type="title"/>
          </p:nvPr>
        </p:nvSpPr>
        <p:spPr bwMode="auto">
          <a:xfrm>
            <a:off x="1798984" y="327992"/>
            <a:ext cx="8919263" cy="665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 sz="3200" b="1" i="0">
                <a:solidFill>
                  <a:srgbClr val="324048"/>
                </a:solidFill>
                <a:latin typeface="SB Sans Text" panose="020B0503040504020204" pitchFamily="34" charset="77"/>
                <a:ea typeface="SB Sans Text" panose="020B0503040504020204" pitchFamily="34" charset="77"/>
                <a:cs typeface="SB Sans Text" panose="020B0503040504020204" pitchFamily="34" charset="77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pic>
        <p:nvPicPr>
          <p:cNvPr id="67" name="Google Shape;67;p31"/>
          <p:cNvPicPr/>
          <p:nvPr/>
        </p:nvPicPr>
        <p:blipFill>
          <a:blip r:embed="rId4">
            <a:alphaModFix/>
          </a:blip>
          <a:stretch/>
        </p:blipFill>
        <p:spPr bwMode="auto">
          <a:xfrm>
            <a:off x="11288617" y="5971485"/>
            <a:ext cx="903383" cy="886515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31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38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SB Sans Text" panose="020B0503040504020204" pitchFamily="34" charset="77"/>
                <a:ea typeface="SB Sans Text" panose="020B0503040504020204" pitchFamily="34" charset="77"/>
                <a:cs typeface="SB Sans Text" panose="020B0503040504020204" pitchFamily="34" charset="77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64BB48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defRPr/>
            </a:pPr>
            <a:fld id="{00000000-1234-1234-1234-12341234123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69" name="Google Shape;69;p31"/>
          <p:cNvPicPr/>
          <p:nvPr/>
        </p:nvPicPr>
        <p:blipFill>
          <a:blip r:embed="rId5">
            <a:alphaModFix/>
          </a:blip>
          <a:stretch/>
        </p:blipFill>
        <p:spPr bwMode="auto">
          <a:xfrm flipH="1">
            <a:off x="407503" y="6203418"/>
            <a:ext cx="1828800" cy="48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31"/>
          <p:cNvPicPr/>
          <p:nvPr/>
        </p:nvPicPr>
        <p:blipFill>
          <a:blip r:embed="rId6">
            <a:alphaModFix/>
          </a:blip>
          <a:stretch/>
        </p:blipFill>
        <p:spPr bwMode="auto">
          <a:xfrm>
            <a:off x="-399118" y="5815936"/>
            <a:ext cx="1263822" cy="12617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31"/>
          <p:cNvPicPr/>
          <p:nvPr/>
        </p:nvPicPr>
        <p:blipFill>
          <a:blip r:embed="rId7">
            <a:alphaModFix/>
          </a:blip>
          <a:stretch/>
        </p:blipFill>
        <p:spPr bwMode="auto">
          <a:xfrm flipH="1">
            <a:off x="11253324" y="0"/>
            <a:ext cx="938675" cy="11474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Blank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3" name="Google Shape;73;p35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74" name="Google Shape;74;p35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75" name="Google Shape;75;p35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Section Header" type="secHead" userDrawn="1">
  <p:cSld name="SECTION_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7" name="Google Shape;77;p32"/>
          <p:cNvSpPr txBox="1"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78" name="Google Shape;78;p32"/>
          <p:cNvSpPr txBox="1"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79" name="Google Shape;79;p32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0" name="Google Shape;80;p32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1" name="Google Shape;81;p32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Comparison" type="twoTxTwoObj" userDrawn="1">
  <p:cSld name="TWO_OBJECTS_WITH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3" name="Google Shape;83;p33"/>
          <p:cNvSpPr txBox="1"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4" name="Google Shape;84;p33"/>
          <p:cNvSpPr txBox="1"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>
              <a:defRPr/>
            </a:pPr>
            <a:endParaRPr/>
          </a:p>
        </p:txBody>
      </p:sp>
      <p:sp>
        <p:nvSpPr>
          <p:cNvPr id="85" name="Google Shape;85;p33"/>
          <p:cNvSpPr txBox="1">
            <a:spLocks noGrp="1"/>
          </p:cNvSpPr>
          <p:nvPr>
            <p:ph type="body" idx="2"/>
          </p:nvPr>
        </p:nvSpPr>
        <p:spPr bwMode="auto">
          <a:xfrm>
            <a:off x="839788" y="2505074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6" name="Google Shape;86;p33"/>
          <p:cNvSpPr txBox="1">
            <a:spLocks noGrp="1"/>
          </p:cNvSpPr>
          <p:nvPr>
            <p:ph type="body" idx="3"/>
          </p:nvPr>
        </p:nvSpPr>
        <p:spPr bwMode="auto"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>
              <a:defRPr/>
            </a:pPr>
            <a:endParaRPr/>
          </a:p>
        </p:txBody>
      </p:sp>
      <p:sp>
        <p:nvSpPr>
          <p:cNvPr id="87" name="Google Shape;87;p33"/>
          <p:cNvSpPr txBox="1">
            <a:spLocks noGrp="1"/>
          </p:cNvSpPr>
          <p:nvPr>
            <p:ph type="body" idx="4"/>
          </p:nvPr>
        </p:nvSpPr>
        <p:spPr bwMode="auto">
          <a:xfrm>
            <a:off x="6172200" y="2505074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8" name="Google Shape;88;p33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89" name="Google Shape;89;p33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90" name="Google Shape;90;p33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pic>
        <p:nvPicPr>
          <p:cNvPr id="91" name="Google Shape;91;p33"/>
          <p:cNvPicPr/>
          <p:nvPr/>
        </p:nvPicPr>
        <p:blipFill>
          <a:blip r:embed="rId2">
            <a:alphaModFix/>
          </a:blip>
          <a:stretch/>
        </p:blipFill>
        <p:spPr bwMode="auto">
          <a:xfrm>
            <a:off x="5686082" y="1456889"/>
            <a:ext cx="834025" cy="52126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Title Only" type="titleOnly" userDrawn="1">
  <p:cSld name="TITLE_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3" name="Google Shape;93;p34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94" name="Google Shape;94;p34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95" name="Google Shape;95;p34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96" name="Google Shape;96;p34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Content with Caption" type="objTx" userDrawn="1">
  <p:cSld name="OBJECT_WITH_CAPTION_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8" name="Google Shape;98;p36"/>
          <p:cNvSpPr txBox="1"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99" name="Google Shape;99;p36"/>
          <p:cNvSpPr txBox="1">
            <a:spLocks noGrp="1"/>
          </p:cNvSpPr>
          <p:nvPr>
            <p:ph type="body" idx="1"/>
          </p:nvPr>
        </p:nvSpPr>
        <p:spPr bwMode="auto"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799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pPr>
              <a:defRPr/>
            </a:pPr>
            <a:endParaRPr/>
          </a:p>
        </p:txBody>
      </p:sp>
      <p:sp>
        <p:nvSpPr>
          <p:cNvPr id="100" name="Google Shape;100;p36"/>
          <p:cNvSpPr txBox="1">
            <a:spLocks noGrp="1"/>
          </p:cNvSpPr>
          <p:nvPr>
            <p:ph type="body" idx="2"/>
          </p:nvPr>
        </p:nvSpPr>
        <p:spPr bwMode="auto"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pPr>
              <a:defRPr/>
            </a:pPr>
            <a:endParaRPr/>
          </a:p>
        </p:txBody>
      </p:sp>
      <p:sp>
        <p:nvSpPr>
          <p:cNvPr id="101" name="Google Shape;101;p36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02" name="Google Shape;102;p36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103" name="Google Shape;103;p36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" name="Google Shape;10;p27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11" name="Google Shape;11;p27"/>
          <p:cNvSpPr txBox="1"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12" name="Google Shape;12;p27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13" name="Google Shape;13;p27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14" name="Google Shape;14;p27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titleStyle>
    <p:body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bodyStyle>
    <p:other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4" name="Google Shape;124;g2ba7607367d_0_443"/>
          <p:cNvSpPr txBox="1"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125" name="Google Shape;125;g2ba7607367d_0_443"/>
          <p:cNvSpPr txBox="1"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126" name="Google Shape;126;g2ba7607367d_0_443"/>
          <p:cNvSpPr txBox="1">
            <a:spLocks noGrp="1"/>
          </p:cNvSpPr>
          <p:nvPr>
            <p:ph type="dt" idx="10"/>
          </p:nvPr>
        </p:nvSpPr>
        <p:spPr bwMode="auto"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127" name="Google Shape;127;g2ba7607367d_0_443"/>
          <p:cNvSpPr txBox="1">
            <a:spLocks noGrp="1"/>
          </p:cNvSpPr>
          <p:nvPr>
            <p:ph type="ftr" idx="11"/>
          </p:nvPr>
        </p:nvSpPr>
        <p:spPr bwMode="auto"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128" name="Google Shape;128;g2ba7607367d_0_443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</a:defRPr>
            </a:lvl9pPr>
          </a:lstStyle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titleStyle>
    <p:body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bodyStyle>
    <p:other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cbr.ru/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s://youtu.be/3IjWnQYuHu4?si=JzR_Zkjv0TYKD5Ux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em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emf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6" Type="http://schemas.openxmlformats.org/officeDocument/2006/relationships/comments" Target="../comments/commen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55" name="Google Shape;355;p1"/>
          <p:cNvSpPr txBox="1">
            <a:spLocks noGrp="1"/>
          </p:cNvSpPr>
          <p:nvPr>
            <p:ph type="ctrTitle"/>
          </p:nvPr>
        </p:nvSpPr>
        <p:spPr bwMode="auto">
          <a:xfrm>
            <a:off x="2049382" y="2007449"/>
            <a:ext cx="8093100" cy="234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4860"/>
              <a:buFont typeface="Arial"/>
              <a:buNone/>
              <a:defRPr/>
            </a:pPr>
            <a:r>
              <a:rPr lang="ru-RU" sz="5400" dirty="0">
                <a:latin typeface="SB Sans Text" panose="020B0503040504020204" pitchFamily="34" charset="77"/>
                <a:cs typeface="SB Sans Text" panose="020B0503040504020204" pitchFamily="34" charset="77"/>
              </a:rPr>
              <a:t>Кредиты и займы</a:t>
            </a:r>
            <a:endParaRPr sz="5400" dirty="0">
              <a:latin typeface="SB Sans Text" panose="020B0503040504020204" pitchFamily="34" charset="77"/>
              <a:cs typeface="SB Sans Text" panose="020B0503040504020204" pitchFamily="34" charset="77"/>
            </a:endParaRPr>
          </a:p>
        </p:txBody>
      </p:sp>
      <p:sp>
        <p:nvSpPr>
          <p:cNvPr id="357" name="Google Shape;357;p1"/>
          <p:cNvSpPr txBox="1">
            <a:spLocks noGrp="1"/>
          </p:cNvSpPr>
          <p:nvPr>
            <p:ph type="sldNum" idx="12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pPr>
            <a:fld id="{00000000-1234-1234-1234-123412341234}" type="slidenum">
              <a:rPr lang="ru-RU"/>
              <a:t>1</a:t>
            </a:fld>
            <a:endParaRPr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2768121-810A-7FB3-7E0D-BFBD6253AA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5534" y="122508"/>
            <a:ext cx="1827342" cy="15723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B75E892-4E7D-0E7B-E108-6BD4FED00118}"/>
              </a:ext>
            </a:extLst>
          </p:cNvPr>
          <p:cNvSpPr txBox="1"/>
          <p:nvPr/>
        </p:nvSpPr>
        <p:spPr>
          <a:xfrm>
            <a:off x="2049382" y="6356350"/>
            <a:ext cx="85442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Исключительные права на материалы принадлежат Благотворительному фонду «Вклад в будущее» </a:t>
            </a:r>
          </a:p>
          <a:p>
            <a:r>
              <a:rPr lang="ru-RU" sz="1200" dirty="0"/>
              <a:t>(ОГРН 1157700017518). Материалы могут использоваться в некоммерческих учебных целях.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74" name="Google Shape;474;g2ba7607367d_0_689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299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pPr>
            <a:fld id="{00000000-1234-1234-1234-123412341234}" type="slidenum">
              <a:rPr lang="ru-RU"/>
              <a:t>10</a:t>
            </a:fld>
            <a:endParaRPr/>
          </a:p>
        </p:txBody>
      </p:sp>
      <p:sp>
        <p:nvSpPr>
          <p:cNvPr id="475" name="Google Shape;475;g2ba7607367d_0_689"/>
          <p:cNvSpPr txBox="1">
            <a:spLocks noGrp="1"/>
          </p:cNvSpPr>
          <p:nvPr>
            <p:ph type="title"/>
          </p:nvPr>
        </p:nvSpPr>
        <p:spPr bwMode="auto">
          <a:xfrm>
            <a:off x="1798984" y="327992"/>
            <a:ext cx="8919300" cy="106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/>
            </a:pPr>
            <a:r>
              <a:rPr lang="ru-RU"/>
              <a:t>ЧТО ТАКОЕ КРЕДИТНАЯ ИСТОРИЯ?</a:t>
            </a:r>
            <a:endParaRPr/>
          </a:p>
        </p:txBody>
      </p:sp>
      <p:sp>
        <p:nvSpPr>
          <p:cNvPr id="476" name="Google Shape;476;g2ba7607367d_0_689"/>
          <p:cNvSpPr txBox="1">
            <a:spLocks noGrp="1"/>
          </p:cNvSpPr>
          <p:nvPr>
            <p:ph type="body" idx="1"/>
          </p:nvPr>
        </p:nvSpPr>
        <p:spPr bwMode="auto">
          <a:xfrm>
            <a:off x="2030625" y="2133600"/>
            <a:ext cx="8607900" cy="274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79999" lvl="0" indent="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600" b="1"/>
              <a:t>Кредитная история — </a:t>
            </a:r>
            <a:br>
              <a:rPr lang="ru-RU" sz="2600"/>
            </a:br>
            <a:r>
              <a:rPr lang="ru-RU" sz="2600"/>
              <a:t>информация о платежной дисциплине гражданина</a:t>
            </a:r>
            <a:endParaRPr sz="2600"/>
          </a:p>
          <a:p>
            <a:pPr marL="543599" lvl="1" indent="-453099" algn="l">
              <a:lnSpc>
                <a:spcPct val="114999"/>
              </a:lnSpc>
              <a:spcBef>
                <a:spcPts val="2000"/>
              </a:spcBef>
              <a:spcAft>
                <a:spcPts val="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600"/>
              <a:t>Все заявки на кредиты</a:t>
            </a:r>
            <a:endParaRPr sz="2600"/>
          </a:p>
          <a:p>
            <a:pPr marL="543599" lvl="1" indent="-453099" algn="l">
              <a:lnSpc>
                <a:spcPct val="114999"/>
              </a:lnSpc>
              <a:spcBef>
                <a:spcPts val="600"/>
              </a:spcBef>
              <a:spcAft>
                <a:spcPts val="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600"/>
              <a:t>Как выплачивались кредиты </a:t>
            </a:r>
            <a:endParaRPr sz="2600"/>
          </a:p>
          <a:p>
            <a:pPr marL="543599" lvl="1" indent="-453099" algn="l">
              <a:lnSpc>
                <a:spcPct val="114999"/>
              </a:lnSpc>
              <a:spcBef>
                <a:spcPts val="600"/>
              </a:spcBef>
              <a:spcAft>
                <a:spcPts val="60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600"/>
              <a:t>Были ли просрочки </a:t>
            </a:r>
            <a:endParaRPr sz="2600" b="1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636236" y="3520616"/>
            <a:ext cx="4082047" cy="271356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44BE421-CD19-5967-CDB1-13F02AE787D1}"/>
              </a:ext>
            </a:extLst>
          </p:cNvPr>
          <p:cNvSpPr txBox="1"/>
          <p:nvPr/>
        </p:nvSpPr>
        <p:spPr bwMode="auto">
          <a:xfrm>
            <a:off x="1798984" y="6366171"/>
            <a:ext cx="102331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Исключительные права на материалы принадлежат Благотворительному фонду «Вклад в будущее» (ОГРН 1157700017518).</a:t>
            </a:r>
          </a:p>
          <a:p>
            <a:r>
              <a:rPr lang="ru-RU" sz="1200" dirty="0"/>
              <a:t>Материалы могут использоваться в некоммерческих учебных целях.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67" name="Google Shape;467;g2ba7607367d_0_150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299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pPr>
            <a:fld id="{00000000-1234-1234-1234-123412341234}" type="slidenum">
              <a:rPr lang="ru-RU"/>
              <a:t>11</a:t>
            </a:fld>
            <a:endParaRPr/>
          </a:p>
        </p:txBody>
      </p:sp>
      <p:sp>
        <p:nvSpPr>
          <p:cNvPr id="468" name="Google Shape;468;g2ba7607367d_0_150"/>
          <p:cNvSpPr txBox="1">
            <a:spLocks noGrp="1"/>
          </p:cNvSpPr>
          <p:nvPr>
            <p:ph type="title"/>
          </p:nvPr>
        </p:nvSpPr>
        <p:spPr bwMode="auto">
          <a:xfrm>
            <a:off x="1798984" y="327992"/>
            <a:ext cx="8919300" cy="106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/>
            </a:pPr>
            <a:r>
              <a:rPr lang="ru-RU"/>
              <a:t>Последствия неуплаты займов </a:t>
            </a:r>
            <a:endParaRPr/>
          </a:p>
        </p:txBody>
      </p:sp>
      <p:sp>
        <p:nvSpPr>
          <p:cNvPr id="469" name="Google Shape;469;g2ba7607367d_0_150"/>
          <p:cNvSpPr txBox="1">
            <a:spLocks noGrp="1"/>
          </p:cNvSpPr>
          <p:nvPr>
            <p:ph type="body" idx="1"/>
          </p:nvPr>
        </p:nvSpPr>
        <p:spPr bwMode="auto">
          <a:xfrm>
            <a:off x="2030625" y="2133599"/>
            <a:ext cx="8632019" cy="1865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43599" lvl="1" indent="-453099" algn="l">
              <a:lnSpc>
                <a:spcPct val="114999"/>
              </a:lnSpc>
              <a:spcBef>
                <a:spcPts val="1600"/>
              </a:spcBef>
              <a:spcAft>
                <a:spcPts val="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600" dirty="0"/>
              <a:t>Высокие штрафы и пени за просрочки</a:t>
            </a:r>
            <a:endParaRPr dirty="0"/>
          </a:p>
          <a:p>
            <a:pPr marL="90499" lvl="1" indent="0" algn="l">
              <a:lnSpc>
                <a:spcPct val="114999"/>
              </a:lnSpc>
              <a:spcBef>
                <a:spcPts val="1599"/>
              </a:spcBef>
              <a:spcAft>
                <a:spcPts val="0"/>
              </a:spcAft>
              <a:buClr>
                <a:srgbClr val="70AD47"/>
              </a:buClr>
              <a:buSzPts val="2600"/>
              <a:buFont typeface="Arial"/>
              <a:buNone/>
              <a:defRPr/>
            </a:pPr>
            <a:r>
              <a:rPr lang="ru-RU" sz="2600" dirty="0"/>
              <a:t> коллекторы и судебные приставы </a:t>
            </a:r>
            <a:endParaRPr sz="2600" dirty="0"/>
          </a:p>
          <a:p>
            <a:pPr marL="543599" lvl="1" indent="-453099" algn="l">
              <a:lnSpc>
                <a:spcPct val="114999"/>
              </a:lnSpc>
              <a:spcBef>
                <a:spcPts val="1600"/>
              </a:spcBef>
              <a:spcAft>
                <a:spcPts val="160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600" b="1" dirty="0"/>
              <a:t>Займы в МФО портят кредитную историю</a:t>
            </a:r>
            <a:endParaRPr sz="26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DD91201-D7D1-DEE9-AF30-AB49696DAC2C}"/>
              </a:ext>
            </a:extLst>
          </p:cNvPr>
          <p:cNvSpPr txBox="1"/>
          <p:nvPr/>
        </p:nvSpPr>
        <p:spPr bwMode="auto">
          <a:xfrm>
            <a:off x="1798984" y="6366196"/>
            <a:ext cx="10288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Исключительные права на материалы принадлежат Благотворительному фонду «Вклад в будущее» (ОГРН 1157700017518).</a:t>
            </a:r>
          </a:p>
          <a:p>
            <a:r>
              <a:rPr lang="ru-RU" sz="1200" dirty="0"/>
              <a:t>Материалы могут использоваться в некоммерческих учебных целях.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82" name="Google Shape;482;g2ba7607367d_0_696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299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/>
            </a:pPr>
            <a:fld id="{00000000-1234-1234-1234-123412341234}" type="slidenum">
              <a:rPr lang="ru-RU"/>
              <a:t>12</a:t>
            </a:fld>
            <a:endParaRPr/>
          </a:p>
        </p:txBody>
      </p:sp>
      <p:sp>
        <p:nvSpPr>
          <p:cNvPr id="483" name="Google Shape;483;g2ba7607367d_0_696"/>
          <p:cNvSpPr txBox="1">
            <a:spLocks noGrp="1"/>
          </p:cNvSpPr>
          <p:nvPr>
            <p:ph type="title"/>
          </p:nvPr>
        </p:nvSpPr>
        <p:spPr bwMode="auto">
          <a:xfrm>
            <a:off x="1798984" y="327992"/>
            <a:ext cx="8919300" cy="6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/>
            </a:pPr>
            <a:r>
              <a:rPr lang="ru-RU" dirty="0"/>
              <a:t>ЧТО ТАКОЕ КРЕДИТНАЯ КАРТА?</a:t>
            </a:r>
            <a:endParaRPr dirty="0"/>
          </a:p>
        </p:txBody>
      </p:sp>
      <p:pic>
        <p:nvPicPr>
          <p:cNvPr id="484" name="Google Shape;484;g2ba7607367d_0_696"/>
          <p:cNvPicPr/>
          <p:nvPr/>
        </p:nvPicPr>
        <p:blipFill>
          <a:blip r:embed="rId2">
            <a:alphaModFix/>
          </a:blip>
          <a:stretch/>
        </p:blipFill>
        <p:spPr bwMode="auto">
          <a:xfrm>
            <a:off x="2762975" y="1674974"/>
            <a:ext cx="5023700" cy="50237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9161DAC-442D-C9C3-A73B-2A50F0917BFE}"/>
              </a:ext>
            </a:extLst>
          </p:cNvPr>
          <p:cNvSpPr txBox="1"/>
          <p:nvPr/>
        </p:nvSpPr>
        <p:spPr bwMode="auto">
          <a:xfrm>
            <a:off x="1949494" y="6366171"/>
            <a:ext cx="9790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Исключительные права на материалы принадлежат Благотворительному фонду «Вклад в будущее» (ОГРН 1157700017518).</a:t>
            </a:r>
          </a:p>
          <a:p>
            <a:r>
              <a:rPr lang="ru-RU" sz="1200" dirty="0"/>
              <a:t>Материалы могут использоваться в некоммерческих учебных целях.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89" name="Google Shape;489;g2ba7607367d_0_706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299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pPr>
            <a:fld id="{00000000-1234-1234-1234-123412341234}" type="slidenum">
              <a:rPr lang="ru-RU"/>
              <a:t>13</a:t>
            </a:fld>
            <a:endParaRPr/>
          </a:p>
        </p:txBody>
      </p:sp>
      <p:sp>
        <p:nvSpPr>
          <p:cNvPr id="490" name="Google Shape;490;g2ba7607367d_0_706"/>
          <p:cNvSpPr txBox="1">
            <a:spLocks noGrp="1"/>
          </p:cNvSpPr>
          <p:nvPr>
            <p:ph type="title"/>
          </p:nvPr>
        </p:nvSpPr>
        <p:spPr bwMode="auto">
          <a:xfrm>
            <a:off x="1798984" y="327992"/>
            <a:ext cx="8919300" cy="106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/>
            </a:pPr>
            <a:r>
              <a:rPr lang="ru-RU" dirty="0"/>
              <a:t>ОСОБЕННОСТИ КРЕДИТНОЙ КАРТЫ</a:t>
            </a:r>
            <a:endParaRPr dirty="0"/>
          </a:p>
        </p:txBody>
      </p:sp>
      <p:sp>
        <p:nvSpPr>
          <p:cNvPr id="491" name="Google Shape;491;g2ba7607367d_0_706"/>
          <p:cNvSpPr txBox="1">
            <a:spLocks noGrp="1"/>
          </p:cNvSpPr>
          <p:nvPr>
            <p:ph type="body" idx="1"/>
          </p:nvPr>
        </p:nvSpPr>
        <p:spPr bwMode="auto">
          <a:xfrm>
            <a:off x="2030625" y="2133600"/>
            <a:ext cx="8607900" cy="3578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3937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400" dirty="0"/>
              <a:t>Расчёт картой осуществляется за счёт </a:t>
            </a:r>
            <a:br>
              <a:rPr lang="ru-RU" sz="2400" dirty="0"/>
            </a:br>
            <a:r>
              <a:rPr lang="ru-RU" sz="2400" dirty="0"/>
              <a:t>кредитных средств, предоставленных банком</a:t>
            </a:r>
            <a:endParaRPr sz="2400" dirty="0"/>
          </a:p>
          <a:p>
            <a:pPr marL="457200" lvl="0" indent="-393700" algn="l">
              <a:lnSpc>
                <a:spcPct val="114999"/>
              </a:lnSpc>
              <a:spcBef>
                <a:spcPts val="1000"/>
              </a:spcBef>
              <a:spcAft>
                <a:spcPts val="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400" dirty="0"/>
              <a:t>Лимит устанавливается исходя </a:t>
            </a:r>
            <a:br>
              <a:rPr lang="ru-RU" sz="2400" dirty="0"/>
            </a:br>
            <a:r>
              <a:rPr lang="ru-RU" sz="2400" dirty="0"/>
              <a:t>из платежеспособности клиента</a:t>
            </a:r>
            <a:endParaRPr sz="1100" i="1" dirty="0">
              <a:solidFill>
                <a:schemeClr val="dk1"/>
              </a:solidFill>
              <a:latin typeface="Times New Roman"/>
              <a:ea typeface="Times New Roman"/>
              <a:cs typeface="Times New Roman"/>
            </a:endParaRPr>
          </a:p>
          <a:p>
            <a:pPr marL="457200" lvl="0" indent="-393700" algn="l">
              <a:lnSpc>
                <a:spcPct val="114999"/>
              </a:lnSpc>
              <a:spcBef>
                <a:spcPts val="1000"/>
              </a:spcBef>
              <a:spcAft>
                <a:spcPts val="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400" dirty="0"/>
              <a:t>Долг возникает только при расходовании средств</a:t>
            </a:r>
            <a:endParaRPr sz="2400" dirty="0"/>
          </a:p>
          <a:p>
            <a:pPr marL="457200" lvl="0" indent="-393700" algn="l">
              <a:lnSpc>
                <a:spcPct val="114999"/>
              </a:lnSpc>
              <a:spcBef>
                <a:spcPts val="1000"/>
              </a:spcBef>
              <a:spcAft>
                <a:spcPts val="100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400" dirty="0"/>
              <a:t>Может заменить потребительский кредит/</a:t>
            </a:r>
            <a:r>
              <a:rPr lang="ru-RU" sz="2400" dirty="0" err="1"/>
              <a:t>микрозайм</a:t>
            </a:r>
            <a:endParaRPr sz="2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841552E-5FC5-9402-2B27-EB06D85D0DAB}"/>
              </a:ext>
            </a:extLst>
          </p:cNvPr>
          <p:cNvSpPr txBox="1"/>
          <p:nvPr/>
        </p:nvSpPr>
        <p:spPr bwMode="auto">
          <a:xfrm>
            <a:off x="1798984" y="6366196"/>
            <a:ext cx="10288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Исключительные права на материалы принадлежат Благотворительному фонду «Вклад в будущее» (ОГРН 1157700017518).</a:t>
            </a:r>
          </a:p>
          <a:p>
            <a:r>
              <a:rPr lang="ru-RU" sz="1200" dirty="0"/>
              <a:t>Материалы могут использоваться в некоммерческих учебных целях.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96" name="Google Shape;496;g2ba7607367d_0_713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299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pPr>
            <a:fld id="{00000000-1234-1234-1234-123412341234}" type="slidenum">
              <a:rPr lang="ru-RU"/>
              <a:t>14</a:t>
            </a:fld>
            <a:endParaRPr/>
          </a:p>
        </p:txBody>
      </p:sp>
      <p:sp>
        <p:nvSpPr>
          <p:cNvPr id="497" name="Google Shape;497;g2ba7607367d_0_713"/>
          <p:cNvSpPr txBox="1">
            <a:spLocks noGrp="1"/>
          </p:cNvSpPr>
          <p:nvPr>
            <p:ph type="title"/>
          </p:nvPr>
        </p:nvSpPr>
        <p:spPr bwMode="auto">
          <a:xfrm>
            <a:off x="1798984" y="327992"/>
            <a:ext cx="8919300" cy="106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/>
            </a:pPr>
            <a:r>
              <a:rPr lang="ru-RU"/>
              <a:t>ПЛЮСЫ И МИНУСЫ КРЕДИТНОЙ КАРТЫ</a:t>
            </a:r>
            <a:endParaRPr/>
          </a:p>
        </p:txBody>
      </p:sp>
      <p:sp>
        <p:nvSpPr>
          <p:cNvPr id="498" name="Google Shape;498;g2ba7607367d_0_713"/>
          <p:cNvSpPr txBox="1">
            <a:spLocks noGrp="1"/>
          </p:cNvSpPr>
          <p:nvPr>
            <p:ph type="body" idx="1"/>
          </p:nvPr>
        </p:nvSpPr>
        <p:spPr bwMode="auto">
          <a:xfrm>
            <a:off x="2030625" y="2133600"/>
            <a:ext cx="8607900" cy="1600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393700" algn="l">
              <a:lnSpc>
                <a:spcPct val="114999"/>
              </a:lnSpc>
              <a:spcBef>
                <a:spcPts val="0"/>
              </a:spcBef>
              <a:spcAft>
                <a:spcPts val="100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600" dirty="0"/>
              <a:t>В рабочей тетради на стр.5 отметьте</a:t>
            </a:r>
            <a:br>
              <a:rPr lang="ru-RU" sz="2600" dirty="0"/>
            </a:br>
            <a:r>
              <a:rPr lang="ru-RU" sz="2600" dirty="0"/>
              <a:t>преимущества и недостатки </a:t>
            </a:r>
            <a:br>
              <a:rPr lang="en-US" sz="2600" dirty="0"/>
            </a:br>
            <a:r>
              <a:rPr lang="ru-RU" sz="2600" dirty="0"/>
              <a:t>кредитных карт</a:t>
            </a:r>
            <a:endParaRPr sz="2600" dirty="0"/>
          </a:p>
        </p:txBody>
      </p:sp>
      <p:sp>
        <p:nvSpPr>
          <p:cNvPr id="502" name="Google Shape;502;g2ba7607367d_0_713"/>
          <p:cNvSpPr txBox="1"/>
          <p:nvPr/>
        </p:nvSpPr>
        <p:spPr bwMode="auto">
          <a:xfrm>
            <a:off x="3441575" y="4103250"/>
            <a:ext cx="19341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>
              <a:spcBef>
                <a:spcPts val="0"/>
              </a:spcBef>
              <a:spcAft>
                <a:spcPts val="1200"/>
              </a:spcAft>
              <a:buNone/>
              <a:defRPr/>
            </a:pPr>
            <a:r>
              <a:rPr lang="ru-RU" sz="2800" b="1">
                <a:solidFill>
                  <a:srgbClr val="70AD47"/>
                </a:solidFill>
              </a:rPr>
              <a:t>3 минуты</a:t>
            </a:r>
            <a:endParaRPr sz="2800" b="1">
              <a:solidFill>
                <a:srgbClr val="70AD47"/>
              </a:solidFill>
            </a:endParaRPr>
          </a:p>
        </p:txBody>
      </p:sp>
      <p:pic>
        <p:nvPicPr>
          <p:cNvPr id="503" name="Google Shape;503;g2ba7607367d_0_713"/>
          <p:cNvPicPr/>
          <p:nvPr/>
        </p:nvPicPr>
        <p:blipFill>
          <a:blip r:embed="rId2">
            <a:alphaModFix/>
          </a:blip>
          <a:stretch/>
        </p:blipFill>
        <p:spPr bwMode="auto">
          <a:xfrm>
            <a:off x="2636750" y="4032300"/>
            <a:ext cx="665100" cy="665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184232" y="1950687"/>
            <a:ext cx="5051222" cy="428121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9D43D1C-7FC7-0694-A05B-E5DA4B8FA4E3}"/>
              </a:ext>
            </a:extLst>
          </p:cNvPr>
          <p:cNvSpPr txBox="1"/>
          <p:nvPr/>
        </p:nvSpPr>
        <p:spPr bwMode="auto">
          <a:xfrm>
            <a:off x="1798984" y="6366196"/>
            <a:ext cx="10288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Исключительные права на материалы принадлежат Благотворительному фонду «Вклад в будущее» (ОГРН 1157700017518).</a:t>
            </a:r>
          </a:p>
          <a:p>
            <a:r>
              <a:rPr lang="ru-RU" sz="1200" dirty="0"/>
              <a:t>Материалы могут использоваться в некоммерческих учебных целях.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08" name="Google Shape;508;g2ba7607367d_0_728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299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pPr>
            <a:fld id="{00000000-1234-1234-1234-123412341234}" type="slidenum">
              <a:rPr lang="ru-RU"/>
              <a:t>15</a:t>
            </a:fld>
            <a:endParaRPr/>
          </a:p>
        </p:txBody>
      </p:sp>
      <p:sp>
        <p:nvSpPr>
          <p:cNvPr id="509" name="Google Shape;509;g2ba7607367d_0_728"/>
          <p:cNvSpPr txBox="1">
            <a:spLocks noGrp="1"/>
          </p:cNvSpPr>
          <p:nvPr>
            <p:ph type="title"/>
          </p:nvPr>
        </p:nvSpPr>
        <p:spPr bwMode="auto">
          <a:xfrm>
            <a:off x="1798984" y="327992"/>
            <a:ext cx="8919300" cy="106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/>
            </a:pPr>
            <a:r>
              <a:rPr lang="ru-RU"/>
              <a:t>ПЛЮСЫ И МИНУСЫ КРЕДИТНОЙ КАРТЫ</a:t>
            </a:r>
            <a:endParaRPr/>
          </a:p>
        </p:txBody>
      </p:sp>
      <p:graphicFrame>
        <p:nvGraphicFramePr>
          <p:cNvPr id="510" name="Google Shape;510;g2ba7607367d_0_72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0280593"/>
              </p:ext>
            </p:extLst>
          </p:nvPr>
        </p:nvGraphicFramePr>
        <p:xfrm>
          <a:off x="2100300" y="2258550"/>
          <a:ext cx="8424825" cy="3607550"/>
        </p:xfrm>
        <a:graphic>
          <a:graphicData uri="http://schemas.openxmlformats.org/drawingml/2006/table">
            <a:tbl>
              <a:tblPr>
                <a:tableStyleId>{E9C8D8A2-3BA3-4B3D-9CD0-AA80683F3876}</a:tableStyleId>
              </a:tblPr>
              <a:tblGrid>
                <a:gridCol w="476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6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7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06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58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803775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lang="ru-RU" sz="1600"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  <a:t>+</a:t>
                      </a:r>
                      <a:endParaRPr sz="1600">
                        <a:latin typeface="SB Sans Text" panose="020B0503040504020204" pitchFamily="34" charset="77"/>
                        <a:cs typeface="SB Sans Text" panose="020B0503040504020204" pitchFamily="34" charset="77"/>
                      </a:endParaRPr>
                    </a:p>
                  </a:txBody>
                  <a:tcPr marL="91425" marR="91425" marT="91425" marB="91425" anchor="ctr">
                    <a:lnL w="9525" algn="ctr">
                      <a:solidFill>
                        <a:srgbClr val="888888"/>
                      </a:solidFill>
                    </a:lnL>
                    <a:lnR w="9525" algn="ctr">
                      <a:solidFill>
                        <a:srgbClr val="888888"/>
                      </a:solidFill>
                    </a:lnR>
                    <a:lnT w="9525" algn="ctr">
                      <a:solidFill>
                        <a:srgbClr val="888888"/>
                      </a:solidFill>
                    </a:lnT>
                    <a:lnB w="9525" algn="ctr">
                      <a:solidFill>
                        <a:srgbClr val="888888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lang="ru-RU" sz="1600" dirty="0"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  <a:t>Удобство</a:t>
                      </a:r>
                      <a:endParaRPr sz="1600" dirty="0">
                        <a:latin typeface="SB Sans Text" panose="020B0503040504020204" pitchFamily="34" charset="77"/>
                        <a:cs typeface="SB Sans Text" panose="020B0503040504020204" pitchFamily="34" charset="77"/>
                      </a:endParaRPr>
                    </a:p>
                  </a:txBody>
                  <a:tcPr marL="91425" marR="91425" marT="91425" marB="91425" anchor="ctr">
                    <a:lnL w="9525" algn="ctr">
                      <a:solidFill>
                        <a:srgbClr val="888888"/>
                      </a:solidFill>
                    </a:lnL>
                    <a:lnR w="9525" algn="ctr">
                      <a:solidFill>
                        <a:srgbClr val="888888"/>
                      </a:solidFill>
                    </a:lnR>
                    <a:lnT w="9525" algn="ctr">
                      <a:solidFill>
                        <a:srgbClr val="888888"/>
                      </a:solidFill>
                    </a:lnT>
                    <a:lnB w="9525" algn="ctr">
                      <a:solidFill>
                        <a:srgbClr val="888888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lang="ru-RU" sz="1600"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  <a:t>Наличие</a:t>
                      </a:r>
                      <a:br>
                        <a:rPr lang="ru-RU" sz="1600"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</a:br>
                      <a:r>
                        <a:rPr lang="ru-RU" sz="1600"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  <a:t>льготного периода</a:t>
                      </a:r>
                      <a:endParaRPr sz="1600">
                        <a:latin typeface="SB Sans Text" panose="020B0503040504020204" pitchFamily="34" charset="77"/>
                        <a:cs typeface="SB Sans Text" panose="020B0503040504020204" pitchFamily="34" charset="77"/>
                      </a:endParaRPr>
                    </a:p>
                  </a:txBody>
                  <a:tcPr marL="91425" marR="91425" marT="91425" marB="91425" anchor="ctr">
                    <a:lnL w="9525" algn="ctr">
                      <a:solidFill>
                        <a:srgbClr val="888888"/>
                      </a:solidFill>
                    </a:lnL>
                    <a:lnR w="9525" algn="ctr">
                      <a:solidFill>
                        <a:srgbClr val="888888"/>
                      </a:solidFill>
                    </a:lnR>
                    <a:lnT w="9525" algn="ctr">
                      <a:solidFill>
                        <a:srgbClr val="888888"/>
                      </a:solidFill>
                    </a:lnT>
                    <a:lnB w="9525" algn="ctr">
                      <a:solidFill>
                        <a:srgbClr val="888888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None/>
                        <a:defRPr/>
                      </a:pPr>
                      <a:r>
                        <a:rPr lang="ru-RU" sz="1600"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  <a:t>Многократное использование кредитного лимита</a:t>
                      </a:r>
                      <a:endParaRPr sz="1600">
                        <a:latin typeface="SB Sans Text" panose="020B0503040504020204" pitchFamily="34" charset="77"/>
                        <a:cs typeface="SB Sans Text" panose="020B0503040504020204" pitchFamily="34" charset="77"/>
                      </a:endParaRPr>
                    </a:p>
                  </a:txBody>
                  <a:tcPr marL="91425" marR="91425" marT="91425" marB="91425" anchor="ctr">
                    <a:lnL w="9525" algn="ctr">
                      <a:solidFill>
                        <a:srgbClr val="888888"/>
                      </a:solidFill>
                    </a:lnL>
                    <a:lnR w="9525" algn="ctr">
                      <a:solidFill>
                        <a:srgbClr val="888888"/>
                      </a:solidFill>
                    </a:lnR>
                    <a:lnT w="9525" algn="ctr">
                      <a:solidFill>
                        <a:srgbClr val="888888"/>
                      </a:solidFill>
                    </a:lnT>
                    <a:lnB w="9525" algn="ctr">
                      <a:solidFill>
                        <a:srgbClr val="888888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None/>
                        <a:defRPr/>
                      </a:pPr>
                      <a:r>
                        <a:rPr lang="ru-RU" sz="1600">
                          <a:solidFill>
                            <a:schemeClr val="dk1"/>
                          </a:solidFill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  <a:t>Возможность потери денег </a:t>
                      </a:r>
                      <a:endParaRPr sz="1600">
                        <a:latin typeface="SB Sans Text" panose="020B0503040504020204" pitchFamily="34" charset="77"/>
                        <a:cs typeface="SB Sans Text" panose="020B0503040504020204" pitchFamily="34" charset="77"/>
                      </a:endParaRPr>
                    </a:p>
                  </a:txBody>
                  <a:tcPr marL="91425" marR="91425" marT="91425" marB="91425" anchor="ctr">
                    <a:lnL w="9525" algn="ctr">
                      <a:solidFill>
                        <a:srgbClr val="888888"/>
                      </a:solidFill>
                    </a:lnL>
                    <a:lnR w="9525" algn="ctr">
                      <a:solidFill>
                        <a:srgbClr val="888888"/>
                      </a:solidFill>
                    </a:lnR>
                    <a:lnT w="9525" algn="ctr">
                      <a:solidFill>
                        <a:srgbClr val="888888"/>
                      </a:solidFill>
                    </a:lnT>
                    <a:lnB w="9525" algn="ctr">
                      <a:solidFill>
                        <a:srgbClr val="888888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3775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lang="ru-RU" sz="1600"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  <a:t>-</a:t>
                      </a:r>
                      <a:endParaRPr sz="1600">
                        <a:latin typeface="SB Sans Text" panose="020B0503040504020204" pitchFamily="34" charset="77"/>
                        <a:cs typeface="SB Sans Text" panose="020B0503040504020204" pitchFamily="34" charset="77"/>
                      </a:endParaRPr>
                    </a:p>
                  </a:txBody>
                  <a:tcPr marL="91425" marR="91425" marT="91425" marB="91425" anchor="ctr">
                    <a:lnL w="9525" algn="ctr">
                      <a:solidFill>
                        <a:srgbClr val="888888"/>
                      </a:solidFill>
                    </a:lnL>
                    <a:lnR w="9525" algn="ctr">
                      <a:solidFill>
                        <a:srgbClr val="888888"/>
                      </a:solidFill>
                    </a:lnR>
                    <a:lnT w="9525" algn="ctr">
                      <a:solidFill>
                        <a:srgbClr val="888888"/>
                      </a:solidFill>
                    </a:lnT>
                    <a:lnB w="9525" algn="ctr">
                      <a:solidFill>
                        <a:srgbClr val="888888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lang="ru-RU" sz="1600" dirty="0"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  <a:t>Высокие процентные ставки</a:t>
                      </a:r>
                      <a:endParaRPr sz="1600" dirty="0">
                        <a:latin typeface="SB Sans Text" panose="020B0503040504020204" pitchFamily="34" charset="77"/>
                        <a:cs typeface="SB Sans Text" panose="020B0503040504020204" pitchFamily="34" charset="77"/>
                      </a:endParaRPr>
                    </a:p>
                  </a:txBody>
                  <a:tcPr marL="91425" marR="91425" marT="91425" marB="91425" anchor="ctr">
                    <a:lnL w="9525" algn="ctr">
                      <a:solidFill>
                        <a:srgbClr val="888888"/>
                      </a:solidFill>
                    </a:lnL>
                    <a:lnR w="9525" algn="ctr">
                      <a:solidFill>
                        <a:srgbClr val="888888"/>
                      </a:solidFill>
                    </a:lnR>
                    <a:lnT w="9525" algn="ctr">
                      <a:solidFill>
                        <a:srgbClr val="888888"/>
                      </a:solidFill>
                    </a:lnT>
                    <a:lnB w="9525" algn="ctr">
                      <a:solidFill>
                        <a:srgbClr val="888888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  <a:defRPr/>
                      </a:pPr>
                      <a:r>
                        <a:rPr lang="ru-RU" sz="1600">
                          <a:solidFill>
                            <a:schemeClr val="dk1"/>
                          </a:solidFill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  <a:t>Дополнительные комиссии</a:t>
                      </a:r>
                      <a:endParaRPr sz="1600">
                        <a:latin typeface="SB Sans Text" panose="020B0503040504020204" pitchFamily="34" charset="77"/>
                        <a:cs typeface="SB Sans Text" panose="020B0503040504020204" pitchFamily="34" charset="77"/>
                      </a:endParaRPr>
                    </a:p>
                  </a:txBody>
                  <a:tcPr marL="91425" marR="91425" marT="91425" marB="91425" anchor="ctr">
                    <a:lnL w="9525" algn="ctr">
                      <a:solidFill>
                        <a:srgbClr val="888888"/>
                      </a:solidFill>
                    </a:lnL>
                    <a:lnR w="9525" algn="ctr">
                      <a:solidFill>
                        <a:srgbClr val="888888"/>
                      </a:solidFill>
                    </a:lnR>
                    <a:lnT w="9525" algn="ctr">
                      <a:solidFill>
                        <a:srgbClr val="888888"/>
                      </a:solidFill>
                    </a:lnT>
                    <a:lnB w="9525" algn="ctr">
                      <a:solidFill>
                        <a:srgbClr val="888888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lang="ru-RU" sz="1600"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  <a:t>Бонусы, скидки</a:t>
                      </a:r>
                      <a:br>
                        <a:rPr lang="ru-RU" sz="1600"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</a:br>
                      <a:r>
                        <a:rPr lang="ru-RU" sz="1600"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  <a:t>и/или кэшбэк</a:t>
                      </a:r>
                      <a:endParaRPr sz="1600">
                        <a:latin typeface="SB Sans Text" panose="020B0503040504020204" pitchFamily="34" charset="77"/>
                        <a:cs typeface="SB Sans Text" panose="020B0503040504020204" pitchFamily="34" charset="77"/>
                      </a:endParaRPr>
                    </a:p>
                  </a:txBody>
                  <a:tcPr marL="91425" marR="91425" marT="91425" marB="91425" anchor="ctr">
                    <a:lnL w="9525" algn="ctr">
                      <a:solidFill>
                        <a:srgbClr val="888888"/>
                      </a:solidFill>
                    </a:lnL>
                    <a:lnR w="9525" algn="ctr">
                      <a:solidFill>
                        <a:srgbClr val="888888"/>
                      </a:solidFill>
                    </a:lnR>
                    <a:lnT w="9525" algn="ctr">
                      <a:solidFill>
                        <a:srgbClr val="888888"/>
                      </a:solidFill>
                    </a:lnT>
                    <a:lnB w="9525" algn="ctr">
                      <a:solidFill>
                        <a:srgbClr val="888888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None/>
                        <a:defRPr/>
                      </a:pPr>
                      <a:r>
                        <a:rPr lang="ru-RU" sz="1600" dirty="0">
                          <a:solidFill>
                            <a:schemeClr val="dk1"/>
                          </a:solidFill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  <a:t>Риск </a:t>
                      </a:r>
                      <a:br>
                        <a:rPr lang="ru-RU" sz="1600" dirty="0">
                          <a:solidFill>
                            <a:schemeClr val="dk1"/>
                          </a:solidFill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</a:br>
                      <a:r>
                        <a:rPr lang="ru-RU" sz="1600" dirty="0">
                          <a:solidFill>
                            <a:schemeClr val="dk1"/>
                          </a:solidFill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  <a:t>потратить весь </a:t>
                      </a:r>
                      <a:br>
                        <a:rPr lang="ru-RU" sz="1600" dirty="0">
                          <a:solidFill>
                            <a:schemeClr val="dk1"/>
                          </a:solidFill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</a:br>
                      <a:r>
                        <a:rPr lang="ru-RU" sz="1600" dirty="0">
                          <a:solidFill>
                            <a:schemeClr val="dk1"/>
                          </a:solidFill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  <a:t>кредитный лимит</a:t>
                      </a:r>
                      <a:endParaRPr sz="1600" dirty="0">
                        <a:latin typeface="SB Sans Text" panose="020B0503040504020204" pitchFamily="34" charset="77"/>
                        <a:cs typeface="SB Sans Text" panose="020B0503040504020204" pitchFamily="34" charset="77"/>
                      </a:endParaRPr>
                    </a:p>
                  </a:txBody>
                  <a:tcPr marL="91425" marR="91425" marT="91425" marB="91425" anchor="ctr">
                    <a:lnL w="9525" algn="ctr">
                      <a:solidFill>
                        <a:srgbClr val="888888"/>
                      </a:solidFill>
                    </a:lnL>
                    <a:lnR w="9525" algn="ctr">
                      <a:solidFill>
                        <a:srgbClr val="888888"/>
                      </a:solidFill>
                    </a:lnR>
                    <a:lnT w="9525" algn="ctr">
                      <a:solidFill>
                        <a:srgbClr val="888888"/>
                      </a:solidFill>
                    </a:lnT>
                    <a:lnB w="9525" algn="ctr">
                      <a:solidFill>
                        <a:srgbClr val="888888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531C10D3-FC81-04E8-6327-CCE41434A3B7}"/>
              </a:ext>
            </a:extLst>
          </p:cNvPr>
          <p:cNvSpPr txBox="1"/>
          <p:nvPr/>
        </p:nvSpPr>
        <p:spPr bwMode="auto">
          <a:xfrm>
            <a:off x="1798984" y="6299175"/>
            <a:ext cx="9790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Исключительные права на материалы принадлежат Благотворительному фонду «Вклад в будущее» (ОГРН 1157700017518).</a:t>
            </a:r>
          </a:p>
          <a:p>
            <a:r>
              <a:rPr lang="ru-RU" sz="1200" dirty="0"/>
              <a:t>Материалы могут использоваться в некоммерческих учебных целях.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15" name="Google Shape;515;g2ba7607367d_0_740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299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/>
            </a:pPr>
            <a:fld id="{00000000-1234-1234-1234-123412341234}" type="slidenum">
              <a:rPr lang="ru-RU"/>
              <a:t>16</a:t>
            </a:fld>
            <a:endParaRPr/>
          </a:p>
        </p:txBody>
      </p:sp>
      <p:sp>
        <p:nvSpPr>
          <p:cNvPr id="516" name="Google Shape;516;g2ba7607367d_0_740"/>
          <p:cNvSpPr txBox="1">
            <a:spLocks noGrp="1"/>
          </p:cNvSpPr>
          <p:nvPr>
            <p:ph type="title"/>
          </p:nvPr>
        </p:nvSpPr>
        <p:spPr bwMode="auto">
          <a:xfrm>
            <a:off x="1798984" y="327992"/>
            <a:ext cx="8919300" cy="6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/>
            </a:pPr>
            <a:r>
              <a:rPr lang="ru-RU"/>
              <a:t>ЦЕЛЕВОЙ И НЕЦЕЛЕВОЙ КРЕДИТ</a:t>
            </a:r>
            <a:endParaRPr/>
          </a:p>
        </p:txBody>
      </p:sp>
      <p:sp>
        <p:nvSpPr>
          <p:cNvPr id="517" name="Google Shape;517;g2ba7607367d_0_740"/>
          <p:cNvSpPr txBox="1">
            <a:spLocks noGrp="1"/>
          </p:cNvSpPr>
          <p:nvPr>
            <p:ph type="body" idx="1"/>
          </p:nvPr>
        </p:nvSpPr>
        <p:spPr bwMode="auto">
          <a:xfrm>
            <a:off x="838200" y="1931474"/>
            <a:ext cx="5181600" cy="680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63500" lvl="0" indent="0" algn="l">
              <a:lnSpc>
                <a:spcPct val="114999"/>
              </a:lnSpc>
              <a:spcBef>
                <a:spcPts val="0"/>
              </a:spcBef>
              <a:spcAft>
                <a:spcPts val="1000"/>
              </a:spcAft>
              <a:buClr>
                <a:srgbClr val="70AD47"/>
              </a:buClr>
              <a:buSzPts val="2600"/>
              <a:buNone/>
              <a:defRPr/>
            </a:pPr>
            <a:r>
              <a:rPr lang="ru-RU" sz="2600" b="1" dirty="0"/>
              <a:t>Целевой кредит</a:t>
            </a:r>
            <a:endParaRPr sz="2600" b="1" dirty="0"/>
          </a:p>
        </p:txBody>
      </p:sp>
      <p:sp>
        <p:nvSpPr>
          <p:cNvPr id="518" name="Google Shape;518;g2ba7607367d_0_740"/>
          <p:cNvSpPr txBox="1">
            <a:spLocks noGrp="1"/>
          </p:cNvSpPr>
          <p:nvPr>
            <p:ph type="body" idx="1"/>
          </p:nvPr>
        </p:nvSpPr>
        <p:spPr bwMode="auto">
          <a:xfrm>
            <a:off x="838200" y="2760800"/>
            <a:ext cx="5181600" cy="237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3683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ts val="2200"/>
              <a:buChar char="•"/>
              <a:defRPr/>
            </a:pPr>
            <a:r>
              <a:rPr lang="ru-RU" sz="2200"/>
              <a:t>Выдаётся на определённые цели</a:t>
            </a:r>
            <a:endParaRPr sz="2200"/>
          </a:p>
          <a:p>
            <a:pPr marL="457200" lvl="0" indent="-368300" algn="l">
              <a:lnSpc>
                <a:spcPct val="114999"/>
              </a:lnSpc>
              <a:spcBef>
                <a:spcPts val="1000"/>
              </a:spcBef>
              <a:spcAft>
                <a:spcPts val="0"/>
              </a:spcAft>
              <a:buClr>
                <a:srgbClr val="70AD47"/>
              </a:buClr>
              <a:buSzPts val="2200"/>
              <a:buChar char="•"/>
              <a:defRPr/>
            </a:pPr>
            <a:r>
              <a:rPr lang="ru-RU" sz="2200"/>
              <a:t>Сниженные процентные ставки</a:t>
            </a:r>
            <a:endParaRPr sz="2200"/>
          </a:p>
          <a:p>
            <a:pPr marL="457200" lvl="0" indent="-368300" algn="l">
              <a:lnSpc>
                <a:spcPct val="114999"/>
              </a:lnSpc>
              <a:spcBef>
                <a:spcPts val="1000"/>
              </a:spcBef>
              <a:spcAft>
                <a:spcPts val="0"/>
              </a:spcAft>
              <a:buClr>
                <a:srgbClr val="70AD47"/>
              </a:buClr>
              <a:buSzPts val="2200"/>
              <a:buChar char="•"/>
              <a:defRPr/>
            </a:pPr>
            <a:r>
              <a:rPr lang="ru-RU" sz="2200"/>
              <a:t>Гибкие сроки кредитования</a:t>
            </a:r>
            <a:endParaRPr sz="2200"/>
          </a:p>
          <a:p>
            <a:pPr marL="457200" lvl="0" indent="-368300" algn="l">
              <a:lnSpc>
                <a:spcPct val="114999"/>
              </a:lnSpc>
              <a:spcBef>
                <a:spcPts val="1000"/>
              </a:spcBef>
              <a:spcAft>
                <a:spcPts val="1000"/>
              </a:spcAft>
              <a:buClr>
                <a:srgbClr val="70AD47"/>
              </a:buClr>
              <a:buSzPts val="2200"/>
              <a:buChar char="•"/>
              <a:defRPr/>
            </a:pPr>
            <a:r>
              <a:rPr lang="ru-RU" sz="2200"/>
              <a:t>Возможность получить крупные суммы </a:t>
            </a:r>
            <a:endParaRPr sz="2200"/>
          </a:p>
        </p:txBody>
      </p:sp>
      <p:sp>
        <p:nvSpPr>
          <p:cNvPr id="519" name="Google Shape;519;g2ba7607367d_0_740"/>
          <p:cNvSpPr txBox="1">
            <a:spLocks noGrp="1"/>
          </p:cNvSpPr>
          <p:nvPr>
            <p:ph type="body" idx="1"/>
          </p:nvPr>
        </p:nvSpPr>
        <p:spPr bwMode="auto">
          <a:xfrm>
            <a:off x="6158725" y="1931474"/>
            <a:ext cx="5181600" cy="6806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63500" lvl="0" indent="0" algn="l">
              <a:lnSpc>
                <a:spcPct val="114999"/>
              </a:lnSpc>
              <a:spcBef>
                <a:spcPts val="0"/>
              </a:spcBef>
              <a:spcAft>
                <a:spcPts val="1000"/>
              </a:spcAft>
              <a:buClr>
                <a:srgbClr val="70AD47"/>
              </a:buClr>
              <a:buSzPts val="2600"/>
              <a:buNone/>
              <a:defRPr/>
            </a:pPr>
            <a:r>
              <a:rPr lang="ru-RU" sz="2600" b="1" dirty="0"/>
              <a:t>Нецелевой кредит</a:t>
            </a:r>
            <a:endParaRPr sz="2600" b="1" dirty="0"/>
          </a:p>
        </p:txBody>
      </p:sp>
      <p:sp>
        <p:nvSpPr>
          <p:cNvPr id="520" name="Google Shape;520;g2ba7607367d_0_740"/>
          <p:cNvSpPr txBox="1">
            <a:spLocks noGrp="1"/>
          </p:cNvSpPr>
          <p:nvPr>
            <p:ph type="body" idx="1"/>
          </p:nvPr>
        </p:nvSpPr>
        <p:spPr bwMode="auto">
          <a:xfrm>
            <a:off x="6158725" y="2760800"/>
            <a:ext cx="5181600" cy="224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3683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ts val="2200"/>
              <a:buChar char="•"/>
              <a:defRPr/>
            </a:pPr>
            <a:r>
              <a:rPr lang="ru-RU" sz="2200"/>
              <a:t>Можно распоряжаться по своему усмотрению</a:t>
            </a:r>
            <a:endParaRPr sz="2200"/>
          </a:p>
          <a:p>
            <a:pPr marL="457200" lvl="0" indent="-368300" algn="l">
              <a:lnSpc>
                <a:spcPct val="114999"/>
              </a:lnSpc>
              <a:spcBef>
                <a:spcPts val="1000"/>
              </a:spcBef>
              <a:spcAft>
                <a:spcPts val="0"/>
              </a:spcAft>
              <a:buClr>
                <a:srgbClr val="70AD47"/>
              </a:buClr>
              <a:buSzPts val="2200"/>
              <a:buChar char="•"/>
              <a:defRPr/>
            </a:pPr>
            <a:r>
              <a:rPr lang="ru-RU" sz="2200"/>
              <a:t>Выше процентные ставки</a:t>
            </a:r>
            <a:endParaRPr sz="2200"/>
          </a:p>
          <a:p>
            <a:pPr marL="457200" lvl="0" indent="-368300" algn="l">
              <a:lnSpc>
                <a:spcPct val="114999"/>
              </a:lnSpc>
              <a:spcBef>
                <a:spcPts val="1000"/>
              </a:spcBef>
              <a:spcAft>
                <a:spcPts val="1000"/>
              </a:spcAft>
              <a:buClr>
                <a:srgbClr val="70AD47"/>
              </a:buClr>
              <a:buSzPts val="2200"/>
              <a:buChar char="•"/>
              <a:defRPr/>
            </a:pPr>
            <a:r>
              <a:rPr lang="ru-RU" sz="2200"/>
              <a:t>Ограниченные сроки кредитования</a:t>
            </a:r>
            <a:endParaRPr sz="22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8E4D7C-6D9B-CB29-E58A-EF62E2A65F2E}"/>
              </a:ext>
            </a:extLst>
          </p:cNvPr>
          <p:cNvSpPr txBox="1"/>
          <p:nvPr/>
        </p:nvSpPr>
        <p:spPr bwMode="auto">
          <a:xfrm>
            <a:off x="1895709" y="6238109"/>
            <a:ext cx="10181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Исключительные права на материалы принадлежат Благотворительному фонду «Вклад в будущее» (ОГРН 1157700017518).</a:t>
            </a:r>
          </a:p>
          <a:p>
            <a:r>
              <a:rPr lang="ru-RU" sz="1200" dirty="0"/>
              <a:t>Материалы могут использоваться в некоммерческих учебных целях.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25" name="Google Shape;525;g2ba7607367d_0_750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299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pPr>
            <a:fld id="{00000000-1234-1234-1234-123412341234}" type="slidenum">
              <a:rPr lang="ru-RU"/>
              <a:t>17</a:t>
            </a:fld>
            <a:endParaRPr/>
          </a:p>
        </p:txBody>
      </p:sp>
      <p:sp>
        <p:nvSpPr>
          <p:cNvPr id="526" name="Google Shape;526;g2ba7607367d_0_750"/>
          <p:cNvSpPr txBox="1">
            <a:spLocks noGrp="1"/>
          </p:cNvSpPr>
          <p:nvPr>
            <p:ph type="title"/>
          </p:nvPr>
        </p:nvSpPr>
        <p:spPr bwMode="auto">
          <a:xfrm>
            <a:off x="1798984" y="327992"/>
            <a:ext cx="8919300" cy="106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/>
            </a:pPr>
            <a:r>
              <a:rPr lang="ru-RU"/>
              <a:t>ИГРА «СВОЙСТВА КРЕДИТА И ЗАЙМА»</a:t>
            </a:r>
            <a:endParaRPr/>
          </a:p>
        </p:txBody>
      </p:sp>
      <p:sp>
        <p:nvSpPr>
          <p:cNvPr id="527" name="Google Shape;527;g2ba7607367d_0_750"/>
          <p:cNvSpPr txBox="1">
            <a:spLocks noGrp="1"/>
          </p:cNvSpPr>
          <p:nvPr>
            <p:ph type="body" idx="1"/>
          </p:nvPr>
        </p:nvSpPr>
        <p:spPr bwMode="auto">
          <a:xfrm>
            <a:off x="2030625" y="2133600"/>
            <a:ext cx="8607900" cy="952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393700" algn="l">
              <a:lnSpc>
                <a:spcPct val="114999"/>
              </a:lnSpc>
              <a:spcBef>
                <a:spcPts val="0"/>
              </a:spcBef>
              <a:spcAft>
                <a:spcPts val="100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600"/>
              <a:t>Из предложенных карточек выберите три, </a:t>
            </a:r>
            <a:br>
              <a:rPr lang="ru-RU" sz="2600"/>
            </a:br>
            <a:r>
              <a:rPr lang="ru-RU" sz="2600"/>
              <a:t>на которых указаны свойства кредита и займа</a:t>
            </a:r>
            <a:endParaRPr sz="1400">
              <a:solidFill>
                <a:schemeClr val="dk1"/>
              </a:solidFill>
            </a:endParaRPr>
          </a:p>
        </p:txBody>
      </p:sp>
      <p:sp>
        <p:nvSpPr>
          <p:cNvPr id="528" name="Google Shape;528;g2ba7607367d_0_750"/>
          <p:cNvSpPr txBox="1"/>
          <p:nvPr/>
        </p:nvSpPr>
        <p:spPr bwMode="auto">
          <a:xfrm>
            <a:off x="3441575" y="4103250"/>
            <a:ext cx="19341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>
              <a:spcBef>
                <a:spcPts val="0"/>
              </a:spcBef>
              <a:spcAft>
                <a:spcPts val="1200"/>
              </a:spcAft>
              <a:buNone/>
              <a:defRPr/>
            </a:pPr>
            <a:r>
              <a:rPr lang="ru-RU" sz="2800" b="1">
                <a:solidFill>
                  <a:srgbClr val="70AD47"/>
                </a:solidFill>
              </a:rPr>
              <a:t>3 минуты</a:t>
            </a:r>
            <a:endParaRPr sz="2800" b="1">
              <a:solidFill>
                <a:srgbClr val="70AD47"/>
              </a:solidFill>
            </a:endParaRPr>
          </a:p>
        </p:txBody>
      </p:sp>
      <p:pic>
        <p:nvPicPr>
          <p:cNvPr id="529" name="Google Shape;529;g2ba7607367d_0_750"/>
          <p:cNvPicPr/>
          <p:nvPr/>
        </p:nvPicPr>
        <p:blipFill>
          <a:blip r:embed="rId2">
            <a:alphaModFix/>
          </a:blip>
          <a:stretch/>
        </p:blipFill>
        <p:spPr bwMode="auto">
          <a:xfrm>
            <a:off x="2636750" y="4032300"/>
            <a:ext cx="665100" cy="6651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DF751E7-E0A1-CE24-0A40-56616E0DFC0D}"/>
              </a:ext>
            </a:extLst>
          </p:cNvPr>
          <p:cNvSpPr txBox="1"/>
          <p:nvPr/>
        </p:nvSpPr>
        <p:spPr>
          <a:xfrm>
            <a:off x="1798984" y="6231904"/>
            <a:ext cx="93299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/>
              <a:t>Исключительные права на материалы принадлежат Благотворительному фонду «Вклад в будущее» </a:t>
            </a:r>
          </a:p>
          <a:p>
            <a:r>
              <a:rPr lang="ru-RU" sz="1200" dirty="0"/>
              <a:t>(ОГРН 1157700017518). Материалы могут использоваться в некоммерческих учебных целях.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34" name="Google Shape;534;g2ba7607367d_0_758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299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pPr>
            <a:fld id="{00000000-1234-1234-1234-123412341234}" type="slidenum">
              <a:rPr lang="ru-RU"/>
              <a:t>18</a:t>
            </a:fld>
            <a:endParaRPr/>
          </a:p>
        </p:txBody>
      </p:sp>
      <p:sp>
        <p:nvSpPr>
          <p:cNvPr id="535" name="Google Shape;535;g2ba7607367d_0_758"/>
          <p:cNvSpPr txBox="1">
            <a:spLocks noGrp="1"/>
          </p:cNvSpPr>
          <p:nvPr>
            <p:ph type="title"/>
          </p:nvPr>
        </p:nvSpPr>
        <p:spPr bwMode="auto">
          <a:xfrm>
            <a:off x="1798984" y="327992"/>
            <a:ext cx="8919300" cy="106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/>
            </a:pPr>
            <a:r>
              <a:rPr lang="ru-RU"/>
              <a:t>ИГРА «СВОЙСТВА КРЕДИТА И ЗАЙМА»</a:t>
            </a:r>
            <a:endParaRPr/>
          </a:p>
        </p:txBody>
      </p:sp>
      <p:sp>
        <p:nvSpPr>
          <p:cNvPr id="536" name="Google Shape;536;g2ba7607367d_0_758"/>
          <p:cNvSpPr txBox="1">
            <a:spLocks noGrp="1"/>
          </p:cNvSpPr>
          <p:nvPr>
            <p:ph type="body" idx="1"/>
          </p:nvPr>
        </p:nvSpPr>
        <p:spPr bwMode="auto">
          <a:xfrm>
            <a:off x="2030625" y="2133600"/>
            <a:ext cx="86079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393700" algn="l">
              <a:lnSpc>
                <a:spcPct val="114999"/>
              </a:lnSpc>
              <a:spcBef>
                <a:spcPts val="0"/>
              </a:spcBef>
              <a:spcAft>
                <a:spcPts val="100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600"/>
              <a:t>Назовите свои ответы</a:t>
            </a:r>
            <a:endParaRPr sz="1400">
              <a:solidFill>
                <a:schemeClr val="dk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607552" y="2009274"/>
            <a:ext cx="4309977" cy="430997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F9E7DED-7AB9-25AA-B1B3-487A93F3E909}"/>
              </a:ext>
            </a:extLst>
          </p:cNvPr>
          <p:cNvSpPr txBox="1"/>
          <p:nvPr/>
        </p:nvSpPr>
        <p:spPr bwMode="auto">
          <a:xfrm>
            <a:off x="1798984" y="6299175"/>
            <a:ext cx="9790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Исключительные права на материалы принадлежат Благотворительному фонду «Вклад в будущее» (ОГРН 1157700017518).</a:t>
            </a:r>
          </a:p>
          <a:p>
            <a:r>
              <a:rPr lang="ru-RU" sz="1200" dirty="0"/>
              <a:t>Материалы могут использоваться в некоммерческих учебных целях.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42" name="Google Shape;542;g2ba7607367d_0_768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299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pPr>
            <a:fld id="{00000000-1234-1234-1234-123412341234}" type="slidenum">
              <a:rPr lang="ru-RU"/>
              <a:t>19</a:t>
            </a:fld>
            <a:endParaRPr/>
          </a:p>
        </p:txBody>
      </p:sp>
      <p:sp>
        <p:nvSpPr>
          <p:cNvPr id="543" name="Google Shape;543;g2ba7607367d_0_768"/>
          <p:cNvSpPr txBox="1">
            <a:spLocks noGrp="1"/>
          </p:cNvSpPr>
          <p:nvPr>
            <p:ph type="title"/>
          </p:nvPr>
        </p:nvSpPr>
        <p:spPr bwMode="auto">
          <a:xfrm>
            <a:off x="1798984" y="327992"/>
            <a:ext cx="8919300" cy="106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/>
            </a:pPr>
            <a:r>
              <a:rPr lang="ru-RU"/>
              <a:t>УПРАЖНЕНИЕ </a:t>
            </a:r>
            <a:br>
              <a:rPr lang="ru-RU"/>
            </a:br>
            <a:r>
              <a:rPr lang="ru-RU"/>
              <a:t>«ПЛЮСЫ И МИНУСЫ КРЕДИТА»</a:t>
            </a:r>
            <a:endParaRPr/>
          </a:p>
        </p:txBody>
      </p:sp>
      <p:sp>
        <p:nvSpPr>
          <p:cNvPr id="544" name="Google Shape;544;g2ba7607367d_0_768"/>
          <p:cNvSpPr txBox="1">
            <a:spLocks noGrp="1"/>
          </p:cNvSpPr>
          <p:nvPr>
            <p:ph type="body" idx="1"/>
          </p:nvPr>
        </p:nvSpPr>
        <p:spPr bwMode="auto">
          <a:xfrm>
            <a:off x="2030625" y="2133600"/>
            <a:ext cx="8607900" cy="19194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393700" algn="l">
              <a:lnSpc>
                <a:spcPct val="114999"/>
              </a:lnSpc>
              <a:spcBef>
                <a:spcPts val="0"/>
              </a:spcBef>
              <a:spcAft>
                <a:spcPts val="100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400" dirty="0"/>
              <a:t>Обсудите в группе и запишите </a:t>
            </a:r>
            <a:br>
              <a:rPr lang="en-US" sz="2400" dirty="0"/>
            </a:br>
            <a:r>
              <a:rPr lang="ru-RU" sz="2400" dirty="0"/>
              <a:t>в своей тетради все плюсы и минусы </a:t>
            </a:r>
            <a:br>
              <a:rPr lang="en-US" sz="2400" dirty="0"/>
            </a:br>
            <a:r>
              <a:rPr lang="ru-RU" sz="2400" dirty="0"/>
              <a:t>кредита, которые вам удастся </a:t>
            </a:r>
            <a:br>
              <a:rPr lang="en-US" sz="2400" dirty="0"/>
            </a:br>
            <a:r>
              <a:rPr lang="ru-RU" sz="2400" dirty="0"/>
              <a:t>сформулировать </a:t>
            </a:r>
            <a:endParaRPr sz="1200" dirty="0">
              <a:solidFill>
                <a:schemeClr val="dk1"/>
              </a:solidFill>
            </a:endParaRPr>
          </a:p>
        </p:txBody>
      </p:sp>
      <p:sp>
        <p:nvSpPr>
          <p:cNvPr id="545" name="Google Shape;545;g2ba7607367d_0_768"/>
          <p:cNvSpPr txBox="1"/>
          <p:nvPr/>
        </p:nvSpPr>
        <p:spPr bwMode="auto">
          <a:xfrm>
            <a:off x="3441575" y="4103250"/>
            <a:ext cx="19341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>
              <a:spcBef>
                <a:spcPts val="0"/>
              </a:spcBef>
              <a:spcAft>
                <a:spcPts val="1200"/>
              </a:spcAft>
              <a:buNone/>
              <a:defRPr/>
            </a:pPr>
            <a:r>
              <a:rPr lang="ru-RU" sz="2800" b="1">
                <a:solidFill>
                  <a:srgbClr val="70AD47"/>
                </a:solidFill>
              </a:rPr>
              <a:t>3 минуты</a:t>
            </a:r>
            <a:endParaRPr sz="2800" b="1">
              <a:solidFill>
                <a:srgbClr val="70AD47"/>
              </a:solidFill>
            </a:endParaRPr>
          </a:p>
        </p:txBody>
      </p:sp>
      <p:pic>
        <p:nvPicPr>
          <p:cNvPr id="546" name="Google Shape;546;g2ba7607367d_0_768"/>
          <p:cNvPicPr/>
          <p:nvPr/>
        </p:nvPicPr>
        <p:blipFill>
          <a:blip r:embed="rId2">
            <a:alphaModFix/>
          </a:blip>
          <a:stretch/>
        </p:blipFill>
        <p:spPr bwMode="auto">
          <a:xfrm>
            <a:off x="2636750" y="4032300"/>
            <a:ext cx="665100" cy="665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568068" y="2276011"/>
            <a:ext cx="4667386" cy="39558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44DF672-BCEC-15D3-9D27-6111240622CF}"/>
              </a:ext>
            </a:extLst>
          </p:cNvPr>
          <p:cNvSpPr txBox="1"/>
          <p:nvPr/>
        </p:nvSpPr>
        <p:spPr bwMode="auto">
          <a:xfrm>
            <a:off x="1798984" y="6299175"/>
            <a:ext cx="9790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Исключительные права на материалы принадлежат Благотворительному фонду «Вклад в будущее» (ОГРН 1157700017518).</a:t>
            </a:r>
          </a:p>
          <a:p>
            <a:r>
              <a:rPr lang="ru-RU" sz="1200" dirty="0"/>
              <a:t>Материалы могут использоваться в некоммерческих учебных целях.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75" name="Google Shape;375;p4"/>
          <p:cNvSpPr txBox="1">
            <a:spLocks noGrp="1"/>
          </p:cNvSpPr>
          <p:nvPr>
            <p:ph type="body" idx="1"/>
          </p:nvPr>
        </p:nvSpPr>
        <p:spPr bwMode="auto">
          <a:xfrm>
            <a:off x="2100274" y="2133600"/>
            <a:ext cx="8234700" cy="33239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43599" lvl="1" indent="-453099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600" dirty="0">
                <a:latin typeface="SB Sans Text" panose="020B0503040504020204" pitchFamily="34" charset="77"/>
                <a:cs typeface="SB Sans Text" panose="020B0503040504020204" pitchFamily="34" charset="77"/>
              </a:rPr>
              <a:t>Участвуем </a:t>
            </a:r>
            <a:r>
              <a:rPr lang="ru-RU" sz="2600" dirty="0">
                <a:solidFill>
                  <a:schemeClr val="dk1"/>
                </a:solidFill>
                <a:latin typeface="SB Sans Text" panose="020B0503040504020204" pitchFamily="34" charset="77"/>
                <a:cs typeface="SB Sans Text" panose="020B0503040504020204" pitchFamily="34" charset="77"/>
              </a:rPr>
              <a:t>во всех активностях </a:t>
            </a:r>
            <a:br>
              <a:rPr lang="ru-RU" sz="2600" dirty="0">
                <a:solidFill>
                  <a:schemeClr val="dk1"/>
                </a:solidFill>
                <a:latin typeface="SB Sans Text" panose="020B0503040504020204" pitchFamily="34" charset="77"/>
                <a:cs typeface="SB Sans Text" panose="020B0503040504020204" pitchFamily="34" charset="77"/>
              </a:rPr>
            </a:br>
            <a:r>
              <a:rPr lang="ru-RU" sz="2600" dirty="0">
                <a:solidFill>
                  <a:schemeClr val="dk1"/>
                </a:solidFill>
                <a:latin typeface="SB Sans Text" panose="020B0503040504020204" pitchFamily="34" charset="77"/>
                <a:cs typeface="SB Sans Text" panose="020B0503040504020204" pitchFamily="34" charset="77"/>
              </a:rPr>
              <a:t>по мере возможности</a:t>
            </a:r>
            <a:endParaRPr sz="2600" dirty="0">
              <a:solidFill>
                <a:schemeClr val="dk1"/>
              </a:solidFill>
              <a:latin typeface="SB Sans Text" panose="020B0503040504020204" pitchFamily="34" charset="77"/>
              <a:cs typeface="SB Sans Text" panose="020B0503040504020204" pitchFamily="34" charset="77"/>
            </a:endParaRPr>
          </a:p>
          <a:p>
            <a:pPr marL="543599" lvl="1" indent="-453099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600" dirty="0">
                <a:solidFill>
                  <a:schemeClr val="dk1"/>
                </a:solidFill>
                <a:latin typeface="SB Sans Text" panose="020B0503040504020204" pitchFamily="34" charset="77"/>
                <a:cs typeface="SB Sans Text" panose="020B0503040504020204" pitchFamily="34" charset="77"/>
              </a:rPr>
              <a:t>Соблюдаем правила игр и упражнений</a:t>
            </a:r>
            <a:endParaRPr sz="2600" dirty="0">
              <a:solidFill>
                <a:schemeClr val="dk1"/>
              </a:solidFill>
              <a:latin typeface="SB Sans Text" panose="020B0503040504020204" pitchFamily="34" charset="77"/>
              <a:cs typeface="SB Sans Text" panose="020B0503040504020204" pitchFamily="34" charset="77"/>
            </a:endParaRPr>
          </a:p>
          <a:p>
            <a:pPr marL="543599" lvl="1" indent="-453099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600" dirty="0">
                <a:solidFill>
                  <a:schemeClr val="dk1"/>
                </a:solidFill>
                <a:latin typeface="SB Sans Text" panose="020B0503040504020204" pitchFamily="34" charset="77"/>
                <a:cs typeface="SB Sans Text" panose="020B0503040504020204" pitchFamily="34" charset="77"/>
              </a:rPr>
              <a:t>Не перебиваем других участников</a:t>
            </a:r>
            <a:endParaRPr sz="2600" dirty="0">
              <a:solidFill>
                <a:schemeClr val="dk1"/>
              </a:solidFill>
              <a:latin typeface="SB Sans Text" panose="020B0503040504020204" pitchFamily="34" charset="77"/>
              <a:cs typeface="SB Sans Text" panose="020B0503040504020204" pitchFamily="34" charset="77"/>
            </a:endParaRPr>
          </a:p>
          <a:p>
            <a:pPr marL="543599" lvl="1" indent="-453099" algn="l">
              <a:lnSpc>
                <a:spcPct val="100000"/>
              </a:lnSpc>
              <a:spcBef>
                <a:spcPts val="2400"/>
              </a:spcBef>
              <a:spcAft>
                <a:spcPts val="240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600" dirty="0">
                <a:solidFill>
                  <a:schemeClr val="dk1"/>
                </a:solidFill>
                <a:latin typeface="SB Sans Text" panose="020B0503040504020204" pitchFamily="34" charset="77"/>
                <a:cs typeface="SB Sans Text" panose="020B0503040504020204" pitchFamily="34" charset="77"/>
              </a:rPr>
              <a:t>Если хотим что-то сказать, поднимаем руку</a:t>
            </a:r>
            <a:endParaRPr sz="2600" dirty="0">
              <a:latin typeface="SB Sans Text" panose="020B0503040504020204" pitchFamily="34" charset="77"/>
              <a:cs typeface="SB Sans Text" panose="020B0503040504020204" pitchFamily="34" charset="77"/>
            </a:endParaRPr>
          </a:p>
        </p:txBody>
      </p:sp>
      <p:sp>
        <p:nvSpPr>
          <p:cNvPr id="376" name="Google Shape;376;p4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38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pPr>
            <a:fld id="{00000000-1234-1234-1234-123412341234}" type="slidenum">
              <a:rPr lang="ru-RU">
                <a:latin typeface="SB Sans Text" panose="020B0503040504020204" pitchFamily="34" charset="77"/>
                <a:cs typeface="SB Sans Text" panose="020B0503040504020204" pitchFamily="34" charset="77"/>
              </a:rPr>
              <a:t>2</a:t>
            </a:fld>
            <a:endParaRPr>
              <a:latin typeface="SB Sans Text" panose="020B0503040504020204" pitchFamily="34" charset="77"/>
              <a:cs typeface="SB Sans Text" panose="020B0503040504020204" pitchFamily="34" charset="77"/>
            </a:endParaRPr>
          </a:p>
        </p:txBody>
      </p:sp>
      <p:sp>
        <p:nvSpPr>
          <p:cNvPr id="377" name="Google Shape;377;p4"/>
          <p:cNvSpPr txBox="1">
            <a:spLocks noGrp="1"/>
          </p:cNvSpPr>
          <p:nvPr>
            <p:ph type="title"/>
          </p:nvPr>
        </p:nvSpPr>
        <p:spPr bwMode="auto">
          <a:xfrm>
            <a:off x="1798984" y="327992"/>
            <a:ext cx="8919300" cy="106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/>
            </a:pPr>
            <a:r>
              <a:rPr lang="ru-RU" dirty="0">
                <a:latin typeface="SB Sans Text" panose="020B0503040504020204" pitchFamily="34" charset="77"/>
                <a:cs typeface="SB Sans Text" panose="020B0503040504020204" pitchFamily="34" charset="77"/>
              </a:rPr>
              <a:t>ПРАВИЛА ЗАНЯТИЯ</a:t>
            </a:r>
            <a:endParaRPr dirty="0">
              <a:latin typeface="SB Sans Text" panose="020B0503040504020204" pitchFamily="34" charset="77"/>
              <a:cs typeface="SB Sans Text" panose="020B0503040504020204" pitchFamily="34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74DCB1-BEF2-E8CD-30AB-8F0587F091FA}"/>
              </a:ext>
            </a:extLst>
          </p:cNvPr>
          <p:cNvSpPr txBox="1"/>
          <p:nvPr/>
        </p:nvSpPr>
        <p:spPr bwMode="auto">
          <a:xfrm>
            <a:off x="1798984" y="6366196"/>
            <a:ext cx="10288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Исключительные права на материалы принадлежат Благотворительному фонду «Вклад в будущее» (ОГРН 1157700017518). </a:t>
            </a:r>
          </a:p>
          <a:p>
            <a:r>
              <a:rPr lang="ru-RU" sz="1200" dirty="0"/>
              <a:t>Материалы могут использоваться в некоммерческих учебных целях.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52" name="Google Shape;552;g2ba7607367d_0_779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299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pPr>
            <a:fld id="{00000000-1234-1234-1234-123412341234}" type="slidenum">
              <a:rPr lang="ru-RU"/>
              <a:t>20</a:t>
            </a:fld>
            <a:endParaRPr/>
          </a:p>
        </p:txBody>
      </p:sp>
      <p:sp>
        <p:nvSpPr>
          <p:cNvPr id="553" name="Google Shape;553;g2ba7607367d_0_779"/>
          <p:cNvSpPr txBox="1">
            <a:spLocks noGrp="1"/>
          </p:cNvSpPr>
          <p:nvPr>
            <p:ph type="title"/>
          </p:nvPr>
        </p:nvSpPr>
        <p:spPr bwMode="auto">
          <a:xfrm>
            <a:off x="1798984" y="327992"/>
            <a:ext cx="8919300" cy="106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/>
            </a:pPr>
            <a:r>
              <a:rPr lang="ru-RU"/>
              <a:t>УПРАЖНЕНИЕ </a:t>
            </a:r>
            <a:br>
              <a:rPr lang="ru-RU"/>
            </a:br>
            <a:r>
              <a:rPr lang="ru-RU"/>
              <a:t>«ПЛЮСЫ И МИНУСЫ КРЕДИТА»</a:t>
            </a:r>
            <a:endParaRPr/>
          </a:p>
        </p:txBody>
      </p:sp>
      <p:sp>
        <p:nvSpPr>
          <p:cNvPr id="554" name="Google Shape;554;g2ba7607367d_0_779"/>
          <p:cNvSpPr txBox="1">
            <a:spLocks noGrp="1"/>
          </p:cNvSpPr>
          <p:nvPr>
            <p:ph type="body" idx="1"/>
          </p:nvPr>
        </p:nvSpPr>
        <p:spPr bwMode="auto">
          <a:xfrm>
            <a:off x="2030625" y="2133600"/>
            <a:ext cx="86079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393700" algn="l">
              <a:lnSpc>
                <a:spcPct val="114999"/>
              </a:lnSpc>
              <a:spcBef>
                <a:spcPts val="0"/>
              </a:spcBef>
              <a:spcAft>
                <a:spcPts val="100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600"/>
              <a:t>Поделитесь своим решением</a:t>
            </a:r>
            <a:endParaRPr sz="1400">
              <a:solidFill>
                <a:schemeClr val="dk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709610" y="1885830"/>
            <a:ext cx="4346074" cy="434607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4800050-0D78-6D5C-D13B-5702822FBD31}"/>
              </a:ext>
            </a:extLst>
          </p:cNvPr>
          <p:cNvSpPr txBox="1"/>
          <p:nvPr/>
        </p:nvSpPr>
        <p:spPr bwMode="auto">
          <a:xfrm>
            <a:off x="1798984" y="6366196"/>
            <a:ext cx="10288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Исключительные права на материалы принадлежат Благотворительному фонду «Вклад в будущее» (ОГРН 1157700017518).</a:t>
            </a:r>
          </a:p>
          <a:p>
            <a:r>
              <a:rPr lang="ru-RU" sz="1200" dirty="0"/>
              <a:t>Материалы могут использоваться в некоммерческих учебных целях.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60" name="Google Shape;560;g2ba7607367d_0_789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299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pPr>
            <a:fld id="{00000000-1234-1234-1234-123412341234}" type="slidenum">
              <a:rPr lang="ru-RU"/>
              <a:t>21</a:t>
            </a:fld>
            <a:endParaRPr/>
          </a:p>
        </p:txBody>
      </p:sp>
      <p:sp>
        <p:nvSpPr>
          <p:cNvPr id="561" name="Google Shape;561;g2ba7607367d_0_789"/>
          <p:cNvSpPr txBox="1">
            <a:spLocks noGrp="1"/>
          </p:cNvSpPr>
          <p:nvPr>
            <p:ph type="title"/>
          </p:nvPr>
        </p:nvSpPr>
        <p:spPr bwMode="auto">
          <a:xfrm>
            <a:off x="1798984" y="327992"/>
            <a:ext cx="8919300" cy="106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/>
            </a:pPr>
            <a:r>
              <a:rPr lang="ru-RU"/>
              <a:t>УПРАЖНЕНИЕ </a:t>
            </a:r>
            <a:br>
              <a:rPr lang="ru-RU"/>
            </a:br>
            <a:r>
              <a:rPr lang="ru-RU"/>
              <a:t>«СТОИТ ЛИ БРАТЬ КРЕДИТ?»</a:t>
            </a:r>
            <a:endParaRPr/>
          </a:p>
        </p:txBody>
      </p:sp>
      <p:sp>
        <p:nvSpPr>
          <p:cNvPr id="562" name="Google Shape;562;g2ba7607367d_0_789"/>
          <p:cNvSpPr txBox="1">
            <a:spLocks noGrp="1"/>
          </p:cNvSpPr>
          <p:nvPr>
            <p:ph type="body" idx="1"/>
          </p:nvPr>
        </p:nvSpPr>
        <p:spPr bwMode="auto">
          <a:xfrm>
            <a:off x="1954684" y="1634757"/>
            <a:ext cx="8607900" cy="31095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3937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ts val="2600"/>
              <a:buChar char="•"/>
              <a:defRPr/>
            </a:pPr>
            <a:endParaRPr lang="en-US" sz="2600" dirty="0"/>
          </a:p>
          <a:p>
            <a:pPr marL="457200" lvl="0" indent="-3937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600" dirty="0"/>
              <a:t>Откройте рабочую тетрадь на стр.8</a:t>
            </a:r>
          </a:p>
          <a:p>
            <a:pPr marL="457200" lvl="0" indent="-3937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600" dirty="0"/>
              <a:t>Прочитайте кейсы и определите,</a:t>
            </a:r>
            <a:br>
              <a:rPr lang="ru-RU" sz="2600" dirty="0"/>
            </a:br>
            <a:r>
              <a:rPr lang="ru-RU" sz="2600" dirty="0"/>
              <a:t>стоит ли брать кредит в каждом конкретном случае? </a:t>
            </a:r>
            <a:endParaRPr sz="2600" dirty="0"/>
          </a:p>
          <a:p>
            <a:pPr marL="457200" lvl="0" indent="-393700" algn="l">
              <a:lnSpc>
                <a:spcPct val="114999"/>
              </a:lnSpc>
              <a:spcBef>
                <a:spcPts val="1000"/>
              </a:spcBef>
              <a:spcAft>
                <a:spcPts val="100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600" dirty="0"/>
              <a:t>Если стоит, поставьте рядом плюс, </a:t>
            </a:r>
            <a:br>
              <a:rPr lang="ru-RU" sz="2600" dirty="0"/>
            </a:br>
            <a:r>
              <a:rPr lang="ru-RU" sz="2600" dirty="0"/>
              <a:t>если не стоит — минус </a:t>
            </a:r>
            <a:endParaRPr sz="2600" dirty="0"/>
          </a:p>
        </p:txBody>
      </p:sp>
      <p:sp>
        <p:nvSpPr>
          <p:cNvPr id="563" name="Google Shape;563;g2ba7607367d_0_789"/>
          <p:cNvSpPr txBox="1"/>
          <p:nvPr/>
        </p:nvSpPr>
        <p:spPr bwMode="auto">
          <a:xfrm>
            <a:off x="3441575" y="4941450"/>
            <a:ext cx="19341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>
              <a:spcBef>
                <a:spcPts val="0"/>
              </a:spcBef>
              <a:spcAft>
                <a:spcPts val="1200"/>
              </a:spcAft>
              <a:buNone/>
              <a:defRPr/>
            </a:pPr>
            <a:r>
              <a:rPr lang="ru-RU" sz="2800" b="1">
                <a:solidFill>
                  <a:srgbClr val="70AD47"/>
                </a:solidFill>
              </a:rPr>
              <a:t>5 минут</a:t>
            </a:r>
            <a:endParaRPr sz="2800" b="1">
              <a:solidFill>
                <a:srgbClr val="70AD47"/>
              </a:solidFill>
            </a:endParaRPr>
          </a:p>
        </p:txBody>
      </p:sp>
      <p:pic>
        <p:nvPicPr>
          <p:cNvPr id="564" name="Google Shape;564;g2ba7607367d_0_789"/>
          <p:cNvPicPr/>
          <p:nvPr/>
        </p:nvPicPr>
        <p:blipFill>
          <a:blip r:embed="rId2">
            <a:alphaModFix/>
          </a:blip>
          <a:stretch/>
        </p:blipFill>
        <p:spPr bwMode="auto">
          <a:xfrm>
            <a:off x="2636750" y="4870500"/>
            <a:ext cx="665100" cy="6651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972B61C-8281-2804-0A2F-574FEF8A2813}"/>
              </a:ext>
            </a:extLst>
          </p:cNvPr>
          <p:cNvSpPr txBox="1"/>
          <p:nvPr/>
        </p:nvSpPr>
        <p:spPr bwMode="auto">
          <a:xfrm>
            <a:off x="1798984" y="6366196"/>
            <a:ext cx="10288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Исключительные права на материалы принадлежат Благотворительному фонду «Вклад в будущее» (ОГРН 1157700017518).</a:t>
            </a:r>
          </a:p>
          <a:p>
            <a:r>
              <a:rPr lang="ru-RU" sz="1200" dirty="0"/>
              <a:t>Материалы могут использоваться в некоммерческих учебных целях.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69" name="Google Shape;569;g2ba7607367d_0_806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299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pPr>
            <a:fld id="{00000000-1234-1234-1234-123412341234}" type="slidenum">
              <a:rPr lang="ru-RU"/>
              <a:t>22</a:t>
            </a:fld>
            <a:endParaRPr/>
          </a:p>
        </p:txBody>
      </p:sp>
      <p:sp>
        <p:nvSpPr>
          <p:cNvPr id="570" name="Google Shape;570;g2ba7607367d_0_806"/>
          <p:cNvSpPr txBox="1">
            <a:spLocks noGrp="1"/>
          </p:cNvSpPr>
          <p:nvPr>
            <p:ph type="body" idx="1"/>
          </p:nvPr>
        </p:nvSpPr>
        <p:spPr bwMode="auto">
          <a:xfrm>
            <a:off x="2030625" y="2133600"/>
            <a:ext cx="86079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393700" algn="l">
              <a:lnSpc>
                <a:spcPct val="114999"/>
              </a:lnSpc>
              <a:spcBef>
                <a:spcPts val="0"/>
              </a:spcBef>
              <a:spcAft>
                <a:spcPts val="100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600"/>
              <a:t>Поделитесь своим решением</a:t>
            </a:r>
            <a:endParaRPr sz="1400">
              <a:solidFill>
                <a:schemeClr val="dk1"/>
              </a:solidFill>
            </a:endParaRPr>
          </a:p>
        </p:txBody>
      </p:sp>
      <p:sp>
        <p:nvSpPr>
          <p:cNvPr id="572" name="Google Shape;572;g2ba7607367d_0_806"/>
          <p:cNvSpPr txBox="1">
            <a:spLocks noGrp="1"/>
          </p:cNvSpPr>
          <p:nvPr>
            <p:ph type="title"/>
          </p:nvPr>
        </p:nvSpPr>
        <p:spPr bwMode="auto">
          <a:xfrm>
            <a:off x="1798984" y="327992"/>
            <a:ext cx="8919300" cy="106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/>
            </a:pPr>
            <a:r>
              <a:rPr lang="ru-RU"/>
              <a:t>УПРАЖНЕНИЕ </a:t>
            </a:r>
            <a:br>
              <a:rPr lang="ru-RU"/>
            </a:br>
            <a:r>
              <a:rPr lang="ru-RU"/>
              <a:t>«СТОИТ ЛИ БРАТЬ КРЕДИТ?»</a:t>
            </a:r>
            <a:endParaRPr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6709610" y="1885830"/>
            <a:ext cx="4346074" cy="434607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A265AEF-2EC5-5837-B566-442DDE83BCC8}"/>
              </a:ext>
            </a:extLst>
          </p:cNvPr>
          <p:cNvSpPr txBox="1"/>
          <p:nvPr/>
        </p:nvSpPr>
        <p:spPr bwMode="auto">
          <a:xfrm>
            <a:off x="1798984" y="6366196"/>
            <a:ext cx="10288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Исключительные права на материалы принадлежат Благотворительному фонду «Вклад в будущее» (ОГРН 1157700017518).</a:t>
            </a:r>
          </a:p>
          <a:p>
            <a:r>
              <a:rPr lang="ru-RU" sz="1200" dirty="0"/>
              <a:t>Материалы могут использоваться в некоммерческих учебных целях.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77" name="Google Shape;577;g2ba7607367d_0_823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299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pPr>
            <a:fld id="{00000000-1234-1234-1234-123412341234}" type="slidenum">
              <a:rPr lang="ru-RU"/>
              <a:t>23</a:t>
            </a:fld>
            <a:endParaRPr/>
          </a:p>
        </p:txBody>
      </p:sp>
      <p:sp>
        <p:nvSpPr>
          <p:cNvPr id="578" name="Google Shape;578;g2ba7607367d_0_823"/>
          <p:cNvSpPr txBox="1">
            <a:spLocks noGrp="1"/>
          </p:cNvSpPr>
          <p:nvPr>
            <p:ph type="body" idx="1"/>
          </p:nvPr>
        </p:nvSpPr>
        <p:spPr bwMode="auto">
          <a:xfrm>
            <a:off x="2030625" y="2133600"/>
            <a:ext cx="8607900" cy="141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393700" algn="l">
              <a:lnSpc>
                <a:spcPct val="114999"/>
              </a:lnSpc>
              <a:spcBef>
                <a:spcPts val="0"/>
              </a:spcBef>
              <a:spcAft>
                <a:spcPts val="100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600" dirty="0"/>
              <a:t>Главный критерий при выборе кредита — </a:t>
            </a:r>
            <a:br>
              <a:rPr lang="ru-RU" sz="2600" dirty="0"/>
            </a:br>
            <a:r>
              <a:rPr lang="ru-RU" sz="2600" b="1" dirty="0"/>
              <a:t>кредит должен принести вам выгоду</a:t>
            </a:r>
            <a:r>
              <a:rPr lang="ru-RU" sz="2600" dirty="0"/>
              <a:t>, </a:t>
            </a:r>
            <a:br>
              <a:rPr lang="ru-RU" sz="2600" dirty="0"/>
            </a:br>
            <a:r>
              <a:rPr lang="ru-RU" sz="2600" dirty="0"/>
              <a:t>а не проблемы</a:t>
            </a:r>
            <a:endParaRPr sz="2600" dirty="0"/>
          </a:p>
        </p:txBody>
      </p:sp>
      <p:sp>
        <p:nvSpPr>
          <p:cNvPr id="579" name="Google Shape;579;g2ba7607367d_0_823"/>
          <p:cNvSpPr txBox="1">
            <a:spLocks noGrp="1"/>
          </p:cNvSpPr>
          <p:nvPr>
            <p:ph type="title"/>
          </p:nvPr>
        </p:nvSpPr>
        <p:spPr bwMode="auto">
          <a:xfrm>
            <a:off x="1798984" y="327992"/>
            <a:ext cx="8919300" cy="106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/>
            </a:pPr>
            <a:r>
              <a:rPr lang="ru-RU"/>
              <a:t>ЧЕМ РУКОВОДСТВОВАТЬСЯ?</a:t>
            </a: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272CC53-461E-6981-7D7D-3A58226434A2}"/>
              </a:ext>
            </a:extLst>
          </p:cNvPr>
          <p:cNvSpPr txBox="1"/>
          <p:nvPr/>
        </p:nvSpPr>
        <p:spPr bwMode="auto">
          <a:xfrm>
            <a:off x="1798984" y="6366196"/>
            <a:ext cx="10288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Исключительные права на материалы принадлежат Благотворительному фонду «Вклад в будущее» (ОГРН 1157700017518).</a:t>
            </a:r>
          </a:p>
          <a:p>
            <a:r>
              <a:rPr lang="ru-RU" sz="1200" dirty="0"/>
              <a:t>Материалы могут использоваться в некоммерческих учебных целях.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84" name="Google Shape;584;g2bb076eb6f6_0_9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299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pPr>
            <a:fld id="{00000000-1234-1234-1234-123412341234}" type="slidenum">
              <a:rPr lang="ru-RU"/>
              <a:t>24</a:t>
            </a:fld>
            <a:endParaRPr/>
          </a:p>
        </p:txBody>
      </p:sp>
      <p:sp>
        <p:nvSpPr>
          <p:cNvPr id="585" name="Google Shape;585;g2bb076eb6f6_0_9"/>
          <p:cNvSpPr txBox="1">
            <a:spLocks noGrp="1"/>
          </p:cNvSpPr>
          <p:nvPr>
            <p:ph type="body" idx="1"/>
          </p:nvPr>
        </p:nvSpPr>
        <p:spPr bwMode="auto">
          <a:xfrm>
            <a:off x="2030625" y="2133600"/>
            <a:ext cx="8607900" cy="36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3937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600"/>
              <a:t>Хватит ли вам денег для возврата кредита?</a:t>
            </a:r>
            <a:endParaRPr sz="2600"/>
          </a:p>
          <a:p>
            <a:pPr marL="457200" lvl="0" indent="-3937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600"/>
              <a:t>Каков ваш доход по основному месту </a:t>
            </a:r>
            <a:br>
              <a:rPr lang="ru-RU" sz="2600"/>
            </a:br>
            <a:r>
              <a:rPr lang="ru-RU" sz="2600"/>
              <a:t>после уплаты налогов?</a:t>
            </a:r>
            <a:endParaRPr sz="2600"/>
          </a:p>
          <a:p>
            <a:pPr marL="457200" lvl="0" indent="-3937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600"/>
              <a:t>Есть ли у вас другие доходы?</a:t>
            </a:r>
            <a:endParaRPr sz="2600"/>
          </a:p>
          <a:p>
            <a:pPr marL="457200" lvl="0" indent="-393700" algn="l">
              <a:lnSpc>
                <a:spcPct val="100000"/>
              </a:lnSpc>
              <a:spcBef>
                <a:spcPts val="2000"/>
              </a:spcBef>
              <a:spcAft>
                <a:spcPts val="200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600"/>
              <a:t>Какие обязательные выплаты у вас уже есть (коммунальные расходы, аренда квартиры, </a:t>
            </a:r>
            <a:br>
              <a:rPr lang="ru-RU" sz="2600"/>
            </a:br>
            <a:r>
              <a:rPr lang="ru-RU" sz="2600"/>
              <a:t>за детские сады и школы и т. п.)?</a:t>
            </a:r>
            <a:endParaRPr sz="2600"/>
          </a:p>
        </p:txBody>
      </p:sp>
      <p:sp>
        <p:nvSpPr>
          <p:cNvPr id="586" name="Google Shape;586;g2bb076eb6f6_0_9"/>
          <p:cNvSpPr txBox="1">
            <a:spLocks noGrp="1"/>
          </p:cNvSpPr>
          <p:nvPr>
            <p:ph type="title"/>
          </p:nvPr>
        </p:nvSpPr>
        <p:spPr bwMode="auto">
          <a:xfrm>
            <a:off x="1798984" y="327992"/>
            <a:ext cx="8919300" cy="106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/>
            </a:pPr>
            <a:r>
              <a:rPr lang="ru-RU"/>
              <a:t>КАКИЕ ВОПРОСЫ НАДО СЕБЕ ЗАДАТЬ?</a:t>
            </a:r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B1DCD-2D91-3F76-85CF-01427FB40756}"/>
              </a:ext>
            </a:extLst>
          </p:cNvPr>
          <p:cNvSpPr txBox="1"/>
          <p:nvPr/>
        </p:nvSpPr>
        <p:spPr bwMode="auto">
          <a:xfrm>
            <a:off x="1798984" y="6299175"/>
            <a:ext cx="9790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Исключительные права на материалы принадлежат Благотворительному фонду «Вклад в будущее» (ОГРН 1157700017518).</a:t>
            </a:r>
          </a:p>
          <a:p>
            <a:r>
              <a:rPr lang="ru-RU" sz="1200" dirty="0"/>
              <a:t>Материалы могут использоваться в некоммерческих учебных целях.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91" name="Google Shape;591;g2bb076eb6f6_0_15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299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pPr>
            <a:fld id="{00000000-1234-1234-1234-123412341234}" type="slidenum">
              <a:rPr lang="ru-RU"/>
              <a:t>25</a:t>
            </a:fld>
            <a:endParaRPr/>
          </a:p>
        </p:txBody>
      </p:sp>
      <p:sp>
        <p:nvSpPr>
          <p:cNvPr id="592" name="Google Shape;592;g2bb076eb6f6_0_15"/>
          <p:cNvSpPr txBox="1">
            <a:spLocks noGrp="1"/>
          </p:cNvSpPr>
          <p:nvPr>
            <p:ph type="body" idx="1"/>
          </p:nvPr>
        </p:nvSpPr>
        <p:spPr bwMode="auto">
          <a:xfrm>
            <a:off x="2030625" y="2133600"/>
            <a:ext cx="8607900" cy="220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3937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600"/>
              <a:t>Сколько человек в вашей семье?</a:t>
            </a:r>
            <a:endParaRPr sz="2600"/>
          </a:p>
          <a:p>
            <a:pPr marL="457200" lvl="0" indent="-393700" algn="l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600"/>
              <a:t>Сколько денег вы ежемесячно тратите на еду?</a:t>
            </a:r>
            <a:endParaRPr sz="2600"/>
          </a:p>
          <a:p>
            <a:pPr marL="457200" lvl="0" indent="-393700" algn="l">
              <a:lnSpc>
                <a:spcPct val="100000"/>
              </a:lnSpc>
              <a:spcBef>
                <a:spcPts val="2000"/>
              </a:spcBef>
              <a:spcAft>
                <a:spcPts val="200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600"/>
              <a:t>Есть ли у вас другие кредиты, и сколько </a:t>
            </a:r>
            <a:br>
              <a:rPr lang="ru-RU" sz="2600"/>
            </a:br>
            <a:r>
              <a:rPr lang="ru-RU" sz="2600"/>
              <a:t>вы за них платите?</a:t>
            </a:r>
            <a:endParaRPr sz="2600"/>
          </a:p>
        </p:txBody>
      </p:sp>
      <p:sp>
        <p:nvSpPr>
          <p:cNvPr id="593" name="Google Shape;593;g2bb076eb6f6_0_15"/>
          <p:cNvSpPr txBox="1">
            <a:spLocks noGrp="1"/>
          </p:cNvSpPr>
          <p:nvPr>
            <p:ph type="title"/>
          </p:nvPr>
        </p:nvSpPr>
        <p:spPr bwMode="auto">
          <a:xfrm>
            <a:off x="1798984" y="327992"/>
            <a:ext cx="8919300" cy="106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/>
            </a:pPr>
            <a:r>
              <a:rPr lang="ru-RU"/>
              <a:t>КАКИЕ ВОПРОСЫ НАДО СЕБЕ ЗАДАТЬ?</a:t>
            </a: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9E533BE-46F0-80BD-87F5-7FF2040AAEFD}"/>
              </a:ext>
            </a:extLst>
          </p:cNvPr>
          <p:cNvSpPr txBox="1"/>
          <p:nvPr/>
        </p:nvSpPr>
        <p:spPr bwMode="auto">
          <a:xfrm>
            <a:off x="1798984" y="6366196"/>
            <a:ext cx="10288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Исключительные права на материалы принадлежат Благотворительному фонду «Вклад в будущее» (ОГРН 1157700017518).</a:t>
            </a:r>
          </a:p>
          <a:p>
            <a:r>
              <a:rPr lang="ru-RU" sz="1200" dirty="0"/>
              <a:t>Материалы могут использоваться в некоммерческих учебных целях.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98" name="Google Shape;598;g2bb076eb6f6_0_21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299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pPr>
            <a:fld id="{00000000-1234-1234-1234-123412341234}" type="slidenum">
              <a:rPr lang="ru-RU"/>
              <a:t>26</a:t>
            </a:fld>
            <a:endParaRPr/>
          </a:p>
        </p:txBody>
      </p:sp>
      <p:sp>
        <p:nvSpPr>
          <p:cNvPr id="599" name="Google Shape;599;g2bb076eb6f6_0_21"/>
          <p:cNvSpPr txBox="1">
            <a:spLocks noGrp="1"/>
          </p:cNvSpPr>
          <p:nvPr>
            <p:ph type="body" idx="1"/>
          </p:nvPr>
        </p:nvSpPr>
        <p:spPr bwMode="auto">
          <a:xfrm>
            <a:off x="2030625" y="2133600"/>
            <a:ext cx="8607900" cy="187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39370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600"/>
              <a:t>Если сумма кредита, </a:t>
            </a:r>
            <a:br>
              <a:rPr lang="ru-RU" sz="2600"/>
            </a:br>
            <a:r>
              <a:rPr lang="ru-RU" sz="2600"/>
              <a:t>которую нужно выплачивать ежемесячно, составляет </a:t>
            </a:r>
            <a:r>
              <a:rPr lang="ru-RU" sz="2600" b="1"/>
              <a:t>более 30–40%</a:t>
            </a:r>
            <a:r>
              <a:rPr lang="ru-RU" sz="2600"/>
              <a:t> от заработка, </a:t>
            </a:r>
            <a:br>
              <a:rPr lang="ru-RU" sz="2600"/>
            </a:br>
            <a:r>
              <a:rPr lang="ru-RU" sz="2600"/>
              <a:t>то такие условия являются </a:t>
            </a:r>
            <a:r>
              <a:rPr lang="ru-RU" sz="2600" b="1"/>
              <a:t>рискованными</a:t>
            </a:r>
            <a:endParaRPr sz="2600" b="1"/>
          </a:p>
        </p:txBody>
      </p:sp>
      <p:sp>
        <p:nvSpPr>
          <p:cNvPr id="600" name="Google Shape;600;g2bb076eb6f6_0_21"/>
          <p:cNvSpPr txBox="1">
            <a:spLocks noGrp="1"/>
          </p:cNvSpPr>
          <p:nvPr>
            <p:ph type="title"/>
          </p:nvPr>
        </p:nvSpPr>
        <p:spPr bwMode="auto">
          <a:xfrm>
            <a:off x="1798984" y="327992"/>
            <a:ext cx="8919300" cy="106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/>
            </a:pPr>
            <a:r>
              <a:rPr lang="ru-RU"/>
              <a:t>ПОСЧИТАЙТЕ</a:t>
            </a:r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393AC78-E83D-3EB2-5312-B662A561821F}"/>
              </a:ext>
            </a:extLst>
          </p:cNvPr>
          <p:cNvSpPr txBox="1"/>
          <p:nvPr/>
        </p:nvSpPr>
        <p:spPr bwMode="auto">
          <a:xfrm>
            <a:off x="1884556" y="6366196"/>
            <a:ext cx="102033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Исключительные права на материалы принадлежат Благотворительному фонду «Вклад в будущее» (ОГРН 1157700017518).</a:t>
            </a:r>
          </a:p>
          <a:p>
            <a:r>
              <a:rPr lang="ru-RU" sz="1200" dirty="0"/>
              <a:t>Материалы могут использоваться в некоммерческих учебных целях.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05" name="Google Shape;605;g2bb076eb6f6_0_27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299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pPr>
            <a:fld id="{00000000-1234-1234-1234-123412341234}" type="slidenum">
              <a:rPr lang="ru-RU"/>
              <a:t>27</a:t>
            </a:fld>
            <a:endParaRPr/>
          </a:p>
        </p:txBody>
      </p:sp>
      <p:sp>
        <p:nvSpPr>
          <p:cNvPr id="606" name="Google Shape;606;g2bb076eb6f6_0_27"/>
          <p:cNvSpPr txBox="1">
            <a:spLocks noGrp="1"/>
          </p:cNvSpPr>
          <p:nvPr>
            <p:ph type="body" idx="1"/>
          </p:nvPr>
        </p:nvSpPr>
        <p:spPr bwMode="auto">
          <a:xfrm>
            <a:off x="2030625" y="2133600"/>
            <a:ext cx="8607900" cy="269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3937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ts val="2600"/>
              <a:buAutoNum type="arabicPeriod"/>
              <a:defRPr/>
            </a:pPr>
            <a:r>
              <a:rPr lang="ru-RU" sz="2600" dirty="0"/>
              <a:t>Изучить все плюсы и минусы </a:t>
            </a:r>
            <a:br>
              <a:rPr lang="ru-RU" sz="2600" dirty="0"/>
            </a:br>
            <a:r>
              <a:rPr lang="ru-RU" sz="2600" dirty="0"/>
              <a:t>различных форм кредитования</a:t>
            </a:r>
            <a:endParaRPr sz="2600" dirty="0"/>
          </a:p>
          <a:p>
            <a:pPr marL="457200" lvl="0" indent="-3937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70AD47"/>
              </a:buClr>
              <a:buSzPts val="2600"/>
              <a:buAutoNum type="arabicPeriod"/>
              <a:defRPr/>
            </a:pPr>
            <a:r>
              <a:rPr lang="ru-RU" sz="2600" dirty="0"/>
              <a:t>Внимательно изучить условия кредитного договора / договора займа</a:t>
            </a:r>
            <a:endParaRPr sz="2600" dirty="0"/>
          </a:p>
          <a:p>
            <a:pPr marL="457200" lvl="0" indent="-393700" algn="l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>
                <a:srgbClr val="70AD47"/>
              </a:buClr>
              <a:buSzPts val="2600"/>
              <a:buAutoNum type="arabicPeriod"/>
              <a:defRPr/>
            </a:pPr>
            <a:r>
              <a:rPr lang="ru-RU" sz="2600" dirty="0"/>
              <a:t>Брать кредит или </a:t>
            </a:r>
            <a:r>
              <a:rPr lang="ru-RU" sz="2600" dirty="0" err="1"/>
              <a:t>займ</a:t>
            </a:r>
            <a:r>
              <a:rPr lang="ru-RU" sz="2600" dirty="0"/>
              <a:t> только в проверенном кредитном учреждении</a:t>
            </a:r>
            <a:endParaRPr sz="2600" dirty="0"/>
          </a:p>
        </p:txBody>
      </p:sp>
      <p:sp>
        <p:nvSpPr>
          <p:cNvPr id="607" name="Google Shape;607;g2bb076eb6f6_0_27"/>
          <p:cNvSpPr txBox="1">
            <a:spLocks noGrp="1"/>
          </p:cNvSpPr>
          <p:nvPr>
            <p:ph type="title"/>
          </p:nvPr>
        </p:nvSpPr>
        <p:spPr bwMode="auto">
          <a:xfrm>
            <a:off x="1798984" y="327992"/>
            <a:ext cx="8919300" cy="106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/>
            </a:pPr>
            <a:r>
              <a:rPr lang="ru-RU"/>
              <a:t>ЧТО НУЖНО ДЛЯ ПРИНЯТИЯ РЕШЕНИЯ?</a:t>
            </a:r>
            <a:endParaRPr/>
          </a:p>
        </p:txBody>
      </p:sp>
      <p:sp>
        <p:nvSpPr>
          <p:cNvPr id="608" name="Google Shape;608;g2bb076eb6f6_0_27"/>
          <p:cNvSpPr txBox="1">
            <a:spLocks noGrp="1"/>
          </p:cNvSpPr>
          <p:nvPr>
            <p:ph type="body" idx="1"/>
          </p:nvPr>
        </p:nvSpPr>
        <p:spPr bwMode="auto">
          <a:xfrm>
            <a:off x="2030625" y="5057150"/>
            <a:ext cx="860790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600"/>
              <a:t>Сервис для проверки лицензированных организаций: </a:t>
            </a:r>
            <a:r>
              <a:rPr lang="ru-RU" sz="2600" u="sng">
                <a:solidFill>
                  <a:schemeClr val="hlink"/>
                </a:solidFill>
                <a:hlinkClick r:id="rId2" tooltip="https://cbr.ru/"/>
              </a:rPr>
              <a:t>Центральный Банк РФ</a:t>
            </a:r>
            <a:endParaRPr sz="26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CA3903-5CF4-AD1E-166C-E047F5FA2F8A}"/>
              </a:ext>
            </a:extLst>
          </p:cNvPr>
          <p:cNvSpPr txBox="1"/>
          <p:nvPr/>
        </p:nvSpPr>
        <p:spPr bwMode="auto">
          <a:xfrm>
            <a:off x="1798984" y="6366196"/>
            <a:ext cx="10288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Исключительные права на материалы принадлежат Благотворительному фонду «Вклад в будущее» (ОГРН 1157700017518).</a:t>
            </a:r>
          </a:p>
          <a:p>
            <a:r>
              <a:rPr lang="ru-RU" sz="1200" dirty="0"/>
              <a:t>Материалы могут использоваться в некоммерческих учебных целях.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64" name="Google Shape;664;g2ba7607367d_0_882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299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pPr>
            <a:fld id="{00000000-1234-1234-1234-123412341234}" type="slidenum">
              <a:rPr lang="ru-RU"/>
              <a:t>28</a:t>
            </a:fld>
            <a:endParaRPr/>
          </a:p>
        </p:txBody>
      </p:sp>
      <p:sp>
        <p:nvSpPr>
          <p:cNvPr id="665" name="Google Shape;665;g2ba7607367d_0_882"/>
          <p:cNvSpPr txBox="1">
            <a:spLocks noGrp="1"/>
          </p:cNvSpPr>
          <p:nvPr>
            <p:ph type="title"/>
          </p:nvPr>
        </p:nvSpPr>
        <p:spPr bwMode="auto">
          <a:xfrm>
            <a:off x="1798975" y="328000"/>
            <a:ext cx="9251100" cy="106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/>
            </a:pPr>
            <a:r>
              <a:rPr lang="ru-RU" sz="2800" dirty="0"/>
              <a:t>УЧЕБНЫЙ ФИЛЬМ «КРЕДИТ НЕ ПОДАРОК»</a:t>
            </a:r>
            <a:endParaRPr sz="2800" dirty="0"/>
          </a:p>
        </p:txBody>
      </p:sp>
      <p:pic>
        <p:nvPicPr>
          <p:cNvPr id="666" name="Google Shape;666;g2ba7607367d_0_882">
            <a:hlinkClick r:id="rId2"/>
          </p:cNvPr>
          <p:cNvPicPr/>
          <p:nvPr/>
        </p:nvPicPr>
        <p:blipFill>
          <a:blip r:embed="rId3">
            <a:alphaModFix/>
          </a:blip>
          <a:stretch/>
        </p:blipFill>
        <p:spPr bwMode="auto">
          <a:xfrm>
            <a:off x="1509150" y="1256642"/>
            <a:ext cx="9173702" cy="51602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71" name="Google Shape;671;g2ba7607367d_0_867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299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pPr>
            <a:fld id="{00000000-1234-1234-1234-123412341234}" type="slidenum">
              <a:rPr lang="ru-RU"/>
              <a:t>29</a:t>
            </a:fld>
            <a:endParaRPr/>
          </a:p>
        </p:txBody>
      </p:sp>
      <p:sp>
        <p:nvSpPr>
          <p:cNvPr id="672" name="Google Shape;672;g2ba7607367d_0_867"/>
          <p:cNvSpPr txBox="1">
            <a:spLocks noGrp="1"/>
          </p:cNvSpPr>
          <p:nvPr>
            <p:ph type="body" idx="1"/>
          </p:nvPr>
        </p:nvSpPr>
        <p:spPr bwMode="auto">
          <a:xfrm>
            <a:off x="1925375" y="2133600"/>
            <a:ext cx="8713200" cy="407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3937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400" dirty="0"/>
              <a:t>Насколько справедливы слова Глеба о том, что «все бизнесмены живут в кредит, и это нормально»?</a:t>
            </a:r>
            <a:endParaRPr sz="2400" dirty="0"/>
          </a:p>
          <a:p>
            <a:pPr marL="457200" lvl="0" indent="-3937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400" dirty="0"/>
              <a:t>При каких условиях Глеб мог бы взять кредит </a:t>
            </a:r>
            <a:br>
              <a:rPr lang="ru-RU" sz="2400" dirty="0"/>
            </a:br>
            <a:r>
              <a:rPr lang="ru-RU" sz="2400" dirty="0"/>
              <a:t>на покупку подарка Ане?</a:t>
            </a:r>
            <a:endParaRPr sz="2400" dirty="0"/>
          </a:p>
          <a:p>
            <a:pPr marL="457200" lvl="0" indent="-3937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400" dirty="0"/>
              <a:t>Почему банк отказался выдавать кредит Глебу </a:t>
            </a:r>
            <a:br>
              <a:rPr lang="ru-RU" sz="2400" dirty="0"/>
            </a:br>
            <a:r>
              <a:rPr lang="ru-RU" sz="2400" dirty="0"/>
              <a:t>под поручительство «дяди Гены»? </a:t>
            </a:r>
            <a:endParaRPr sz="2400" dirty="0"/>
          </a:p>
          <a:p>
            <a:pPr marL="457200" lvl="0" indent="-39370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400" dirty="0"/>
              <a:t>Разумно ли брать кредит на подарок? </a:t>
            </a:r>
            <a:br>
              <a:rPr lang="ru-RU" sz="2400" dirty="0"/>
            </a:br>
            <a:r>
              <a:rPr lang="ru-RU" sz="2400" dirty="0"/>
              <a:t>Для каких целей оформление кредита оправдано?</a:t>
            </a:r>
            <a:endParaRPr sz="1100" i="1" dirty="0">
              <a:solidFill>
                <a:schemeClr val="dk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673" name="Google Shape;673;g2ba7607367d_0_867"/>
          <p:cNvSpPr txBox="1">
            <a:spLocks noGrp="1"/>
          </p:cNvSpPr>
          <p:nvPr>
            <p:ph type="title"/>
          </p:nvPr>
        </p:nvSpPr>
        <p:spPr bwMode="auto">
          <a:xfrm>
            <a:off x="1798984" y="327992"/>
            <a:ext cx="8919300" cy="106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/>
            </a:pPr>
            <a:r>
              <a:rPr lang="ru-RU" sz="2800" dirty="0"/>
              <a:t>УЧЕБНЫЙ ФИЛЬМ «КРЕДИТ НЕ ПОДАРОК»</a:t>
            </a:r>
            <a:endParaRPr sz="2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2BB8F60-3047-62F5-2643-E0864B4D6277}"/>
              </a:ext>
            </a:extLst>
          </p:cNvPr>
          <p:cNvSpPr txBox="1"/>
          <p:nvPr/>
        </p:nvSpPr>
        <p:spPr>
          <a:xfrm>
            <a:off x="1798984" y="6368078"/>
            <a:ext cx="91626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/>
              <a:t>Исключительные права на материалы принадлежат Благотворительному фонду «Вклад в будущее» (ОГРН 1157700017518).</a:t>
            </a:r>
          </a:p>
          <a:p>
            <a:r>
              <a:rPr lang="ru-RU" sz="1200" dirty="0"/>
              <a:t>Материалы могут использоваться в некоммерческих учебных целях.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91" name="Google Shape;391;g2ba7607367d_0_0"/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/>
            </a:pPr>
            <a:r>
              <a:rPr lang="ru-RU" dirty="0"/>
              <a:t>УПРАЖНЕНИЕ </a:t>
            </a:r>
            <a:br>
              <a:rPr lang="ru-RU" dirty="0"/>
            </a:br>
            <a:r>
              <a:rPr lang="ru-RU" dirty="0"/>
              <a:t>«УСТАНОВИ СООТВЕТСТВИЕ»</a:t>
            </a:r>
            <a:endParaRPr dirty="0"/>
          </a:p>
        </p:txBody>
      </p:sp>
      <p:sp>
        <p:nvSpPr>
          <p:cNvPr id="389" name="Google Shape;389;g2ba7607367d_0_0"/>
          <p:cNvSpPr txBox="1">
            <a:spLocks noGrp="1"/>
          </p:cNvSpPr>
          <p:nvPr>
            <p:ph type="body" idx="1"/>
          </p:nvPr>
        </p:nvSpPr>
        <p:spPr bwMode="auto"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43599" lvl="1" indent="-453099" algn="l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600" dirty="0"/>
              <a:t>Соедините линиями </a:t>
            </a:r>
            <a:br>
              <a:rPr lang="ru-RU" sz="2600" dirty="0"/>
            </a:br>
            <a:r>
              <a:rPr lang="ru-RU" sz="2600" dirty="0"/>
              <a:t>название кредита из левого столбца </a:t>
            </a:r>
            <a:br>
              <a:rPr lang="ru-RU" sz="2600" dirty="0"/>
            </a:br>
            <a:r>
              <a:rPr lang="ru-RU" sz="2600" dirty="0"/>
              <a:t>с его объяснением из правого </a:t>
            </a:r>
            <a:endParaRPr sz="2600" dirty="0"/>
          </a:p>
        </p:txBody>
      </p:sp>
      <p:sp>
        <p:nvSpPr>
          <p:cNvPr id="390" name="Google Shape;390;g2ba7607367d_0_0"/>
          <p:cNvSpPr txBox="1">
            <a:spLocks noGrp="1"/>
          </p:cNvSpPr>
          <p:nvPr>
            <p:ph type="sldNum" idx="12"/>
          </p:nvPr>
        </p:nvSpPr>
        <p:spPr bwMode="auto"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pPr>
            <a:fld id="{00000000-1234-1234-1234-123412341234}" type="slidenum">
              <a:rPr lang="ru-RU"/>
              <a:t>3</a:t>
            </a:fld>
            <a:endParaRPr/>
          </a:p>
        </p:txBody>
      </p:sp>
      <p:sp>
        <p:nvSpPr>
          <p:cNvPr id="392" name="Google Shape;392;g2ba7607367d_0_0"/>
          <p:cNvSpPr txBox="1"/>
          <p:nvPr/>
        </p:nvSpPr>
        <p:spPr bwMode="auto">
          <a:xfrm>
            <a:off x="3441575" y="4103250"/>
            <a:ext cx="19341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>
              <a:spcBef>
                <a:spcPts val="0"/>
              </a:spcBef>
              <a:spcAft>
                <a:spcPts val="1200"/>
              </a:spcAft>
              <a:buNone/>
              <a:defRPr/>
            </a:pPr>
            <a:r>
              <a:rPr lang="ru-RU" sz="2800" b="1">
                <a:solidFill>
                  <a:srgbClr val="70AD47"/>
                </a:solidFill>
              </a:rPr>
              <a:t>3 минуты</a:t>
            </a:r>
            <a:endParaRPr sz="2800" b="1">
              <a:solidFill>
                <a:srgbClr val="70AD47"/>
              </a:solidFill>
            </a:endParaRPr>
          </a:p>
        </p:txBody>
      </p:sp>
      <p:pic>
        <p:nvPicPr>
          <p:cNvPr id="393" name="Google Shape;393;g2ba7607367d_0_0"/>
          <p:cNvPicPr/>
          <p:nvPr/>
        </p:nvPicPr>
        <p:blipFill>
          <a:blip r:embed="rId2">
            <a:alphaModFix/>
          </a:blip>
          <a:stretch/>
        </p:blipFill>
        <p:spPr bwMode="auto">
          <a:xfrm>
            <a:off x="2636750" y="4032300"/>
            <a:ext cx="665100" cy="665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6690207" y="1613995"/>
            <a:ext cx="5501710" cy="550171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6D97490-32C0-E91C-BE2C-89D42C50F1BF}"/>
              </a:ext>
            </a:extLst>
          </p:cNvPr>
          <p:cNvSpPr txBox="1"/>
          <p:nvPr/>
        </p:nvSpPr>
        <p:spPr bwMode="auto">
          <a:xfrm>
            <a:off x="1798984" y="6366196"/>
            <a:ext cx="10288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Исключительные права на материалы принадлежат Благотворительному фонду «Вклад в будущее» (ОГРН 1157700017518).</a:t>
            </a:r>
          </a:p>
          <a:p>
            <a:r>
              <a:rPr lang="ru-RU" sz="1200" dirty="0"/>
              <a:t>Материалы могут использоваться в некоммерческих учебных целях.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78" name="Google Shape;678;g2ba7607367d_0_876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299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pPr>
            <a:fld id="{00000000-1234-1234-1234-123412341234}" type="slidenum">
              <a:rPr lang="ru-RU"/>
              <a:t>30</a:t>
            </a:fld>
            <a:endParaRPr/>
          </a:p>
        </p:txBody>
      </p:sp>
      <p:sp>
        <p:nvSpPr>
          <p:cNvPr id="679" name="Google Shape;679;g2ba7607367d_0_876"/>
          <p:cNvSpPr txBox="1">
            <a:spLocks noGrp="1"/>
          </p:cNvSpPr>
          <p:nvPr>
            <p:ph type="body" idx="1"/>
          </p:nvPr>
        </p:nvSpPr>
        <p:spPr bwMode="auto">
          <a:xfrm>
            <a:off x="1925375" y="2133600"/>
            <a:ext cx="8713200" cy="27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3937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600"/>
              <a:t>Сравните условия получения кредита в банке </a:t>
            </a:r>
            <a:br>
              <a:rPr lang="ru-RU" sz="2600"/>
            </a:br>
            <a:r>
              <a:rPr lang="ru-RU" sz="2600"/>
              <a:t>и займа в микрофинансовой организации. </a:t>
            </a:r>
            <a:endParaRPr sz="2600"/>
          </a:p>
          <a:p>
            <a:pPr marL="457200" lvl="0" indent="-3937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600"/>
              <a:t>Какой процент по кредиту предлагала МФО? Почему люди берут займы в МФО?</a:t>
            </a:r>
            <a:endParaRPr sz="2600"/>
          </a:p>
          <a:p>
            <a:pPr marL="457200" lvl="0" indent="-39370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600"/>
              <a:t>На какие пункты кредитного договора следует обращать особое внимание при подписании?</a:t>
            </a:r>
            <a:endParaRPr sz="1200" i="1">
              <a:solidFill>
                <a:schemeClr val="dk1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680" name="Google Shape;680;g2ba7607367d_0_876"/>
          <p:cNvSpPr txBox="1">
            <a:spLocks noGrp="1"/>
          </p:cNvSpPr>
          <p:nvPr>
            <p:ph type="title"/>
          </p:nvPr>
        </p:nvSpPr>
        <p:spPr bwMode="auto">
          <a:xfrm>
            <a:off x="1798984" y="327992"/>
            <a:ext cx="8919300" cy="106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/>
            </a:pPr>
            <a:r>
              <a:rPr lang="ru-RU" sz="2800" dirty="0"/>
              <a:t>УЧЕБНЫЙ ФИЛЬМ «КРЕДИТ НЕ ПОДАРОК»</a:t>
            </a:r>
            <a:endParaRPr sz="2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912CCFB-110E-C7DC-6F2B-F5399174272A}"/>
              </a:ext>
            </a:extLst>
          </p:cNvPr>
          <p:cNvSpPr txBox="1"/>
          <p:nvPr/>
        </p:nvSpPr>
        <p:spPr>
          <a:xfrm>
            <a:off x="1822325" y="6206842"/>
            <a:ext cx="89193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/>
              <a:t>Исключительные права на материалы принадлежат Благотворительному фонду «Вклад в будущее» (ОГРН 1157700017518). Материалы могут использоваться в некоммерческих учебных целях.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85" name="Google Shape;685;g2ba7607367d_0_414"/>
          <p:cNvSpPr txBox="1">
            <a:spLocks noGrp="1"/>
          </p:cNvSpPr>
          <p:nvPr>
            <p:ph type="body" idx="1"/>
          </p:nvPr>
        </p:nvSpPr>
        <p:spPr bwMode="auto">
          <a:xfrm>
            <a:off x="2100275" y="2133600"/>
            <a:ext cx="8523900" cy="89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64399" lvl="1" indent="-453099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70AD47"/>
              </a:buClr>
              <a:buSzPts val="2600"/>
              <a:buChar char="•"/>
              <a:defRPr/>
            </a:pPr>
            <a:r>
              <a:rPr lang="ru-RU" sz="2600"/>
              <a:t>Ответьте на вопросы в рабочих тетрадях</a:t>
            </a:r>
            <a:br>
              <a:rPr lang="ru-RU" sz="2600"/>
            </a:br>
            <a:endParaRPr sz="2600"/>
          </a:p>
        </p:txBody>
      </p:sp>
      <p:sp>
        <p:nvSpPr>
          <p:cNvPr id="686" name="Google Shape;686;g2ba7607367d_0_414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299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pPr>
            <a:fld id="{00000000-1234-1234-1234-123412341234}" type="slidenum">
              <a:rPr lang="ru-RU"/>
              <a:t>31</a:t>
            </a:fld>
            <a:endParaRPr/>
          </a:p>
        </p:txBody>
      </p:sp>
      <p:sp>
        <p:nvSpPr>
          <p:cNvPr id="687" name="Google Shape;687;g2ba7607367d_0_414"/>
          <p:cNvSpPr txBox="1">
            <a:spLocks noGrp="1"/>
          </p:cNvSpPr>
          <p:nvPr>
            <p:ph type="title"/>
          </p:nvPr>
        </p:nvSpPr>
        <p:spPr bwMode="auto">
          <a:xfrm>
            <a:off x="1798975" y="328000"/>
            <a:ext cx="9150300" cy="106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/>
            </a:pPr>
            <a:r>
              <a:rPr lang="ru-RU"/>
              <a:t>ВИКТОРИНА</a:t>
            </a:r>
            <a:endParaRPr/>
          </a:p>
        </p:txBody>
      </p:sp>
      <p:sp>
        <p:nvSpPr>
          <p:cNvPr id="688" name="Google Shape;688;g2ba7607367d_0_414"/>
          <p:cNvSpPr txBox="1"/>
          <p:nvPr/>
        </p:nvSpPr>
        <p:spPr bwMode="auto">
          <a:xfrm>
            <a:off x="3441575" y="4941450"/>
            <a:ext cx="19341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>
              <a:spcBef>
                <a:spcPts val="0"/>
              </a:spcBef>
              <a:spcAft>
                <a:spcPts val="1200"/>
              </a:spcAft>
              <a:buNone/>
              <a:defRPr/>
            </a:pPr>
            <a:r>
              <a:rPr lang="ru-RU" sz="2800" b="1">
                <a:solidFill>
                  <a:srgbClr val="70AD47"/>
                </a:solidFill>
              </a:rPr>
              <a:t>3 минуты</a:t>
            </a:r>
            <a:endParaRPr sz="2800" b="1">
              <a:solidFill>
                <a:srgbClr val="70AD47"/>
              </a:solidFill>
            </a:endParaRPr>
          </a:p>
        </p:txBody>
      </p:sp>
      <p:pic>
        <p:nvPicPr>
          <p:cNvPr id="689" name="Google Shape;689;g2ba7607367d_0_414"/>
          <p:cNvPicPr/>
          <p:nvPr/>
        </p:nvPicPr>
        <p:blipFill>
          <a:blip r:embed="rId2">
            <a:alphaModFix/>
          </a:blip>
          <a:stretch/>
        </p:blipFill>
        <p:spPr bwMode="auto">
          <a:xfrm>
            <a:off x="2636750" y="4870500"/>
            <a:ext cx="665100" cy="6651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A15EC7F-D492-5AAB-0B4C-F6CA4D1F6B4D}"/>
              </a:ext>
            </a:extLst>
          </p:cNvPr>
          <p:cNvSpPr txBox="1"/>
          <p:nvPr/>
        </p:nvSpPr>
        <p:spPr>
          <a:xfrm>
            <a:off x="1798975" y="6299167"/>
            <a:ext cx="93630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/>
              <a:t>Исключительные права на материалы принадлежат Благотворительному фонду «Вклад в будущее» (ОГРН 1157700017518).</a:t>
            </a:r>
          </a:p>
          <a:p>
            <a:r>
              <a:rPr lang="ru-RU" sz="1200" dirty="0"/>
              <a:t>Материалы могут использоваться в некоммерческих учебных целях.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399" name="Google Shape;399;g2ba7607367d_0_2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602577"/>
              </p:ext>
            </p:extLst>
          </p:nvPr>
        </p:nvGraphicFramePr>
        <p:xfrm>
          <a:off x="2100300" y="2133600"/>
          <a:ext cx="8538300" cy="3943250"/>
        </p:xfrm>
        <a:graphic>
          <a:graphicData uri="http://schemas.openxmlformats.org/drawingml/2006/table">
            <a:tbl>
              <a:tblPr>
                <a:tableStyleId>{E9C8D8A2-3BA3-4B3D-9CD0-AA80683F3876}</a:tableStyleId>
              </a:tblPr>
              <a:tblGrid>
                <a:gridCol w="2134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345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345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45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971625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lang="ru-RU" sz="1600" dirty="0"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  <a:t>Ипотечный кредит</a:t>
                      </a:r>
                      <a:endParaRPr sz="1600" dirty="0">
                        <a:latin typeface="SB Sans Text" panose="020B0503040504020204" pitchFamily="34" charset="77"/>
                        <a:cs typeface="SB Sans Text" panose="020B0503040504020204" pitchFamily="34" charset="77"/>
                      </a:endParaRPr>
                    </a:p>
                  </a:txBody>
                  <a:tcPr marL="91425" marR="91425" marT="91425" marB="91425" anchor="b">
                    <a:lnL w="9525" algn="ctr">
                      <a:solidFill>
                        <a:srgbClr val="888888"/>
                      </a:solidFill>
                    </a:lnL>
                    <a:lnR w="9525" algn="ctr">
                      <a:solidFill>
                        <a:srgbClr val="888888"/>
                      </a:solidFill>
                    </a:lnR>
                    <a:lnT w="9525" algn="ctr">
                      <a:solidFill>
                        <a:srgbClr val="888888"/>
                      </a:solidFill>
                    </a:lnT>
                    <a:lnB w="9525" algn="ctr">
                      <a:solidFill>
                        <a:srgbClr val="888888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lang="ru-RU" sz="1600"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  <a:t>Автокредит</a:t>
                      </a:r>
                      <a:endParaRPr sz="1600">
                        <a:latin typeface="SB Sans Text" panose="020B0503040504020204" pitchFamily="34" charset="77"/>
                        <a:cs typeface="SB Sans Text" panose="020B0503040504020204" pitchFamily="34" charset="77"/>
                      </a:endParaRPr>
                    </a:p>
                  </a:txBody>
                  <a:tcPr marL="91425" marR="91425" marT="91425" marB="91425" anchor="b">
                    <a:lnL w="9525" algn="ctr">
                      <a:solidFill>
                        <a:srgbClr val="888888"/>
                      </a:solidFill>
                    </a:lnL>
                    <a:lnR w="9525" algn="ctr">
                      <a:solidFill>
                        <a:srgbClr val="888888"/>
                      </a:solidFill>
                    </a:lnR>
                    <a:lnT w="9525" algn="ctr">
                      <a:solidFill>
                        <a:srgbClr val="888888"/>
                      </a:solidFill>
                    </a:lnT>
                    <a:lnB w="9525" algn="ctr">
                      <a:solidFill>
                        <a:srgbClr val="888888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lang="ru-RU" sz="1600" dirty="0"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  <a:t>Образовательный</a:t>
                      </a:r>
                      <a:br>
                        <a:rPr lang="ru-RU" sz="1600" dirty="0"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</a:br>
                      <a:r>
                        <a:rPr lang="ru-RU" sz="1600" dirty="0"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  <a:t>кредит</a:t>
                      </a:r>
                      <a:endParaRPr sz="1600" dirty="0">
                        <a:latin typeface="SB Sans Text" panose="020B0503040504020204" pitchFamily="34" charset="77"/>
                        <a:cs typeface="SB Sans Text" panose="020B0503040504020204" pitchFamily="34" charset="77"/>
                      </a:endParaRPr>
                    </a:p>
                  </a:txBody>
                  <a:tcPr marL="91425" marR="91425" marT="91425" marB="91425" anchor="b">
                    <a:lnL w="9525" algn="ctr">
                      <a:solidFill>
                        <a:srgbClr val="888888"/>
                      </a:solidFill>
                    </a:lnL>
                    <a:lnR w="9525" algn="ctr">
                      <a:solidFill>
                        <a:srgbClr val="888888"/>
                      </a:solidFill>
                    </a:lnR>
                    <a:lnT w="9525" algn="ctr">
                      <a:solidFill>
                        <a:srgbClr val="888888"/>
                      </a:solidFill>
                    </a:lnT>
                    <a:lnB w="9525" algn="ctr">
                      <a:solidFill>
                        <a:srgbClr val="888888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lang="ru-RU" sz="1600" dirty="0"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  <a:t>Кредит </a:t>
                      </a:r>
                      <a:br>
                        <a:rPr lang="ru-RU" sz="1600" dirty="0"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</a:br>
                      <a:r>
                        <a:rPr lang="ru-RU" sz="1600" dirty="0"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  <a:t>на лечение</a:t>
                      </a:r>
                      <a:endParaRPr sz="1600" dirty="0">
                        <a:latin typeface="SB Sans Text" panose="020B0503040504020204" pitchFamily="34" charset="77"/>
                        <a:cs typeface="SB Sans Text" panose="020B0503040504020204" pitchFamily="34" charset="77"/>
                      </a:endParaRPr>
                    </a:p>
                  </a:txBody>
                  <a:tcPr marL="91425" marR="91425" marT="91425" marB="91425" anchor="b">
                    <a:lnL w="9525" algn="ctr">
                      <a:solidFill>
                        <a:srgbClr val="888888"/>
                      </a:solidFill>
                    </a:lnL>
                    <a:lnR w="9525" algn="ctr">
                      <a:solidFill>
                        <a:srgbClr val="888888"/>
                      </a:solidFill>
                    </a:lnR>
                    <a:lnT w="9525" algn="ctr">
                      <a:solidFill>
                        <a:srgbClr val="888888"/>
                      </a:solidFill>
                    </a:lnT>
                    <a:lnB w="9525" algn="ctr">
                      <a:solidFill>
                        <a:srgbClr val="888888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71625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lang="ru-RU" sz="1600"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  <a:t>Кредит на бизнес</a:t>
                      </a:r>
                      <a:endParaRPr sz="1600">
                        <a:latin typeface="SB Sans Text" panose="020B0503040504020204" pitchFamily="34" charset="77"/>
                        <a:cs typeface="SB Sans Text" panose="020B0503040504020204" pitchFamily="34" charset="77"/>
                      </a:endParaRPr>
                    </a:p>
                  </a:txBody>
                  <a:tcPr marL="91425" marR="91425" marT="91425" marB="91425" anchor="b">
                    <a:lnL w="9525" algn="ctr">
                      <a:solidFill>
                        <a:srgbClr val="888888"/>
                      </a:solidFill>
                    </a:lnL>
                    <a:lnR w="9525" algn="ctr">
                      <a:solidFill>
                        <a:srgbClr val="888888"/>
                      </a:solidFill>
                    </a:lnR>
                    <a:lnT w="9525" algn="ctr">
                      <a:solidFill>
                        <a:srgbClr val="888888"/>
                      </a:solidFill>
                    </a:lnT>
                    <a:lnB w="9525" algn="ctr">
                      <a:solidFill>
                        <a:srgbClr val="888888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lang="ru-RU" sz="1600"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  <a:t>Кредит на отдых</a:t>
                      </a:r>
                      <a:endParaRPr sz="1600">
                        <a:latin typeface="SB Sans Text" panose="020B0503040504020204" pitchFamily="34" charset="77"/>
                        <a:cs typeface="SB Sans Text" panose="020B0503040504020204" pitchFamily="34" charset="77"/>
                      </a:endParaRPr>
                    </a:p>
                  </a:txBody>
                  <a:tcPr marL="91425" marR="91425" marT="91425" marB="91425" anchor="b">
                    <a:lnL w="9525" algn="ctr">
                      <a:solidFill>
                        <a:srgbClr val="888888"/>
                      </a:solidFill>
                    </a:lnL>
                    <a:lnR w="9525" algn="ctr">
                      <a:solidFill>
                        <a:srgbClr val="888888"/>
                      </a:solidFill>
                    </a:lnR>
                    <a:lnT w="9525" algn="ctr">
                      <a:solidFill>
                        <a:srgbClr val="888888"/>
                      </a:solidFill>
                    </a:lnT>
                    <a:lnB w="9525" algn="ctr">
                      <a:solidFill>
                        <a:srgbClr val="888888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lang="ru-RU" sz="1600" dirty="0"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  <a:t>Потребительский</a:t>
                      </a:r>
                      <a:br>
                        <a:rPr lang="ru-RU" sz="1600" dirty="0"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</a:br>
                      <a:r>
                        <a:rPr lang="ru-RU" sz="1600" dirty="0"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  <a:t>кредит</a:t>
                      </a:r>
                      <a:endParaRPr sz="1600" dirty="0">
                        <a:latin typeface="SB Sans Text" panose="020B0503040504020204" pitchFamily="34" charset="77"/>
                        <a:cs typeface="SB Sans Text" panose="020B0503040504020204" pitchFamily="34" charset="77"/>
                      </a:endParaRPr>
                    </a:p>
                  </a:txBody>
                  <a:tcPr marL="91425" marR="91425" marT="91425" marB="91425" anchor="b">
                    <a:lnL w="9525" algn="ctr">
                      <a:solidFill>
                        <a:srgbClr val="888888"/>
                      </a:solidFill>
                    </a:lnL>
                    <a:lnR w="9525" algn="ctr">
                      <a:solidFill>
                        <a:srgbClr val="888888"/>
                      </a:solidFill>
                    </a:lnR>
                    <a:lnT w="9525" algn="ctr">
                      <a:solidFill>
                        <a:srgbClr val="888888"/>
                      </a:solidFill>
                    </a:lnT>
                    <a:lnB w="9525" algn="ctr">
                      <a:solidFill>
                        <a:srgbClr val="888888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lang="ru-RU" sz="1600" dirty="0"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  <a:t>Займ/</a:t>
                      </a:r>
                      <a:r>
                        <a:rPr lang="ru-RU" sz="1600" dirty="0" err="1">
                          <a:latin typeface="SB Sans Text" panose="020B0503040504020204" pitchFamily="34" charset="77"/>
                          <a:cs typeface="SB Sans Text" panose="020B0503040504020204" pitchFamily="34" charset="77"/>
                        </a:rPr>
                        <a:t>микрозайм</a:t>
                      </a:r>
                      <a:endParaRPr sz="1600" dirty="0">
                        <a:latin typeface="SB Sans Text" panose="020B0503040504020204" pitchFamily="34" charset="77"/>
                        <a:cs typeface="SB Sans Text" panose="020B0503040504020204" pitchFamily="34" charset="77"/>
                      </a:endParaRPr>
                    </a:p>
                  </a:txBody>
                  <a:tcPr marL="91425" marR="91425" marT="91425" marB="91425" anchor="b">
                    <a:lnL w="9525" algn="ctr">
                      <a:solidFill>
                        <a:srgbClr val="888888"/>
                      </a:solidFill>
                    </a:lnL>
                    <a:lnR w="9525" algn="ctr">
                      <a:solidFill>
                        <a:srgbClr val="888888"/>
                      </a:solidFill>
                    </a:lnR>
                    <a:lnT w="9525" algn="ctr">
                      <a:solidFill>
                        <a:srgbClr val="888888"/>
                      </a:solidFill>
                    </a:lnT>
                    <a:lnB w="9525" algn="ctr">
                      <a:solidFill>
                        <a:srgbClr val="888888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03" name="Google Shape;403;g2ba7607367d_0_29"/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/>
            </a:pPr>
            <a:r>
              <a:rPr lang="ru-RU" dirty="0"/>
              <a:t>УПРАЖНЕНИЕ </a:t>
            </a:r>
            <a:br>
              <a:rPr lang="ru-RU" dirty="0"/>
            </a:br>
            <a:r>
              <a:rPr lang="ru-RU" dirty="0"/>
              <a:t>«УСТАНОВИ СООТВЕТСТВИЕ»</a:t>
            </a:r>
            <a:endParaRPr dirty="0"/>
          </a:p>
        </p:txBody>
      </p:sp>
      <p:sp>
        <p:nvSpPr>
          <p:cNvPr id="401" name="Google Shape;401;g2ba7607367d_0_29"/>
          <p:cNvSpPr txBox="1">
            <a:spLocks noGrp="1"/>
          </p:cNvSpPr>
          <p:nvPr>
            <p:ph type="sldNum" idx="12"/>
          </p:nvPr>
        </p:nvSpPr>
        <p:spPr bwMode="auto"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pPr>
            <a:fld id="{00000000-1234-1234-1234-123412341234}" type="slidenum">
              <a:rPr lang="ru-RU"/>
              <a:t>4</a:t>
            </a:fld>
            <a:endParaRPr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667268" y="2416736"/>
            <a:ext cx="972000" cy="972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802986" y="2758088"/>
            <a:ext cx="972000" cy="972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9127971" y="2258244"/>
            <a:ext cx="972000" cy="972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4653159" y="4658585"/>
            <a:ext cx="972000" cy="972000"/>
          </a:xfrm>
          <a:prstGeom prst="rect">
            <a:avLst/>
          </a:prstGeom>
        </p:spPr>
      </p:pic>
      <p:grpSp>
        <p:nvGrpSpPr>
          <p:cNvPr id="24" name="Group 23"/>
          <p:cNvGrpSpPr/>
          <p:nvPr/>
        </p:nvGrpSpPr>
        <p:grpSpPr bwMode="auto">
          <a:xfrm>
            <a:off x="6832485" y="2375612"/>
            <a:ext cx="972000" cy="1013124"/>
            <a:chOff x="6642880" y="2192073"/>
            <a:chExt cx="972000" cy="1013124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/>
            <a:stretch/>
          </p:blipFill>
          <p:spPr bwMode="auto">
            <a:xfrm>
              <a:off x="6642880" y="2192073"/>
              <a:ext cx="972000" cy="972000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7"/>
            <a:stretch/>
          </p:blipFill>
          <p:spPr bwMode="auto">
            <a:xfrm>
              <a:off x="7132279" y="2722597"/>
              <a:ext cx="482600" cy="482600"/>
            </a:xfrm>
            <a:prstGeom prst="rect">
              <a:avLst/>
            </a:prstGeom>
          </p:spPr>
        </p:pic>
      </p:grpSp>
      <p:grpSp>
        <p:nvGrpSpPr>
          <p:cNvPr id="25" name="Group 24"/>
          <p:cNvGrpSpPr/>
          <p:nvPr/>
        </p:nvGrpSpPr>
        <p:grpSpPr bwMode="auto">
          <a:xfrm>
            <a:off x="2597934" y="4658586"/>
            <a:ext cx="1016144" cy="1010336"/>
            <a:chOff x="2750550" y="4671000"/>
            <a:chExt cx="1016144" cy="1010336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8"/>
            <a:stretch/>
          </p:blipFill>
          <p:spPr bwMode="auto">
            <a:xfrm>
              <a:off x="2750550" y="4671000"/>
              <a:ext cx="972000" cy="972000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7"/>
            <a:stretch/>
          </p:blipFill>
          <p:spPr bwMode="auto">
            <a:xfrm>
              <a:off x="3377575" y="5292217"/>
              <a:ext cx="389119" cy="389119"/>
            </a:xfrm>
            <a:prstGeom prst="rect">
              <a:avLst/>
            </a:prstGeom>
          </p:spPr>
        </p:pic>
      </p:grpSp>
      <p:grpSp>
        <p:nvGrpSpPr>
          <p:cNvPr id="28" name="Group 27"/>
          <p:cNvGrpSpPr/>
          <p:nvPr/>
        </p:nvGrpSpPr>
        <p:grpSpPr bwMode="auto">
          <a:xfrm>
            <a:off x="9085995" y="4658586"/>
            <a:ext cx="1055951" cy="972000"/>
            <a:chOff x="7446574" y="6192610"/>
            <a:chExt cx="1055951" cy="972000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9"/>
            <a:stretch/>
          </p:blipFill>
          <p:spPr bwMode="auto">
            <a:xfrm>
              <a:off x="7446574" y="6192610"/>
              <a:ext cx="972000" cy="972000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7"/>
            <a:stretch/>
          </p:blipFill>
          <p:spPr bwMode="auto">
            <a:xfrm>
              <a:off x="7773529" y="6314112"/>
              <a:ext cx="728995" cy="728995"/>
            </a:xfrm>
            <a:prstGeom prst="rect">
              <a:avLst/>
            </a:prstGeom>
          </p:spPr>
        </p:pic>
      </p:grpSp>
      <p:grpSp>
        <p:nvGrpSpPr>
          <p:cNvPr id="26" name="Group 25"/>
          <p:cNvGrpSpPr/>
          <p:nvPr/>
        </p:nvGrpSpPr>
        <p:grpSpPr bwMode="auto">
          <a:xfrm>
            <a:off x="6832485" y="4363030"/>
            <a:ext cx="972000" cy="972000"/>
            <a:chOff x="6474574" y="4540001"/>
            <a:chExt cx="972000" cy="972000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10"/>
            <a:stretch/>
          </p:blipFill>
          <p:spPr bwMode="auto">
            <a:xfrm>
              <a:off x="6474574" y="4540001"/>
              <a:ext cx="972000" cy="972000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7"/>
            <a:stretch/>
          </p:blipFill>
          <p:spPr bwMode="auto">
            <a:xfrm>
              <a:off x="7043518" y="4869619"/>
              <a:ext cx="274967" cy="274967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82C0602-F0F9-78D3-B78D-7CAAE10F221B}"/>
              </a:ext>
            </a:extLst>
          </p:cNvPr>
          <p:cNvSpPr txBox="1"/>
          <p:nvPr/>
        </p:nvSpPr>
        <p:spPr bwMode="auto">
          <a:xfrm>
            <a:off x="1798984" y="6366196"/>
            <a:ext cx="10288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Исключительные права на материалы принадлежат Благотворительному фонду «Вклад в будущее» (ОГРН 1157700017518).</a:t>
            </a:r>
          </a:p>
          <a:p>
            <a:r>
              <a:rPr lang="ru-RU" sz="1200" dirty="0"/>
              <a:t>Материалы могут использоваться в некоммерческих учебных целях.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23" name="Google Shape;423;g2ba7607367d_0_19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299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pPr>
            <a:fld id="{00000000-1234-1234-1234-123412341234}" type="slidenum">
              <a:rPr lang="ru-RU"/>
              <a:t>5</a:t>
            </a:fld>
            <a:endParaRPr/>
          </a:p>
        </p:txBody>
      </p:sp>
      <p:sp>
        <p:nvSpPr>
          <p:cNvPr id="424" name="Google Shape;424;g2ba7607367d_0_19"/>
          <p:cNvSpPr txBox="1">
            <a:spLocks noGrp="1"/>
          </p:cNvSpPr>
          <p:nvPr>
            <p:ph type="title"/>
          </p:nvPr>
        </p:nvSpPr>
        <p:spPr bwMode="auto">
          <a:xfrm>
            <a:off x="1798984" y="327992"/>
            <a:ext cx="8919300" cy="106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/>
            </a:pPr>
            <a:r>
              <a:rPr lang="ru-RU" dirty="0"/>
              <a:t>ДОЛГОВЫЕ ДЕНЬГИ</a:t>
            </a:r>
            <a:endParaRPr dirty="0"/>
          </a:p>
        </p:txBody>
      </p:sp>
      <p:sp>
        <p:nvSpPr>
          <p:cNvPr id="425" name="Google Shape;425;g2ba7607367d_0_19"/>
          <p:cNvSpPr txBox="1">
            <a:spLocks noGrp="1"/>
          </p:cNvSpPr>
          <p:nvPr>
            <p:ph type="body" idx="1"/>
          </p:nvPr>
        </p:nvSpPr>
        <p:spPr bwMode="auto">
          <a:xfrm>
            <a:off x="1989483" y="1954924"/>
            <a:ext cx="8535641" cy="3338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90500" lvl="1" indent="0" algn="l">
              <a:lnSpc>
                <a:spcPct val="114999"/>
              </a:lnSpc>
              <a:spcBef>
                <a:spcPts val="0"/>
              </a:spcBef>
              <a:spcAft>
                <a:spcPts val="1600"/>
              </a:spcAft>
              <a:buClr>
                <a:srgbClr val="70AD47"/>
              </a:buClr>
              <a:buSzPts val="2600"/>
              <a:buNone/>
              <a:defRPr/>
            </a:pPr>
            <a:r>
              <a:rPr lang="ru-RU" sz="2600" b="1" dirty="0"/>
              <a:t>Кредит/</a:t>
            </a:r>
            <a:r>
              <a:rPr lang="ru-RU" sz="2600" b="1" dirty="0" err="1"/>
              <a:t>займ</a:t>
            </a:r>
            <a:r>
              <a:rPr lang="ru-RU" sz="2600" dirty="0"/>
              <a:t> — </a:t>
            </a:r>
            <a:br>
              <a:rPr lang="ru-RU" sz="2600" dirty="0"/>
            </a:br>
            <a:r>
              <a:rPr lang="ru-RU" sz="2600" dirty="0"/>
              <a:t>это финансовые отношения двух сторон, где одна </a:t>
            </a:r>
            <a:r>
              <a:rPr lang="ru-RU" sz="2600" b="1" dirty="0"/>
              <a:t>предоставляет деньги</a:t>
            </a:r>
            <a:r>
              <a:rPr lang="ru-RU" sz="2600" dirty="0"/>
              <a:t>, а вторая </a:t>
            </a:r>
            <a:r>
              <a:rPr lang="ru-RU" sz="2600" b="1" dirty="0"/>
              <a:t>обещает их вернуть</a:t>
            </a:r>
            <a:r>
              <a:rPr lang="ru-RU" sz="2600" dirty="0"/>
              <a:t> в указанный срок. </a:t>
            </a:r>
          </a:p>
          <a:p>
            <a:pPr marL="90500" lvl="1" indent="0" algn="l">
              <a:lnSpc>
                <a:spcPct val="100000"/>
              </a:lnSpc>
              <a:spcBef>
                <a:spcPts val="0"/>
              </a:spcBef>
              <a:buClr>
                <a:srgbClr val="70AD47"/>
              </a:buClr>
              <a:buSzPts val="2600"/>
              <a:buNone/>
              <a:defRPr/>
            </a:pPr>
            <a:r>
              <a:rPr lang="ru-RU" sz="2600" dirty="0"/>
              <a:t>Разница кредита и займа </a:t>
            </a:r>
          </a:p>
          <a:p>
            <a:pPr marL="90500" lvl="1" indent="0" algn="l">
              <a:lnSpc>
                <a:spcPct val="100000"/>
              </a:lnSpc>
              <a:spcBef>
                <a:spcPts val="0"/>
              </a:spcBef>
              <a:buClr>
                <a:srgbClr val="70AD47"/>
              </a:buClr>
              <a:buSzPts val="2600"/>
              <a:buNone/>
              <a:defRPr/>
            </a:pPr>
            <a:r>
              <a:rPr lang="ru-RU" sz="2600" dirty="0"/>
              <a:t>заключается в условиях </a:t>
            </a:r>
          </a:p>
          <a:p>
            <a:pPr marL="90500" lvl="1" indent="0" algn="l">
              <a:lnSpc>
                <a:spcPct val="100000"/>
              </a:lnSpc>
              <a:spcBef>
                <a:spcPts val="0"/>
              </a:spcBef>
              <a:buClr>
                <a:srgbClr val="70AD47"/>
              </a:buClr>
              <a:buSzPts val="2600"/>
              <a:buNone/>
              <a:defRPr/>
            </a:pPr>
            <a:r>
              <a:rPr lang="ru-RU" sz="2600" dirty="0"/>
              <a:t>получения денег.</a:t>
            </a:r>
            <a:endParaRPr sz="2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9296DE-E36F-B2B8-F0CD-27E344FCDE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5380" y="3437495"/>
            <a:ext cx="2802904" cy="280290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EC5310C-A5AF-677A-E87D-4B4E81C8B677}"/>
              </a:ext>
            </a:extLst>
          </p:cNvPr>
          <p:cNvSpPr txBox="1"/>
          <p:nvPr/>
        </p:nvSpPr>
        <p:spPr bwMode="auto">
          <a:xfrm>
            <a:off x="1798984" y="6366196"/>
            <a:ext cx="10288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Исключительные права на материалы принадлежат Благотворительному фонду «Вклад в будущее» (ОГРН 1157700017518).</a:t>
            </a:r>
          </a:p>
          <a:p>
            <a:r>
              <a:rPr lang="ru-RU" sz="1200" dirty="0"/>
              <a:t>Материалы могут использоваться в некоммерческих учебных целях.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44" name="Google Shape;444;g2ba7607367d_0_85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299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  <a:defRPr/>
            </a:pPr>
            <a:fld id="{00000000-1234-1234-1234-123412341234}" type="slidenum">
              <a:rPr lang="ru-RU"/>
              <a:t>6</a:t>
            </a:fld>
            <a:endParaRPr/>
          </a:p>
        </p:txBody>
      </p:sp>
      <p:sp>
        <p:nvSpPr>
          <p:cNvPr id="445" name="Google Shape;445;g2ba7607367d_0_85"/>
          <p:cNvSpPr txBox="1">
            <a:spLocks noGrp="1"/>
          </p:cNvSpPr>
          <p:nvPr>
            <p:ph type="title"/>
          </p:nvPr>
        </p:nvSpPr>
        <p:spPr bwMode="auto">
          <a:xfrm>
            <a:off x="1798984" y="327992"/>
            <a:ext cx="8919300" cy="106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/>
            </a:pPr>
            <a:r>
              <a:rPr lang="ru-RU" dirty="0"/>
              <a:t>ГДЕ МОЖНО ПОЛУЧИТЬ КРЕДИТ?</a:t>
            </a:r>
            <a:endParaRPr dirty="0"/>
          </a:p>
        </p:txBody>
      </p:sp>
      <p:pic>
        <p:nvPicPr>
          <p:cNvPr id="448" name="Google Shape;448;g2ba7607367d_0_85"/>
          <p:cNvPicPr/>
          <p:nvPr/>
        </p:nvPicPr>
        <p:blipFill>
          <a:blip r:embed="rId2">
            <a:alphaModFix/>
          </a:blip>
          <a:stretch/>
        </p:blipFill>
        <p:spPr bwMode="auto">
          <a:xfrm>
            <a:off x="5233899" y="3344877"/>
            <a:ext cx="1791074" cy="525522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" name="Google Shape;449;g2ba7607367d_0_85"/>
          <p:cNvPicPr/>
          <p:nvPr/>
        </p:nvPicPr>
        <p:blipFill>
          <a:blip r:embed="rId3">
            <a:alphaModFix/>
          </a:blip>
          <a:stretch/>
        </p:blipFill>
        <p:spPr bwMode="auto">
          <a:xfrm>
            <a:off x="5689711" y="4910654"/>
            <a:ext cx="879450" cy="311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g2ba7607367d_0_85"/>
          <p:cNvPicPr/>
          <p:nvPr/>
        </p:nvPicPr>
        <p:blipFill>
          <a:blip r:embed="rId4">
            <a:alphaModFix/>
          </a:blip>
          <a:stretch/>
        </p:blipFill>
        <p:spPr bwMode="auto">
          <a:xfrm>
            <a:off x="8146798" y="3371689"/>
            <a:ext cx="1791074" cy="386098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" name="Google Shape;451;g2ba7607367d_0_85"/>
          <p:cNvPicPr/>
          <p:nvPr/>
        </p:nvPicPr>
        <p:blipFill>
          <a:blip r:embed="rId5">
            <a:alphaModFix/>
          </a:blip>
          <a:stretch/>
        </p:blipFill>
        <p:spPr bwMode="auto">
          <a:xfrm>
            <a:off x="8254076" y="4760504"/>
            <a:ext cx="1748174" cy="471898"/>
          </a:xfrm>
          <a:prstGeom prst="rect">
            <a:avLst/>
          </a:prstGeom>
          <a:noFill/>
          <a:ln>
            <a:noFill/>
          </a:ln>
        </p:spPr>
      </p:pic>
      <p:sp>
        <p:nvSpPr>
          <p:cNvPr id="452" name="Google Shape;452;g2ba7607367d_0_85"/>
          <p:cNvSpPr txBox="1">
            <a:spLocks noGrp="1"/>
          </p:cNvSpPr>
          <p:nvPr>
            <p:ph type="body" idx="1"/>
          </p:nvPr>
        </p:nvSpPr>
        <p:spPr bwMode="auto">
          <a:xfrm>
            <a:off x="2100275" y="2133600"/>
            <a:ext cx="85383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>
              <a:lnSpc>
                <a:spcPct val="114999"/>
              </a:lnSpc>
              <a:spcBef>
                <a:spcPts val="0"/>
              </a:spcBef>
              <a:spcAft>
                <a:spcPts val="1600"/>
              </a:spcAft>
              <a:buNone/>
              <a:defRPr/>
            </a:pPr>
            <a:r>
              <a:rPr lang="ru-RU" sz="2600"/>
              <a:t>В государственных банках, у которых есть лицензия</a:t>
            </a:r>
            <a:endParaRPr sz="260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2687387" y="3418688"/>
            <a:ext cx="1739900" cy="2921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2560387" y="4910654"/>
            <a:ext cx="1993900" cy="4064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C00D5A0-C202-A3E7-3A07-9719301DE184}"/>
              </a:ext>
            </a:extLst>
          </p:cNvPr>
          <p:cNvSpPr txBox="1"/>
          <p:nvPr/>
        </p:nvSpPr>
        <p:spPr bwMode="auto">
          <a:xfrm>
            <a:off x="1798984" y="6366196"/>
            <a:ext cx="102889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Исключительные права на материалы принадлежат Благотворительному фонду «Вклад в будущее» (ОГРН 1157700017518).</a:t>
            </a:r>
          </a:p>
          <a:p>
            <a:r>
              <a:rPr lang="ru-RU" sz="1200" dirty="0"/>
              <a:t>Материалы могут использоваться в некоммерческих учебных целях.</a:t>
            </a:r>
          </a:p>
          <a:p>
            <a:endParaRPr lang="ru-RU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 bwMode="auto">
          <a:xfrm>
            <a:off x="838187" y="2933825"/>
            <a:ext cx="5176839" cy="27867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57" name="Google Shape;457;g2ba7607367d_0_676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299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/>
            </a:pPr>
            <a:fld id="{00000000-1234-1234-1234-123412341234}" type="slidenum">
              <a:rPr lang="ru-RU"/>
              <a:t>7</a:t>
            </a:fld>
            <a:endParaRPr/>
          </a:p>
        </p:txBody>
      </p:sp>
      <p:sp>
        <p:nvSpPr>
          <p:cNvPr id="458" name="Google Shape;458;g2ba7607367d_0_676"/>
          <p:cNvSpPr txBox="1">
            <a:spLocks noGrp="1"/>
          </p:cNvSpPr>
          <p:nvPr>
            <p:ph type="title"/>
          </p:nvPr>
        </p:nvSpPr>
        <p:spPr bwMode="auto">
          <a:xfrm>
            <a:off x="1798984" y="327992"/>
            <a:ext cx="8919300" cy="6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4048"/>
              </a:buClr>
              <a:buSzPts val="3200"/>
              <a:buFont typeface="Arial"/>
              <a:buNone/>
              <a:defRPr/>
            </a:pPr>
            <a:r>
              <a:rPr lang="ru-RU" dirty="0"/>
              <a:t>ГДЕ МОЖНО ПОЛУЧИТЬ ЗАЙМ?</a:t>
            </a:r>
            <a:endParaRPr dirty="0"/>
          </a:p>
        </p:txBody>
      </p:sp>
      <p:sp>
        <p:nvSpPr>
          <p:cNvPr id="459" name="Google Shape;459;g2ba7607367d_0_676"/>
          <p:cNvSpPr txBox="1">
            <a:spLocks noGrp="1"/>
          </p:cNvSpPr>
          <p:nvPr>
            <p:ph type="body" idx="1"/>
          </p:nvPr>
        </p:nvSpPr>
        <p:spPr bwMode="auto">
          <a:xfrm>
            <a:off x="838200" y="1825625"/>
            <a:ext cx="52578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None/>
              <a:defRPr/>
            </a:pPr>
            <a:r>
              <a:rPr lang="ru-RU" sz="2600" b="1" dirty="0"/>
              <a:t> в МФО</a:t>
            </a:r>
            <a:br>
              <a:rPr lang="ru-RU" sz="2600" dirty="0"/>
            </a:br>
            <a:r>
              <a:rPr lang="ru-RU" sz="2000" dirty="0"/>
              <a:t>микрофинансовых </a:t>
            </a:r>
            <a:br>
              <a:rPr lang="ru-RU" sz="2000" dirty="0"/>
            </a:br>
            <a:r>
              <a:rPr lang="ru-RU" sz="2000" dirty="0"/>
              <a:t>организациях</a:t>
            </a:r>
            <a:endParaRPr sz="2000" dirty="0"/>
          </a:p>
        </p:txBody>
      </p:sp>
      <p:sp>
        <p:nvSpPr>
          <p:cNvPr id="460" name="Google Shape;460;g2ba7607367d_0_676"/>
          <p:cNvSpPr txBox="1">
            <a:spLocks noGrp="1"/>
          </p:cNvSpPr>
          <p:nvPr>
            <p:ph type="body" idx="1"/>
          </p:nvPr>
        </p:nvSpPr>
        <p:spPr bwMode="auto">
          <a:xfrm>
            <a:off x="6176975" y="1825625"/>
            <a:ext cx="5111700" cy="1313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None/>
              <a:defRPr/>
            </a:pPr>
            <a:r>
              <a:rPr lang="ru-RU" sz="2600" b="1" dirty="0"/>
              <a:t> у людей</a:t>
            </a:r>
            <a:r>
              <a:rPr lang="ru-RU" sz="2600" dirty="0"/>
              <a:t>,</a:t>
            </a:r>
            <a:br>
              <a:rPr lang="ru-RU" sz="2600" dirty="0"/>
            </a:br>
            <a:r>
              <a:rPr lang="ru-RU" sz="2000" dirty="0"/>
              <a:t>готовых дать взаймы</a:t>
            </a:r>
            <a:br>
              <a:rPr lang="ru-RU" sz="2000" dirty="0"/>
            </a:br>
            <a:endParaRPr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13253" y="3924176"/>
            <a:ext cx="1727199" cy="1651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642359" y="3206626"/>
            <a:ext cx="1498600" cy="14351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4334965" y="4140076"/>
            <a:ext cx="1435100" cy="14351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7364578" y="2724349"/>
            <a:ext cx="2947209" cy="291565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AACA5B1-ED1A-E9B1-8A06-FBE29E8C8AC1}"/>
              </a:ext>
            </a:extLst>
          </p:cNvPr>
          <p:cNvSpPr txBox="1"/>
          <p:nvPr/>
        </p:nvSpPr>
        <p:spPr bwMode="auto">
          <a:xfrm>
            <a:off x="2297151" y="6366196"/>
            <a:ext cx="9790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Исключительные права на материалы принадлежат Благотворительному фонду «Вклад в будущее» (ОГРН 1157700017518).</a:t>
            </a:r>
          </a:p>
          <a:p>
            <a:r>
              <a:rPr lang="ru-RU" sz="1200" dirty="0"/>
              <a:t>Материалы могут использоваться в некоммерческих учебных целях.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20FD64B-CE64-6608-A7D6-716401BDD143}"/>
              </a:ext>
            </a:extLst>
          </p:cNvPr>
          <p:cNvSpPr/>
          <p:nvPr/>
        </p:nvSpPr>
        <p:spPr bwMode="auto">
          <a:xfrm>
            <a:off x="6096000" y="3429000"/>
            <a:ext cx="5257802" cy="2299447"/>
          </a:xfrm>
          <a:prstGeom prst="rect">
            <a:avLst/>
          </a:prstGeom>
          <a:solidFill>
            <a:srgbClr val="FF0000">
              <a:alpha val="35000"/>
            </a:srgbClr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98D30BC-AFD0-A783-FFD7-C5DDCCDA6C2C}"/>
              </a:ext>
            </a:extLst>
          </p:cNvPr>
          <p:cNvSpPr/>
          <p:nvPr/>
        </p:nvSpPr>
        <p:spPr bwMode="auto">
          <a:xfrm>
            <a:off x="838198" y="3751729"/>
            <a:ext cx="5181600" cy="1976718"/>
          </a:xfrm>
          <a:prstGeom prst="rect">
            <a:avLst/>
          </a:prstGeom>
          <a:solidFill>
            <a:srgbClr val="FF0000">
              <a:alpha val="35000"/>
            </a:srgbClr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D91834F-CA19-4E43-9E50-F28E95865BFF}"/>
              </a:ext>
            </a:extLst>
          </p:cNvPr>
          <p:cNvSpPr/>
          <p:nvPr/>
        </p:nvSpPr>
        <p:spPr bwMode="auto">
          <a:xfrm>
            <a:off x="6096000" y="2393577"/>
            <a:ext cx="5257802" cy="1035423"/>
          </a:xfrm>
          <a:prstGeom prst="rect">
            <a:avLst/>
          </a:prstGeom>
          <a:solidFill>
            <a:srgbClr val="66BC48">
              <a:alpha val="35000"/>
            </a:srgbClr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CC6C575-CCE4-0BC4-D398-78646BD48523}"/>
              </a:ext>
            </a:extLst>
          </p:cNvPr>
          <p:cNvSpPr/>
          <p:nvPr/>
        </p:nvSpPr>
        <p:spPr>
          <a:xfrm>
            <a:off x="838198" y="2393577"/>
            <a:ext cx="5181600" cy="1358152"/>
          </a:xfrm>
          <a:prstGeom prst="rect">
            <a:avLst/>
          </a:prstGeom>
          <a:solidFill>
            <a:srgbClr val="66BC48">
              <a:alpha val="35000"/>
            </a:srgbClr>
          </a:solidFill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U"/>
          </a:p>
        </p:txBody>
      </p:sp>
      <p:sp>
        <p:nvSpPr>
          <p:cNvPr id="431" name="Google Shape;431;g2ba7607367d_0_73"/>
          <p:cNvSpPr txBox="1">
            <a:spLocks noGrp="1"/>
          </p:cNvSpPr>
          <p:nvPr>
            <p:ph type="sldNum" idx="12"/>
          </p:nvPr>
        </p:nvSpPr>
        <p:spPr bwMode="auto">
          <a:xfrm>
            <a:off x="11288617" y="6231904"/>
            <a:ext cx="903299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/>
            </a:pPr>
            <a:fld id="{00000000-1234-1234-1234-123412341234}" type="slidenum">
              <a:rPr lang="ru-RU"/>
              <a:t>8</a:t>
            </a:fld>
            <a:endParaRPr/>
          </a:p>
        </p:txBody>
      </p:sp>
      <p:sp>
        <p:nvSpPr>
          <p:cNvPr id="432" name="Google Shape;432;g2ba7607367d_0_73"/>
          <p:cNvSpPr txBox="1">
            <a:spLocks noGrp="1"/>
          </p:cNvSpPr>
          <p:nvPr>
            <p:ph type="title"/>
          </p:nvPr>
        </p:nvSpPr>
        <p:spPr bwMode="auto">
          <a:xfrm>
            <a:off x="1798984" y="327992"/>
            <a:ext cx="8919300" cy="6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defRPr/>
            </a:pPr>
            <a:r>
              <a:rPr lang="ru-RU" dirty="0"/>
              <a:t>УСЛОВИЯ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 bwMode="auto">
          <a:xfrm>
            <a:off x="848723" y="1963455"/>
            <a:ext cx="5181599" cy="3884889"/>
          </a:xfrm>
        </p:spPr>
        <p:txBody>
          <a:bodyPr>
            <a:normAutofit lnSpcReduction="10000"/>
          </a:bodyPr>
          <a:lstStyle/>
          <a:p>
            <a:pPr marL="50800" indent="0">
              <a:spcBef>
                <a:spcPts val="0"/>
              </a:spcBef>
              <a:buSzPts val="3200"/>
              <a:buNone/>
              <a:defRPr/>
            </a:pPr>
            <a:r>
              <a:rPr lang="ru-RU" sz="2400" b="1" dirty="0"/>
              <a:t>Кредит в банке: </a:t>
            </a:r>
          </a:p>
          <a:p>
            <a:pPr marL="50800" indent="0" algn="just">
              <a:lnSpc>
                <a:spcPct val="115000"/>
              </a:lnSpc>
              <a:buNone/>
            </a:pPr>
            <a:r>
              <a:rPr lang="ru-RU" sz="2000" dirty="0"/>
              <a:t>      Кредит защищен законом </a:t>
            </a:r>
          </a:p>
          <a:p>
            <a:pPr marL="50800" indent="0" algn="just">
              <a:lnSpc>
                <a:spcPct val="115000"/>
              </a:lnSpc>
              <a:buNone/>
            </a:pPr>
            <a:r>
              <a:rPr lang="ru-RU" sz="2000" dirty="0"/>
              <a:t>      Отсутствуют скрытые платежи</a:t>
            </a:r>
          </a:p>
          <a:p>
            <a:pPr marL="50800" indent="0">
              <a:lnSpc>
                <a:spcPct val="115000"/>
              </a:lnSpc>
              <a:buNone/>
            </a:pPr>
            <a:endParaRPr lang="ru-RU" sz="2000" dirty="0"/>
          </a:p>
          <a:p>
            <a:pPr marL="50800" indent="0">
              <a:lnSpc>
                <a:spcPct val="115000"/>
              </a:lnSpc>
              <a:buNone/>
            </a:pPr>
            <a:endParaRPr lang="ru-RU" sz="2000" dirty="0"/>
          </a:p>
          <a:p>
            <a:pPr marL="50800" indent="0">
              <a:lnSpc>
                <a:spcPct val="115000"/>
              </a:lnSpc>
              <a:buNone/>
            </a:pPr>
            <a:r>
              <a:rPr lang="ru-RU" sz="2000" dirty="0"/>
              <a:t>   Не взимается комиссия за досрочное погашение</a:t>
            </a:r>
          </a:p>
          <a:p>
            <a:pPr marL="50800" indent="0">
              <a:lnSpc>
                <a:spcPct val="115000"/>
              </a:lnSpc>
              <a:buNone/>
            </a:pPr>
            <a:r>
              <a:rPr lang="ru-RU" sz="2000" dirty="0"/>
              <a:t>    Одобрение кредита зависит от кредитной истории</a:t>
            </a:r>
          </a:p>
          <a:p>
            <a:pPr marL="50800" indent="0">
              <a:spcBef>
                <a:spcPts val="0"/>
              </a:spcBef>
              <a:buNone/>
              <a:defRPr/>
            </a:pPr>
            <a:endParaRPr dirty="0"/>
          </a:p>
        </p:txBody>
      </p:sp>
      <p:sp>
        <p:nvSpPr>
          <p:cNvPr id="10" name="Плюс 9">
            <a:extLst>
              <a:ext uri="{FF2B5EF4-FFF2-40B4-BE49-F238E27FC236}">
                <a16:creationId xmlns:a16="http://schemas.microsoft.com/office/drawing/2014/main" id="{60006E3A-09E4-F0E2-A791-8EE8B1ABF0A2}"/>
              </a:ext>
            </a:extLst>
          </p:cNvPr>
          <p:cNvSpPr/>
          <p:nvPr/>
        </p:nvSpPr>
        <p:spPr>
          <a:xfrm>
            <a:off x="866650" y="2487706"/>
            <a:ext cx="326083" cy="295835"/>
          </a:xfrm>
          <a:prstGeom prst="mathPlus">
            <a:avLst/>
          </a:prstGeom>
          <a:solidFill>
            <a:srgbClr val="66BC4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люс 10">
            <a:extLst>
              <a:ext uri="{FF2B5EF4-FFF2-40B4-BE49-F238E27FC236}">
                <a16:creationId xmlns:a16="http://schemas.microsoft.com/office/drawing/2014/main" id="{B8830868-E8C7-35AC-B60E-B989249BD58A}"/>
              </a:ext>
            </a:extLst>
          </p:cNvPr>
          <p:cNvSpPr/>
          <p:nvPr/>
        </p:nvSpPr>
        <p:spPr bwMode="auto">
          <a:xfrm>
            <a:off x="848723" y="2917828"/>
            <a:ext cx="326083" cy="295835"/>
          </a:xfrm>
          <a:prstGeom prst="mathPlus">
            <a:avLst/>
          </a:prstGeom>
          <a:solidFill>
            <a:srgbClr val="66BC4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Минус 12">
            <a:extLst>
              <a:ext uri="{FF2B5EF4-FFF2-40B4-BE49-F238E27FC236}">
                <a16:creationId xmlns:a16="http://schemas.microsoft.com/office/drawing/2014/main" id="{F8C04546-2121-3C82-405F-D6577570B0D8}"/>
              </a:ext>
            </a:extLst>
          </p:cNvPr>
          <p:cNvSpPr/>
          <p:nvPr/>
        </p:nvSpPr>
        <p:spPr>
          <a:xfrm>
            <a:off x="866650" y="4242139"/>
            <a:ext cx="207750" cy="282020"/>
          </a:xfrm>
          <a:prstGeom prst="mathMinus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Минус 13">
            <a:extLst>
              <a:ext uri="{FF2B5EF4-FFF2-40B4-BE49-F238E27FC236}">
                <a16:creationId xmlns:a16="http://schemas.microsoft.com/office/drawing/2014/main" id="{88C4D8BF-2CF2-C991-8C62-DB99D11E7731}"/>
              </a:ext>
            </a:extLst>
          </p:cNvPr>
          <p:cNvSpPr/>
          <p:nvPr/>
        </p:nvSpPr>
        <p:spPr bwMode="auto">
          <a:xfrm>
            <a:off x="925816" y="5002213"/>
            <a:ext cx="207750" cy="282020"/>
          </a:xfrm>
          <a:prstGeom prst="mathMinus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B11CC2A4-042A-334D-1BC4-8B0E31D6C405}"/>
              </a:ext>
            </a:extLst>
          </p:cNvPr>
          <p:cNvSpPr txBox="1">
            <a:spLocks/>
          </p:cNvSpPr>
          <p:nvPr/>
        </p:nvSpPr>
        <p:spPr bwMode="auto">
          <a:xfrm>
            <a:off x="6237881" y="1963454"/>
            <a:ext cx="5181599" cy="38848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24048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324048"/>
                </a:solidFill>
                <a:latin typeface="SB Sans Text" panose="020B0503040504020204" pitchFamily="34" charset="77"/>
                <a:ea typeface="SB Sans Text" panose="020B0503040504020204" pitchFamily="34" charset="77"/>
                <a:cs typeface="SB Sans Text" panose="020B0503040504020204" pitchFamily="34" charset="77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324048"/>
                </a:solidFill>
                <a:latin typeface="Arial"/>
                <a:ea typeface="Arial"/>
                <a:cs typeface="Arial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324048"/>
                </a:solidFill>
                <a:latin typeface="Arial"/>
                <a:ea typeface="Arial"/>
                <a:cs typeface="Arial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24048"/>
                </a:solidFill>
                <a:latin typeface="Arial"/>
                <a:ea typeface="Arial"/>
                <a:cs typeface="Arial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2404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324048"/>
                </a:solidFill>
                <a:latin typeface="Arial"/>
                <a:ea typeface="Arial"/>
                <a:cs typeface="Arial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 marL="50800" indent="0">
              <a:spcBef>
                <a:spcPts val="0"/>
              </a:spcBef>
              <a:buSzPts val="3200"/>
              <a:buFont typeface="Arial"/>
              <a:buNone/>
              <a:defRPr/>
            </a:pPr>
            <a:r>
              <a:rPr lang="ru-RU" sz="2400" b="1" dirty="0"/>
              <a:t>Займ в МФО: </a:t>
            </a:r>
          </a:p>
          <a:p>
            <a:pPr marL="50800" indent="0" algn="just">
              <a:lnSpc>
                <a:spcPct val="115000"/>
              </a:lnSpc>
              <a:buFont typeface="Arial"/>
              <a:buNone/>
            </a:pPr>
            <a:r>
              <a:rPr lang="ru-RU" sz="2000" dirty="0"/>
              <a:t>     Выдается всем и быстро</a:t>
            </a:r>
          </a:p>
          <a:p>
            <a:pPr marL="50800" indent="0" algn="just">
              <a:lnSpc>
                <a:spcPct val="115000"/>
              </a:lnSpc>
              <a:buFont typeface="Arial"/>
              <a:buNone/>
            </a:pPr>
            <a:r>
              <a:rPr lang="ru-RU" sz="2000" dirty="0"/>
              <a:t>      </a:t>
            </a:r>
          </a:p>
          <a:p>
            <a:pPr marL="50800" indent="0">
              <a:lnSpc>
                <a:spcPct val="115000"/>
              </a:lnSpc>
              <a:buFont typeface="Arial"/>
              <a:buNone/>
            </a:pPr>
            <a:endParaRPr lang="ru-RU" sz="2000" dirty="0"/>
          </a:p>
          <a:p>
            <a:pPr marL="50800" indent="0">
              <a:lnSpc>
                <a:spcPct val="115000"/>
              </a:lnSpc>
              <a:buFont typeface="Arial"/>
              <a:buNone/>
            </a:pPr>
            <a:r>
              <a:rPr lang="ru-RU" sz="2000" dirty="0"/>
              <a:t>Есть скрытые платежи</a:t>
            </a:r>
          </a:p>
          <a:p>
            <a:pPr marL="50800" indent="0">
              <a:lnSpc>
                <a:spcPct val="115000"/>
              </a:lnSpc>
              <a:buFont typeface="Arial"/>
              <a:buNone/>
            </a:pPr>
            <a:r>
              <a:rPr lang="ru-RU" sz="2000" dirty="0"/>
              <a:t>Платится повышенный процент</a:t>
            </a:r>
          </a:p>
          <a:p>
            <a:pPr marL="50800" indent="0">
              <a:lnSpc>
                <a:spcPct val="115000"/>
              </a:lnSpc>
              <a:buFont typeface="Arial"/>
              <a:buNone/>
            </a:pPr>
            <a:r>
              <a:rPr lang="ru-RU" sz="2000" dirty="0"/>
              <a:t>Взимается комиссия за досрочное погашение</a:t>
            </a:r>
          </a:p>
          <a:p>
            <a:pPr marL="50800" indent="0">
              <a:spcBef>
                <a:spcPts val="0"/>
              </a:spcBef>
              <a:buFont typeface="Arial"/>
              <a:buNone/>
              <a:defRPr/>
            </a:pPr>
            <a:endParaRPr lang="ru-RU" dirty="0"/>
          </a:p>
        </p:txBody>
      </p:sp>
      <p:sp>
        <p:nvSpPr>
          <p:cNvPr id="19" name="Плюс 18">
            <a:extLst>
              <a:ext uri="{FF2B5EF4-FFF2-40B4-BE49-F238E27FC236}">
                <a16:creationId xmlns:a16="http://schemas.microsoft.com/office/drawing/2014/main" id="{8808DA4B-94AD-44AE-6038-5F06597643AC}"/>
              </a:ext>
            </a:extLst>
          </p:cNvPr>
          <p:cNvSpPr/>
          <p:nvPr/>
        </p:nvSpPr>
        <p:spPr bwMode="auto">
          <a:xfrm>
            <a:off x="6258634" y="2500517"/>
            <a:ext cx="326083" cy="295835"/>
          </a:xfrm>
          <a:prstGeom prst="mathPlus">
            <a:avLst/>
          </a:prstGeom>
          <a:solidFill>
            <a:srgbClr val="66BC48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Минус 19">
            <a:extLst>
              <a:ext uri="{FF2B5EF4-FFF2-40B4-BE49-F238E27FC236}">
                <a16:creationId xmlns:a16="http://schemas.microsoft.com/office/drawing/2014/main" id="{A74E8F68-A9F9-5EAA-65B2-4A31AE922FC0}"/>
              </a:ext>
            </a:extLst>
          </p:cNvPr>
          <p:cNvSpPr/>
          <p:nvPr/>
        </p:nvSpPr>
        <p:spPr bwMode="auto">
          <a:xfrm flipH="1" flipV="1">
            <a:off x="6137955" y="3949359"/>
            <a:ext cx="207749" cy="282020"/>
          </a:xfrm>
          <a:prstGeom prst="mathMinus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Минус 20">
            <a:extLst>
              <a:ext uri="{FF2B5EF4-FFF2-40B4-BE49-F238E27FC236}">
                <a16:creationId xmlns:a16="http://schemas.microsoft.com/office/drawing/2014/main" id="{52351B32-CA8A-A5AF-D62D-D8799395CD0C}"/>
              </a:ext>
            </a:extLst>
          </p:cNvPr>
          <p:cNvSpPr/>
          <p:nvPr/>
        </p:nvSpPr>
        <p:spPr bwMode="auto">
          <a:xfrm flipH="1" flipV="1">
            <a:off x="6144721" y="4412276"/>
            <a:ext cx="207749" cy="282020"/>
          </a:xfrm>
          <a:prstGeom prst="mathMinus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Минус 21">
            <a:extLst>
              <a:ext uri="{FF2B5EF4-FFF2-40B4-BE49-F238E27FC236}">
                <a16:creationId xmlns:a16="http://schemas.microsoft.com/office/drawing/2014/main" id="{5528963A-299E-CA96-4BCD-05D7CD4A23CB}"/>
              </a:ext>
            </a:extLst>
          </p:cNvPr>
          <p:cNvSpPr/>
          <p:nvPr/>
        </p:nvSpPr>
        <p:spPr bwMode="auto">
          <a:xfrm flipH="1" flipV="1">
            <a:off x="6152132" y="4918821"/>
            <a:ext cx="207749" cy="282020"/>
          </a:xfrm>
          <a:prstGeom prst="mathMinus">
            <a:avLst/>
          </a:prstGeom>
          <a:solidFill>
            <a:srgbClr val="C0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52E891A-15A7-4F1C-E4A8-0F0BE7FB07EE}"/>
              </a:ext>
            </a:extLst>
          </p:cNvPr>
          <p:cNvSpPr txBox="1"/>
          <p:nvPr/>
        </p:nvSpPr>
        <p:spPr bwMode="auto">
          <a:xfrm>
            <a:off x="2464419" y="6072868"/>
            <a:ext cx="9065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Исключительные права на материалы принадлежат Благотворительному фонду «Вклад в будущее» (ОГРН 1157700017518).</a:t>
            </a:r>
          </a:p>
          <a:p>
            <a:r>
              <a:rPr lang="ru-RU" sz="1200" dirty="0"/>
              <a:t>Материалы могут использоваться в некоммерческих учебных целях.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 dirty="0"/>
              <a:t>ПРИМЕР ЗАЙМА/КРЕДИТА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ru-RU"/>
              <a:t>9</a:t>
            </a:fld>
            <a:endParaRPr lang="ru-RU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6608209"/>
              </p:ext>
            </p:extLst>
          </p:nvPr>
        </p:nvGraphicFramePr>
        <p:xfrm>
          <a:off x="2254102" y="1918010"/>
          <a:ext cx="7793147" cy="3869473"/>
        </p:xfrm>
        <a:graphic>
          <a:graphicData uri="http://schemas.openxmlformats.org/drawingml/2006/table">
            <a:tbl>
              <a:tblPr firstRow="1" firstCol="1" bandRow="1">
                <a:tableStyleId>{16D9F66E-5EB9-4882-86FB-DCBF35E3C3E4}</a:tableStyleId>
              </a:tblPr>
              <a:tblGrid>
                <a:gridCol w="2886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53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529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311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defRPr/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</a:rPr>
                        <a:t> </a:t>
                      </a:r>
                      <a:endParaRPr lang="ru-RU" sz="1200" dirty="0">
                        <a:solidFill>
                          <a:schemeClr val="bg1"/>
                        </a:solidFill>
                        <a:latin typeface="SB Sans Text" panose="020B0503040504020204" pitchFamily="34" charset="77"/>
                        <a:ea typeface="Calibri"/>
                        <a:cs typeface="SB Sans Text" panose="020B0503040504020204" pitchFamily="34" charset="7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defRPr/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</a:rPr>
                        <a:t>ЗАЙМ В МФО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defRPr/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</a:rPr>
                        <a:t>(НА 4 ГОДА)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SB Sans Text" panose="020B0503040504020204" pitchFamily="34" charset="77"/>
                        <a:ea typeface="Calibri"/>
                        <a:cs typeface="SB Sans Text" panose="020B0503040504020204" pitchFamily="34" charset="7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6BC48">
                        <a:alpha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defRPr/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</a:rPr>
                        <a:t>КРЕДИТ В БАНКЕ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defRPr/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</a:rPr>
                        <a:t>(НА 4 ГОДА) 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SB Sans Text" panose="020B0503040504020204" pitchFamily="34" charset="77"/>
                        <a:ea typeface="Calibri"/>
                        <a:cs typeface="SB Sans Text" panose="020B0503040504020204" pitchFamily="34" charset="7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BC48">
                        <a:alpha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8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defRPr/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</a:rPr>
                        <a:t>СУММА</a:t>
                      </a:r>
                      <a:endParaRPr lang="ru-RU" sz="1400" b="1" dirty="0">
                        <a:solidFill>
                          <a:schemeClr val="bg1"/>
                        </a:solidFill>
                        <a:latin typeface="SB Sans Text" panose="020B0503040504020204" pitchFamily="34" charset="77"/>
                        <a:ea typeface="Calibri"/>
                        <a:cs typeface="SB Sans Text" panose="020B0503040504020204" pitchFamily="34" charset="7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BC48">
                        <a:alpha val="6004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defRPr/>
                      </a:pPr>
                      <a:r>
                        <a:rPr lang="ru-RU" sz="1600">
                          <a:solidFill>
                            <a:srgbClr val="324048"/>
                          </a:solidFill>
                        </a:rPr>
                        <a:t>100 000</a:t>
                      </a:r>
                      <a:endParaRPr sz="1600">
                        <a:solidFill>
                          <a:srgbClr val="324048"/>
                        </a:solidFill>
                        <a:latin typeface="SB Sans Text" panose="020B0503040504020204" pitchFamily="34" charset="77"/>
                        <a:ea typeface="Calibri"/>
                        <a:cs typeface="SB Sans Text" panose="020B0503040504020204" pitchFamily="34" charset="7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defRPr/>
                      </a:pPr>
                      <a:r>
                        <a:rPr lang="ru-RU" sz="1600">
                          <a:solidFill>
                            <a:srgbClr val="324048"/>
                          </a:solidFill>
                        </a:rPr>
                        <a:t>100 000</a:t>
                      </a:r>
                      <a:endParaRPr sz="1600">
                        <a:solidFill>
                          <a:srgbClr val="324048"/>
                        </a:solidFill>
                        <a:latin typeface="SB Sans Text" panose="020B0503040504020204" pitchFamily="34" charset="77"/>
                        <a:ea typeface="Calibri"/>
                        <a:cs typeface="SB Sans Text" panose="020B0503040504020204" pitchFamily="34" charset="7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93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defRPr/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</a:rPr>
                        <a:t>СКРЫТЫЕ ПЛАТЕЖИ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defRPr/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</a:rPr>
                        <a:t>НА ДОП. УСЛУГИ</a:t>
                      </a:r>
                      <a:endParaRPr lang="ru-RU" sz="1400" dirty="0">
                        <a:solidFill>
                          <a:schemeClr val="bg1"/>
                        </a:solidFill>
                        <a:latin typeface="SB Sans Text" panose="020B0503040504020204" pitchFamily="34" charset="77"/>
                        <a:ea typeface="Calibri"/>
                        <a:cs typeface="SB Sans Text" panose="020B0503040504020204" pitchFamily="34" charset="7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BC48">
                        <a:alpha val="6004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defRPr/>
                      </a:pPr>
                      <a:r>
                        <a:rPr lang="ru-RU" sz="1600" dirty="0">
                          <a:solidFill>
                            <a:srgbClr val="324048"/>
                          </a:solidFill>
                        </a:rPr>
                        <a:t>57564</a:t>
                      </a:r>
                      <a:endParaRPr sz="1600" dirty="0">
                        <a:solidFill>
                          <a:srgbClr val="324048"/>
                        </a:solidFill>
                        <a:latin typeface="SB Sans Text" panose="020B0503040504020204" pitchFamily="34" charset="77"/>
                        <a:ea typeface="Calibri"/>
                        <a:cs typeface="SB Sans Text" panose="020B0503040504020204" pitchFamily="34" charset="7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defRPr/>
                      </a:pPr>
                      <a:r>
                        <a:rPr lang="ru-RU" sz="1600">
                          <a:solidFill>
                            <a:srgbClr val="324048"/>
                          </a:solidFill>
                        </a:rPr>
                        <a:t>Нет</a:t>
                      </a:r>
                      <a:endParaRPr sz="1600">
                        <a:solidFill>
                          <a:srgbClr val="324048"/>
                        </a:solidFill>
                        <a:latin typeface="SB Sans Text" panose="020B0503040504020204" pitchFamily="34" charset="77"/>
                        <a:ea typeface="Calibri"/>
                        <a:cs typeface="SB Sans Text" panose="020B0503040504020204" pitchFamily="34" charset="7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93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defRPr/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</a:rPr>
                        <a:t>ПРОЦЕНТНАЯ СТАВКА </a:t>
                      </a:r>
                      <a:endParaRPr lang="ru-RU" sz="1400" dirty="0">
                        <a:solidFill>
                          <a:schemeClr val="bg1"/>
                        </a:solidFill>
                        <a:latin typeface="SB Sans Text" panose="020B0503040504020204" pitchFamily="34" charset="77"/>
                        <a:ea typeface="Calibri"/>
                        <a:cs typeface="SB Sans Text" panose="020B0503040504020204" pitchFamily="34" charset="7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BC48">
                        <a:alpha val="6004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defRPr/>
                      </a:pPr>
                      <a:r>
                        <a:rPr lang="ru-RU" sz="1600" dirty="0">
                          <a:solidFill>
                            <a:srgbClr val="324048"/>
                          </a:solidFill>
                        </a:rPr>
                        <a:t>31% в год на общую сумму платежей</a:t>
                      </a:r>
                      <a:endParaRPr sz="1600" dirty="0">
                        <a:solidFill>
                          <a:srgbClr val="324048"/>
                        </a:solidFill>
                        <a:latin typeface="SB Sans Text" panose="020B0503040504020204" pitchFamily="34" charset="77"/>
                        <a:ea typeface="Calibri"/>
                        <a:cs typeface="SB Sans Text" panose="020B0503040504020204" pitchFamily="34" charset="7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defRPr/>
                      </a:pPr>
                      <a:r>
                        <a:rPr lang="ru-RU" sz="1600">
                          <a:solidFill>
                            <a:srgbClr val="324048"/>
                          </a:solidFill>
                        </a:rPr>
                        <a:t>22% в год</a:t>
                      </a:r>
                      <a:endParaRPr sz="1600">
                        <a:solidFill>
                          <a:srgbClr val="324048"/>
                        </a:solidFill>
                        <a:latin typeface="SB Sans Text" panose="020B0503040504020204" pitchFamily="34" charset="77"/>
                        <a:ea typeface="Calibri"/>
                        <a:cs typeface="SB Sans Text" panose="020B0503040504020204" pitchFamily="34" charset="7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799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defRPr/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</a:rPr>
                        <a:t>ЕЖЕМЕСЯЧНЫЙ ПЛАТЕЖ*</a:t>
                      </a:r>
                      <a:endParaRPr lang="ru-RU" sz="1400" dirty="0">
                        <a:solidFill>
                          <a:schemeClr val="bg1"/>
                        </a:solidFill>
                        <a:latin typeface="SB Sans Text" panose="020B0503040504020204" pitchFamily="34" charset="77"/>
                        <a:ea typeface="Calibri"/>
                        <a:cs typeface="SB Sans Text" panose="020B0503040504020204" pitchFamily="34" charset="7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BC48">
                        <a:alpha val="6004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defRPr/>
                      </a:pPr>
                      <a:r>
                        <a:rPr lang="ru-RU" sz="1600">
                          <a:solidFill>
                            <a:srgbClr val="324048"/>
                          </a:solidFill>
                        </a:rPr>
                        <a:t>5765</a:t>
                      </a:r>
                      <a:endParaRPr sz="1600">
                        <a:solidFill>
                          <a:srgbClr val="324048"/>
                        </a:solidFill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defRPr/>
                      </a:pPr>
                      <a:r>
                        <a:rPr lang="ru-RU" sz="1600">
                          <a:solidFill>
                            <a:srgbClr val="324048"/>
                          </a:solidFill>
                        </a:rPr>
                        <a:t> </a:t>
                      </a:r>
                      <a:endParaRPr sz="1600">
                        <a:solidFill>
                          <a:srgbClr val="324048"/>
                        </a:solidFill>
                        <a:latin typeface="SB Sans Text" panose="020B0503040504020204" pitchFamily="34" charset="77"/>
                        <a:ea typeface="Calibri"/>
                        <a:cs typeface="SB Sans Text" panose="020B0503040504020204" pitchFamily="34" charset="7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defRPr/>
                      </a:pPr>
                      <a:r>
                        <a:rPr lang="ru-RU" sz="1600">
                          <a:solidFill>
                            <a:srgbClr val="324048"/>
                          </a:solidFill>
                        </a:rPr>
                        <a:t>3 151</a:t>
                      </a:r>
                      <a:endParaRPr sz="1600">
                        <a:solidFill>
                          <a:srgbClr val="324048"/>
                        </a:solidFill>
                        <a:latin typeface="SB Sans Text" panose="020B0503040504020204" pitchFamily="34" charset="77"/>
                        <a:ea typeface="Calibri"/>
                        <a:cs typeface="SB Sans Text" panose="020B0503040504020204" pitchFamily="34" charset="7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98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defRPr/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</a:rPr>
                        <a:t>СТОИМОСТЬ ЗАЙМА/КРЕДИТА</a:t>
                      </a:r>
                      <a:endParaRPr lang="ru-RU" sz="1400" dirty="0">
                        <a:solidFill>
                          <a:schemeClr val="bg1"/>
                        </a:solidFill>
                        <a:latin typeface="SB Sans Text" panose="020B0503040504020204" pitchFamily="34" charset="77"/>
                        <a:ea typeface="Calibri"/>
                        <a:cs typeface="SB Sans Text" panose="020B0503040504020204" pitchFamily="34" charset="7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BC48">
                        <a:alpha val="60049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defRPr/>
                      </a:pPr>
                      <a:r>
                        <a:rPr lang="ru-RU" sz="1600" dirty="0">
                          <a:solidFill>
                            <a:srgbClr val="324048"/>
                          </a:solidFill>
                        </a:rPr>
                        <a:t>276 732</a:t>
                      </a:r>
                      <a:endParaRPr sz="1600" dirty="0">
                        <a:solidFill>
                          <a:srgbClr val="324048"/>
                        </a:solidFill>
                        <a:latin typeface="SB Sans Text" panose="020B0503040504020204" pitchFamily="34" charset="77"/>
                        <a:ea typeface="Calibri"/>
                        <a:cs typeface="SB Sans Text" panose="020B0503040504020204" pitchFamily="34" charset="7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defRPr/>
                      </a:pPr>
                      <a:r>
                        <a:rPr lang="ru-RU" sz="1600" dirty="0">
                          <a:solidFill>
                            <a:srgbClr val="324048"/>
                          </a:solidFill>
                        </a:rPr>
                        <a:t>151 229</a:t>
                      </a:r>
                      <a:endParaRPr sz="1600" dirty="0">
                        <a:solidFill>
                          <a:srgbClr val="324048"/>
                        </a:solidFill>
                        <a:latin typeface="SB Sans Text" panose="020B0503040504020204" pitchFamily="34" charset="77"/>
                        <a:ea typeface="Calibri"/>
                        <a:cs typeface="SB Sans Text" panose="020B0503040504020204" pitchFamily="34" charset="7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2404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1265157A-FE71-8266-93B7-E84A82470950}"/>
              </a:ext>
            </a:extLst>
          </p:cNvPr>
          <p:cNvSpPr txBox="1"/>
          <p:nvPr/>
        </p:nvSpPr>
        <p:spPr>
          <a:xfrm>
            <a:off x="2254103" y="5830986"/>
            <a:ext cx="70683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rgbClr val="324048"/>
                </a:solidFill>
                <a:latin typeface="SB Sans Text" panose="020B0503040504020204" pitchFamily="34" charset="77"/>
                <a:cs typeface="SB Sans Text" panose="020B0503040504020204" pitchFamily="34" charset="77"/>
              </a:rPr>
              <a:t>*Расчет произведен на кредитном калькуляторе в Интернете</a:t>
            </a:r>
            <a:endParaRPr lang="ru-RU" sz="1400" dirty="0">
              <a:solidFill>
                <a:srgbClr val="324048"/>
              </a:solidFill>
              <a:latin typeface="SB Sans Text" panose="020B0503040504020204" pitchFamily="34" charset="77"/>
              <a:ea typeface="Calibri"/>
              <a:cs typeface="SB Sans Text" panose="020B0503040504020204" pitchFamily="34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EB3427-CAA5-5E88-97D5-F0F274A5F2C2}"/>
              </a:ext>
            </a:extLst>
          </p:cNvPr>
          <p:cNvSpPr txBox="1"/>
          <p:nvPr/>
        </p:nvSpPr>
        <p:spPr bwMode="auto">
          <a:xfrm>
            <a:off x="1798984" y="6366196"/>
            <a:ext cx="102889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Исключительные права на материалы принадлежат Благотворительному фонду «Вклад в будущее» (ОГРН 1157700017518).</a:t>
            </a:r>
          </a:p>
          <a:p>
            <a:r>
              <a:rPr lang="ru-RU" sz="1200" dirty="0"/>
              <a:t>Материалы могут использоваться в некоммерческих учебных целях.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d3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d3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5832</TotalTime>
  <Words>1635</Words>
  <Application>Microsoft Macintosh PowerPoint</Application>
  <DocSecurity>0</DocSecurity>
  <PresentationFormat>Широкоэкранный</PresentationFormat>
  <Paragraphs>245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31</vt:i4>
      </vt:variant>
    </vt:vector>
  </HeadingPairs>
  <TitlesOfParts>
    <vt:vector size="37" baseType="lpstr">
      <vt:lpstr>Arial</vt:lpstr>
      <vt:lpstr>Calibri</vt:lpstr>
      <vt:lpstr>SB Sans Text</vt:lpstr>
      <vt:lpstr>Times New Roman</vt:lpstr>
      <vt:lpstr>Mod3</vt:lpstr>
      <vt:lpstr>Mod3</vt:lpstr>
      <vt:lpstr>Кредиты и займы</vt:lpstr>
      <vt:lpstr>ПРАВИЛА ЗАНЯТИЯ</vt:lpstr>
      <vt:lpstr>УПРАЖНЕНИЕ  «УСТАНОВИ СООТВЕТСТВИЕ»</vt:lpstr>
      <vt:lpstr>УПРАЖНЕНИЕ  «УСТАНОВИ СООТВЕТСТВИЕ»</vt:lpstr>
      <vt:lpstr>ДОЛГОВЫЕ ДЕНЬГИ</vt:lpstr>
      <vt:lpstr>ГДЕ МОЖНО ПОЛУЧИТЬ КРЕДИТ?</vt:lpstr>
      <vt:lpstr>ГДЕ МОЖНО ПОЛУЧИТЬ ЗАЙМ?</vt:lpstr>
      <vt:lpstr>УСЛОВИЯ</vt:lpstr>
      <vt:lpstr>ПРИМЕР ЗАЙМА/КРЕДИТА</vt:lpstr>
      <vt:lpstr>ЧТО ТАКОЕ КРЕДИТНАЯ ИСТОРИЯ?</vt:lpstr>
      <vt:lpstr>Последствия неуплаты займов </vt:lpstr>
      <vt:lpstr>ЧТО ТАКОЕ КРЕДИТНАЯ КАРТА?</vt:lpstr>
      <vt:lpstr>ОСОБЕННОСТИ КРЕДИТНОЙ КАРТЫ</vt:lpstr>
      <vt:lpstr>ПЛЮСЫ И МИНУСЫ КРЕДИТНОЙ КАРТЫ</vt:lpstr>
      <vt:lpstr>ПЛЮСЫ И МИНУСЫ КРЕДИТНОЙ КАРТЫ</vt:lpstr>
      <vt:lpstr>ЦЕЛЕВОЙ И НЕЦЕЛЕВОЙ КРЕДИТ</vt:lpstr>
      <vt:lpstr>ИГРА «СВОЙСТВА КРЕДИТА И ЗАЙМА»</vt:lpstr>
      <vt:lpstr>ИГРА «СВОЙСТВА КРЕДИТА И ЗАЙМА»</vt:lpstr>
      <vt:lpstr>УПРАЖНЕНИЕ  «ПЛЮСЫ И МИНУСЫ КРЕДИТА»</vt:lpstr>
      <vt:lpstr>УПРАЖНЕНИЕ  «ПЛЮСЫ И МИНУСЫ КРЕДИТА»</vt:lpstr>
      <vt:lpstr>УПРАЖНЕНИЕ  «СТОИТ ЛИ БРАТЬ КРЕДИТ?»</vt:lpstr>
      <vt:lpstr>УПРАЖНЕНИЕ  «СТОИТ ЛИ БРАТЬ КРЕДИТ?»</vt:lpstr>
      <vt:lpstr>ЧЕМ РУКОВОДСТВОВАТЬСЯ?</vt:lpstr>
      <vt:lpstr>КАКИЕ ВОПРОСЫ НАДО СЕБЕ ЗАДАТЬ?</vt:lpstr>
      <vt:lpstr>КАКИЕ ВОПРОСЫ НАДО СЕБЕ ЗАДАТЬ?</vt:lpstr>
      <vt:lpstr>ПОСЧИТАЙТЕ</vt:lpstr>
      <vt:lpstr>ЧТО НУЖНО ДЛЯ ПРИНЯТИЯ РЕШЕНИЯ?</vt:lpstr>
      <vt:lpstr>УЧЕБНЫЙ ФИЛЬМ «КРЕДИТ НЕ ПОДАРОК»</vt:lpstr>
      <vt:lpstr>УЧЕБНЫЙ ФИЛЬМ «КРЕДИТ НЕ ПОДАРОК»</vt:lpstr>
      <vt:lpstr>УЧЕБНЫЙ ФИЛЬМ «КРЕДИТ НЕ ПОДАРОК»</vt:lpstr>
      <vt:lpstr>ВИКТОРИНА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Microsoft Office User</dc:creator>
  <cp:keywords/>
  <dc:description/>
  <cp:lastModifiedBy>Olga Arzamasova</cp:lastModifiedBy>
  <cp:revision>12</cp:revision>
  <dcterms:created xsi:type="dcterms:W3CDTF">2022-09-16T16:36:00Z</dcterms:created>
  <dcterms:modified xsi:type="dcterms:W3CDTF">2024-11-06T10:25:50Z</dcterms:modified>
  <cp:category/>
  <dc:identifier/>
  <cp:contentStatus/>
  <dc:language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341DDD3B922341F09D30673803E9A52B</vt:lpwstr>
  </property>
  <property fmtid="{D5CDD505-2E9C-101B-9397-08002B2CF9AE}" pid="3" name="KSOProductBuildVer">
    <vt:lpwstr>1033-11.2.0.11306</vt:lpwstr>
  </property>
</Properties>
</file>