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70" r:id="rId6"/>
    <p:sldId id="261" r:id="rId7"/>
    <p:sldId id="27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17" r:id="rId16"/>
    <p:sldId id="319" r:id="rId17"/>
    <p:sldId id="314" r:id="rId18"/>
    <p:sldId id="277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jRsbE5mDGACRe2AaI4eN81YrX3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D60"/>
    <a:srgbClr val="1A6A49"/>
    <a:srgbClr val="9A4F1A"/>
    <a:srgbClr val="CD6A1F"/>
    <a:srgbClr val="696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>
      <p:cViewPr>
        <p:scale>
          <a:sx n="50" d="100"/>
          <a:sy n="50" d="100"/>
        </p:scale>
        <p:origin x="1834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7604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3643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22475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44550" y="510867"/>
            <a:ext cx="9184353" cy="91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844553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97519489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jpg" descr="3.jpg">
            <a:extLst>
              <a:ext uri="{FF2B5EF4-FFF2-40B4-BE49-F238E27FC236}">
                <a16:creationId xmlns:a16="http://schemas.microsoft.com/office/drawing/2014/main" id="{74669416-B2B0-464C-84F1-59DB683AB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379" y="-14816"/>
            <a:ext cx="12238075" cy="6887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2089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music.yandex.ru/album/20254097/track/97923167?activeTab=about&amp;dir=desc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hyperlink" Target="https://&#1084;&#1086;&#1080;&#1092;&#1080;&#1085;&#1072;&#1085;&#1089;&#1099;.&#1088;&#1092;/materials/azbuka-finansovoj-gramotnosti-so-smesharikami/?ysclid=ln8zon0fi8483233393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music.yandex.ru/album/20254097/track/97923167?activeTab=about&amp;dir=desc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k.com/video-73154028_456242842" TargetMode="External"/><Relationship Id="rId5" Type="http://schemas.openxmlformats.org/officeDocument/2006/relationships/hyperlink" Target="https://bobrenok.oc3.ru/" TargetMode="External"/><Relationship Id="rId4" Type="http://schemas.openxmlformats.org/officeDocument/2006/relationships/hyperlink" Target="https://&#1084;&#1086;&#1080;&#1092;&#1080;&#1085;&#1072;&#1085;&#1089;&#1099;.&#1088;&#1092;/materials/azbuka-finansovoj-gramotnosti-so-smesharikami/" TargetMode="External"/><Relationship Id="rId9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18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18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9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824753" y="1355464"/>
            <a:ext cx="5672866" cy="264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ru-RU" b="1" dirty="0">
                <a:solidFill>
                  <a:schemeClr val="tx1"/>
                </a:solidFill>
              </a:rPr>
              <a:t>БЕЗОПАСНОСТЬ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НАШИХ  ПОКУПОК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42EA9-1BE8-B695-5642-B15D9EC78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66" y="5938091"/>
            <a:ext cx="2395967" cy="598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B2BB3C-BB6B-4161-BED0-AA1B46C76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8A156-8A70-0345-27C8-C5CE7AEFC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37571" y="1126052"/>
            <a:ext cx="5863515" cy="53707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315AB6-76EB-0CA2-545F-4D9F01FC7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88" y="5636405"/>
            <a:ext cx="2306128" cy="12023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529B55-89C7-1ECC-B22E-D09C159A0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562" y="318590"/>
            <a:ext cx="1861457" cy="789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55EA47-4404-7CF4-51F1-9F663A5EAF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8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id="{E8F32A60-34F9-87F8-1B74-155C6B50BCE2}"/>
              </a:ext>
            </a:extLst>
          </p:cNvPr>
          <p:cNvSpPr/>
          <p:nvPr/>
        </p:nvSpPr>
        <p:spPr>
          <a:xfrm>
            <a:off x="152400" y="1027906"/>
            <a:ext cx="9152215" cy="5830094"/>
          </a:xfrm>
          <a:prstGeom prst="round2SameRect">
            <a:avLst>
              <a:gd name="adj1" fmla="val 911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Google Shape;187;p9">
            <a:extLst>
              <a:ext uri="{FF2B5EF4-FFF2-40B4-BE49-F238E27FC236}">
                <a16:creationId xmlns:a16="http://schemas.microsoft.com/office/drawing/2014/main" id="{C5E61A07-2561-C2B9-1663-AA848B798E29}"/>
              </a:ext>
            </a:extLst>
          </p:cNvPr>
          <p:cNvSpPr txBox="1">
            <a:spLocks/>
          </p:cNvSpPr>
          <p:nvPr/>
        </p:nvSpPr>
        <p:spPr>
          <a:xfrm>
            <a:off x="800100" y="127001"/>
            <a:ext cx="10515600" cy="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0000"/>
              </a:buClr>
              <a:buSzPts val="4400"/>
            </a:pPr>
            <a:r>
              <a:rPr lang="ru-RU" b="1" dirty="0">
                <a:solidFill>
                  <a:schemeClr val="bg1"/>
                </a:solidFill>
              </a:rPr>
              <a:t>2. История Кроша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389F2-F685-7070-CF32-9D6C3B27A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7D1935-05EE-F8E7-9AED-97F335F2F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833" y="365126"/>
            <a:ext cx="1625600" cy="406400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3A6A96A5-ED63-78BF-5649-F28700849A4F}"/>
              </a:ext>
            </a:extLst>
          </p:cNvPr>
          <p:cNvSpPr/>
          <p:nvPr/>
        </p:nvSpPr>
        <p:spPr>
          <a:xfrm>
            <a:off x="9007424" y="5777707"/>
            <a:ext cx="3150507" cy="492124"/>
          </a:xfrm>
          <a:prstGeom prst="ellipse">
            <a:avLst/>
          </a:prstGeom>
          <a:solidFill>
            <a:srgbClr val="1A6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015B22-AA34-92A0-31EC-9C5CC229D3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999" r="17999"/>
          <a:stretch/>
        </p:blipFill>
        <p:spPr>
          <a:xfrm flipH="1">
            <a:off x="8471859" y="3398136"/>
            <a:ext cx="3442556" cy="30947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27686D4-8F4A-A8BA-ABF8-760A4FE55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03417">
            <a:off x="9502090" y="3219065"/>
            <a:ext cx="2387094" cy="26721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>
                <a:solidFill>
                  <a:schemeClr val="bg1"/>
                </a:solidFill>
              </a:r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Google Shape;227;p10"/>
          <p:cNvSpPr txBox="1"/>
          <p:nvPr/>
        </p:nvSpPr>
        <p:spPr>
          <a:xfrm>
            <a:off x="653194" y="1384302"/>
            <a:ext cx="8320161" cy="547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450215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Крош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Лосяш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любили компьютерные игры и часто играли вдвоем. Однажды во время совместной игры </a:t>
            </a: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Лосяш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отошел</a:t>
            </a:r>
            <a:b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делам. Крошу стало скучно, и он свернул игру на компьютере. </a:t>
            </a:r>
            <a:b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экране оказалось открытое окно одного из </a:t>
            </a: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маркетплейсов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 разными товарами для компьютерных игр. </a:t>
            </a:r>
            <a:endParaRPr dirty="0"/>
          </a:p>
          <a:p>
            <a:pPr marL="0" marR="0" lvl="0" indent="450215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Кроша заинтересовали наушники: их можно было использовать для звонков, отправления картинок, подключения к нескольким каналам связи. И на них действовала скидка в 10 000 рублей! </a:t>
            </a:r>
            <a:endParaRPr dirty="0"/>
          </a:p>
          <a:p>
            <a:pPr marL="0" marR="0" lvl="0" indent="450215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Крош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решил, что </a:t>
            </a: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Лосяшу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очень нужны такие наушники. Недаром на сайте открыто окно его личного кабинета, к которому привязана банковская карта. </a:t>
            </a: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Крош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нажал кнопку «Купить»</a:t>
            </a:r>
            <a:b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побежал к </a:t>
            </a: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Лосяшу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рассказать эту новость.</a:t>
            </a:r>
            <a:b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 </a:t>
            </a: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Лосяш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не обрадовался: даже со скидкой наушники стоили 40 000 рублей, </a:t>
            </a:r>
            <a:r>
              <a:rPr lang="ru-RU" sz="2000" dirty="0">
                <a:solidFill>
                  <a:schemeClr val="dk1"/>
                </a:solidFill>
              </a:rPr>
              <a:t>а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при попытке отказаться от товара можно было вернуть только половину суммы. Так </a:t>
            </a:r>
            <a:r>
              <a:rPr lang="ru-RU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Лосяш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потерял 20 000 рублей.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F5E246-E0FE-D349-CA1A-70B5DB0983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6A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Google Shape;187;p9">
            <a:extLst>
              <a:ext uri="{FF2B5EF4-FFF2-40B4-BE49-F238E27FC236}">
                <a16:creationId xmlns:a16="http://schemas.microsoft.com/office/drawing/2014/main" id="{013C9C23-0C64-568C-A31B-421515C1717C}"/>
              </a:ext>
            </a:extLst>
          </p:cNvPr>
          <p:cNvSpPr txBox="1">
            <a:spLocks/>
          </p:cNvSpPr>
          <p:nvPr/>
        </p:nvSpPr>
        <p:spPr>
          <a:xfrm>
            <a:off x="800100" y="127001"/>
            <a:ext cx="10515600" cy="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0000"/>
              </a:buClr>
              <a:buSzPts val="4400"/>
            </a:pPr>
            <a:r>
              <a:rPr lang="ru-RU" b="1" dirty="0">
                <a:solidFill>
                  <a:schemeClr val="bg1"/>
                </a:solidFill>
              </a:rPr>
              <a:t>3.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История </a:t>
            </a:r>
            <a:r>
              <a:rPr lang="ru-RU" b="1" dirty="0" err="1">
                <a:solidFill>
                  <a:schemeClr val="bg1"/>
                </a:solidFill>
              </a:rPr>
              <a:t>Мышарика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с двумя скругленными соседними углами 5">
            <a:extLst>
              <a:ext uri="{FF2B5EF4-FFF2-40B4-BE49-F238E27FC236}">
                <a16:creationId xmlns:a16="http://schemas.microsoft.com/office/drawing/2014/main" id="{34682F41-167B-75C4-4758-4940D84C3619}"/>
              </a:ext>
            </a:extLst>
          </p:cNvPr>
          <p:cNvSpPr/>
          <p:nvPr/>
        </p:nvSpPr>
        <p:spPr>
          <a:xfrm>
            <a:off x="152400" y="1027906"/>
            <a:ext cx="9152215" cy="5830094"/>
          </a:xfrm>
          <a:prstGeom prst="round2SameRect">
            <a:avLst>
              <a:gd name="adj1" fmla="val 911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9C6419-D83E-7979-A114-7D0F11D66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A14B8-E1F5-6E83-0476-415FA168A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833" y="365126"/>
            <a:ext cx="1625600" cy="4064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5B45E345-FC45-E2AB-718C-5E73E2493A62}"/>
              </a:ext>
            </a:extLst>
          </p:cNvPr>
          <p:cNvSpPr/>
          <p:nvPr/>
        </p:nvSpPr>
        <p:spPr>
          <a:xfrm>
            <a:off x="8435579" y="6000750"/>
            <a:ext cx="3150507" cy="492124"/>
          </a:xfrm>
          <a:prstGeom prst="ellipse">
            <a:avLst/>
          </a:prstGeom>
          <a:solidFill>
            <a:srgbClr val="9A4F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E141CD-DA2F-7ED3-AC9B-7A805944A9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17" r="19026"/>
          <a:stretch/>
        </p:blipFill>
        <p:spPr>
          <a:xfrm>
            <a:off x="8435579" y="3325813"/>
            <a:ext cx="3548012" cy="31670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712E72-F068-650A-F0CE-A6E070FFD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2999">
            <a:off x="8946421" y="1996637"/>
            <a:ext cx="1454898" cy="9517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52AAAD-C04A-ACBB-CAB5-DDC979FAB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64777">
            <a:off x="10383922" y="2862967"/>
            <a:ext cx="1554160" cy="565149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>
                <a:solidFill>
                  <a:schemeClr val="bg1"/>
                </a:solidFill>
              </a:r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Google Shape;243;p11"/>
          <p:cNvSpPr txBox="1">
            <a:spLocks/>
          </p:cNvSpPr>
          <p:nvPr/>
        </p:nvSpPr>
        <p:spPr>
          <a:xfrm>
            <a:off x="962026" y="1493838"/>
            <a:ext cx="7416288" cy="499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1200"/>
              </a:spcBef>
              <a:buSzPts val="1100"/>
              <a:buFont typeface="Arial"/>
              <a:buNone/>
            </a:pPr>
            <a:r>
              <a:rPr lang="ru-RU" sz="2000" dirty="0" err="1" smtClean="0">
                <a:latin typeface="Arial"/>
                <a:ea typeface="Arial"/>
                <a:cs typeface="Arial"/>
                <a:sym typeface="Arial"/>
              </a:rPr>
              <a:t>Мышарик</a:t>
            </a: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 считал себя самым финансово грамотным</a:t>
            </a:r>
            <a:br>
              <a:rPr lang="ru-RU" sz="200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во всей компании </a:t>
            </a:r>
            <a:r>
              <a:rPr lang="ru-RU" sz="2000" dirty="0" err="1" smtClean="0">
                <a:latin typeface="Arial"/>
                <a:ea typeface="Arial"/>
                <a:cs typeface="Arial"/>
                <a:sym typeface="Arial"/>
              </a:rPr>
              <a:t>Смешариков</a:t>
            </a: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. Он знал, как устроена банковская карта.</a:t>
            </a:r>
          </a:p>
          <a:p>
            <a:pPr marL="0" indent="0">
              <a:lnSpc>
                <a:spcPct val="115000"/>
              </a:lnSpc>
              <a:spcBef>
                <a:spcPts val="1200"/>
              </a:spcBef>
              <a:buSzPts val="1100"/>
              <a:buFont typeface="Arial"/>
              <a:buNone/>
            </a:pP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Однажды </a:t>
            </a:r>
            <a:r>
              <a:rPr lang="ru-RU" sz="2000" dirty="0" err="1" smtClean="0">
                <a:latin typeface="Arial"/>
                <a:ea typeface="Arial"/>
                <a:cs typeface="Arial"/>
                <a:sym typeface="Arial"/>
              </a:rPr>
              <a:t>Мышарику</a:t>
            </a: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 позвонили, представились сотрудниками известного онлайн-магазина и сообщили, что он выиграл приз 10 000 рублей на покупку у них товаров. </a:t>
            </a:r>
            <a:r>
              <a:rPr lang="ru-RU" sz="2000" dirty="0" err="1" smtClean="0">
                <a:latin typeface="Arial"/>
                <a:ea typeface="Arial"/>
                <a:cs typeface="Arial"/>
                <a:sym typeface="Arial"/>
              </a:rPr>
              <a:t>Мышарик</a:t>
            </a: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 решил, что сможет грамотно потратить выигрыш, так как умеет экономить.  Деньги зачислялись не на бонусную карту, а на банковскую. </a:t>
            </a:r>
            <a:br>
              <a:rPr lang="ru-RU" sz="200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Он с радостью продиктовал номер своей карты и код CVV.</a:t>
            </a:r>
          </a:p>
          <a:p>
            <a:pPr marL="0" indent="0">
              <a:lnSpc>
                <a:spcPct val="115000"/>
              </a:lnSpc>
              <a:spcBef>
                <a:spcPts val="1200"/>
              </a:spcBef>
              <a:buSzPts val="1100"/>
              <a:buFont typeface="Arial"/>
              <a:buNone/>
            </a:pP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Увы! </a:t>
            </a:r>
            <a:r>
              <a:rPr lang="ru-RU" sz="2000" dirty="0" err="1" smtClean="0">
                <a:latin typeface="Arial"/>
                <a:ea typeface="Arial"/>
                <a:cs typeface="Arial"/>
                <a:sym typeface="Arial"/>
              </a:rPr>
              <a:t>Мышарик</a:t>
            </a: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 не дождался обещанных денег, </a:t>
            </a:r>
            <a:br>
              <a:rPr lang="ru-RU" sz="200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а те деньги, что были на его карте, списали мошенники.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ru-RU" sz="2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0454B9-CEF8-9F29-15CE-8E0FE25B83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210898C0-B054-C4EC-FE2D-C7C6BF0A94E6}"/>
              </a:ext>
            </a:extLst>
          </p:cNvPr>
          <p:cNvSpPr/>
          <p:nvPr/>
        </p:nvSpPr>
        <p:spPr>
          <a:xfrm>
            <a:off x="152400" y="1027906"/>
            <a:ext cx="9152215" cy="5830094"/>
          </a:xfrm>
          <a:prstGeom prst="round2SameRect">
            <a:avLst>
              <a:gd name="adj1" fmla="val 911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Google Shape;187;p9">
            <a:extLst>
              <a:ext uri="{FF2B5EF4-FFF2-40B4-BE49-F238E27FC236}">
                <a16:creationId xmlns:a16="http://schemas.microsoft.com/office/drawing/2014/main" id="{19234F1D-358A-A79A-15CA-9E4FE514AFCC}"/>
              </a:ext>
            </a:extLst>
          </p:cNvPr>
          <p:cNvSpPr txBox="1">
            <a:spLocks/>
          </p:cNvSpPr>
          <p:nvPr/>
        </p:nvSpPr>
        <p:spPr>
          <a:xfrm>
            <a:off x="800100" y="127001"/>
            <a:ext cx="10515600" cy="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0000"/>
              </a:buClr>
              <a:buSzPts val="4400"/>
            </a:pPr>
            <a:r>
              <a:rPr lang="ru-RU" b="1" dirty="0">
                <a:solidFill>
                  <a:schemeClr val="bg1"/>
                </a:solidFill>
              </a:rPr>
              <a:t>4. История </a:t>
            </a:r>
            <a:r>
              <a:rPr lang="ru-RU" b="1" dirty="0" err="1">
                <a:solidFill>
                  <a:schemeClr val="bg1"/>
                </a:solidFill>
              </a:rPr>
              <a:t>Совуньи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B5F99F-FD41-12F8-2437-B4CB01223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0C7144-BD64-47D5-DF80-A5C23CA4F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833" y="365126"/>
            <a:ext cx="1625600" cy="406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6523B6-AFAD-FD28-11F9-F796C67043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43" r="13039"/>
          <a:stretch/>
        </p:blipFill>
        <p:spPr>
          <a:xfrm>
            <a:off x="8439150" y="3186154"/>
            <a:ext cx="3600450" cy="36718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507963-88FE-CEE8-FDA6-EE7F3F559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4341">
            <a:off x="10125132" y="2957513"/>
            <a:ext cx="1549891" cy="67631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9082743" y="6408779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Google Shape;255;p12"/>
          <p:cNvSpPr txBox="1">
            <a:spLocks noGrp="1"/>
          </p:cNvSpPr>
          <p:nvPr>
            <p:ph type="body" idx="1"/>
          </p:nvPr>
        </p:nvSpPr>
        <p:spPr>
          <a:xfrm>
            <a:off x="665452" y="1475978"/>
            <a:ext cx="8285680" cy="493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0215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 err="1">
                <a:latin typeface="Arial"/>
                <a:ea typeface="Arial"/>
                <a:cs typeface="Arial"/>
                <a:sym typeface="Arial"/>
              </a:rPr>
              <a:t>Совунья</a:t>
            </a: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 решила наведаться в гости к Нюше. Она села</a:t>
            </a:r>
            <a:br>
              <a:rPr lang="ru-RU" sz="20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в трамвай, где было многолюдно. Оплатить проезд надо было безналичными деньгами в терминале в конце вагона. </a:t>
            </a:r>
            <a:r>
              <a:rPr lang="ru-RU" sz="2000" dirty="0" err="1">
                <a:latin typeface="Arial"/>
                <a:ea typeface="Arial"/>
                <a:cs typeface="Arial"/>
                <a:sym typeface="Arial"/>
              </a:rPr>
              <a:t>Совунья</a:t>
            </a: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 передала свою банковскую карту пассажиру рядом с просьбой провести оплату. Тот согласился, взял карту </a:t>
            </a:r>
            <a:r>
              <a:rPr lang="ru-RU" sz="2000" dirty="0" err="1">
                <a:latin typeface="Arial"/>
                <a:ea typeface="Arial"/>
                <a:cs typeface="Arial"/>
                <a:sym typeface="Arial"/>
              </a:rPr>
              <a:t>Совуньи</a:t>
            </a: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 и как будто случайно сфотографировал ее своим телефоном. Терминал оплаты почему-то не сработал, и </a:t>
            </a:r>
            <a:r>
              <a:rPr lang="ru-RU" sz="2000" dirty="0" err="1">
                <a:latin typeface="Arial"/>
                <a:ea typeface="Arial"/>
                <a:cs typeface="Arial"/>
                <a:sym typeface="Arial"/>
              </a:rPr>
              <a:t>Совунья</a:t>
            </a: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 видела, как молодой человек несколько раз приложил карту к аппарату. Наконец появился чек, который передали </a:t>
            </a:r>
            <a:r>
              <a:rPr lang="ru-RU" sz="2000" dirty="0" err="1">
                <a:latin typeface="Arial"/>
                <a:ea typeface="Arial"/>
                <a:cs typeface="Arial"/>
                <a:sym typeface="Arial"/>
              </a:rPr>
              <a:t>Совунье</a:t>
            </a: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 вместе с ее картой. 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450215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На телефон </a:t>
            </a:r>
            <a:r>
              <a:rPr lang="ru-RU" sz="2000" dirty="0" err="1">
                <a:latin typeface="Arial"/>
                <a:ea typeface="Arial"/>
                <a:cs typeface="Arial"/>
                <a:sym typeface="Arial"/>
              </a:rPr>
              <a:t>Совунье</a:t>
            </a: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 пришло сразу несколько уведомлений</a:t>
            </a:r>
            <a:br>
              <a:rPr lang="ru-RU" sz="20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об оплате проезда: она оплатила его три раза! </a:t>
            </a:r>
            <a:endParaRPr dirty="0"/>
          </a:p>
          <a:p>
            <a:pPr marL="0" lvl="0" indent="450215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Вечером </a:t>
            </a:r>
            <a:r>
              <a:rPr lang="ru-RU" sz="2000" dirty="0" err="1">
                <a:latin typeface="Arial"/>
                <a:ea typeface="Arial"/>
                <a:cs typeface="Arial"/>
                <a:sym typeface="Arial"/>
              </a:rPr>
              <a:t>Совунья</a:t>
            </a: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 проверяла баланс счета на своей банковской карте и увидела, что на нем совершенно нет денег. В банке ей сказали, что кто-то узнал данные ее карты и снял все деньги.  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838200" y="13795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tx1"/>
                </a:solidFill>
              </a:rPr>
              <a:t>Памятки покупателям от групп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221" name="Google Shape;221;p13" descr="https://www.karusel-tv.ru/skin/smeshariki-novie-priklucheniya/images/scene/layer_1.png?fa352fb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8262" y="2319337"/>
            <a:ext cx="9763432" cy="424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EA752F-4D5D-DC17-5EDE-E2B95AF76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E419FD-7782-19D6-5052-B8AF3FC57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615" y="428914"/>
            <a:ext cx="2395967" cy="59899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13</a:t>
            </a:fld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 txBox="1">
            <a:spLocks noGrp="1"/>
          </p:cNvSpPr>
          <p:nvPr>
            <p:ph type="title"/>
          </p:nvPr>
        </p:nvSpPr>
        <p:spPr>
          <a:xfrm>
            <a:off x="1181100" y="1239725"/>
            <a:ext cx="3362325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tx1"/>
                </a:solidFill>
              </a:rPr>
              <a:t>Рефлексия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id="{5CC60DB8-EF9C-9AE0-E880-E1FF44CBAFEC}"/>
              </a:ext>
            </a:extLst>
          </p:cNvPr>
          <p:cNvSpPr/>
          <p:nvPr/>
        </p:nvSpPr>
        <p:spPr>
          <a:xfrm>
            <a:off x="857250" y="2566219"/>
            <a:ext cx="6807472" cy="4291781"/>
          </a:xfrm>
          <a:prstGeom prst="round2SameRect">
            <a:avLst/>
          </a:prstGeom>
          <a:solidFill>
            <a:srgbClr val="208D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18082F-2BFB-81C4-536D-971BC4204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EF7897-5807-B426-B792-B055F5F80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615" y="428914"/>
            <a:ext cx="2395967" cy="598992"/>
          </a:xfrm>
          <a:prstGeom prst="rect">
            <a:avLst/>
          </a:prstGeom>
        </p:spPr>
      </p:pic>
      <p:sp>
        <p:nvSpPr>
          <p:cNvPr id="228" name="Google Shape;228;p14"/>
          <p:cNvSpPr/>
          <p:nvPr/>
        </p:nvSpPr>
        <p:spPr>
          <a:xfrm>
            <a:off x="1426858" y="3434856"/>
            <a:ext cx="532535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</a:pPr>
            <a:r>
              <a:rPr lang="ru-RU" sz="4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Продолжите  фразу: </a:t>
            </a:r>
            <a:endParaRPr sz="2000" dirty="0">
              <a:solidFill>
                <a:schemeClr val="bg1"/>
              </a:solidFill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ru-RU" sz="4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Сегодня я узнал…</a:t>
            </a:r>
            <a:endParaRPr sz="2000" dirty="0">
              <a:solidFill>
                <a:schemeClr val="bg1"/>
              </a:solidFill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ru-RU" sz="4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Я сделал выводы…</a:t>
            </a:r>
            <a:endParaRPr sz="2000" dirty="0">
              <a:solidFill>
                <a:schemeClr val="bg1"/>
              </a:solidFill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ru-RU" sz="4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Буду применять…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BF0DAE-3EA3-3CE2-324B-70A6755EB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2" y="2665550"/>
            <a:ext cx="7286625" cy="419244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9232392" y="6155182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14</a:t>
            </a:fld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ЧТО МОЖНО СДЕЛАТЬ,…"/>
          <p:cNvSpPr txBox="1"/>
          <p:nvPr/>
        </p:nvSpPr>
        <p:spPr>
          <a:xfrm>
            <a:off x="697152" y="462516"/>
            <a:ext cx="7232417" cy="836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551" dirty="0"/>
              <a:t>Сюжеты финансовой грамотности</a:t>
            </a:r>
            <a:br>
              <a:rPr lang="ru-RU" sz="2551" dirty="0"/>
            </a:br>
            <a:r>
              <a:rPr lang="ru-RU" sz="2551" dirty="0"/>
              <a:t>в классической литературе</a:t>
            </a:r>
            <a:r>
              <a:rPr sz="2551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grpSp>
        <p:nvGrpSpPr>
          <p:cNvPr id="211" name="Group"/>
          <p:cNvGrpSpPr/>
          <p:nvPr/>
        </p:nvGrpSpPr>
        <p:grpSpPr>
          <a:xfrm>
            <a:off x="655481" y="2265302"/>
            <a:ext cx="8085767" cy="1583254"/>
            <a:chOff x="0" y="-748263"/>
            <a:chExt cx="16171532" cy="3166505"/>
          </a:xfrm>
        </p:grpSpPr>
        <p:sp>
          <p:nvSpPr>
            <p:cNvPr id="209" name="ПОСЛУШАТЬ ПОДКАСТЫ «КРОШ И ГРОШ»…"/>
            <p:cNvSpPr txBox="1"/>
            <p:nvPr/>
          </p:nvSpPr>
          <p:spPr>
            <a:xfrm>
              <a:off x="731960" y="-748263"/>
              <a:ext cx="15439572" cy="316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marL="380990">
                <a:spcBef>
                  <a:spcPts val="5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51" cap="small" dirty="0">
                  <a:solidFill>
                    <a:srgbClr val="31B7BB"/>
                  </a:solidFill>
                </a:rPr>
                <a:t>«Волшебная лампа Аладдина» </a:t>
              </a:r>
              <a:r>
                <a:rPr lang="ru-RU" sz="1451" dirty="0">
                  <a:solidFill>
                    <a:srgbClr val="393B3B"/>
                  </a:solidFill>
                </a:rPr>
                <a:t>– бедность и богатство, внезапное обогащение и распоряжение деньгами</a:t>
              </a:r>
            </a:p>
            <a:p>
              <a:pPr marL="380990">
                <a:spcBef>
                  <a:spcPts val="5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51" cap="small" dirty="0">
                  <a:solidFill>
                    <a:srgbClr val="31B7BB"/>
                  </a:solidFill>
                </a:rPr>
                <a:t>«Золотая антилопа» </a:t>
              </a:r>
              <a:r>
                <a:rPr lang="ru-RU" sz="1451" dirty="0">
                  <a:solidFill>
                    <a:srgbClr val="393B3B"/>
                  </a:solidFill>
                </a:rPr>
                <a:t>– бедность и богатство, разумное потребление</a:t>
              </a:r>
              <a:endParaRPr lang="ru-RU" sz="1451" cap="small" dirty="0">
                <a:solidFill>
                  <a:srgbClr val="393B3B"/>
                </a:solidFill>
              </a:endParaRPr>
            </a:p>
            <a:p>
              <a:pPr marL="380990">
                <a:spcBef>
                  <a:spcPts val="5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51" cap="small" dirty="0">
                  <a:solidFill>
                    <a:srgbClr val="31B7BB"/>
                  </a:solidFill>
                </a:rPr>
                <a:t>Родари Дж. «Приключения Чиполлино» </a:t>
              </a:r>
              <a:r>
                <a:rPr lang="ru-RU" sz="1451" dirty="0">
                  <a:solidFill>
                    <a:srgbClr val="393B3B"/>
                  </a:solidFill>
                </a:rPr>
                <a:t>- несправедливая финансовая система</a:t>
              </a:r>
            </a:p>
            <a:p>
              <a:pPr marL="380990">
                <a:spcBef>
                  <a:spcPts val="5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51" cap="small" dirty="0">
                  <a:solidFill>
                    <a:srgbClr val="31B7BB"/>
                  </a:solidFill>
                </a:rPr>
                <a:t>Толстой А.Н. «Золотой ключик, или Приключения Буратино» </a:t>
              </a:r>
              <a:r>
                <a:rPr lang="ru-RU" sz="1451" dirty="0">
                  <a:solidFill>
                    <a:srgbClr val="393B3B"/>
                  </a:solidFill>
                </a:rPr>
                <a:t>- мошенники и мошенничество</a:t>
              </a:r>
              <a:endParaRPr sz="1451" dirty="0">
                <a:solidFill>
                  <a:srgbClr val="393B3B"/>
                </a:solidFill>
                <a:hlinkClick r:id="rId2"/>
              </a:endParaRPr>
            </a:p>
          </p:txBody>
        </p:sp>
        <p:sp>
          <p:nvSpPr>
            <p:cNvPr id="210" name="B"/>
            <p:cNvSpPr txBox="1"/>
            <p:nvPr/>
          </p:nvSpPr>
          <p:spPr>
            <a:xfrm>
              <a:off x="0" y="-69772"/>
              <a:ext cx="859210" cy="1733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>
                <a:defRPr sz="10600" cap="all">
                  <a:solidFill>
                    <a:srgbClr val="144E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sz="5300" dirty="0">
                  <a:solidFill>
                    <a:srgbClr val="004F9F"/>
                  </a:solidFill>
                </a:rPr>
                <a:t>3</a:t>
              </a:r>
              <a:endParaRPr sz="5300" dirty="0">
                <a:solidFill>
                  <a:srgbClr val="004F9F"/>
                </a:solidFill>
              </a:endParaRPr>
            </a:p>
          </p:txBody>
        </p:sp>
      </p:grpSp>
      <p:grpSp>
        <p:nvGrpSpPr>
          <p:cNvPr id="214" name="Group"/>
          <p:cNvGrpSpPr/>
          <p:nvPr/>
        </p:nvGrpSpPr>
        <p:grpSpPr>
          <a:xfrm>
            <a:off x="697152" y="4274361"/>
            <a:ext cx="10324336" cy="1647048"/>
            <a:chOff x="0" y="0"/>
            <a:chExt cx="20648671" cy="2477152"/>
          </a:xfrm>
        </p:grpSpPr>
        <p:sp>
          <p:nvSpPr>
            <p:cNvPr id="212" name="ПОСМОТРЕТЬ МУЛЬТФИЛЬМЫ:…"/>
            <p:cNvSpPr txBox="1"/>
            <p:nvPr/>
          </p:nvSpPr>
          <p:spPr>
            <a:xfrm>
              <a:off x="731959" y="0"/>
              <a:ext cx="19916712" cy="2477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380990">
                <a:spcBef>
                  <a:spcPts val="5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51" cap="small" dirty="0">
                  <a:solidFill>
                    <a:srgbClr val="31B7BB"/>
                  </a:solidFill>
                </a:rPr>
                <a:t>«Баллады о Робин Гуде» </a:t>
              </a:r>
              <a:r>
                <a:rPr lang="ru-RU" sz="1451" dirty="0">
                  <a:solidFill>
                    <a:srgbClr val="393B3B"/>
                  </a:solidFill>
                </a:rPr>
                <a:t>- социальная ответственность богатых</a:t>
              </a:r>
            </a:p>
            <a:p>
              <a:pPr marL="380990">
                <a:spcBef>
                  <a:spcPts val="5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51" cap="small" dirty="0">
                  <a:solidFill>
                    <a:srgbClr val="31B7BB"/>
                  </a:solidFill>
                </a:rPr>
                <a:t>Носов Н.Н. «Незнайка на Луне» </a:t>
              </a:r>
              <a:r>
                <a:rPr lang="ru-RU" sz="1451" dirty="0">
                  <a:solidFill>
                    <a:srgbClr val="393B3B"/>
                  </a:solidFill>
                </a:rPr>
                <a:t>- финансовые взаимоотношения и инструменты</a:t>
              </a:r>
            </a:p>
            <a:p>
              <a:pPr marL="380990">
                <a:spcBef>
                  <a:spcPts val="5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51" cap="small" dirty="0">
                  <a:solidFill>
                    <a:srgbClr val="31B7BB"/>
                  </a:solidFill>
                </a:rPr>
                <a:t>Олеша Ю.К. «Три толстяка» </a:t>
              </a:r>
              <a:r>
                <a:rPr lang="ru-RU" sz="1451" dirty="0">
                  <a:solidFill>
                    <a:srgbClr val="393B3B"/>
                  </a:solidFill>
                </a:rPr>
                <a:t>- несправедливая финансовая система </a:t>
              </a:r>
            </a:p>
            <a:p>
              <a:pPr marL="380990">
                <a:spcBef>
                  <a:spcPts val="5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51" cap="small" dirty="0">
                  <a:solidFill>
                    <a:srgbClr val="31B7BB"/>
                  </a:solidFill>
                </a:rPr>
                <a:t>Пушкин А.С. «Сказка о рыбаке и рыбке»</a:t>
              </a:r>
              <a:r>
                <a:rPr lang="ru-RU" sz="1651" dirty="0"/>
                <a:t> </a:t>
              </a:r>
              <a:r>
                <a:rPr lang="ru-RU" sz="1451" dirty="0">
                  <a:solidFill>
                    <a:srgbClr val="393B3B"/>
                  </a:solidFill>
                </a:rPr>
                <a:t>- от «владычицы морской» до «разбитого корыта»</a:t>
              </a:r>
            </a:p>
            <a:p>
              <a:pPr marL="380990">
                <a:spcBef>
                  <a:spcPts val="500"/>
                </a:spcBef>
                <a:buClr>
                  <a:srgbClr val="393B3B"/>
                </a:buClr>
                <a:buSzPct val="100000"/>
                <a:defRPr sz="33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451" cap="small" dirty="0">
                  <a:solidFill>
                    <a:srgbClr val="31B7BB"/>
                  </a:solidFill>
                </a:rPr>
                <a:t>Твен М. «Принц и нищий» </a:t>
              </a:r>
              <a:r>
                <a:rPr lang="ru-RU" sz="1451" dirty="0">
                  <a:solidFill>
                    <a:srgbClr val="393B3B"/>
                  </a:solidFill>
                </a:rPr>
                <a:t>- социальная ответственность богатых</a:t>
              </a:r>
            </a:p>
          </p:txBody>
        </p:sp>
        <p:sp>
          <p:nvSpPr>
            <p:cNvPr id="213" name="C"/>
            <p:cNvSpPr txBox="1"/>
            <p:nvPr/>
          </p:nvSpPr>
          <p:spPr>
            <a:xfrm>
              <a:off x="0" y="441445"/>
              <a:ext cx="1463918" cy="1594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l">
                <a:defRPr sz="10600" cap="all">
                  <a:solidFill>
                    <a:srgbClr val="DF822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sz="5300" dirty="0">
                  <a:solidFill>
                    <a:srgbClr val="EF7D00"/>
                  </a:solidFill>
                </a:rPr>
                <a:t>4</a:t>
              </a:r>
              <a:endParaRPr sz="5300" dirty="0">
                <a:solidFill>
                  <a:srgbClr val="EF7D00"/>
                </a:solidFill>
              </a:endParaRPr>
            </a:p>
          </p:txBody>
        </p:sp>
      </p:grp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31495D4C-EF8C-A77E-9A15-408380769D2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-RU" smtClean="0"/>
              <a:pPr algn="r"/>
              <a:t>15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E11837-327F-E901-BD0E-13BFFC22E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A93F72-2884-6A50-80A8-5F62DF89D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615" y="428914"/>
            <a:ext cx="2395967" cy="5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290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AA999C1-CD72-7543-A87A-F7676A42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ЧТО МОЖНО СДЕЛАТЬ, ЧТОБЫ ПОВЫСИТЬ СВОЮ ФИНАНСОВУЮ ГРАМОТНОСТЬ</a:t>
            </a:r>
            <a:r>
              <a:rPr lang="ru-RU" sz="240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798EE-87D6-2F39-6B38-940913249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549" y="2113838"/>
            <a:ext cx="11081184" cy="1235263"/>
          </a:xfrm>
        </p:spPr>
        <p:txBody>
          <a:bodyPr/>
          <a:lstStyle/>
          <a:p>
            <a:pPr marL="0" indent="0" defTabSz="304792">
              <a:buNone/>
              <a:defRPr sz="2400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/>
                </a:solidFill>
              </a:rPr>
              <a:t>ПРИНЯТЬ УЧАСТИЕ </a:t>
            </a:r>
            <a:r>
              <a:rPr lang="ru-RU" sz="1400">
                <a:solidFill>
                  <a:schemeClr val="tx1"/>
                </a:solidFill>
              </a:rPr>
              <a:t>В ОЛИМПИАДЕ </a:t>
            </a:r>
            <a:r>
              <a:rPr lang="ru-RU" sz="1400" dirty="0">
                <a:solidFill>
                  <a:schemeClr val="tx1"/>
                </a:solidFill>
              </a:rPr>
              <a:t>ПО ФИНАНСОВОЙ ГРАМОТНОСТИ</a:t>
            </a:r>
          </a:p>
          <a:p>
            <a:pPr defTabSz="304792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867" cap="small" dirty="0">
                <a:solidFill>
                  <a:srgbClr val="31B7BB"/>
                </a:solidFill>
              </a:rPr>
              <a:t>Олимпиада по финансовой грамотности и предпринимательству на портале «</a:t>
            </a:r>
            <a:r>
              <a:rPr lang="ru-RU" sz="1867" cap="small" dirty="0" err="1">
                <a:solidFill>
                  <a:srgbClr val="31B7BB"/>
                </a:solidFill>
              </a:rPr>
              <a:t>учи.ру</a:t>
            </a:r>
            <a:r>
              <a:rPr lang="ru-RU" sz="1867" cap="small" dirty="0">
                <a:solidFill>
                  <a:srgbClr val="31B7BB"/>
                </a:solidFill>
              </a:rPr>
              <a:t>» </a:t>
            </a:r>
            <a:br>
              <a:rPr lang="ru-RU" sz="1867" cap="small" dirty="0">
                <a:solidFill>
                  <a:srgbClr val="31B7BB"/>
                </a:solidFill>
              </a:rPr>
            </a:br>
            <a:r>
              <a:rPr lang="ru-RU" sz="1867" cap="small" dirty="0">
                <a:solidFill>
                  <a:srgbClr val="31B7BB"/>
                </a:solidFill>
              </a:rPr>
              <a:t>для 1-9 классов</a:t>
            </a:r>
            <a:endParaRPr lang="ru-RU" sz="1867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30B4F-652A-3E8F-A8C3-6BEEE7FBCE09}"/>
              </a:ext>
            </a:extLst>
          </p:cNvPr>
          <p:cNvSpPr txBox="1"/>
          <p:nvPr/>
        </p:nvSpPr>
        <p:spPr>
          <a:xfrm>
            <a:off x="1185191" y="5339823"/>
            <a:ext cx="285944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04792">
              <a:defRPr sz="2400">
                <a:solidFill>
                  <a:srgbClr val="144E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ПОСЛУШАТЬ ПОДКАСТЫ «КРОШ И ГРОШ»</a:t>
            </a:r>
            <a:endParaRPr lang="ru-RU" sz="533" dirty="0">
              <a:solidFill>
                <a:schemeClr val="accent4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F0F0C-9ECA-632E-3AF2-DFD13B0420F0}"/>
              </a:ext>
            </a:extLst>
          </p:cNvPr>
          <p:cNvSpPr txBox="1"/>
          <p:nvPr/>
        </p:nvSpPr>
        <p:spPr>
          <a:xfrm>
            <a:off x="3503449" y="3493364"/>
            <a:ext cx="7956109" cy="20039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defTabSz="304792">
              <a:defRPr sz="2400">
                <a:solidFill>
                  <a:srgbClr val="DF82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dirty="0">
                <a:solidFill>
                  <a:srgbClr val="EF7D00"/>
                </a:solidFill>
              </a:rPr>
              <a:t>ПОСМОТРЕТЬ МУЛЬТФИЛЬМЫ:</a:t>
            </a:r>
            <a:endParaRPr lang="ru-RU" sz="1600" dirty="0">
              <a:solidFill>
                <a:srgbClr val="EF7D00"/>
              </a:solidFill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defTabSz="304792">
              <a:defRPr sz="24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6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defTabSz="304792">
              <a:spcAft>
                <a:spcPts val="800"/>
              </a:spcAft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600" dirty="0"/>
              <a:t>- «</a:t>
            </a:r>
            <a:r>
              <a:rPr lang="ru-RU" sz="1600" dirty="0">
                <a:hlinkClick r:id="rId3"/>
              </a:rPr>
              <a:t>Азбука финансовой грамотности со Смешариками</a:t>
            </a:r>
            <a:r>
              <a:rPr lang="ru-RU" sz="1600" dirty="0"/>
              <a:t>»</a:t>
            </a:r>
            <a:r>
              <a:rPr lang="ru-RU" sz="2133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ru-RU" sz="2133" dirty="0">
              <a:solidFill>
                <a:schemeClr val="accent4"/>
              </a:solidFill>
            </a:endParaRPr>
          </a:p>
          <a:p>
            <a:pPr defTabSz="304792">
              <a:spcAft>
                <a:spcPts val="800"/>
              </a:spcAft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" sz="1600" dirty="0"/>
              <a:t>- «</a:t>
            </a:r>
            <a:r>
              <a:rPr lang="ru-RU" sz="1600" dirty="0">
                <a:hlinkClick r:id="rId5"/>
              </a:rPr>
              <a:t>Богатый бобренок</a:t>
            </a:r>
            <a:r>
              <a:rPr lang="ru-RU" sz="1600" dirty="0"/>
              <a:t>»</a:t>
            </a:r>
            <a:endParaRPr lang="ru-RU" sz="1600" dirty="0">
              <a:solidFill>
                <a:schemeClr val="accent4"/>
              </a:solidFill>
            </a:endParaRPr>
          </a:p>
          <a:p>
            <a:pPr defTabSz="304792">
              <a:spcAft>
                <a:spcPts val="800"/>
              </a:spcAft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" sz="1600" dirty="0"/>
              <a:t>- «</a:t>
            </a:r>
            <a:r>
              <a:rPr lang="ru-RU" sz="1600" dirty="0"/>
              <a:t>Новое Простоквашино», серия </a:t>
            </a:r>
            <a:r>
              <a:rPr lang="ru-RU" sz="1600" dirty="0">
                <a:solidFill>
                  <a:schemeClr val="tx1"/>
                </a:solidFill>
              </a:rPr>
              <a:t>«</a:t>
            </a:r>
            <a:r>
              <a:rPr lang="ru-RU" sz="1600" dirty="0">
                <a:solidFill>
                  <a:schemeClr val="tx1"/>
                </a:solidFill>
                <a:hlinkClick r:id="rId6"/>
              </a:rPr>
              <a:t>Золотая карта</a:t>
            </a:r>
            <a:r>
              <a:rPr lang="ru-RU" sz="1600" dirty="0">
                <a:solidFill>
                  <a:schemeClr val="tx1"/>
                </a:solidFill>
              </a:rPr>
              <a:t>» </a:t>
            </a:r>
            <a:endParaRPr lang="en" sz="1600" dirty="0">
              <a:solidFill>
                <a:schemeClr val="accent4"/>
              </a:solidFill>
            </a:endParaRPr>
          </a:p>
          <a:p>
            <a:pPr defTabSz="1100639" hangingPunct="0">
              <a:buClrTx/>
            </a:pPr>
            <a:endParaRPr lang="ru-RU" sz="16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191" y="3429000"/>
            <a:ext cx="1777076" cy="1766560"/>
          </a:xfrm>
          <a:prstGeom prst="rect">
            <a:avLst/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88CF05B8-11EC-D69A-A21A-295DCA7BEAE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-RU" smtClean="0"/>
              <a:pPr algn="r"/>
              <a:t>16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423E9B-3DFE-7C50-5625-348F9D1AD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B152D9-CD09-ABE6-48FD-830E915920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4615" y="428914"/>
            <a:ext cx="2395967" cy="5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2117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Персональный навигатор…"/>
          <p:cNvSpPr txBox="1"/>
          <p:nvPr/>
        </p:nvSpPr>
        <p:spPr>
          <a:xfrm>
            <a:off x="650392" y="666674"/>
            <a:ext cx="9068692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noProof="1"/>
              <a:t>Персональный навигатор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noProof="1"/>
              <a:t>по финансовой грамотности 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noProof="1"/>
              <a:t>для всех возрастов</a:t>
            </a:r>
          </a:p>
        </p:txBody>
      </p:sp>
      <p:sp>
        <p:nvSpPr>
          <p:cNvPr id="363" name="Финансовые калькуляторы…"/>
          <p:cNvSpPr txBox="1"/>
          <p:nvPr/>
        </p:nvSpPr>
        <p:spPr>
          <a:xfrm>
            <a:off x="284003" y="2546597"/>
            <a:ext cx="4417067" cy="283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867" dirty="0">
                <a:solidFill>
                  <a:srgbClr val="393B3B"/>
                </a:solidFill>
              </a:rPr>
              <a:t>Мультфильмы</a:t>
            </a:r>
            <a:endParaRPr sz="1867" dirty="0">
              <a:solidFill>
                <a:srgbClr val="393B3B"/>
              </a:solidFill>
            </a:endParaRP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867" dirty="0">
                <a:solidFill>
                  <a:srgbClr val="393B3B"/>
                </a:solidFill>
              </a:rPr>
              <a:t>Подкасты</a:t>
            </a:r>
            <a:endParaRPr sz="1867" dirty="0">
              <a:solidFill>
                <a:srgbClr val="393B3B"/>
              </a:solidFill>
            </a:endParaRP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867" dirty="0">
                <a:solidFill>
                  <a:srgbClr val="393B3B"/>
                </a:solidFill>
              </a:rPr>
              <a:t>Игры и квесты по финграмотности</a:t>
            </a: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67" dirty="0">
                <a:solidFill>
                  <a:srgbClr val="393B3B"/>
                </a:solidFill>
              </a:rPr>
              <a:t>Анонсы ФинЗОЖ-мероприятий</a:t>
            </a: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67" dirty="0">
                <a:solidFill>
                  <a:srgbClr val="393B3B"/>
                </a:solidFill>
              </a:rPr>
              <a:t>Библиотека учебных материалов</a:t>
            </a:r>
          </a:p>
        </p:txBody>
      </p:sp>
      <p:sp>
        <p:nvSpPr>
          <p:cNvPr id="364" name="моифинансы.рф"/>
          <p:cNvSpPr txBox="1"/>
          <p:nvPr/>
        </p:nvSpPr>
        <p:spPr>
          <a:xfrm>
            <a:off x="650392" y="1911619"/>
            <a:ext cx="2577629" cy="4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1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551" dirty="0"/>
              <a:t>моифинансы.рф </a:t>
            </a:r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451" y="4937128"/>
            <a:ext cx="1785933" cy="1785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75D82A-84FF-0A5E-1163-EE981776BF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8" y="2544144"/>
            <a:ext cx="6769157" cy="2277979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751FEBBA-E1E2-D6C4-3D6B-461BEF90C86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-RU" smtClean="0"/>
              <a:pPr algn="r"/>
              <a:t>17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5DB7E4-03B1-3E6A-5331-921DCCB7B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105918-76F4-6C20-77C2-A751A1B58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615" y="428914"/>
            <a:ext cx="2395967" cy="5989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9.jpg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1917" y="-15032"/>
            <a:ext cx="12275833" cy="6917403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Rectangle"/>
          <p:cNvSpPr/>
          <p:nvPr/>
        </p:nvSpPr>
        <p:spPr>
          <a:xfrm>
            <a:off x="5132782" y="2479364"/>
            <a:ext cx="7125399" cy="20843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3212923" y="3187190"/>
            <a:ext cx="654687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 dirty="0"/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tx1"/>
                </a:solidFill>
              </a:rPr>
              <a:t>ПОКУПКИ </a:t>
            </a: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3631" y="3725694"/>
            <a:ext cx="2787587" cy="31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B9EB88-B1CF-FFE4-7743-D4D5BA25B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D5B2CB-2575-FF67-DAB3-A7531C819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615" y="428914"/>
            <a:ext cx="2395967" cy="5989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EDFB9C-5D14-E117-8D2D-DAE084276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908" y="2926079"/>
            <a:ext cx="2332707" cy="14204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EE46B8-6507-1C79-ED3B-9F864E106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544" y="2428053"/>
            <a:ext cx="1661085" cy="151513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</a:t>
            </a:fld>
            <a:endParaRPr lang="ru-RU" dirty="0"/>
          </a:p>
        </p:txBody>
      </p:sp>
      <p:sp>
        <p:nvSpPr>
          <p:cNvPr id="11" name="Google Shape;107;p2"/>
          <p:cNvSpPr txBox="1">
            <a:spLocks/>
          </p:cNvSpPr>
          <p:nvPr/>
        </p:nvSpPr>
        <p:spPr>
          <a:xfrm>
            <a:off x="890375" y="2377032"/>
            <a:ext cx="6552304" cy="31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spcBef>
                <a:spcPts val="0"/>
              </a:spcBef>
              <a:buSzPts val="2800"/>
            </a:pPr>
            <a:r>
              <a:rPr lang="ru-RU" dirty="0" smtClean="0"/>
              <a:t>Кто из вас сам совершал покупки? Поднимите руки.</a:t>
            </a:r>
          </a:p>
          <a:p>
            <a:pPr marL="228600" indent="-228600">
              <a:buSzPts val="2800"/>
            </a:pPr>
            <a:r>
              <a:rPr lang="ru-RU" dirty="0" smtClean="0"/>
              <a:t>Где покупали?</a:t>
            </a:r>
          </a:p>
          <a:p>
            <a:pPr marL="228600" indent="-228600">
              <a:buSzPts val="2800"/>
            </a:pPr>
            <a:r>
              <a:rPr lang="ru-RU" dirty="0" smtClean="0"/>
              <a:t>Кто из вас совершал покупки</a:t>
            </a:r>
            <a:br>
              <a:rPr lang="ru-RU" dirty="0" smtClean="0"/>
            </a:br>
            <a:r>
              <a:rPr lang="ru-RU" dirty="0" smtClean="0"/>
              <a:t>в интернете?</a:t>
            </a:r>
          </a:p>
          <a:p>
            <a:pPr marL="228600" indent="-228600">
              <a:buSzPts val="2800"/>
            </a:pPr>
            <a:r>
              <a:rPr lang="ru-RU" dirty="0" smtClean="0"/>
              <a:t>Посмотрим мультфильм?</a:t>
            </a:r>
          </a:p>
          <a:p>
            <a:pPr marL="228600" indent="-50800">
              <a:buSzPts val="2800"/>
              <a:buFont typeface="Arial"/>
              <a:buNone/>
            </a:pP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C7C9C4-6069-7C23-BDB0-13D7EB42D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228577" cy="6858000"/>
          </a:xfrm>
          <a:prstGeom prst="rect">
            <a:avLst/>
          </a:prstGeom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505691" y="365126"/>
            <a:ext cx="10515600" cy="507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sz="2400" dirty="0">
                <a:solidFill>
                  <a:schemeClr val="bg1"/>
                </a:solidFill>
              </a:rPr>
              <a:t>Мультфильм (1 часть)  «Шар-экспресс»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1120833" y="6999316"/>
            <a:ext cx="10515600" cy="5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/>
              <a:t>мультфильм, часть 1, см. в приложении 5 (вырезать до 2.07)</a:t>
            </a:r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3861D2-22A8-E953-3EBE-C09A399E0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0833" y="365126"/>
            <a:ext cx="1625600" cy="406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51DE89-8ED4-3544-486E-FDC4B2AC9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32329" y="3260035"/>
            <a:ext cx="788504" cy="788504"/>
          </a:xfrm>
          <a:prstGeom prst="rect">
            <a:avLst/>
          </a:prstGeom>
        </p:spPr>
      </p:pic>
      <p:pic>
        <p:nvPicPr>
          <p:cNvPr id="2" name="copy_695AE8DC-CF8E-4BF9-96BE-00EB62D8C7B7">
            <a:hlinkClick r:id="" action="ppaction://media"/>
            <a:extLst>
              <a:ext uri="{FF2B5EF4-FFF2-40B4-BE49-F238E27FC236}">
                <a16:creationId xmlns:a16="http://schemas.microsoft.com/office/drawing/2014/main" id="{D6387F39-6553-494B-87D8-4384B797D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3163" y="1136652"/>
            <a:ext cx="9367935" cy="526946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5AFDBF-F353-B71B-878E-C2DA0E89E400}"/>
              </a:ext>
            </a:extLst>
          </p:cNvPr>
          <p:cNvSpPr/>
          <p:nvPr/>
        </p:nvSpPr>
        <p:spPr>
          <a:xfrm>
            <a:off x="4450505" y="3075499"/>
            <a:ext cx="6903295" cy="2566677"/>
          </a:xfrm>
          <a:prstGeom prst="roundRect">
            <a:avLst>
              <a:gd name="adj" fmla="val 1151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tx1"/>
                </a:solidFill>
              </a:rPr>
              <a:t>Как вы думаете: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4929807" y="3429000"/>
            <a:ext cx="6172200" cy="203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Char char="•"/>
            </a:pPr>
            <a:r>
              <a:rPr lang="ru-RU" dirty="0">
                <a:solidFill>
                  <a:schemeClr val="bg1"/>
                </a:solidFill>
              </a:rPr>
              <a:t>Что случилось в мультфильме?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800"/>
              <a:buChar char="•"/>
            </a:pPr>
            <a:r>
              <a:rPr lang="ru-RU" dirty="0">
                <a:solidFill>
                  <a:schemeClr val="bg1"/>
                </a:solidFill>
              </a:rPr>
              <a:t>Почему </a:t>
            </a:r>
            <a:r>
              <a:rPr lang="ru-RU" dirty="0" err="1">
                <a:solidFill>
                  <a:schemeClr val="bg1"/>
                </a:solidFill>
              </a:rPr>
              <a:t>Совунья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Пин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ru-RU" dirty="0" err="1">
                <a:solidFill>
                  <a:schemeClr val="bg1"/>
                </a:solidFill>
              </a:rPr>
              <a:t>Крош</a:t>
            </a:r>
            <a:r>
              <a:rPr lang="ru-RU" dirty="0">
                <a:solidFill>
                  <a:schemeClr val="bg1"/>
                </a:solidFill>
              </a:rPr>
              <a:t> потеряли свои деньги? 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800"/>
              <a:buChar char="•"/>
            </a:pPr>
            <a:r>
              <a:rPr lang="ru-RU" dirty="0">
                <a:solidFill>
                  <a:schemeClr val="bg1"/>
                </a:solidFill>
              </a:rPr>
              <a:t>Что дальше будет в видео?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13B14-3D1F-90F1-0335-31C6E676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60E402-F29C-794A-2EAB-69E7EA966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615" y="428914"/>
            <a:ext cx="2395967" cy="5989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C80032-3019-6B2C-3EE6-EFE620909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60" y="5590493"/>
            <a:ext cx="10058147" cy="797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8678C6-5F2C-F13B-C742-C64B96EC9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101" y="2034805"/>
            <a:ext cx="1305625" cy="7978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BCB61C-4A96-262A-F031-F6EC7ED57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43860" y="2034805"/>
            <a:ext cx="2387108" cy="487367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C7C9C4-6069-7C23-BDB0-13D7EB42D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228577" cy="6858000"/>
          </a:xfrm>
          <a:prstGeom prst="rect">
            <a:avLst/>
          </a:prstGeom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505691" y="365126"/>
            <a:ext cx="10515600" cy="507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sz="2400" dirty="0">
                <a:solidFill>
                  <a:schemeClr val="bg1"/>
                </a:solidFill>
              </a:rPr>
              <a:t>Мультфильм (</a:t>
            </a:r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ru-RU" sz="2400" dirty="0">
                <a:solidFill>
                  <a:schemeClr val="bg1"/>
                </a:solidFill>
              </a:rPr>
              <a:t> часть)  «Шар-экспресс»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1120833" y="6999316"/>
            <a:ext cx="10515600" cy="5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/>
              <a:t>мультфильм, часть 1, см. в приложении 5 (вырезать с 2.08)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3861D2-22A8-E953-3EBE-C09A399E0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0833" y="365126"/>
            <a:ext cx="1625600" cy="406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FEA8F6-8082-A30B-07A6-F9CF013AA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32329" y="3260035"/>
            <a:ext cx="788504" cy="788504"/>
          </a:xfrm>
          <a:prstGeom prst="rect">
            <a:avLst/>
          </a:prstGeom>
        </p:spPr>
      </p:pic>
      <p:pic>
        <p:nvPicPr>
          <p:cNvPr id="3" name="copy_C1CBA86C-3A63-4BDB-9EBF-FB63B7574A8D">
            <a:hlinkClick r:id="" action="ppaction://media"/>
            <a:extLst>
              <a:ext uri="{FF2B5EF4-FFF2-40B4-BE49-F238E27FC236}">
                <a16:creationId xmlns:a16="http://schemas.microsoft.com/office/drawing/2014/main" id="{B7104FF5-6786-427E-9DB0-0A2B342D84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9139" y="1136652"/>
            <a:ext cx="9333722" cy="525021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 txBox="1"/>
          <p:nvPr/>
        </p:nvSpPr>
        <p:spPr>
          <a:xfrm>
            <a:off x="1166025" y="2086548"/>
            <a:ext cx="3520415" cy="286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4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Где мы делаем наши покупки</a:t>
            </a:r>
            <a:r>
              <a:rPr lang="en-US" sz="4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4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и совершаем платежи?</a:t>
            </a:r>
            <a:endParaRPr sz="4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76528A-7506-EFD3-03F8-9E31A196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56402167-6C14-3FAD-1AF4-97EECC796F4C}"/>
              </a:ext>
            </a:extLst>
          </p:cNvPr>
          <p:cNvSpPr/>
          <p:nvPr/>
        </p:nvSpPr>
        <p:spPr>
          <a:xfrm>
            <a:off x="7721462" y="2603997"/>
            <a:ext cx="2967132" cy="184115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B13C297-D3EC-42A9-9DE6-16EC05D09AFB}"/>
              </a:ext>
            </a:extLst>
          </p:cNvPr>
          <p:cNvSpPr/>
          <p:nvPr/>
        </p:nvSpPr>
        <p:spPr>
          <a:xfrm>
            <a:off x="5676419" y="1329507"/>
            <a:ext cx="2570206" cy="8526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C51B89C-20AC-3158-6D01-53B04C62AEA7}"/>
              </a:ext>
            </a:extLst>
          </p:cNvPr>
          <p:cNvSpPr/>
          <p:nvPr/>
        </p:nvSpPr>
        <p:spPr>
          <a:xfrm>
            <a:off x="8765608" y="1329507"/>
            <a:ext cx="2570206" cy="8526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AE36977-BAE1-66BC-6531-605C74CF774D}"/>
              </a:ext>
            </a:extLst>
          </p:cNvPr>
          <p:cNvSpPr/>
          <p:nvPr/>
        </p:nvSpPr>
        <p:spPr>
          <a:xfrm>
            <a:off x="5676419" y="4950037"/>
            <a:ext cx="2570206" cy="8526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E38FE59-3068-501F-3C12-E2F446299F6B}"/>
              </a:ext>
            </a:extLst>
          </p:cNvPr>
          <p:cNvSpPr/>
          <p:nvPr/>
        </p:nvSpPr>
        <p:spPr>
          <a:xfrm>
            <a:off x="8765608" y="4950037"/>
            <a:ext cx="2570206" cy="8526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4D5EEC4-CD54-5B09-F00A-E29DBC710CAB}"/>
              </a:ext>
            </a:extLst>
          </p:cNvPr>
          <p:cNvSpPr/>
          <p:nvPr/>
        </p:nvSpPr>
        <p:spPr>
          <a:xfrm>
            <a:off x="5676419" y="3071810"/>
            <a:ext cx="1675851" cy="8526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7D587-E333-6F6A-FFD4-4040EB96D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025" y="5977098"/>
            <a:ext cx="2395967" cy="598992"/>
          </a:xfrm>
          <a:prstGeom prst="rect">
            <a:avLst/>
          </a:prstGeom>
        </p:spPr>
      </p:pic>
      <p:sp>
        <p:nvSpPr>
          <p:cNvPr id="13" name="Google Shape;142;p6">
            <a:extLst>
              <a:ext uri="{FF2B5EF4-FFF2-40B4-BE49-F238E27FC236}">
                <a16:creationId xmlns:a16="http://schemas.microsoft.com/office/drawing/2014/main" id="{64D96C35-F407-958D-12C3-2DBCD92DD57F}"/>
              </a:ext>
            </a:extLst>
          </p:cNvPr>
          <p:cNvSpPr txBox="1"/>
          <p:nvPr/>
        </p:nvSpPr>
        <p:spPr>
          <a:xfrm>
            <a:off x="8106040" y="3216708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4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покупки</a:t>
            </a:r>
            <a:endParaRPr sz="4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2;p6">
            <a:extLst>
              <a:ext uri="{FF2B5EF4-FFF2-40B4-BE49-F238E27FC236}">
                <a16:creationId xmlns:a16="http://schemas.microsoft.com/office/drawing/2014/main" id="{2D3A000B-8ADF-25C1-2DC9-206EA1C19E63}"/>
              </a:ext>
            </a:extLst>
          </p:cNvPr>
          <p:cNvSpPr txBox="1"/>
          <p:nvPr/>
        </p:nvSpPr>
        <p:spPr>
          <a:xfrm>
            <a:off x="5894180" y="1437335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4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2;p6">
            <a:extLst>
              <a:ext uri="{FF2B5EF4-FFF2-40B4-BE49-F238E27FC236}">
                <a16:creationId xmlns:a16="http://schemas.microsoft.com/office/drawing/2014/main" id="{FB34163E-0256-5AA5-9472-B9A9D393AE86}"/>
              </a:ext>
            </a:extLst>
          </p:cNvPr>
          <p:cNvSpPr txBox="1"/>
          <p:nvPr/>
        </p:nvSpPr>
        <p:spPr>
          <a:xfrm>
            <a:off x="8933942" y="1437335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4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2;p6">
            <a:extLst>
              <a:ext uri="{FF2B5EF4-FFF2-40B4-BE49-F238E27FC236}">
                <a16:creationId xmlns:a16="http://schemas.microsoft.com/office/drawing/2014/main" id="{F7E5AE86-B437-D8CB-B79A-17BD880141F7}"/>
              </a:ext>
            </a:extLst>
          </p:cNvPr>
          <p:cNvSpPr txBox="1"/>
          <p:nvPr/>
        </p:nvSpPr>
        <p:spPr>
          <a:xfrm>
            <a:off x="5894180" y="5045508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4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2;p6">
            <a:extLst>
              <a:ext uri="{FF2B5EF4-FFF2-40B4-BE49-F238E27FC236}">
                <a16:creationId xmlns:a16="http://schemas.microsoft.com/office/drawing/2014/main" id="{280F7588-4A36-0BB2-9C96-A4FCA2A8B765}"/>
              </a:ext>
            </a:extLst>
          </p:cNvPr>
          <p:cNvSpPr txBox="1"/>
          <p:nvPr/>
        </p:nvSpPr>
        <p:spPr>
          <a:xfrm>
            <a:off x="8933942" y="5045508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4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2;p6">
            <a:extLst>
              <a:ext uri="{FF2B5EF4-FFF2-40B4-BE49-F238E27FC236}">
                <a16:creationId xmlns:a16="http://schemas.microsoft.com/office/drawing/2014/main" id="{5577509D-0D19-6A36-190E-687CE42590A4}"/>
              </a:ext>
            </a:extLst>
          </p:cNvPr>
          <p:cNvSpPr txBox="1"/>
          <p:nvPr/>
        </p:nvSpPr>
        <p:spPr>
          <a:xfrm>
            <a:off x="5894180" y="3169574"/>
            <a:ext cx="1270191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4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485FE23-D5CE-9C8F-9580-AEB6D58E0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84784" y="3110894"/>
            <a:ext cx="723900" cy="85090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 txBox="1"/>
          <p:nvPr/>
        </p:nvSpPr>
        <p:spPr>
          <a:xfrm>
            <a:off x="1166025" y="2086548"/>
            <a:ext cx="3520415" cy="286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4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Где мы делаем наши покупки</a:t>
            </a:r>
            <a:r>
              <a:rPr lang="en-US" sz="4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4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и совершаем платежи?</a:t>
            </a:r>
            <a:endParaRPr sz="4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76528A-7506-EFD3-03F8-9E31A196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56402167-6C14-3FAD-1AF4-97EECC796F4C}"/>
              </a:ext>
            </a:extLst>
          </p:cNvPr>
          <p:cNvSpPr/>
          <p:nvPr/>
        </p:nvSpPr>
        <p:spPr>
          <a:xfrm>
            <a:off x="7721462" y="2603997"/>
            <a:ext cx="2967132" cy="184115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B13C297-D3EC-42A9-9DE6-16EC05D09AFB}"/>
              </a:ext>
            </a:extLst>
          </p:cNvPr>
          <p:cNvSpPr/>
          <p:nvPr/>
        </p:nvSpPr>
        <p:spPr>
          <a:xfrm>
            <a:off x="5676419" y="1329507"/>
            <a:ext cx="2570206" cy="8526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C51B89C-20AC-3158-6D01-53B04C62AEA7}"/>
              </a:ext>
            </a:extLst>
          </p:cNvPr>
          <p:cNvSpPr/>
          <p:nvPr/>
        </p:nvSpPr>
        <p:spPr>
          <a:xfrm>
            <a:off x="8765608" y="1329507"/>
            <a:ext cx="2570206" cy="85261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AE36977-BAE1-66BC-6531-605C74CF774D}"/>
              </a:ext>
            </a:extLst>
          </p:cNvPr>
          <p:cNvSpPr/>
          <p:nvPr/>
        </p:nvSpPr>
        <p:spPr>
          <a:xfrm>
            <a:off x="5676419" y="4950037"/>
            <a:ext cx="2570206" cy="85261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E38FE59-3068-501F-3C12-E2F446299F6B}"/>
              </a:ext>
            </a:extLst>
          </p:cNvPr>
          <p:cNvSpPr/>
          <p:nvPr/>
        </p:nvSpPr>
        <p:spPr>
          <a:xfrm>
            <a:off x="8765608" y="4950037"/>
            <a:ext cx="2570206" cy="8526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4D5EEC4-CD54-5B09-F00A-E29DBC710CAB}"/>
              </a:ext>
            </a:extLst>
          </p:cNvPr>
          <p:cNvSpPr/>
          <p:nvPr/>
        </p:nvSpPr>
        <p:spPr>
          <a:xfrm>
            <a:off x="5676419" y="3071810"/>
            <a:ext cx="1675851" cy="8526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7D587-E333-6F6A-FFD4-4040EB96D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025" y="5977098"/>
            <a:ext cx="2395967" cy="598992"/>
          </a:xfrm>
          <a:prstGeom prst="rect">
            <a:avLst/>
          </a:prstGeom>
        </p:spPr>
      </p:pic>
      <p:sp>
        <p:nvSpPr>
          <p:cNvPr id="13" name="Google Shape;142;p6">
            <a:extLst>
              <a:ext uri="{FF2B5EF4-FFF2-40B4-BE49-F238E27FC236}">
                <a16:creationId xmlns:a16="http://schemas.microsoft.com/office/drawing/2014/main" id="{64D96C35-F407-958D-12C3-2DBCD92DD57F}"/>
              </a:ext>
            </a:extLst>
          </p:cNvPr>
          <p:cNvSpPr txBox="1"/>
          <p:nvPr/>
        </p:nvSpPr>
        <p:spPr>
          <a:xfrm>
            <a:off x="8106040" y="3216708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4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покупки</a:t>
            </a:r>
            <a:endParaRPr sz="42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2;p6">
            <a:extLst>
              <a:ext uri="{FF2B5EF4-FFF2-40B4-BE49-F238E27FC236}">
                <a16:creationId xmlns:a16="http://schemas.microsoft.com/office/drawing/2014/main" id="{2D3A000B-8ADF-25C1-2DC9-206EA1C19E63}"/>
              </a:ext>
            </a:extLst>
          </p:cNvPr>
          <p:cNvSpPr txBox="1"/>
          <p:nvPr/>
        </p:nvSpPr>
        <p:spPr>
          <a:xfrm>
            <a:off x="5894180" y="1437335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lang="ru-RU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агазин, аптека</a:t>
            </a:r>
            <a:endParaRPr sz="24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2;p6">
            <a:extLst>
              <a:ext uri="{FF2B5EF4-FFF2-40B4-BE49-F238E27FC236}">
                <a16:creationId xmlns:a16="http://schemas.microsoft.com/office/drawing/2014/main" id="{FB34163E-0256-5AA5-9472-B9A9D393AE86}"/>
              </a:ext>
            </a:extLst>
          </p:cNvPr>
          <p:cNvSpPr txBox="1"/>
          <p:nvPr/>
        </p:nvSpPr>
        <p:spPr>
          <a:xfrm>
            <a:off x="8933942" y="1437335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т</a:t>
            </a:r>
            <a:r>
              <a:rPr lang="ru-RU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ранспорт</a:t>
            </a:r>
            <a:endParaRPr sz="24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2;p6">
            <a:extLst>
              <a:ext uri="{FF2B5EF4-FFF2-40B4-BE49-F238E27FC236}">
                <a16:creationId xmlns:a16="http://schemas.microsoft.com/office/drawing/2014/main" id="{F7E5AE86-B437-D8CB-B79A-17BD880141F7}"/>
              </a:ext>
            </a:extLst>
          </p:cNvPr>
          <p:cNvSpPr txBox="1"/>
          <p:nvPr/>
        </p:nvSpPr>
        <p:spPr>
          <a:xfrm>
            <a:off x="5894180" y="5045508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о</a:t>
            </a:r>
            <a:r>
              <a:rPr lang="ru-RU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нлайн-магазин</a:t>
            </a:r>
            <a:endParaRPr sz="24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2;p6">
            <a:extLst>
              <a:ext uri="{FF2B5EF4-FFF2-40B4-BE49-F238E27FC236}">
                <a16:creationId xmlns:a16="http://schemas.microsoft.com/office/drawing/2014/main" id="{280F7588-4A36-0BB2-9C96-A4FCA2A8B765}"/>
              </a:ext>
            </a:extLst>
          </p:cNvPr>
          <p:cNvSpPr txBox="1"/>
          <p:nvPr/>
        </p:nvSpPr>
        <p:spPr>
          <a:xfrm>
            <a:off x="8933942" y="5045508"/>
            <a:ext cx="2219726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маркетплейс</a:t>
            </a:r>
            <a:endParaRPr sz="24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2;p6">
            <a:extLst>
              <a:ext uri="{FF2B5EF4-FFF2-40B4-BE49-F238E27FC236}">
                <a16:creationId xmlns:a16="http://schemas.microsoft.com/office/drawing/2014/main" id="{5577509D-0D19-6A36-190E-687CE42590A4}"/>
              </a:ext>
            </a:extLst>
          </p:cNvPr>
          <p:cNvSpPr txBox="1"/>
          <p:nvPr/>
        </p:nvSpPr>
        <p:spPr>
          <a:xfrm>
            <a:off x="5894180" y="3169574"/>
            <a:ext cx="1270191" cy="63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Calibri"/>
              <a:buNone/>
            </a:pPr>
            <a:r>
              <a:rPr lang="ru-RU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р</a:t>
            </a:r>
            <a:r>
              <a:rPr lang="ru-RU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ынки</a:t>
            </a:r>
            <a:endParaRPr sz="24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7CFCF48-E96F-842B-E230-DBB9097A6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84784" y="3110894"/>
            <a:ext cx="723900" cy="85090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2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20"/>
                            </p:stCondLst>
                            <p:childTnLst>
                              <p:par>
                                <p:cTn id="44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3" grpId="0"/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>
            <a:extLst>
              <a:ext uri="{FF2B5EF4-FFF2-40B4-BE49-F238E27FC236}">
                <a16:creationId xmlns:a16="http://schemas.microsoft.com/office/drawing/2014/main" id="{EDD39167-422B-EEDF-1D3D-DB74BFF3625E}"/>
              </a:ext>
            </a:extLst>
          </p:cNvPr>
          <p:cNvSpPr/>
          <p:nvPr/>
        </p:nvSpPr>
        <p:spPr>
          <a:xfrm>
            <a:off x="6283" y="2566219"/>
            <a:ext cx="6807472" cy="4291781"/>
          </a:xfrm>
          <a:prstGeom prst="round2Same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838200" y="14318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tx1"/>
                </a:solidFill>
              </a:rPr>
              <a:t>Задание группам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77" name="Google Shape;177;p8"/>
          <p:cNvSpPr txBox="1">
            <a:spLocks noGrp="1"/>
          </p:cNvSpPr>
          <p:nvPr>
            <p:ph type="body" idx="1"/>
          </p:nvPr>
        </p:nvSpPr>
        <p:spPr>
          <a:xfrm>
            <a:off x="897203" y="1468747"/>
            <a:ext cx="6232551" cy="95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sz="2400" dirty="0"/>
              <a:t>Помогите </a:t>
            </a:r>
            <a:r>
              <a:rPr lang="ru-RU" sz="2400" dirty="0" err="1"/>
              <a:t>Пину</a:t>
            </a:r>
            <a:r>
              <a:rPr lang="ru-RU" sz="2400" dirty="0"/>
              <a:t>, Крошу, </a:t>
            </a:r>
            <a:r>
              <a:rPr lang="ru-RU" sz="2400" dirty="0" err="1"/>
              <a:t>Мышарику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и </a:t>
            </a:r>
            <a:r>
              <a:rPr lang="ru-RU" sz="2400" dirty="0" err="1"/>
              <a:t>Совунье</a:t>
            </a:r>
            <a:r>
              <a:rPr lang="ru-RU" sz="2400" dirty="0"/>
              <a:t>  разобраться с их покупками.</a:t>
            </a:r>
            <a:endParaRPr sz="24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0846" y="2251287"/>
            <a:ext cx="2170052" cy="212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0478" y="2204756"/>
            <a:ext cx="1892499" cy="191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3147" y="4814631"/>
            <a:ext cx="1550021" cy="163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92395" y="4458022"/>
            <a:ext cx="2395967" cy="225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31B621-6369-69BD-DE18-83B7E6682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9853B-FCE4-3F16-B517-84BEAA4A8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4615" y="428914"/>
            <a:ext cx="2395967" cy="598992"/>
          </a:xfrm>
          <a:prstGeom prst="rect">
            <a:avLst/>
          </a:prstGeom>
        </p:spPr>
      </p:pic>
      <p:sp>
        <p:nvSpPr>
          <p:cNvPr id="178" name="Google Shape;178;p8"/>
          <p:cNvSpPr txBox="1"/>
          <p:nvPr/>
        </p:nvSpPr>
        <p:spPr>
          <a:xfrm>
            <a:off x="838200" y="3312538"/>
            <a:ext cx="5716713" cy="332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Прочитайте их истории</a:t>
            </a:r>
            <a:b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ответьте на вопросы: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8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 Что ваш герой сделал верно?</a:t>
            </a:r>
            <a:endParaRPr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8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2. Какие ошибки совершил ваш герой?</a:t>
            </a:r>
            <a:endParaRPr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8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3. Какие советы вы бы дали своему герою?</a:t>
            </a:r>
            <a:endParaRPr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97D0A3-7948-F3A6-55D0-907C2E4E8F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6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скругленными соседними углами 6">
            <a:extLst>
              <a:ext uri="{FF2B5EF4-FFF2-40B4-BE49-F238E27FC236}">
                <a16:creationId xmlns:a16="http://schemas.microsoft.com/office/drawing/2014/main" id="{F8173D01-B3F7-6A76-CF55-499978C8E996}"/>
              </a:ext>
            </a:extLst>
          </p:cNvPr>
          <p:cNvSpPr/>
          <p:nvPr/>
        </p:nvSpPr>
        <p:spPr>
          <a:xfrm>
            <a:off x="152400" y="1027906"/>
            <a:ext cx="9152215" cy="5830094"/>
          </a:xfrm>
          <a:prstGeom prst="round2SameRect">
            <a:avLst>
              <a:gd name="adj1" fmla="val 911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xfrm>
            <a:off x="800100" y="127001"/>
            <a:ext cx="10515600" cy="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bg1"/>
                </a:solidFill>
              </a:rPr>
              <a:t>1. История </a:t>
            </a:r>
            <a:r>
              <a:rPr lang="ru-RU" b="1" dirty="0" err="1">
                <a:solidFill>
                  <a:schemeClr val="bg1"/>
                </a:solidFill>
              </a:rPr>
              <a:t>Пина</a:t>
            </a:r>
            <a:r>
              <a:rPr lang="ru-RU" b="1" dirty="0">
                <a:solidFill>
                  <a:schemeClr val="bg1"/>
                </a:solidFill>
              </a:rPr>
              <a:t>  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14151800" y="3165500"/>
            <a:ext cx="1222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71E1F2-9DE7-D3F1-9EC2-6C63CBCE7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73015" y="3273015"/>
            <a:ext cx="6858000" cy="3119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01B095-180B-DD67-32F4-9D752E4C8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833" y="365126"/>
            <a:ext cx="1625600" cy="406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CEFA4B-1174-F7F3-4E53-334FBFB1A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712" y="1966045"/>
            <a:ext cx="3628542" cy="47649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AAA0F9-1ED5-FE51-2A50-EA035AE14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165" y="2134320"/>
            <a:ext cx="1752600" cy="3302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>
                <a:solidFill>
                  <a:schemeClr val="bg1"/>
                </a:solidFill>
              </a:r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Google Shape;213;p9"/>
          <p:cNvSpPr txBox="1">
            <a:spLocks/>
          </p:cNvSpPr>
          <p:nvPr/>
        </p:nvSpPr>
        <p:spPr>
          <a:xfrm>
            <a:off x="602840" y="1397000"/>
            <a:ext cx="8007760" cy="547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450215">
              <a:lnSpc>
                <a:spcPct val="107916"/>
              </a:lnSpc>
              <a:spcBef>
                <a:spcPts val="0"/>
              </a:spcBef>
              <a:buSzPts val="1100"/>
              <a:buFont typeface="Arial"/>
              <a:buNone/>
            </a:pPr>
            <a:r>
              <a:rPr lang="ru-RU" sz="2400" dirty="0" smtClean="0">
                <a:latin typeface="Arial"/>
                <a:ea typeface="Arial"/>
                <a:cs typeface="Arial"/>
                <a:sym typeface="Arial"/>
              </a:rPr>
              <a:t>Однажды </a:t>
            </a:r>
            <a:r>
              <a:rPr lang="ru-RU" sz="2400" dirty="0" err="1" smtClean="0">
                <a:latin typeface="Arial"/>
                <a:ea typeface="Arial"/>
                <a:cs typeface="Arial"/>
                <a:sym typeface="Arial"/>
              </a:rPr>
              <a:t>Пину</a:t>
            </a:r>
            <a:r>
              <a:rPr lang="ru-RU" sz="2400" dirty="0" smtClean="0">
                <a:latin typeface="Arial"/>
                <a:ea typeface="Arial"/>
                <a:cs typeface="Arial"/>
                <a:sym typeface="Arial"/>
              </a:rPr>
              <a:t> понадобились инструменты для нового изобретения. Он пошел в магазин, взял нужные ему товары. На кассе его расспрашивали</a:t>
            </a:r>
            <a:br>
              <a:rPr lang="ru-RU" sz="240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ru-RU" sz="2400" dirty="0" smtClean="0">
                <a:latin typeface="Arial"/>
                <a:ea typeface="Arial"/>
                <a:cs typeface="Arial"/>
                <a:sym typeface="Arial"/>
              </a:rPr>
              <a:t>о выбранных инструментах. </a:t>
            </a:r>
            <a:r>
              <a:rPr lang="ru-RU" sz="2400" dirty="0" err="1" smtClean="0">
                <a:latin typeface="Arial"/>
                <a:ea typeface="Arial"/>
                <a:cs typeface="Arial"/>
                <a:sym typeface="Arial"/>
              </a:rPr>
              <a:t>Пин</a:t>
            </a:r>
            <a:r>
              <a:rPr lang="ru-RU" sz="2400" dirty="0" smtClean="0">
                <a:latin typeface="Arial"/>
                <a:ea typeface="Arial"/>
                <a:cs typeface="Arial"/>
                <a:sym typeface="Arial"/>
              </a:rPr>
              <a:t> отвечал на вопросы и не следил за действиями кассира, оплатил покупку наличными деньгами и забрал чек. </a:t>
            </a:r>
            <a:endParaRPr lang="ru-RU" dirty="0" smtClean="0"/>
          </a:p>
          <a:p>
            <a:pPr marL="0" indent="450215">
              <a:lnSpc>
                <a:spcPct val="107916"/>
              </a:lnSpc>
              <a:spcBef>
                <a:spcPts val="0"/>
              </a:spcBef>
              <a:buSzPts val="1100"/>
              <a:buFont typeface="Arial"/>
              <a:buNone/>
            </a:pPr>
            <a:r>
              <a:rPr lang="ru-RU" sz="2400" dirty="0" smtClean="0">
                <a:latin typeface="Arial"/>
                <a:ea typeface="Arial"/>
                <a:cs typeface="Arial"/>
                <a:sym typeface="Arial"/>
              </a:rPr>
              <a:t>Дома он задумался: а почему покупка вышла такой дорогой? </a:t>
            </a:r>
            <a:endParaRPr lang="ru-RU" dirty="0" smtClean="0"/>
          </a:p>
          <a:p>
            <a:pPr marL="0" indent="450215">
              <a:lnSpc>
                <a:spcPct val="107916"/>
              </a:lnSpc>
              <a:spcBef>
                <a:spcPts val="0"/>
              </a:spcBef>
              <a:buSzPts val="1100"/>
              <a:buFont typeface="Arial"/>
              <a:buNone/>
            </a:pPr>
            <a:r>
              <a:rPr lang="ru-RU" sz="2400" dirty="0" err="1" smtClean="0">
                <a:latin typeface="Arial"/>
                <a:ea typeface="Arial"/>
                <a:cs typeface="Arial"/>
                <a:sym typeface="Arial"/>
              </a:rPr>
              <a:t>Пин</a:t>
            </a:r>
            <a:r>
              <a:rPr lang="ru-RU" sz="2400" dirty="0" smtClean="0">
                <a:latin typeface="Arial"/>
                <a:ea typeface="Arial"/>
                <a:cs typeface="Arial"/>
                <a:sym typeface="Arial"/>
              </a:rPr>
              <a:t> выложил товары, сравнил их с чеком и увидел: часть товаров была пробита не по той цене, что указана на ценнике. Еще в чеке были товары, которые он не покупал! </a:t>
            </a:r>
            <a:r>
              <a:rPr lang="ru-RU" sz="2400" dirty="0" err="1" smtClean="0">
                <a:latin typeface="Arial"/>
                <a:ea typeface="Arial"/>
                <a:cs typeface="Arial"/>
                <a:sym typeface="Arial"/>
              </a:rPr>
              <a:t>Пин</a:t>
            </a:r>
            <a:r>
              <a:rPr lang="ru-RU" sz="2400" dirty="0" smtClean="0">
                <a:latin typeface="Arial"/>
                <a:ea typeface="Arial"/>
                <a:cs typeface="Arial"/>
                <a:sym typeface="Arial"/>
              </a:rPr>
              <a:t> проверил, сколько у него осталось денег в кошельке, и понял, что сдачу ему выдали меньше, чем были должны.</a:t>
            </a:r>
            <a:endParaRPr lang="ru-RU" sz="2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974</Words>
  <Application>Microsoft Office PowerPoint</Application>
  <PresentationFormat>Широкоэкранный</PresentationFormat>
  <Paragraphs>104</Paragraphs>
  <Slides>18</Slides>
  <Notes>14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Neue</vt:lpstr>
      <vt:lpstr>Helvetica Neue Medium</vt:lpstr>
      <vt:lpstr>Times Roman</vt:lpstr>
      <vt:lpstr>Тема Office</vt:lpstr>
      <vt:lpstr>БЕЗОПАСНОСТЬ  НАШИХ  ПОКУПОК</vt:lpstr>
      <vt:lpstr>ПОКУПКИ </vt:lpstr>
      <vt:lpstr>Мультфильм (1 часть)  «Шар-экспресс»</vt:lpstr>
      <vt:lpstr>Как вы думаете:</vt:lpstr>
      <vt:lpstr>Мультфильм (2 часть)  «Шар-экспресс»</vt:lpstr>
      <vt:lpstr>Презентация PowerPoint</vt:lpstr>
      <vt:lpstr>Презентация PowerPoint</vt:lpstr>
      <vt:lpstr>Задание группам</vt:lpstr>
      <vt:lpstr>1. История Пина   </vt:lpstr>
      <vt:lpstr>Презентация PowerPoint</vt:lpstr>
      <vt:lpstr>Презентация PowerPoint</vt:lpstr>
      <vt:lpstr>Презентация PowerPoint</vt:lpstr>
      <vt:lpstr>Памятки покупателям от групп</vt:lpstr>
      <vt:lpstr>Рефлексия</vt:lpstr>
      <vt:lpstr>Презентация PowerPoint</vt:lpstr>
      <vt:lpstr>ЧТО МОЖНО СДЕЛАТЬ, ЧТОБЫ ПОВЫСИТЬ СВОЮ ФИНАНСОВУЮ ГРАМОТНОСТЬ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БЕЗОПАСНОСТЬ  НАШИХ  ПОКУПОК</dc:title>
  <dc:creator>User</dc:creator>
  <cp:lastModifiedBy>User</cp:lastModifiedBy>
  <cp:revision>12</cp:revision>
  <dcterms:created xsi:type="dcterms:W3CDTF">2024-07-22T07:10:14Z</dcterms:created>
  <dcterms:modified xsi:type="dcterms:W3CDTF">2024-11-11T11:31:52Z</dcterms:modified>
</cp:coreProperties>
</file>