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9" r:id="rId4"/>
    <p:sldId id="262" r:id="rId5"/>
    <p:sldId id="264" r:id="rId6"/>
    <p:sldId id="265" r:id="rId7"/>
    <p:sldId id="266" r:id="rId8"/>
    <p:sldId id="263" r:id="rId9"/>
    <p:sldId id="267" r:id="rId10"/>
    <p:sldId id="289" r:id="rId11"/>
    <p:sldId id="269" r:id="rId12"/>
    <p:sldId id="270" r:id="rId13"/>
    <p:sldId id="271" r:id="rId14"/>
    <p:sldId id="288" r:id="rId15"/>
    <p:sldId id="290" r:id="rId16"/>
    <p:sldId id="276" r:id="rId17"/>
    <p:sldId id="277" r:id="rId18"/>
    <p:sldId id="278" r:id="rId19"/>
    <p:sldId id="291" r:id="rId20"/>
    <p:sldId id="280" r:id="rId21"/>
    <p:sldId id="281" r:id="rId22"/>
    <p:sldId id="282" r:id="rId23"/>
    <p:sldId id="283" r:id="rId24"/>
    <p:sldId id="284" r:id="rId25"/>
    <p:sldId id="292" r:id="rId26"/>
    <p:sldId id="286" r:id="rId27"/>
    <p:sldId id="287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3" r:id="rId38"/>
    <p:sldId id="272" r:id="rId39"/>
    <p:sldId id="305" r:id="rId40"/>
    <p:sldId id="306" r:id="rId41"/>
    <p:sldId id="311" r:id="rId42"/>
    <p:sldId id="312" r:id="rId43"/>
    <p:sldId id="313" r:id="rId44"/>
    <p:sldId id="314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B5BB"/>
    <a:srgbClr val="004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07"/>
  </p:normalViewPr>
  <p:slideViewPr>
    <p:cSldViewPr snapToGrid="0">
      <p:cViewPr>
        <p:scale>
          <a:sx n="50" d="100"/>
          <a:sy n="50" d="100"/>
        </p:scale>
        <p:origin x="166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prstGeom prst="rect">
          <a:avLst/>
        </a:prstGeom>
        <a:noFill/>
        <a:ln>
          <a:noFill/>
        </a:ln>
        <a:effectLst/>
        <a:sp3d/>
      </c:spPr>
    </c:floor>
    <c:sideWall>
      <c:thickness val="0"/>
      <c:spPr>
        <a:prstGeom prst="rect">
          <a:avLst/>
        </a:prstGeom>
        <a:noFill/>
        <a:ln>
          <a:noFill/>
        </a:ln>
        <a:effectLst/>
        <a:sp3d/>
      </c:spPr>
    </c:sideWall>
    <c:backWall>
      <c:thickness val="0"/>
      <c:spPr>
        <a:prstGeom prst="rect">
          <a:avLst/>
        </a:prstGeom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494999999999999E-2"/>
                  <c:y val="-4.5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15-44B8-903A-7247EE72FE43}"/>
                </c:ext>
              </c:extLst>
            </c:dLbl>
            <c:dLbl>
              <c:idx val="1"/>
              <c:layout>
                <c:manualLayout>
                  <c:x val="1.6494999999999999E-2"/>
                  <c:y val="-1.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15-44B8-903A-7247EE72FE43}"/>
                </c:ext>
              </c:extLst>
            </c:dLbl>
            <c:dLbl>
              <c:idx val="2"/>
              <c:layout>
                <c:manualLayout>
                  <c:x val="2.3826E-2"/>
                  <c:y val="-3.6466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15-44B8-903A-7247EE72FE43}"/>
                </c:ext>
              </c:extLst>
            </c:dLbl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Лист1!$B$4:$B$6</c:f>
              <c:strCache>
                <c:ptCount val="3"/>
                <c:pt idx="0">
                  <c:v>Взрослые люди (от 18 лет)</c:v>
                </c:pt>
                <c:pt idx="1">
                  <c:v>Молодежь (18-25 лет)</c:v>
                </c:pt>
                <c:pt idx="2">
                  <c:v>Дети от 3 до 12 лет</c:v>
                </c:pt>
              </c:strCache>
            </c:strRef>
          </c:cat>
          <c:val>
            <c:numRef>
              <c:f>Лист1!$C$4:$C$6</c:f>
              <c:numCache>
                <c:formatCode>0%</c:formatCode>
                <c:ptCount val="3"/>
                <c:pt idx="0">
                  <c:v>0.23</c:v>
                </c:pt>
                <c:pt idx="1">
                  <c:v>0.56000000000000005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15-44B8-903A-7247EE72F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20390464"/>
        <c:axId val="720394272"/>
        <c:axId val="0"/>
      </c:bar3DChart>
      <c:catAx>
        <c:axId val="72039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0394272"/>
        <c:crosses val="autoZero"/>
        <c:auto val="1"/>
        <c:lblAlgn val="ctr"/>
        <c:lblOffset val="100"/>
        <c:noMultiLvlLbl val="0"/>
      </c:catAx>
      <c:valAx>
        <c:axId val="720394272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0390464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11825" y="1772816"/>
      <a:ext cx="4128127" cy="4896544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prstGeom prst="rect">
          <a:avLst/>
        </a:prstGeom>
        <a:noFill/>
        <a:ln>
          <a:noFill/>
        </a:ln>
        <a:effectLst/>
        <a:sp3d/>
      </c:spPr>
    </c:floor>
    <c:sideWall>
      <c:thickness val="0"/>
      <c:spPr>
        <a:prstGeom prst="rect">
          <a:avLst/>
        </a:prstGeom>
        <a:noFill/>
        <a:ln>
          <a:noFill/>
        </a:ln>
        <a:effectLst/>
        <a:sp3d/>
      </c:spPr>
    </c:sideWall>
    <c:backWall>
      <c:thickness val="0"/>
      <c:spPr>
        <a:prstGeom prst="rect">
          <a:avLst/>
        </a:prstGeom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prstGeom prst="rect">
              <a:avLst/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883999999999999E-2"/>
                  <c:y val="-7.1708999999999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3A-42F5-B85B-E945C154A73D}"/>
                </c:ext>
              </c:extLst>
            </c:dLbl>
            <c:dLbl>
              <c:idx val="1"/>
              <c:layout>
                <c:manualLayout>
                  <c:x val="2.6473E-2"/>
                  <c:y val="-5.37810000000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3A-42F5-B85B-E945C154A73D}"/>
                </c:ext>
              </c:extLst>
            </c:dLbl>
            <c:dLbl>
              <c:idx val="2"/>
              <c:layout>
                <c:manualLayout>
                  <c:x val="2.1177999999999999E-2"/>
                  <c:y val="-4.4817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3A-42F5-B85B-E945C154A73D}"/>
                </c:ext>
              </c:extLst>
            </c:dLbl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Лист1!$B$9:$B$11</c:f>
              <c:strCache>
                <c:ptCount val="3"/>
                <c:pt idx="0">
                  <c:v>Дошкольники</c:v>
                </c:pt>
                <c:pt idx="1">
                  <c:v>Младшие школьники</c:v>
                </c:pt>
                <c:pt idx="2">
                  <c:v>Подростки</c:v>
                </c:pt>
              </c:strCache>
            </c:strRef>
          </c:cat>
          <c:val>
            <c:numRef>
              <c:f>Лист1!$C$9:$C$11</c:f>
              <c:numCache>
                <c:formatCode>0%</c:formatCode>
                <c:ptCount val="3"/>
                <c:pt idx="0">
                  <c:v>0.49</c:v>
                </c:pt>
                <c:pt idx="1">
                  <c:v>0.75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3A-42F5-B85B-E945C154A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20394816"/>
        <c:axId val="720395360"/>
        <c:axId val="0"/>
      </c:bar3DChart>
      <c:catAx>
        <c:axId val="72039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0395360"/>
        <c:crosses val="autoZero"/>
        <c:auto val="1"/>
        <c:lblAlgn val="ctr"/>
        <c:lblOffset val="100"/>
        <c:noMultiLvlLbl val="0"/>
      </c:catAx>
      <c:valAx>
        <c:axId val="720395360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0394816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3923928" y="1700808"/>
      <a:ext cx="5220072" cy="5112568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95F75-41C0-47BF-8FBB-097CA08E8CC5}" type="doc">
      <dgm:prSet loTypeId="urn:microsoft.com/office/officeart/2005/8/layout/vList5" loCatId="list" qsTypeId="urn:microsoft.com/office/officeart/2005/8/quickstyle/simple1#1" qsCatId="simple" csTypeId="urn:microsoft.com/office/officeart/2005/8/colors/colorful1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9E54AE8C-C76F-4463-82EE-4446D3FA4B17}">
      <dgm:prSet phldrT="[Текст]"/>
      <dgm:spPr bwMode="auto"/>
      <dgm:t>
        <a:bodyPr/>
        <a:lstStyle/>
        <a:p>
          <a:pPr>
            <a:defRPr/>
          </a:pPr>
          <a:r>
            <a:rPr lang="ru-RU"/>
            <a:t>Признаки мошенничества</a:t>
          </a:r>
          <a:endParaRPr/>
        </a:p>
      </dgm:t>
    </dgm:pt>
    <dgm:pt modelId="{97A3A204-855D-44B2-9372-EEB1A8452B54}" type="parTrans" cxnId="{6E89D9B4-4B73-42D8-ACA4-A10A8B6AB01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F001510-2E2C-4741-9E66-EEFFECB8AC1D}" type="sibTrans" cxnId="{6E89D9B4-4B73-42D8-ACA4-A10A8B6AB01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C2846C5-D26A-4448-A195-3840D07742AC}">
      <dgm:prSet phldrT="[Текст]" custT="1"/>
      <dgm:spPr bwMode="auto"/>
      <dgm:t>
        <a:bodyPr/>
        <a:lstStyle/>
        <a:p>
          <a:pPr algn="ctr">
            <a:defRPr/>
          </a:pPr>
          <a:r>
            <a:rPr lang="ru-RU" sz="1900"/>
            <a:t>Твои действия</a:t>
          </a:r>
          <a:endParaRPr/>
        </a:p>
      </dgm:t>
    </dgm:pt>
    <dgm:pt modelId="{6F1A44D5-8CC9-4161-968B-2AEE5F19C556}" type="parTrans" cxnId="{4943EE60-3CE3-47B4-ABC7-875C59E7274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1D65911-B250-4A19-BA47-80BC601CC6D2}" type="sibTrans" cxnId="{4943EE60-3CE3-47B4-ABC7-875C59E7274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A5EC05A-02B7-4E2B-85AE-A61590432C2E}">
      <dgm:prSet phldrT="[Текст]"/>
      <dgm:spPr bwMode="auto"/>
      <dgm:t>
        <a:bodyPr/>
        <a:lstStyle/>
        <a:p>
          <a:pPr algn="l">
            <a:defRPr/>
          </a:pPr>
          <a:r>
            <a:rPr lang="ru-RU"/>
            <a:t>1.</a:t>
          </a:r>
          <a:endParaRPr/>
        </a:p>
      </dgm:t>
    </dgm:pt>
    <dgm:pt modelId="{F7401923-3898-411E-B2B5-168155E28096}" type="parTrans" cxnId="{745A16BE-5EF5-4074-A571-1BDAF41138E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EFA8811-BAEE-4B88-B56B-1036B8C7127B}" type="sibTrans" cxnId="{745A16BE-5EF5-4074-A571-1BDAF41138E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5D7D6A7-DB38-4743-9C19-22D5EB7BD2C3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79C2906B-0443-494F-9B05-DDDAC9F94515}" type="parTrans" cxnId="{C52BF7F5-F47F-49B6-A6DA-EF1ACCE71C0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F1A9587-19DB-4FE2-A4C3-B38D2C241D92}" type="sibTrans" cxnId="{C52BF7F5-F47F-49B6-A6DA-EF1ACCE71C0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F6F935B-84B8-440B-835F-2C071A9D7A4C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DD582EB5-A321-4E2C-A9EB-FDF87AF23562}" type="parTrans" cxnId="{625E01A7-3AA5-4038-8947-A80C9B0CF5F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E345563-0EA2-48C1-BA67-88A4467B6453}" type="sibTrans" cxnId="{625E01A7-3AA5-4038-8947-A80C9B0CF5F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09258C-948E-4ACF-9790-25288B07B4EE}">
      <dgm:prSet phldrT="[Текст]"/>
      <dgm:spPr bwMode="auto"/>
      <dgm:t>
        <a:bodyPr/>
        <a:lstStyle/>
        <a:p>
          <a:pPr algn="l">
            <a:defRPr/>
          </a:pPr>
          <a:r>
            <a:rPr lang="ru-RU"/>
            <a:t>2.</a:t>
          </a:r>
          <a:endParaRPr/>
        </a:p>
      </dgm:t>
    </dgm:pt>
    <dgm:pt modelId="{7E8B5014-503C-44C6-9E54-878780712227}" type="parTrans" cxnId="{DDB72C5E-A303-465B-8C6E-21815D1A72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77C1E93-4946-461C-A837-982DD3F3FE48}" type="sibTrans" cxnId="{DDB72C5E-A303-465B-8C6E-21815D1A72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81644EC-A2E8-480E-9F80-512BEC7FF33D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1593BB8E-B539-4154-BE74-A4355E7BF660}" type="parTrans" cxnId="{DD1355AB-37F4-4E0C-96ED-20875EA6BAF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0C2C04B-E1B9-46C7-A30F-F6C3090B7D38}" type="sibTrans" cxnId="{DD1355AB-37F4-4E0C-96ED-20875EA6BAF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24DCADE-A499-469A-A579-B65EF7BB5622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DCEC31A-3378-4411-8F1F-D1B33BAB431B}" type="parTrans" cxnId="{1C7308AF-E63A-40A3-B06A-4AA715F420D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0EDBCB7-E364-4C6B-AEB9-07924F0C660C}" type="sibTrans" cxnId="{1C7308AF-E63A-40A3-B06A-4AA715F420D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3D8C9E-B1CF-4DC9-8DE5-D9691486367A}">
      <dgm:prSet phldrT="[Текст]"/>
      <dgm:spPr bwMode="auto"/>
      <dgm:t>
        <a:bodyPr/>
        <a:lstStyle/>
        <a:p>
          <a:pPr algn="l">
            <a:defRPr/>
          </a:pPr>
          <a:r>
            <a:rPr lang="ru-RU"/>
            <a:t>3.</a:t>
          </a:r>
          <a:endParaRPr/>
        </a:p>
      </dgm:t>
    </dgm:pt>
    <dgm:pt modelId="{0419CA5F-4BEC-42AA-A731-AA7A74596946}" type="parTrans" cxnId="{0118972E-CCCC-411D-93ED-377250CA9FD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2019B14-3B91-4B93-A346-44C8207D4621}" type="sibTrans" cxnId="{0118972E-CCCC-411D-93ED-377250CA9FD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A500261-C1D7-4364-B6E1-6605E4637281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4BF65D5B-9114-48B5-8F9C-62B5A0B237E7}" type="parTrans" cxnId="{B71C192C-25AF-4509-8367-E6932F902F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5981A1F-E777-4FAE-A465-835BDCF5C893}" type="sibTrans" cxnId="{B71C192C-25AF-4509-8367-E6932F902F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5BB08FD-DCB1-485E-A368-C82B668AA918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2B739C5-39FC-4727-BFF7-6FB78AE646C4}" type="parTrans" cxnId="{C2DF8894-BA48-45AA-A180-D3CA951565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0D47FC4-1FFB-4977-B723-2C774EB90010}" type="sibTrans" cxnId="{C2DF8894-BA48-45AA-A180-D3CA951565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4F6FCBA-A541-468A-9D8C-47D7F0DBA806}">
      <dgm:prSet phldrT="[Текст]"/>
      <dgm:spPr bwMode="auto"/>
      <dgm:t>
        <a:bodyPr/>
        <a:lstStyle/>
        <a:p>
          <a:pPr algn="l">
            <a:defRPr/>
          </a:pPr>
          <a:r>
            <a:rPr lang="ru-RU"/>
            <a:t>4.</a:t>
          </a:r>
          <a:endParaRPr/>
        </a:p>
      </dgm:t>
    </dgm:pt>
    <dgm:pt modelId="{28BA3759-08FA-463A-BBDA-65D24EB44BEC}" type="parTrans" cxnId="{333285D2-9456-484F-BFD2-9D673E8556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009EA94-C310-4F5B-ADBE-8F8CD35E5839}" type="sibTrans" cxnId="{333285D2-9456-484F-BFD2-9D673E8556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8D20520-FFA6-4BA4-BEC1-8B741F64F2D7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18A2753-AF7E-49AA-8917-E27586D3BEC4}" type="parTrans" cxnId="{2D79B328-C285-4BE1-9054-C9CABFB4D95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0932D55-8795-4B7D-A488-E75D6237F6D1}" type="sibTrans" cxnId="{2D79B328-C285-4BE1-9054-C9CABFB4D95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540670B-BCDE-4822-BA97-B49E0673664F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8FC2D379-37EF-4A7A-9438-7E98F7761EA7}" type="parTrans" cxnId="{56210F5C-8E66-49CE-A083-00154801C5B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EF3E4D1-873E-4D77-A7E5-74F9E29D2871}" type="sibTrans" cxnId="{56210F5C-8E66-49CE-A083-00154801C5B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0FDE497-7E70-4A5E-9D12-69801A0BD271}">
      <dgm:prSet phldrT="[Текст]"/>
      <dgm:spPr bwMode="auto"/>
      <dgm:t>
        <a:bodyPr/>
        <a:lstStyle/>
        <a:p>
          <a:pPr algn="l">
            <a:defRPr/>
          </a:pPr>
          <a:r>
            <a:rPr lang="ru-RU"/>
            <a:t>5.</a:t>
          </a:r>
          <a:endParaRPr/>
        </a:p>
      </dgm:t>
    </dgm:pt>
    <dgm:pt modelId="{CA79E388-9B4F-403A-A3F8-5B2408198A3F}" type="parTrans" cxnId="{62DCAE0F-3DBE-4EA6-8E8B-7B16E174536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83F2071-4DAD-4768-9071-213E01A7F6B3}" type="sibTrans" cxnId="{62DCAE0F-3DBE-4EA6-8E8B-7B16E174536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B64B569-F04B-4E44-9C8C-1529F4E5F263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89E03EBA-683B-4FA5-A735-73F70AFDEC17}" type="parTrans" cxnId="{59E6B90A-2C3D-4BCA-A107-C3B06C56EF3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8CFDEB2-22B7-452D-AEFB-263BB9F0FFF4}" type="sibTrans" cxnId="{59E6B90A-2C3D-4BCA-A107-C3B06C56EF3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AD7DA36-827F-4429-8022-38A89AC79798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30540E29-9ED5-4981-87CE-26523FF1893F}" type="parTrans" cxnId="{5F0032AF-B4FC-4AB0-B116-0FCA64CE03C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9C1D0D9-83FB-405A-8512-AAB46346DA10}" type="sibTrans" cxnId="{5F0032AF-B4FC-4AB0-B116-0FCA64CE03C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8C780F-3CC7-4F98-9DFD-2578AE5BC0D5}" type="pres">
      <dgm:prSet presAssocID="{46F95F75-41C0-47BF-8FBB-097CA08E8CC5}" presName="Name0" presStyleCnt="0">
        <dgm:presLayoutVars>
          <dgm:dir/>
          <dgm:animLvl val="lvl"/>
          <dgm:resizeHandles val="exact"/>
        </dgm:presLayoutVars>
      </dgm:prSet>
      <dgm:spPr bwMode="auto"/>
      <dgm:t>
        <a:bodyPr/>
        <a:lstStyle/>
        <a:p>
          <a:endParaRPr lang="ru-RU"/>
        </a:p>
      </dgm:t>
    </dgm:pt>
    <dgm:pt modelId="{2252D0EA-1220-4864-BEE8-33D03CAEF9BB}" type="pres">
      <dgm:prSet presAssocID="{9E54AE8C-C76F-4463-82EE-4446D3FA4B17}" presName="linNode" presStyleCnt="0"/>
      <dgm:spPr bwMode="auto"/>
    </dgm:pt>
    <dgm:pt modelId="{F816338A-C4AA-4350-9D24-C82885E9567F}" type="pres">
      <dgm:prSet presAssocID="{9E54AE8C-C76F-4463-82EE-4446D3FA4B17}" presName="parentText" presStyleLbl="node1" presStyleIdx="0" presStyleCnt="6">
        <dgm:presLayoutVars>
          <dgm:chMax val="1"/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D432286D-3B8B-4D22-806A-7361F0AE7E40}" type="pres">
      <dgm:prSet presAssocID="{9E54AE8C-C76F-4463-82EE-4446D3FA4B17}" presName="descendantText" presStyleLbl="alignAccFollowNode1" presStyleIdx="0" presStyleCnt="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7E964CE-EB4F-4E27-ACF0-7BAB2DD03B8F}" type="pres">
      <dgm:prSet presAssocID="{5F001510-2E2C-4741-9E66-EEFFECB8AC1D}" presName="sp" presStyleCnt="0"/>
      <dgm:spPr bwMode="auto"/>
    </dgm:pt>
    <dgm:pt modelId="{AF192645-16A4-4741-BCDA-1FAC079D4D47}" type="pres">
      <dgm:prSet presAssocID="{8A5EC05A-02B7-4E2B-85AE-A61590432C2E}" presName="linNode" presStyleCnt="0"/>
      <dgm:spPr bwMode="auto"/>
    </dgm:pt>
    <dgm:pt modelId="{1DB7AF76-9A7B-4986-985B-4635147B7706}" type="pres">
      <dgm:prSet presAssocID="{8A5EC05A-02B7-4E2B-85AE-A61590432C2E}" presName="parentText" presStyleLbl="node1" presStyleIdx="1" presStyleCnt="6">
        <dgm:presLayoutVars>
          <dgm:chMax val="1"/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9D2AC95A-7DA3-4058-9CFC-761861BCEE5E}" type="pres">
      <dgm:prSet presAssocID="{8A5EC05A-02B7-4E2B-85AE-A61590432C2E}" presName="descendantText" presStyleLbl="alignAccFollowNode1" presStyleIdx="1" presStyleCnt="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1A19378B-0CB7-4641-9AFA-EE8D0DDD3A21}" type="pres">
      <dgm:prSet presAssocID="{BEFA8811-BAEE-4B88-B56B-1036B8C7127B}" presName="sp" presStyleCnt="0"/>
      <dgm:spPr bwMode="auto"/>
    </dgm:pt>
    <dgm:pt modelId="{68390FBB-8238-4C27-B068-1DFDA85E6116}" type="pres">
      <dgm:prSet presAssocID="{AF09258C-948E-4ACF-9790-25288B07B4EE}" presName="linNode" presStyleCnt="0"/>
      <dgm:spPr bwMode="auto"/>
    </dgm:pt>
    <dgm:pt modelId="{451AC2B2-CC4C-4162-AF6B-0D513F56D57F}" type="pres">
      <dgm:prSet presAssocID="{AF09258C-948E-4ACF-9790-25288B07B4EE}" presName="parentText" presStyleLbl="node1" presStyleIdx="2" presStyleCnt="6">
        <dgm:presLayoutVars>
          <dgm:chMax val="1"/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11AAD42-079B-4A62-A865-A852B22D2970}" type="pres">
      <dgm:prSet presAssocID="{AF09258C-948E-4ACF-9790-25288B07B4EE}" presName="descendantText" presStyleLbl="alignAccFollowNode1" presStyleIdx="2" presStyleCnt="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4D549938-B6B5-48D8-8EA5-E2A6413EA986}" type="pres">
      <dgm:prSet presAssocID="{077C1E93-4946-461C-A837-982DD3F3FE48}" presName="sp" presStyleCnt="0"/>
      <dgm:spPr bwMode="auto"/>
    </dgm:pt>
    <dgm:pt modelId="{5015F512-9124-4F8A-BC57-B597663DFDAF}" type="pres">
      <dgm:prSet presAssocID="{7D3D8C9E-B1CF-4DC9-8DE5-D9691486367A}" presName="linNode" presStyleCnt="0"/>
      <dgm:spPr bwMode="auto"/>
    </dgm:pt>
    <dgm:pt modelId="{732D13F0-A7DD-4395-8937-5AC012EE03FD}" type="pres">
      <dgm:prSet presAssocID="{7D3D8C9E-B1CF-4DC9-8DE5-D9691486367A}" presName="parentText" presStyleLbl="node1" presStyleIdx="3" presStyleCnt="6">
        <dgm:presLayoutVars>
          <dgm:chMax val="1"/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C22457A9-6776-436A-9D2F-4696546FAA30}" type="pres">
      <dgm:prSet presAssocID="{7D3D8C9E-B1CF-4DC9-8DE5-D9691486367A}" presName="descendantText" presStyleLbl="alignAccFollowNode1" presStyleIdx="3" presStyleCnt="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4DE49114-2FA6-41EF-BE30-CF256D1B1426}" type="pres">
      <dgm:prSet presAssocID="{22019B14-3B91-4B93-A346-44C8207D4621}" presName="sp" presStyleCnt="0"/>
      <dgm:spPr bwMode="auto"/>
    </dgm:pt>
    <dgm:pt modelId="{14E14F75-0E27-4A96-8017-9316FB835ADB}" type="pres">
      <dgm:prSet presAssocID="{34F6FCBA-A541-468A-9D8C-47D7F0DBA806}" presName="linNode" presStyleCnt="0"/>
      <dgm:spPr bwMode="auto"/>
    </dgm:pt>
    <dgm:pt modelId="{0E0B6C8F-7FFB-4444-9305-3114BAC15A7A}" type="pres">
      <dgm:prSet presAssocID="{34F6FCBA-A541-468A-9D8C-47D7F0DBA806}" presName="parentText" presStyleLbl="node1" presStyleIdx="4" presStyleCnt="6">
        <dgm:presLayoutVars>
          <dgm:chMax val="1"/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35BB67DC-172F-44DF-AE06-ACAA7B77F733}" type="pres">
      <dgm:prSet presAssocID="{34F6FCBA-A541-468A-9D8C-47D7F0DBA806}" presName="descendantText" presStyleLbl="alignAccFollowNode1" presStyleIdx="4" presStyleCnt="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E414A3D6-FDB2-41F5-9540-BA511E96DC57}" type="pres">
      <dgm:prSet presAssocID="{6009EA94-C310-4F5B-ADBE-8F8CD35E5839}" presName="sp" presStyleCnt="0"/>
      <dgm:spPr bwMode="auto"/>
    </dgm:pt>
    <dgm:pt modelId="{E3490E8E-4C05-43F8-9630-58B40D4A753D}" type="pres">
      <dgm:prSet presAssocID="{20FDE497-7E70-4A5E-9D12-69801A0BD271}" presName="linNode" presStyleCnt="0"/>
      <dgm:spPr bwMode="auto"/>
    </dgm:pt>
    <dgm:pt modelId="{7EA64AFB-FD82-488E-B813-C015A55E9A65}" type="pres">
      <dgm:prSet presAssocID="{20FDE497-7E70-4A5E-9D12-69801A0BD271}" presName="parentText" presStyleLbl="node1" presStyleIdx="5" presStyleCnt="6">
        <dgm:presLayoutVars>
          <dgm:chMax val="1"/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A062EAC-938B-4563-9D71-8FFDA7B50137}" type="pres">
      <dgm:prSet presAssocID="{20FDE497-7E70-4A5E-9D12-69801A0BD271}" presName="descendantText" presStyleLbl="alignAccFollowNode1" presStyleIdx="5" presStyleCnt="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</dgm:ptLst>
  <dgm:cxnLst>
    <dgm:cxn modelId="{56210F5C-8E66-49CE-A083-00154801C5B3}" srcId="{34F6FCBA-A541-468A-9D8C-47D7F0DBA806}" destId="{6540670B-BCDE-4822-BA97-B49E0673664F}" srcOrd="1" destOrd="0" parTransId="{8FC2D379-37EF-4A7A-9438-7E98F7761EA7}" sibTransId="{4EF3E4D1-873E-4D77-A7E5-74F9E29D2871}"/>
    <dgm:cxn modelId="{1C7308AF-E63A-40A3-B06A-4AA715F420D5}" srcId="{AF09258C-948E-4ACF-9790-25288B07B4EE}" destId="{024DCADE-A499-469A-A579-B65EF7BB5622}" srcOrd="1" destOrd="0" parTransId="{ADCEC31A-3378-4411-8F1F-D1B33BAB431B}" sibTransId="{30EDBCB7-E364-4C6B-AEB9-07924F0C660C}"/>
    <dgm:cxn modelId="{BBF56A7C-CF73-4B16-BBF3-2C89CD00CBEA}" type="presOf" srcId="{EA500261-C1D7-4364-B6E1-6605E4637281}" destId="{C22457A9-6776-436A-9D2F-4696546FAA30}" srcOrd="0" destOrd="0" presId="urn:microsoft.com/office/officeart/2005/8/layout/vList5"/>
    <dgm:cxn modelId="{DD1355AB-37F4-4E0C-96ED-20875EA6BAFB}" srcId="{AF09258C-948E-4ACF-9790-25288B07B4EE}" destId="{381644EC-A2E8-480E-9F80-512BEC7FF33D}" srcOrd="0" destOrd="0" parTransId="{1593BB8E-B539-4154-BE74-A4355E7BF660}" sibTransId="{10C2C04B-E1B9-46C7-A30F-F6C3090B7D38}"/>
    <dgm:cxn modelId="{DDB72C5E-A303-465B-8C6E-21815D1A727D}" srcId="{46F95F75-41C0-47BF-8FBB-097CA08E8CC5}" destId="{AF09258C-948E-4ACF-9790-25288B07B4EE}" srcOrd="2" destOrd="0" parTransId="{7E8B5014-503C-44C6-9E54-878780712227}" sibTransId="{077C1E93-4946-461C-A837-982DD3F3FE48}"/>
    <dgm:cxn modelId="{E532615D-2367-4721-BBF2-9A5435EF9D07}" type="presOf" srcId="{6C2846C5-D26A-4448-A195-3840D07742AC}" destId="{D432286D-3B8B-4D22-806A-7361F0AE7E40}" srcOrd="0" destOrd="0" presId="urn:microsoft.com/office/officeart/2005/8/layout/vList5"/>
    <dgm:cxn modelId="{333285D2-9456-484F-BFD2-9D673E8556DD}" srcId="{46F95F75-41C0-47BF-8FBB-097CA08E8CC5}" destId="{34F6FCBA-A541-468A-9D8C-47D7F0DBA806}" srcOrd="4" destOrd="0" parTransId="{28BA3759-08FA-463A-BBDA-65D24EB44BEC}" sibTransId="{6009EA94-C310-4F5B-ADBE-8F8CD35E5839}"/>
    <dgm:cxn modelId="{22F43098-2A03-4BA8-A59C-5CF69679B7A3}" type="presOf" srcId="{AF09258C-948E-4ACF-9790-25288B07B4EE}" destId="{451AC2B2-CC4C-4162-AF6B-0D513F56D57F}" srcOrd="0" destOrd="0" presId="urn:microsoft.com/office/officeart/2005/8/layout/vList5"/>
    <dgm:cxn modelId="{B0167A32-82CF-4D33-90BF-43BA38F6F31B}" type="presOf" srcId="{024DCADE-A499-469A-A579-B65EF7BB5622}" destId="{011AAD42-079B-4A62-A865-A852B22D2970}" srcOrd="0" destOrd="1" presId="urn:microsoft.com/office/officeart/2005/8/layout/vList5"/>
    <dgm:cxn modelId="{5F0032AF-B4FC-4AB0-B116-0FCA64CE03CB}" srcId="{20FDE497-7E70-4A5E-9D12-69801A0BD271}" destId="{DAD7DA36-827F-4429-8022-38A89AC79798}" srcOrd="1" destOrd="0" parTransId="{30540E29-9ED5-4981-87CE-26523FF1893F}" sibTransId="{19C1D0D9-83FB-405A-8512-AAB46346DA10}"/>
    <dgm:cxn modelId="{C2DF8894-BA48-45AA-A180-D3CA951565A6}" srcId="{7D3D8C9E-B1CF-4DC9-8DE5-D9691486367A}" destId="{05BB08FD-DCB1-485E-A368-C82B668AA918}" srcOrd="1" destOrd="0" parTransId="{A2B739C5-39FC-4727-BFF7-6FB78AE646C4}" sibTransId="{00D47FC4-1FFB-4977-B723-2C774EB90010}"/>
    <dgm:cxn modelId="{FDEB6AB8-4B63-476A-A8CD-FFDAA98EB6BE}" type="presOf" srcId="{F5D7D6A7-DB38-4743-9C19-22D5EB7BD2C3}" destId="{9D2AC95A-7DA3-4058-9CFC-761861BCEE5E}" srcOrd="0" destOrd="0" presId="urn:microsoft.com/office/officeart/2005/8/layout/vList5"/>
    <dgm:cxn modelId="{B71C192C-25AF-4509-8367-E6932F902F24}" srcId="{7D3D8C9E-B1CF-4DC9-8DE5-D9691486367A}" destId="{EA500261-C1D7-4364-B6E1-6605E4637281}" srcOrd="0" destOrd="0" parTransId="{4BF65D5B-9114-48B5-8F9C-62B5A0B237E7}" sibTransId="{75981A1F-E777-4FAE-A465-835BDCF5C893}"/>
    <dgm:cxn modelId="{17A635B6-F0D8-4C0C-B8C4-2A91050909A4}" type="presOf" srcId="{6540670B-BCDE-4822-BA97-B49E0673664F}" destId="{35BB67DC-172F-44DF-AE06-ACAA7B77F733}" srcOrd="0" destOrd="1" presId="urn:microsoft.com/office/officeart/2005/8/layout/vList5"/>
    <dgm:cxn modelId="{2500E951-7D0E-4128-B1A7-5ADDF8EC6674}" type="presOf" srcId="{C8D20520-FFA6-4BA4-BEC1-8B741F64F2D7}" destId="{35BB67DC-172F-44DF-AE06-ACAA7B77F733}" srcOrd="0" destOrd="0" presId="urn:microsoft.com/office/officeart/2005/8/layout/vList5"/>
    <dgm:cxn modelId="{A6074BE4-2914-44DA-87D6-AE9DAE555486}" type="presOf" srcId="{46F95F75-41C0-47BF-8FBB-097CA08E8CC5}" destId="{F18C780F-3CC7-4F98-9DFD-2578AE5BC0D5}" srcOrd="0" destOrd="0" presId="urn:microsoft.com/office/officeart/2005/8/layout/vList5"/>
    <dgm:cxn modelId="{745A16BE-5EF5-4074-A571-1BDAF41138E8}" srcId="{46F95F75-41C0-47BF-8FBB-097CA08E8CC5}" destId="{8A5EC05A-02B7-4E2B-85AE-A61590432C2E}" srcOrd="1" destOrd="0" parTransId="{F7401923-3898-411E-B2B5-168155E28096}" sibTransId="{BEFA8811-BAEE-4B88-B56B-1036B8C7127B}"/>
    <dgm:cxn modelId="{80FE763A-CD43-4131-BDCB-9FA37F66F2D6}" type="presOf" srcId="{34F6FCBA-A541-468A-9D8C-47D7F0DBA806}" destId="{0E0B6C8F-7FFB-4444-9305-3114BAC15A7A}" srcOrd="0" destOrd="0" presId="urn:microsoft.com/office/officeart/2005/8/layout/vList5"/>
    <dgm:cxn modelId="{6E89D9B4-4B73-42D8-ACA4-A10A8B6AB013}" srcId="{46F95F75-41C0-47BF-8FBB-097CA08E8CC5}" destId="{9E54AE8C-C76F-4463-82EE-4446D3FA4B17}" srcOrd="0" destOrd="0" parTransId="{97A3A204-855D-44B2-9372-EEB1A8452B54}" sibTransId="{5F001510-2E2C-4741-9E66-EEFFECB8AC1D}"/>
    <dgm:cxn modelId="{59E6B90A-2C3D-4BCA-A107-C3B06C56EF3B}" srcId="{20FDE497-7E70-4A5E-9D12-69801A0BD271}" destId="{0B64B569-F04B-4E44-9C8C-1529F4E5F263}" srcOrd="0" destOrd="0" parTransId="{89E03EBA-683B-4FA5-A735-73F70AFDEC17}" sibTransId="{B8CFDEB2-22B7-452D-AEFB-263BB9F0FFF4}"/>
    <dgm:cxn modelId="{C3A083E5-5742-4B2E-9D24-A78D50CBF7AC}" type="presOf" srcId="{EF6F935B-84B8-440B-835F-2C071A9D7A4C}" destId="{9D2AC95A-7DA3-4058-9CFC-761861BCEE5E}" srcOrd="0" destOrd="1" presId="urn:microsoft.com/office/officeart/2005/8/layout/vList5"/>
    <dgm:cxn modelId="{D8B0B6FC-B133-49E8-809D-A4556DC7F3CC}" type="presOf" srcId="{20FDE497-7E70-4A5E-9D12-69801A0BD271}" destId="{7EA64AFB-FD82-488E-B813-C015A55E9A65}" srcOrd="0" destOrd="0" presId="urn:microsoft.com/office/officeart/2005/8/layout/vList5"/>
    <dgm:cxn modelId="{27E5E5F8-EFC7-4A12-867F-258A55270C76}" type="presOf" srcId="{0B64B569-F04B-4E44-9C8C-1529F4E5F263}" destId="{0A062EAC-938B-4563-9D71-8FFDA7B50137}" srcOrd="0" destOrd="0" presId="urn:microsoft.com/office/officeart/2005/8/layout/vList5"/>
    <dgm:cxn modelId="{C52BF7F5-F47F-49B6-A6DA-EF1ACCE71C01}" srcId="{8A5EC05A-02B7-4E2B-85AE-A61590432C2E}" destId="{F5D7D6A7-DB38-4743-9C19-22D5EB7BD2C3}" srcOrd="0" destOrd="0" parTransId="{79C2906B-0443-494F-9B05-DDDAC9F94515}" sibTransId="{FF1A9587-19DB-4FE2-A4C3-B38D2C241D92}"/>
    <dgm:cxn modelId="{9B546AF3-E41C-42A5-9615-AE2D9F305CAF}" type="presOf" srcId="{9E54AE8C-C76F-4463-82EE-4446D3FA4B17}" destId="{F816338A-C4AA-4350-9D24-C82885E9567F}" srcOrd="0" destOrd="0" presId="urn:microsoft.com/office/officeart/2005/8/layout/vList5"/>
    <dgm:cxn modelId="{59E521AE-1C6C-41A7-B313-C743A96B518B}" type="presOf" srcId="{381644EC-A2E8-480E-9F80-512BEC7FF33D}" destId="{011AAD42-079B-4A62-A865-A852B22D2970}" srcOrd="0" destOrd="0" presId="urn:microsoft.com/office/officeart/2005/8/layout/vList5"/>
    <dgm:cxn modelId="{D5F658DF-4651-4898-BE16-B9237D6C348F}" type="presOf" srcId="{8A5EC05A-02B7-4E2B-85AE-A61590432C2E}" destId="{1DB7AF76-9A7B-4986-985B-4635147B7706}" srcOrd="0" destOrd="0" presId="urn:microsoft.com/office/officeart/2005/8/layout/vList5"/>
    <dgm:cxn modelId="{2D79B328-C285-4BE1-9054-C9CABFB4D959}" srcId="{34F6FCBA-A541-468A-9D8C-47D7F0DBA806}" destId="{C8D20520-FFA6-4BA4-BEC1-8B741F64F2D7}" srcOrd="0" destOrd="0" parTransId="{218A2753-AF7E-49AA-8917-E27586D3BEC4}" sibTransId="{40932D55-8795-4B7D-A488-E75D6237F6D1}"/>
    <dgm:cxn modelId="{DD697D56-96E9-40C8-AEC1-6510CD99DE61}" type="presOf" srcId="{05BB08FD-DCB1-485E-A368-C82B668AA918}" destId="{C22457A9-6776-436A-9D2F-4696546FAA30}" srcOrd="0" destOrd="1" presId="urn:microsoft.com/office/officeart/2005/8/layout/vList5"/>
    <dgm:cxn modelId="{0118972E-CCCC-411D-93ED-377250CA9FDE}" srcId="{46F95F75-41C0-47BF-8FBB-097CA08E8CC5}" destId="{7D3D8C9E-B1CF-4DC9-8DE5-D9691486367A}" srcOrd="3" destOrd="0" parTransId="{0419CA5F-4BEC-42AA-A731-AA7A74596946}" sibTransId="{22019B14-3B91-4B93-A346-44C8207D4621}"/>
    <dgm:cxn modelId="{86021CAC-DE3B-464D-A284-F2CBD231D20C}" type="presOf" srcId="{DAD7DA36-827F-4429-8022-38A89AC79798}" destId="{0A062EAC-938B-4563-9D71-8FFDA7B50137}" srcOrd="0" destOrd="1" presId="urn:microsoft.com/office/officeart/2005/8/layout/vList5"/>
    <dgm:cxn modelId="{62DCAE0F-3DBE-4EA6-8E8B-7B16E1745365}" srcId="{46F95F75-41C0-47BF-8FBB-097CA08E8CC5}" destId="{20FDE497-7E70-4A5E-9D12-69801A0BD271}" srcOrd="5" destOrd="0" parTransId="{CA79E388-9B4F-403A-A3F8-5B2408198A3F}" sibTransId="{383F2071-4DAD-4768-9071-213E01A7F6B3}"/>
    <dgm:cxn modelId="{4943EE60-3CE3-47B4-ABC7-875C59E7274C}" srcId="{9E54AE8C-C76F-4463-82EE-4446D3FA4B17}" destId="{6C2846C5-D26A-4448-A195-3840D07742AC}" srcOrd="0" destOrd="0" parTransId="{6F1A44D5-8CC9-4161-968B-2AEE5F19C556}" sibTransId="{51D65911-B250-4A19-BA47-80BC601CC6D2}"/>
    <dgm:cxn modelId="{625E01A7-3AA5-4038-8947-A80C9B0CF5F2}" srcId="{8A5EC05A-02B7-4E2B-85AE-A61590432C2E}" destId="{EF6F935B-84B8-440B-835F-2C071A9D7A4C}" srcOrd="1" destOrd="0" parTransId="{DD582EB5-A321-4E2C-A9EB-FDF87AF23562}" sibTransId="{8E345563-0EA2-48C1-BA67-88A4467B6453}"/>
    <dgm:cxn modelId="{6AE5DBDB-0387-4B65-A708-AEB02564270B}" type="presOf" srcId="{7D3D8C9E-B1CF-4DC9-8DE5-D9691486367A}" destId="{732D13F0-A7DD-4395-8937-5AC012EE03FD}" srcOrd="0" destOrd="0" presId="urn:microsoft.com/office/officeart/2005/8/layout/vList5"/>
    <dgm:cxn modelId="{E634C454-471C-4B53-9598-60497179C909}" type="presParOf" srcId="{F18C780F-3CC7-4F98-9DFD-2578AE5BC0D5}" destId="{2252D0EA-1220-4864-BEE8-33D03CAEF9BB}" srcOrd="0" destOrd="0" presId="urn:microsoft.com/office/officeart/2005/8/layout/vList5"/>
    <dgm:cxn modelId="{F7E56858-5028-4463-888D-B343CD78B679}" type="presParOf" srcId="{2252D0EA-1220-4864-BEE8-33D03CAEF9BB}" destId="{F816338A-C4AA-4350-9D24-C82885E9567F}" srcOrd="0" destOrd="0" presId="urn:microsoft.com/office/officeart/2005/8/layout/vList5"/>
    <dgm:cxn modelId="{B0DA07BF-05FD-4431-883E-E70CDD739F5E}" type="presParOf" srcId="{2252D0EA-1220-4864-BEE8-33D03CAEF9BB}" destId="{D432286D-3B8B-4D22-806A-7361F0AE7E40}" srcOrd="1" destOrd="0" presId="urn:microsoft.com/office/officeart/2005/8/layout/vList5"/>
    <dgm:cxn modelId="{75AC3B0A-F6FD-4E8B-923E-655F241FFAD9}" type="presParOf" srcId="{F18C780F-3CC7-4F98-9DFD-2578AE5BC0D5}" destId="{07E964CE-EB4F-4E27-ACF0-7BAB2DD03B8F}" srcOrd="1" destOrd="0" presId="urn:microsoft.com/office/officeart/2005/8/layout/vList5"/>
    <dgm:cxn modelId="{983F5755-EFD1-49E9-AA0B-33601A440710}" type="presParOf" srcId="{F18C780F-3CC7-4F98-9DFD-2578AE5BC0D5}" destId="{AF192645-16A4-4741-BCDA-1FAC079D4D47}" srcOrd="2" destOrd="0" presId="urn:microsoft.com/office/officeart/2005/8/layout/vList5"/>
    <dgm:cxn modelId="{43F0FF3D-8BA3-481B-B63B-42979D50B7B9}" type="presParOf" srcId="{AF192645-16A4-4741-BCDA-1FAC079D4D47}" destId="{1DB7AF76-9A7B-4986-985B-4635147B7706}" srcOrd="0" destOrd="0" presId="urn:microsoft.com/office/officeart/2005/8/layout/vList5"/>
    <dgm:cxn modelId="{4620CE26-4614-4F0B-BD19-00E095CFE424}" type="presParOf" srcId="{AF192645-16A4-4741-BCDA-1FAC079D4D47}" destId="{9D2AC95A-7DA3-4058-9CFC-761861BCEE5E}" srcOrd="1" destOrd="0" presId="urn:microsoft.com/office/officeart/2005/8/layout/vList5"/>
    <dgm:cxn modelId="{24E34E00-4E21-4691-9E39-8AD98B016A39}" type="presParOf" srcId="{F18C780F-3CC7-4F98-9DFD-2578AE5BC0D5}" destId="{1A19378B-0CB7-4641-9AFA-EE8D0DDD3A21}" srcOrd="3" destOrd="0" presId="urn:microsoft.com/office/officeart/2005/8/layout/vList5"/>
    <dgm:cxn modelId="{CAF13675-7D50-4692-87A0-BD093BE28890}" type="presParOf" srcId="{F18C780F-3CC7-4F98-9DFD-2578AE5BC0D5}" destId="{68390FBB-8238-4C27-B068-1DFDA85E6116}" srcOrd="4" destOrd="0" presId="urn:microsoft.com/office/officeart/2005/8/layout/vList5"/>
    <dgm:cxn modelId="{2762D234-92EE-4F47-9F1F-8A1CDBEC5C14}" type="presParOf" srcId="{68390FBB-8238-4C27-B068-1DFDA85E6116}" destId="{451AC2B2-CC4C-4162-AF6B-0D513F56D57F}" srcOrd="0" destOrd="0" presId="urn:microsoft.com/office/officeart/2005/8/layout/vList5"/>
    <dgm:cxn modelId="{E7A7C7C8-18D0-44CB-80F2-97991CD23AD5}" type="presParOf" srcId="{68390FBB-8238-4C27-B068-1DFDA85E6116}" destId="{011AAD42-079B-4A62-A865-A852B22D2970}" srcOrd="1" destOrd="0" presId="urn:microsoft.com/office/officeart/2005/8/layout/vList5"/>
    <dgm:cxn modelId="{015FDE45-3784-41E2-8B5D-5659F7C9F475}" type="presParOf" srcId="{F18C780F-3CC7-4F98-9DFD-2578AE5BC0D5}" destId="{4D549938-B6B5-48D8-8EA5-E2A6413EA986}" srcOrd="5" destOrd="0" presId="urn:microsoft.com/office/officeart/2005/8/layout/vList5"/>
    <dgm:cxn modelId="{4839D254-A1BE-4620-8C67-0DB92F60D7CE}" type="presParOf" srcId="{F18C780F-3CC7-4F98-9DFD-2578AE5BC0D5}" destId="{5015F512-9124-4F8A-BC57-B597663DFDAF}" srcOrd="6" destOrd="0" presId="urn:microsoft.com/office/officeart/2005/8/layout/vList5"/>
    <dgm:cxn modelId="{DA3AD064-9B17-4907-9DA3-B288EC543EDE}" type="presParOf" srcId="{5015F512-9124-4F8A-BC57-B597663DFDAF}" destId="{732D13F0-A7DD-4395-8937-5AC012EE03FD}" srcOrd="0" destOrd="0" presId="urn:microsoft.com/office/officeart/2005/8/layout/vList5"/>
    <dgm:cxn modelId="{D4FDD95B-1367-46F6-8418-706CEE2E1FF0}" type="presParOf" srcId="{5015F512-9124-4F8A-BC57-B597663DFDAF}" destId="{C22457A9-6776-436A-9D2F-4696546FAA30}" srcOrd="1" destOrd="0" presId="urn:microsoft.com/office/officeart/2005/8/layout/vList5"/>
    <dgm:cxn modelId="{BCA19D64-681C-4203-B735-14AFCFFFD737}" type="presParOf" srcId="{F18C780F-3CC7-4F98-9DFD-2578AE5BC0D5}" destId="{4DE49114-2FA6-41EF-BE30-CF256D1B1426}" srcOrd="7" destOrd="0" presId="urn:microsoft.com/office/officeart/2005/8/layout/vList5"/>
    <dgm:cxn modelId="{72D187BD-6329-46E3-BC09-733AE0029EDC}" type="presParOf" srcId="{F18C780F-3CC7-4F98-9DFD-2578AE5BC0D5}" destId="{14E14F75-0E27-4A96-8017-9316FB835ADB}" srcOrd="8" destOrd="0" presId="urn:microsoft.com/office/officeart/2005/8/layout/vList5"/>
    <dgm:cxn modelId="{D72EF122-775E-4F46-B6CE-E7CA15BB5485}" type="presParOf" srcId="{14E14F75-0E27-4A96-8017-9316FB835ADB}" destId="{0E0B6C8F-7FFB-4444-9305-3114BAC15A7A}" srcOrd="0" destOrd="0" presId="urn:microsoft.com/office/officeart/2005/8/layout/vList5"/>
    <dgm:cxn modelId="{040062D0-42F3-4763-B466-3B8F5CA6DFDE}" type="presParOf" srcId="{14E14F75-0E27-4A96-8017-9316FB835ADB}" destId="{35BB67DC-172F-44DF-AE06-ACAA7B77F733}" srcOrd="1" destOrd="0" presId="urn:microsoft.com/office/officeart/2005/8/layout/vList5"/>
    <dgm:cxn modelId="{E8BC2AB3-0F5A-42B8-B357-B86F83F45FBF}" type="presParOf" srcId="{F18C780F-3CC7-4F98-9DFD-2578AE5BC0D5}" destId="{E414A3D6-FDB2-41F5-9540-BA511E96DC57}" srcOrd="9" destOrd="0" presId="urn:microsoft.com/office/officeart/2005/8/layout/vList5"/>
    <dgm:cxn modelId="{F991C5D9-89BD-431A-8010-939B92DEE176}" type="presParOf" srcId="{F18C780F-3CC7-4F98-9DFD-2578AE5BC0D5}" destId="{E3490E8E-4C05-43F8-9630-58B40D4A753D}" srcOrd="10" destOrd="0" presId="urn:microsoft.com/office/officeart/2005/8/layout/vList5"/>
    <dgm:cxn modelId="{C2DC06B2-D783-46B2-8E88-33C4A01F0F65}" type="presParOf" srcId="{E3490E8E-4C05-43F8-9630-58B40D4A753D}" destId="{7EA64AFB-FD82-488E-B813-C015A55E9A65}" srcOrd="0" destOrd="0" presId="urn:microsoft.com/office/officeart/2005/8/layout/vList5"/>
    <dgm:cxn modelId="{995E0D11-71B0-44AD-875F-543E894BDDD5}" type="presParOf" srcId="{E3490E8E-4C05-43F8-9630-58B40D4A753D}" destId="{0A062EAC-938B-4563-9D71-8FFDA7B5013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2286D-3B8B-4D22-806A-7361F0AE7E40}">
      <dsp:nvSpPr>
        <dsp:cNvPr id="0" name=""/>
        <dsp:cNvSpPr/>
      </dsp:nvSpPr>
      <dsp:spPr bwMode="auto">
        <a:xfrm rot="5400000">
          <a:off x="5451881" y="-2323950"/>
          <a:ext cx="616662" cy="542137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r>
            <a:rPr lang="ru-RU" sz="1900" kern="1200"/>
            <a:t>Твои действия</a:t>
          </a:r>
          <a:endParaRPr kern="1200"/>
        </a:p>
      </dsp:txBody>
      <dsp:txXfrm rot="-5400000">
        <a:off x="3049525" y="108509"/>
        <a:ext cx="5391273" cy="556456"/>
      </dsp:txXfrm>
    </dsp:sp>
    <dsp:sp modelId="{F816338A-C4AA-4350-9D24-C82885E9567F}">
      <dsp:nvSpPr>
        <dsp:cNvPr id="0" name=""/>
        <dsp:cNvSpPr/>
      </dsp:nvSpPr>
      <dsp:spPr bwMode="auto">
        <a:xfrm>
          <a:off x="0" y="1323"/>
          <a:ext cx="3049524" cy="770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kern="1200"/>
            <a:t>Признаки мошенничества</a:t>
          </a:r>
          <a:endParaRPr sz="2100" kern="1200"/>
        </a:p>
      </dsp:txBody>
      <dsp:txXfrm>
        <a:off x="37629" y="38952"/>
        <a:ext cx="2974266" cy="695570"/>
      </dsp:txXfrm>
    </dsp:sp>
    <dsp:sp modelId="{9D2AC95A-7DA3-4058-9CFC-761861BCEE5E}">
      <dsp:nvSpPr>
        <dsp:cNvPr id="0" name=""/>
        <dsp:cNvSpPr/>
      </dsp:nvSpPr>
      <dsp:spPr bwMode="auto">
        <a:xfrm rot="5400000">
          <a:off x="5451881" y="-1514579"/>
          <a:ext cx="616662" cy="542137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</dsp:txBody>
      <dsp:txXfrm rot="-5400000">
        <a:off x="3049525" y="917880"/>
        <a:ext cx="5391273" cy="556456"/>
      </dsp:txXfrm>
    </dsp:sp>
    <dsp:sp modelId="{1DB7AF76-9A7B-4986-985B-4635147B7706}">
      <dsp:nvSpPr>
        <dsp:cNvPr id="0" name=""/>
        <dsp:cNvSpPr/>
      </dsp:nvSpPr>
      <dsp:spPr bwMode="auto">
        <a:xfrm>
          <a:off x="0" y="810694"/>
          <a:ext cx="3049524" cy="770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kern="1200"/>
            <a:t>1.</a:t>
          </a:r>
          <a:endParaRPr sz="2100" kern="1200"/>
        </a:p>
      </dsp:txBody>
      <dsp:txXfrm>
        <a:off x="37629" y="848323"/>
        <a:ext cx="2974266" cy="695570"/>
      </dsp:txXfrm>
    </dsp:sp>
    <dsp:sp modelId="{011AAD42-079B-4A62-A865-A852B22D2970}">
      <dsp:nvSpPr>
        <dsp:cNvPr id="0" name=""/>
        <dsp:cNvSpPr/>
      </dsp:nvSpPr>
      <dsp:spPr bwMode="auto">
        <a:xfrm rot="5400000">
          <a:off x="5451881" y="-705209"/>
          <a:ext cx="616662" cy="542137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</dsp:txBody>
      <dsp:txXfrm rot="-5400000">
        <a:off x="3049525" y="1727250"/>
        <a:ext cx="5391273" cy="556456"/>
      </dsp:txXfrm>
    </dsp:sp>
    <dsp:sp modelId="{451AC2B2-CC4C-4162-AF6B-0D513F56D57F}">
      <dsp:nvSpPr>
        <dsp:cNvPr id="0" name=""/>
        <dsp:cNvSpPr/>
      </dsp:nvSpPr>
      <dsp:spPr bwMode="auto">
        <a:xfrm>
          <a:off x="0" y="1620064"/>
          <a:ext cx="3049524" cy="770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kern="1200"/>
            <a:t>2.</a:t>
          </a:r>
          <a:endParaRPr sz="2100" kern="1200"/>
        </a:p>
      </dsp:txBody>
      <dsp:txXfrm>
        <a:off x="37629" y="1657693"/>
        <a:ext cx="2974266" cy="695570"/>
      </dsp:txXfrm>
    </dsp:sp>
    <dsp:sp modelId="{C22457A9-6776-436A-9D2F-4696546FAA30}">
      <dsp:nvSpPr>
        <dsp:cNvPr id="0" name=""/>
        <dsp:cNvSpPr/>
      </dsp:nvSpPr>
      <dsp:spPr bwMode="auto">
        <a:xfrm rot="5400000">
          <a:off x="5451881" y="104160"/>
          <a:ext cx="616662" cy="542137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</dsp:txBody>
      <dsp:txXfrm rot="-5400000">
        <a:off x="3049525" y="2536620"/>
        <a:ext cx="5391273" cy="556456"/>
      </dsp:txXfrm>
    </dsp:sp>
    <dsp:sp modelId="{732D13F0-A7DD-4395-8937-5AC012EE03FD}">
      <dsp:nvSpPr>
        <dsp:cNvPr id="0" name=""/>
        <dsp:cNvSpPr/>
      </dsp:nvSpPr>
      <dsp:spPr bwMode="auto">
        <a:xfrm>
          <a:off x="0" y="2429434"/>
          <a:ext cx="3049524" cy="770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kern="1200"/>
            <a:t>3.</a:t>
          </a:r>
          <a:endParaRPr sz="2100" kern="1200"/>
        </a:p>
      </dsp:txBody>
      <dsp:txXfrm>
        <a:off x="37629" y="2467063"/>
        <a:ext cx="2974266" cy="695570"/>
      </dsp:txXfrm>
    </dsp:sp>
    <dsp:sp modelId="{35BB67DC-172F-44DF-AE06-ACAA7B77F733}">
      <dsp:nvSpPr>
        <dsp:cNvPr id="0" name=""/>
        <dsp:cNvSpPr/>
      </dsp:nvSpPr>
      <dsp:spPr bwMode="auto">
        <a:xfrm rot="5400000">
          <a:off x="5451881" y="913530"/>
          <a:ext cx="616662" cy="5421376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</dsp:txBody>
      <dsp:txXfrm rot="-5400000">
        <a:off x="3049525" y="3345990"/>
        <a:ext cx="5391273" cy="556456"/>
      </dsp:txXfrm>
    </dsp:sp>
    <dsp:sp modelId="{0E0B6C8F-7FFB-4444-9305-3114BAC15A7A}">
      <dsp:nvSpPr>
        <dsp:cNvPr id="0" name=""/>
        <dsp:cNvSpPr/>
      </dsp:nvSpPr>
      <dsp:spPr bwMode="auto">
        <a:xfrm>
          <a:off x="0" y="3238804"/>
          <a:ext cx="3049524" cy="77082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kern="1200"/>
            <a:t>4.</a:t>
          </a:r>
          <a:endParaRPr sz="2100" kern="1200"/>
        </a:p>
      </dsp:txBody>
      <dsp:txXfrm>
        <a:off x="37629" y="3276433"/>
        <a:ext cx="2974266" cy="695570"/>
      </dsp:txXfrm>
    </dsp:sp>
    <dsp:sp modelId="{0A062EAC-938B-4563-9D71-8FFDA7B50137}">
      <dsp:nvSpPr>
        <dsp:cNvPr id="0" name=""/>
        <dsp:cNvSpPr/>
      </dsp:nvSpPr>
      <dsp:spPr bwMode="auto">
        <a:xfrm rot="5400000">
          <a:off x="5451881" y="1722900"/>
          <a:ext cx="616662" cy="542137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defRPr/>
          </a:pPr>
          <a:endParaRPr lang="ru-RU" sz="1600" kern="1200"/>
        </a:p>
      </dsp:txBody>
      <dsp:txXfrm rot="-5400000">
        <a:off x="3049525" y="4155360"/>
        <a:ext cx="5391273" cy="556456"/>
      </dsp:txXfrm>
    </dsp:sp>
    <dsp:sp modelId="{7EA64AFB-FD82-488E-B813-C015A55E9A65}">
      <dsp:nvSpPr>
        <dsp:cNvPr id="0" name=""/>
        <dsp:cNvSpPr/>
      </dsp:nvSpPr>
      <dsp:spPr bwMode="auto">
        <a:xfrm>
          <a:off x="0" y="4048174"/>
          <a:ext cx="3049524" cy="770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kern="1200"/>
            <a:t>5.</a:t>
          </a:r>
          <a:endParaRPr sz="2100" kern="1200"/>
        </a:p>
      </dsp:txBody>
      <dsp:txXfrm>
        <a:off x="37629" y="4085803"/>
        <a:ext cx="2974266" cy="69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9B63B-FFD5-4250-8AB7-54EC88A38BF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67AAD-CC21-493B-ABAD-E5117448F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61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34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79BF5-4623-F699-171C-55DAC800F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028364-6E15-199B-4A79-D446D9E6C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F1078-D34B-7808-103C-53252DC3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36DFD-3ED8-42D8-B6CE-66ED3C6EC979}" type="datetime1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456298-9071-5D6E-BDFB-68C8ECEC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85E0FB-9AB0-0300-3967-CD843D5B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59273-2827-4AC6-E4D6-F6CF8C58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8F646D-D742-06F6-2F4A-E20796A64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0BC8B-9A60-3DE2-D67F-743E4CD7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9D73-B08C-496B-8D15-C0BFB0064D99}" type="datetime1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680EDF-1F47-5FF7-98AE-2BA32F38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B55A3-AA6B-320E-400F-6F032384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02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119480-7D14-10D6-B395-99B6CDD9F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915CD3-3B06-0F78-1AC9-FAC5AA551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F89972-5BCE-23E5-8899-D416BF77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37D6-58BE-4E50-84B6-372D0C52A800}" type="datetime1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EC653-1407-0F2B-EAE3-F7DA769A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92E5B-DDB1-353D-2F0F-2A824DDD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2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4550" y="510867"/>
            <a:ext cx="9184353" cy="91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44553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7124996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4550" y="510867"/>
            <a:ext cx="9184353" cy="91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44553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72679687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jpg" descr="3.jpg">
            <a:extLst>
              <a:ext uri="{FF2B5EF4-FFF2-40B4-BE49-F238E27FC236}">
                <a16:creationId xmlns:a16="http://schemas.microsoft.com/office/drawing/2014/main" id="{74669416-B2B0-464C-84F1-59DB683A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379" y="-14816"/>
            <a:ext cx="12238075" cy="6887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335965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43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F9B3C-B79D-BA2B-6988-A61F32A08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A64B4-EDAC-092E-0E13-866404482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9C43D-D59D-9E9D-AF2B-D06DE84F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0EFD-1D35-4201-99CC-3C1C12E976F0}" type="datetime1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2AD9D-6EAB-1470-8F72-AC368BD5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7569AA-0F5A-01FF-759F-4B8BE49B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2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2F4E4-A9C8-26BE-FFD3-2D886D16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084642-E7A5-AA5B-F9D7-12074F076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E8AA5F-7063-6E2F-0A13-043A4B91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0D59-6F0F-4BAF-9130-D3797BF4691F}" type="datetime1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B2766-4654-561A-4BE5-98F8CA90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A6DD6-895A-D3B7-CE8F-7968314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92BB6-0524-A7A3-4215-31712EBA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BBA157-B279-F043-833D-E5DAF74C7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81E65C-629B-7D8B-A21F-7348355C2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0B367A-4236-4E33-5E09-930840E8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8F16-3DCB-457F-B225-3C550F46D494}" type="datetime1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A35C-A2BB-EEC2-61F7-27AD935F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B2FD07-1B17-E2D2-DFAC-8036E1B6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97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1C12B-44D5-FB2B-58E4-45BB9767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CC6FB9-0777-3737-9343-382349191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92E080-2D29-CB16-AA67-9C855C30D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D1C1BB-B744-406D-2080-92F3FA108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015F1A-853B-0175-4B31-7FF01CDDE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06752E-7584-8BC9-1643-E23093AF0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009F-CA41-4341-8F95-D38A7B532F47}" type="datetime1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E152B8-9BD3-6465-3DA8-27C5428B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84BC4F-76E2-F14A-97B0-5DBEA762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68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28EB-8E62-73ED-84BF-53A5F4B3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473442-63E3-22C2-FE23-B895E11A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CB90-E465-422D-97C4-58977E000D12}" type="datetime1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2D698C-93A9-FA1F-587F-BD2DBE51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673BF6-1F55-D597-8AFC-859408F1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4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576584-B293-4B32-35B0-59023325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929-7246-4F74-BF33-ED679F45E752}" type="datetime1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6C0DA3-3A52-4BDD-2447-71C7F039D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67F8BE-CF58-40A3-284F-42C3D7F7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40142-F1BE-812E-0361-4EFB117F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A3B0E-69BC-E39A-A9BC-F738FEE95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5642D4-1A2A-7422-783A-EB03C3323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15F9ED-731D-5DCE-E783-33075F83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BFFC-2229-4980-B949-CFD25B2895A2}" type="datetime1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4EDDA2-96E0-DBB7-A0F9-D478955B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26842B-29DB-7441-6D14-683D48C4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5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020B8-03A0-5243-5A0F-B8021153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38FE8F-390E-AF21-5C8A-AACEECF3B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0EC17C-4336-CE0B-D5B5-54B25B644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C5EDAF-81E4-9E2A-003C-DA2612BB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01C2-A81C-4B0B-A836-22855BA6C90A}" type="datetime1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6529EA-E855-7273-1A72-6493A45E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526810-4E6C-3EFC-064E-15F417C1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35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29E16-7643-784C-8825-D2658788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BC062-7CFC-4817-3DC3-FCB66EC9B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BF361-47CF-17AA-A500-60C21FD52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1C00C-A997-4094-A043-8B277409DB08}" type="datetime1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E631-DC20-84D3-FBDF-2787CDEC6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2393C4-8487-A81D-6128-7E276F7F3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12D9-646D-CD42-BAE4-93FC3C4E6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9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5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34.sv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0.jpg"/><Relationship Id="rId5" Type="http://schemas.openxmlformats.org/officeDocument/2006/relationships/image" Target="../media/image16.svg"/><Relationship Id="rId10" Type="http://schemas.openxmlformats.org/officeDocument/2006/relationships/image" Target="../media/image10.emf"/><Relationship Id="rId4" Type="http://schemas.openxmlformats.org/officeDocument/2006/relationships/image" Target="../media/image12.png"/><Relationship Id="rId9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6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6.png"/><Relationship Id="rId3" Type="http://schemas.openxmlformats.org/officeDocument/2006/relationships/image" Target="../media/image42.svg"/><Relationship Id="rId7" Type="http://schemas.openxmlformats.org/officeDocument/2006/relationships/image" Target="../media/image33.png"/><Relationship Id="rId12" Type="http://schemas.openxmlformats.org/officeDocument/2006/relationships/image" Target="../media/image5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48.svg"/><Relationship Id="rId4" Type="http://schemas.openxmlformats.org/officeDocument/2006/relationships/image" Target="../media/image6.emf"/><Relationship Id="rId9" Type="http://schemas.openxmlformats.org/officeDocument/2006/relationships/image" Target="../media/image34.png"/><Relationship Id="rId1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9.svg"/><Relationship Id="rId3" Type="http://schemas.openxmlformats.org/officeDocument/2006/relationships/image" Target="../media/image14.svg"/><Relationship Id="rId7" Type="http://schemas.openxmlformats.org/officeDocument/2006/relationships/image" Target="../media/image53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16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9.svg"/><Relationship Id="rId3" Type="http://schemas.openxmlformats.org/officeDocument/2006/relationships/image" Target="../media/image14.svg"/><Relationship Id="rId7" Type="http://schemas.openxmlformats.org/officeDocument/2006/relationships/image" Target="../media/image53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16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6.emf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0.svg"/><Relationship Id="rId3" Type="http://schemas.openxmlformats.org/officeDocument/2006/relationships/image" Target="../media/image42.sv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48.sv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6.emf"/><Relationship Id="rId9" Type="http://schemas.openxmlformats.org/officeDocument/2006/relationships/image" Target="../media/image13.png"/><Relationship Id="rId1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5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0.emf"/><Relationship Id="rId1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6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5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0.emf"/><Relationship Id="rId1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4.png"/><Relationship Id="rId12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.emf"/><Relationship Id="rId5" Type="http://schemas.openxmlformats.org/officeDocument/2006/relationships/image" Target="../media/image16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6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5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0.emf"/><Relationship Id="rId14" Type="http://schemas.openxmlformats.org/officeDocument/2006/relationships/image" Target="../media/image2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6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1.png"/><Relationship Id="rId3" Type="http://schemas.openxmlformats.org/officeDocument/2006/relationships/image" Target="../media/image42.svg"/><Relationship Id="rId7" Type="http://schemas.openxmlformats.org/officeDocument/2006/relationships/image" Target="../media/image33.png"/><Relationship Id="rId12" Type="http://schemas.openxmlformats.org/officeDocument/2006/relationships/image" Target="../media/image5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48.svg"/><Relationship Id="rId4" Type="http://schemas.openxmlformats.org/officeDocument/2006/relationships/image" Target="../media/image6.emf"/><Relationship Id="rId9" Type="http://schemas.openxmlformats.org/officeDocument/2006/relationships/image" Target="../media/image34.png"/><Relationship Id="rId1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50.svg"/><Relationship Id="rId12" Type="http://schemas.openxmlformats.org/officeDocument/2006/relationships/image" Target="../media/image6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5.emf"/><Relationship Id="rId15" Type="http://schemas.openxmlformats.org/officeDocument/2006/relationships/image" Target="../media/image27.svg"/><Relationship Id="rId10" Type="http://schemas.openxmlformats.org/officeDocument/2006/relationships/image" Target="../media/image43.png"/><Relationship Id="rId4" Type="http://schemas.openxmlformats.org/officeDocument/2006/relationships/image" Target="../media/image6.emf"/><Relationship Id="rId9" Type="http://schemas.openxmlformats.org/officeDocument/2006/relationships/image" Target="../media/image60.svg"/><Relationship Id="rId1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.emf"/><Relationship Id="rId3" Type="http://schemas.openxmlformats.org/officeDocument/2006/relationships/image" Target="../media/image6.emf"/><Relationship Id="rId7" Type="http://schemas.openxmlformats.org/officeDocument/2006/relationships/diagramColors" Target="../diagrams/colors1.xml"/><Relationship Id="rId12" Type="http://schemas.openxmlformats.org/officeDocument/2006/relationships/image" Target="../media/image6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0.svg"/><Relationship Id="rId4" Type="http://schemas.openxmlformats.org/officeDocument/2006/relationships/diagramData" Target="../diagrams/data1.xml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.emf"/><Relationship Id="rId3" Type="http://schemas.openxmlformats.org/officeDocument/2006/relationships/image" Target="../media/image42.svg"/><Relationship Id="rId7" Type="http://schemas.openxmlformats.org/officeDocument/2006/relationships/image" Target="../media/image33.png"/><Relationship Id="rId12" Type="http://schemas.openxmlformats.org/officeDocument/2006/relationships/image" Target="../media/image5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48.svg"/><Relationship Id="rId4" Type="http://schemas.openxmlformats.org/officeDocument/2006/relationships/image" Target="../media/image6.emf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emf"/><Relationship Id="rId7" Type="http://schemas.openxmlformats.org/officeDocument/2006/relationships/image" Target="../media/image25.sv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image" Target="../media/image67.svg"/><Relationship Id="rId7" Type="http://schemas.openxmlformats.org/officeDocument/2006/relationships/image" Target="../media/image10.emf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69.svg"/><Relationship Id="rId5" Type="http://schemas.openxmlformats.org/officeDocument/2006/relationships/image" Target="../media/image16.svg"/><Relationship Id="rId10" Type="http://schemas.openxmlformats.org/officeDocument/2006/relationships/image" Target="../media/image48.png"/><Relationship Id="rId4" Type="http://schemas.openxmlformats.org/officeDocument/2006/relationships/image" Target="../media/image12.png"/><Relationship Id="rId9" Type="http://schemas.openxmlformats.org/officeDocument/2006/relationships/image" Target="../media/image3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.yandex.ru/album/20254097/track/97923167?activeTab=about&amp;dir=des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hyperlink" Target="https://&#1084;&#1086;&#1080;&#1092;&#1080;&#1085;&#1072;&#1085;&#1089;&#1099;.&#1088;&#1092;/materials/azbuka-finansovoj-gramotnosti-so-smesharikami/?ysclid=ln8zon0fi8483233393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music.yandex.ru/album/20254097/track/97923167?activeTab=about&amp;dir=desc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k.com/video-73154028_456242842" TargetMode="External"/><Relationship Id="rId5" Type="http://schemas.openxmlformats.org/officeDocument/2006/relationships/hyperlink" Target="https://bobrenok.oc3.ru/" TargetMode="External"/><Relationship Id="rId4" Type="http://schemas.openxmlformats.org/officeDocument/2006/relationships/hyperlink" Target="https://&#1084;&#1086;&#1080;&#1092;&#1080;&#1085;&#1072;&#1085;&#1089;&#1099;.&#1088;&#1092;/materials/azbuka-finansovoj-gramotnosti-so-smesharikami/" TargetMode="External"/><Relationship Id="rId9" Type="http://schemas.openxmlformats.org/officeDocument/2006/relationships/image" Target="../media/image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0.emf"/><Relationship Id="rId5" Type="http://schemas.openxmlformats.org/officeDocument/2006/relationships/image" Target="../media/image31.svg"/><Relationship Id="rId10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34.sv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0.emf"/><Relationship Id="rId5" Type="http://schemas.openxmlformats.org/officeDocument/2006/relationships/image" Target="../media/image16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6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14980A-575B-3AF9-AA60-B9DC5DE4C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8" t="5066" r="5264" b="153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8D1247-F879-0270-7AFB-DC5DDCA33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25491"/>
            <a:ext cx="9144000" cy="4419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 спикера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7DC3AB-15EB-E1D1-FEC2-EE705488B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81247" y="1399477"/>
            <a:ext cx="9416972" cy="3725717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28ADA691-3EA0-BCE0-61A4-68FF434C8B25}"/>
              </a:ext>
            </a:extLst>
          </p:cNvPr>
          <p:cNvSpPr/>
          <p:nvPr/>
        </p:nvSpPr>
        <p:spPr bwMode="auto">
          <a:xfrm>
            <a:off x="4816090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9F895-D495-A90A-7C7F-628AC6880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76881" y="527816"/>
            <a:ext cx="1438237" cy="3544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52F890-6FE9-5DDB-5A77-558AEB9ED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-6267" y="6641856"/>
            <a:ext cx="12192001" cy="2018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55C71B3-228A-CD0E-E8B1-F58DBBF46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0562" y="4192634"/>
            <a:ext cx="952500" cy="163285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19491E-71B5-D9C5-93AA-3623B6C38A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39" y="-10633"/>
            <a:ext cx="2306128" cy="1202364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rgbClr val="2EB5BB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0EB820-F94C-6897-C349-6F6A1CD337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062" y="259619"/>
            <a:ext cx="1861457" cy="7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8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Овальная выноска 51">
            <a:extLst>
              <a:ext uri="{FF2B5EF4-FFF2-40B4-BE49-F238E27FC236}">
                <a16:creationId xmlns:a16="http://schemas.microsoft.com/office/drawing/2014/main" id="{928D67DB-547D-1E59-9AB4-D5BD7D6D2D0C}"/>
              </a:ext>
            </a:extLst>
          </p:cNvPr>
          <p:cNvSpPr/>
          <p:nvPr/>
        </p:nvSpPr>
        <p:spPr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695320-076D-A23E-CF46-E19051B63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 bwMode="auto"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4B704A7-B063-F926-F8E9-864AF5007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6941CE-4C5F-371C-7B56-AD65B7303D33}"/>
              </a:ext>
            </a:extLst>
          </p:cNvPr>
          <p:cNvSpPr txBox="1"/>
          <p:nvPr/>
        </p:nvSpPr>
        <p:spPr bwMode="auto">
          <a:xfrm>
            <a:off x="9011866" y="2357552"/>
            <a:ext cx="21482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5349243-270F-F92D-CEC2-335088A5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75365" y="698371"/>
            <a:ext cx="8411697" cy="5461257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E94E6215-8273-BD5C-158A-AAD78DC9141C}"/>
              </a:ext>
            </a:extLst>
          </p:cNvPr>
          <p:cNvSpPr txBox="1">
            <a:spLocks/>
          </p:cNvSpPr>
          <p:nvPr/>
        </p:nvSpPr>
        <p:spPr bwMode="auto">
          <a:xfrm>
            <a:off x="2316889" y="928703"/>
            <a:ext cx="45406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уровень: задание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ru-RU" sz="2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4AE9FF1E-8468-B47F-C5DE-AC1EAEC9D75F}"/>
              </a:ext>
            </a:extLst>
          </p:cNvPr>
          <p:cNvSpPr/>
          <p:nvPr/>
        </p:nvSpPr>
        <p:spPr>
          <a:xfrm>
            <a:off x="9638485" y="6011499"/>
            <a:ext cx="1456443" cy="846500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277672" y="4807002"/>
            <a:ext cx="1835668" cy="17997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3FB18F11-BD0D-05E9-9ABF-F61AD60F89B3}"/>
              </a:ext>
            </a:extLst>
          </p:cNvPr>
          <p:cNvSpPr txBox="1">
            <a:spLocks/>
          </p:cNvSpPr>
          <p:nvPr/>
        </p:nvSpPr>
        <p:spPr bwMode="auto">
          <a:xfrm>
            <a:off x="1231900" y="1787635"/>
            <a:ext cx="6533768" cy="3522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Вы решили поискать другую игру для вашего планшета. Нашли красочный сайт с описанием персонажей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и исключительно положительными отзывами игроков.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Вы скачали установочные файлы.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Но при запуске игры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на весь экран выплыло окно блокировки </a:t>
            </a:r>
            <a:r>
              <a:rPr lang="en" sz="2000" dirty="0">
                <a:cs typeface="Arial" panose="020B0604020202020204" pitchFamily="34" charset="0"/>
              </a:rPr>
              <a:t>Windows. </a:t>
            </a:r>
            <a:r>
              <a:rPr lang="ru-RU" sz="2000" dirty="0">
                <a:cs typeface="Arial" panose="020B0604020202020204" pitchFamily="34" charset="0"/>
              </a:rPr>
              <a:t>Скачанный файл оказался вредоносным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и установил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на ваш планшет баннер.</a:t>
            </a:r>
            <a:endParaRPr lang="en-US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Во всплывающем окне вам предлагают отправить СМС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на незнакомый номер. Вам дается 3 часа</a:t>
            </a:r>
            <a:r>
              <a:rPr lang="en-US" sz="2000" dirty="0">
                <a:cs typeface="Arial" panose="020B0604020202020204" pitchFamily="34" charset="0"/>
              </a:rPr>
              <a:t/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на оплату программы для снятия баннера.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2" name="Рисунок 1" descr="Как удалить баннер вымогатель? Способ 1-й » Компьютерная помощь">
            <a:extLst>
              <a:ext uri="{FF2B5EF4-FFF2-40B4-BE49-F238E27FC236}">
                <a16:creationId xmlns:a16="http://schemas.microsoft.com/office/drawing/2014/main" id="{5520C452-0B77-1AE4-6482-F6AB6756FAD6}"/>
              </a:ext>
            </a:extLst>
          </p:cNvPr>
          <p:cNvPicPr/>
          <p:nvPr/>
        </p:nvPicPr>
        <p:blipFill rotWithShape="1">
          <a:blip r:embed="rId11"/>
          <a:srcRect b="20389"/>
          <a:stretch/>
        </p:blipFill>
        <p:spPr bwMode="auto">
          <a:xfrm>
            <a:off x="2316889" y="4916373"/>
            <a:ext cx="4274411" cy="194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4EC2A-9A35-A1FB-3032-528662F378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3931107" y="284185"/>
            <a:ext cx="621169" cy="7454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FAFD42-7F6C-2F70-F8AA-BB00E2B77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4454094" y="284184"/>
            <a:ext cx="621169" cy="74540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C19C2B-B3FD-AAC1-17CA-EFAF3FA5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1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D59E58-69A9-05BB-5785-BE54BE58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2F50CB-D97A-307E-04CA-C6C7ABDE6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14" name="Прямоугольник с двумя скругленными соседними углами 13">
            <a:extLst>
              <a:ext uri="{FF2B5EF4-FFF2-40B4-BE49-F238E27FC236}">
                <a16:creationId xmlns:a16="http://schemas.microsoft.com/office/drawing/2014/main" id="{B3D1ED24-EB6F-2E1D-9874-2DC364A0CAC9}"/>
              </a:ext>
            </a:extLst>
          </p:cNvPr>
          <p:cNvSpPr/>
          <p:nvPr/>
        </p:nvSpPr>
        <p:spPr bwMode="auto">
          <a:xfrm>
            <a:off x="488057" y="5822736"/>
            <a:ext cx="1456443" cy="1035263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Объект 4">
            <a:extLst>
              <a:ext uri="{FF2B5EF4-FFF2-40B4-BE49-F238E27FC236}">
                <a16:creationId xmlns:a16="http://schemas.microsoft.com/office/drawing/2014/main" id="{C47C7235-8A3B-B9D6-7DE3-058ED3146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3334" y="4952924"/>
            <a:ext cx="1445692" cy="1417402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5218493"/>
            <a:ext cx="5065362" cy="1639505"/>
          </a:xfrm>
          <a:prstGeom prst="roundRect">
            <a:avLst>
              <a:gd name="adj" fmla="val 202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+mn-lt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21991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800" dirty="0"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1800" dirty="0"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A630ED-EB6E-1030-8B43-6A10BC895E9C}"/>
              </a:ext>
            </a:extLst>
          </p:cNvPr>
          <p:cNvSpPr txBox="1">
            <a:spLocks/>
          </p:cNvSpPr>
          <p:nvPr/>
        </p:nvSpPr>
        <p:spPr bwMode="auto">
          <a:xfrm>
            <a:off x="1555343" y="443163"/>
            <a:ext cx="3406254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уровень: задание </a:t>
            </a:r>
            <a:r>
              <a:rPr lang="en-US" sz="24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ru-RU" sz="2400" b="1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620878"/>
            <a:chOff x="446528" y="1965870"/>
            <a:chExt cx="5360789" cy="2620878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620878"/>
            </a:xfrm>
            <a:prstGeom prst="roundRect">
              <a:avLst>
                <a:gd name="adj" fmla="val 12605"/>
              </a:avLst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28575" y="2185991"/>
              <a:ext cx="5023601" cy="2191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400" dirty="0">
                  <a:ea typeface="Calibri"/>
                  <a:cs typeface="Arial" panose="020B0604020202020204" pitchFamily="34" charset="0"/>
                </a:rPr>
                <a:t>Выключить планшет, сообщить родителям, что на него установился баннер, и дождаться специалиста</a:t>
              </a:r>
              <a:r>
                <a:rPr lang="en-US" sz="2400" dirty="0">
                  <a:ea typeface="Calibri"/>
                  <a:cs typeface="Arial" panose="020B0604020202020204" pitchFamily="34" charset="0"/>
                </a:rPr>
                <a:t/>
              </a:r>
              <a:br>
                <a:rPr lang="en-US" sz="2400" dirty="0">
                  <a:ea typeface="Calibri"/>
                  <a:cs typeface="Arial" panose="020B0604020202020204" pitchFamily="34" charset="0"/>
                </a:rPr>
              </a:br>
              <a:r>
                <a:rPr lang="ru-RU" sz="2400" dirty="0">
                  <a:ea typeface="Calibri"/>
                  <a:cs typeface="Arial" panose="020B0604020202020204" pitchFamily="34" charset="0"/>
                </a:rPr>
                <a:t>по устранению вредоносных программ  </a:t>
              </a:r>
              <a:endParaRPr lang="ru-RU" sz="1200" dirty="0">
                <a:ea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3429000"/>
            <a:ext cx="5065362" cy="1697389"/>
          </a:xfrm>
          <a:prstGeom prst="roundRect">
            <a:avLst>
              <a:gd name="adj" fmla="val 1612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6EF41-1B2C-8C46-43FA-43A124460FE1}"/>
              </a:ext>
            </a:extLst>
          </p:cNvPr>
          <p:cNvSpPr txBox="1"/>
          <p:nvPr/>
        </p:nvSpPr>
        <p:spPr>
          <a:xfrm>
            <a:off x="6608868" y="3576929"/>
            <a:ext cx="4403121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Перезагрузить планшет в надежде,</a:t>
            </a:r>
            <a:r>
              <a:rPr lang="en-US" dirty="0">
                <a:ea typeface="Calibri"/>
                <a:cs typeface="Arial" panose="020B0604020202020204" pitchFamily="34" charset="0"/>
              </a:rPr>
              <a:t/>
            </a:r>
            <a:br>
              <a:rPr lang="en-US" dirty="0">
                <a:ea typeface="Calibri"/>
                <a:cs typeface="Arial" panose="020B0604020202020204" pitchFamily="34" charset="0"/>
              </a:rPr>
            </a:br>
            <a:r>
              <a:rPr lang="ru-RU" dirty="0">
                <a:ea typeface="Calibri"/>
                <a:cs typeface="Arial" panose="020B0604020202020204" pitchFamily="34" charset="0"/>
              </a:rPr>
              <a:t>что баннер исчезнет. Если не поможет, попытаться удалить программу самостоятельно до прихода родителей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B5E9A-8681-5919-8826-FEA8EC617DD5}"/>
              </a:ext>
            </a:extLst>
          </p:cNvPr>
          <p:cNvSpPr txBox="1"/>
          <p:nvPr/>
        </p:nvSpPr>
        <p:spPr>
          <a:xfrm>
            <a:off x="6608868" y="5364797"/>
            <a:ext cx="4494588" cy="179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 Отослать код из баннера в СМС</a:t>
            </a:r>
            <a:r>
              <a:rPr lang="en-US" dirty="0">
                <a:ea typeface="Calibri"/>
                <a:cs typeface="Arial" panose="020B0604020202020204" pitchFamily="34" charset="0"/>
              </a:rPr>
              <a:t/>
            </a:r>
            <a:br>
              <a:rPr lang="en-US" dirty="0">
                <a:ea typeface="Calibri"/>
                <a:cs typeface="Arial" panose="020B0604020202020204" pitchFamily="34" charset="0"/>
              </a:rPr>
            </a:br>
            <a:r>
              <a:rPr lang="ru-RU" dirty="0">
                <a:ea typeface="Calibri"/>
                <a:cs typeface="Arial" panose="020B0604020202020204" pitchFamily="34" charset="0"/>
              </a:rPr>
              <a:t>на предложенный номер. </a:t>
            </a:r>
            <a:br>
              <a:rPr lang="ru-RU" dirty="0">
                <a:ea typeface="Calibri"/>
                <a:cs typeface="Arial" panose="020B0604020202020204" pitchFamily="34" charset="0"/>
              </a:rPr>
            </a:br>
            <a:r>
              <a:rPr lang="ru-RU" dirty="0">
                <a:ea typeface="Calibri"/>
                <a:cs typeface="Arial" panose="020B0604020202020204" pitchFamily="34" charset="0"/>
              </a:rPr>
              <a:t>Если потребуется, оплатить устранение баннера, введя данные своей карты</a:t>
            </a:r>
          </a:p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2B2597-BC9C-070B-E557-A2C129A35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815812" y="270654"/>
            <a:ext cx="621169" cy="74540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C2664F-AB8E-6970-08B5-596A3FA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8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1772817"/>
            <a:ext cx="5688632" cy="151216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баннеров, всплывающих символов и окон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2910299"/>
            <a:ext cx="5688632" cy="93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Ограничение по времени принятия решения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2769326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001541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1852590"/>
            <a:ext cx="258840" cy="91672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E3E5C80-C0D9-2D6F-37DE-3C987C0E4E16}"/>
              </a:ext>
            </a:extLst>
          </p:cNvPr>
          <p:cNvSpPr txBox="1"/>
          <p:nvPr/>
        </p:nvSpPr>
        <p:spPr bwMode="auto">
          <a:xfrm>
            <a:off x="1848334" y="4168810"/>
            <a:ext cx="5574213" cy="1227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Требование выслать по СМС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какие-либо коды, подтверждающие финансовые или иные операции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9C1848C-D3EE-D438-B4DF-3F35B90B7A2A}"/>
              </a:ext>
            </a:extLst>
          </p:cNvPr>
          <p:cNvSpPr txBox="1"/>
          <p:nvPr/>
        </p:nvSpPr>
        <p:spPr bwMode="auto">
          <a:xfrm>
            <a:off x="1848333" y="5749802"/>
            <a:ext cx="5574214" cy="767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Вымогание денег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(даже незначительных сумм)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1D8686-F0C7-C60A-BBDA-A4B1E61A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2962933"/>
            <a:ext cx="258840" cy="91672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AA45CF5-0E5C-77EE-FA5D-6D1B0EEFB431}"/>
              </a:ext>
            </a:extLst>
          </p:cNvPr>
          <p:cNvCxnSpPr/>
          <p:nvPr/>
        </p:nvCxnSpPr>
        <p:spPr>
          <a:xfrm>
            <a:off x="1645920" y="5551715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5BA3E-C6A5-43AE-1B0B-6193F304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4324276"/>
            <a:ext cx="258840" cy="9167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59C368-3224-9DC0-A6A1-F2DB7DC6B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5732259"/>
            <a:ext cx="258840" cy="9167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CC1F4D-9E32-ED50-F4EC-3851B532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28004-3706-4FE5-CF10-787B3B25F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921" t="10074" r="5985" b="18629"/>
          <a:stretch/>
        </p:blipFill>
        <p:spPr>
          <a:xfrm>
            <a:off x="-1" y="-1"/>
            <a:ext cx="12185735" cy="68580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6267" y="-45888"/>
            <a:ext cx="12192001" cy="2018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0F2C50-3B87-6A4F-5F96-5880CF298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205" y="1271801"/>
            <a:ext cx="4357592" cy="204356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46ECE28-9323-08A1-414C-23677B2BE17B}"/>
              </a:ext>
            </a:extLst>
          </p:cNvPr>
          <p:cNvSpPr txBox="1">
            <a:spLocks/>
          </p:cNvSpPr>
          <p:nvPr/>
        </p:nvSpPr>
        <p:spPr bwMode="auto">
          <a:xfrm>
            <a:off x="1292443" y="1609832"/>
            <a:ext cx="3198819" cy="6674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ПОБЕДА</a:t>
            </a:r>
            <a:r>
              <a:rPr lang="ru-RU" sz="4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B84E28-FA27-1E6D-4CE7-6C0E50262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2065" y="2287642"/>
            <a:ext cx="6757483" cy="3870791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9FAD8E91-98C0-E4A2-89A4-4DDC2EC675A9}"/>
              </a:ext>
            </a:extLst>
          </p:cNvPr>
          <p:cNvSpPr txBox="1"/>
          <p:nvPr/>
        </p:nvSpPr>
        <p:spPr bwMode="auto">
          <a:xfrm>
            <a:off x="865965" y="3205977"/>
            <a:ext cx="5409681" cy="287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Вы прошли 1 уровень</a:t>
            </a:r>
            <a:b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и получаете титул </a:t>
            </a:r>
            <a:b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cs typeface="Arial" panose="020B0604020202020204" pitchFamily="34" charset="0"/>
              </a:rPr>
              <a:t>«Рекрут безопасности</a:t>
            </a:r>
            <a:br>
              <a:rPr lang="ru-RU" sz="3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cs typeface="Arial" panose="020B0604020202020204" pitchFamily="34" charset="0"/>
              </a:rPr>
              <a:t>в играх»!</a:t>
            </a:r>
            <a:endParaRPr lang="ru-RU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id="{025C1048-A548-AC90-C510-B8A06CF58EF7}"/>
              </a:ext>
            </a:extLst>
          </p:cNvPr>
          <p:cNvSpPr/>
          <p:nvPr/>
        </p:nvSpPr>
        <p:spPr bwMode="auto">
          <a:xfrm>
            <a:off x="8223776" y="4743450"/>
            <a:ext cx="2474099" cy="211454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FAA8D0-A175-284E-68D0-A6C1FD71B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91342" y="1943566"/>
            <a:ext cx="1712996" cy="10122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463D5D-25EE-C431-30BA-4D9E7AE93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184169" y="539637"/>
            <a:ext cx="1866900" cy="3937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F24622-A204-981A-FC89-1E6391F0D9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7674724" y="1994589"/>
            <a:ext cx="3427829" cy="3694704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3E87DE7-4DA0-DE24-7104-2F29A4376BA9}"/>
              </a:ext>
            </a:extLst>
          </p:cNvPr>
          <p:cNvSpPr/>
          <p:nvPr/>
        </p:nvSpPr>
        <p:spPr bwMode="auto">
          <a:xfrm>
            <a:off x="9460826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865875-4AB8-1425-9FB8-B56B4C9CB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10021617" y="527816"/>
            <a:ext cx="1438237" cy="35449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0A50D-AAEA-A53F-A9E0-AC23BB6B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7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Овальная выноска 51">
            <a:extLst>
              <a:ext uri="{FF2B5EF4-FFF2-40B4-BE49-F238E27FC236}">
                <a16:creationId xmlns:a16="http://schemas.microsoft.com/office/drawing/2014/main" id="{928D67DB-547D-1E59-9AB4-D5BD7D6D2D0C}"/>
              </a:ext>
            </a:extLst>
          </p:cNvPr>
          <p:cNvSpPr/>
          <p:nvPr/>
        </p:nvSpPr>
        <p:spPr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695320-076D-A23E-CF46-E19051B63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 bwMode="auto"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4B704A7-B063-F926-F8E9-864AF5007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6941CE-4C5F-371C-7B56-AD65B7303D33}"/>
              </a:ext>
            </a:extLst>
          </p:cNvPr>
          <p:cNvSpPr txBox="1"/>
          <p:nvPr/>
        </p:nvSpPr>
        <p:spPr bwMode="auto">
          <a:xfrm>
            <a:off x="9011866" y="2357552"/>
            <a:ext cx="21482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5349243-270F-F92D-CEC2-335088A5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388858" y="698371"/>
            <a:ext cx="7847381" cy="5461257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E94E6215-8273-BD5C-158A-AAD78DC9141C}"/>
              </a:ext>
            </a:extLst>
          </p:cNvPr>
          <p:cNvSpPr txBox="1">
            <a:spLocks/>
          </p:cNvSpPr>
          <p:nvPr/>
        </p:nvSpPr>
        <p:spPr bwMode="auto">
          <a:xfrm>
            <a:off x="2316889" y="928703"/>
            <a:ext cx="45406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II </a:t>
            </a:r>
            <a:r>
              <a:rPr lang="ru-RU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уровень: задание 3</a:t>
            </a:r>
          </a:p>
        </p:txBody>
      </p: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4AE9FF1E-8468-B47F-C5DE-AC1EAEC9D75F}"/>
              </a:ext>
            </a:extLst>
          </p:cNvPr>
          <p:cNvSpPr/>
          <p:nvPr/>
        </p:nvSpPr>
        <p:spPr>
          <a:xfrm>
            <a:off x="9638485" y="6011499"/>
            <a:ext cx="1456443" cy="846500"/>
          </a:xfrm>
          <a:prstGeom prst="round2SameRect">
            <a:avLst>
              <a:gd name="adj1" fmla="val 8616"/>
              <a:gd name="adj2" fmla="val 0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3FB18F11-BD0D-05E9-9ABF-F61AD60F89B3}"/>
              </a:ext>
            </a:extLst>
          </p:cNvPr>
          <p:cNvSpPr txBox="1">
            <a:spLocks/>
          </p:cNvSpPr>
          <p:nvPr/>
        </p:nvSpPr>
        <p:spPr bwMode="auto">
          <a:xfrm>
            <a:off x="1490408" y="1782333"/>
            <a:ext cx="6193618" cy="3522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Вы успешно установили игру и приступили</a:t>
            </a:r>
            <a:r>
              <a:rPr lang="en-US" sz="2000" dirty="0">
                <a:cs typeface="Arial" panose="020B0604020202020204" pitchFamily="34" charset="0"/>
              </a:rPr>
              <a:t/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к выполнению заданий. Чтобы стать топ-игроком, вам надо выполнить большое количество квестов, долго добывать и усовершенствовать экипировку. </a:t>
            </a:r>
          </a:p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На одном из заданий вы познакомились с другим игроком. Он попросил у вас номер телефона, чтобы общаться вне игрового чата. В мессенджере игрок предложил вам ускорить выход в топ. Для этого можно осуществить покупку игровых ценностей за реальные деньги по очень выгодной цене.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Это запрещено правилами игры, поэтому всю переписку надо держать в тайне от всех.</a:t>
            </a:r>
          </a:p>
          <a:p>
            <a:pPr marL="0" indent="0">
              <a:buNone/>
              <a:defRPr/>
            </a:pPr>
            <a:endParaRPr lang="ru-RU" sz="2000" dirty="0"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9931E-3659-2597-6769-3AE6F5CA5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464263" y="4680137"/>
            <a:ext cx="1804885" cy="19454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13C04B-A50D-956F-9A7B-C55B2BABD6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474" b="37908"/>
          <a:stretch/>
        </p:blipFill>
        <p:spPr bwMode="auto">
          <a:xfrm>
            <a:off x="2652641" y="5353767"/>
            <a:ext cx="3614810" cy="15261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27F66B-5187-CDA2-10CA-E13B49FE1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4134779" y="109701"/>
            <a:ext cx="452438" cy="6247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88FCF8E-6694-C5E9-0F58-0F1F5A05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16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D1B0C0-B500-1AEF-154B-199FB8A4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8CB68B-E4CA-0C38-DBCC-A98D5881D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5043294"/>
            <a:ext cx="5065362" cy="1494108"/>
          </a:xfrm>
          <a:prstGeom prst="roundRect">
            <a:avLst>
              <a:gd name="adj" fmla="val 2024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+mn-lt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21991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800" dirty="0"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1800" dirty="0"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167334"/>
            <a:chOff x="446528" y="1965870"/>
            <a:chExt cx="5360789" cy="216733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167334"/>
            </a:xfrm>
            <a:prstGeom prst="roundRect">
              <a:avLst>
                <a:gd name="adj" fmla="val 1260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28575" y="2182194"/>
              <a:ext cx="5023601" cy="1766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400" dirty="0">
                  <a:ea typeface="Calibri"/>
                  <a:cs typeface="Arial" panose="020B0604020202020204" pitchFamily="34" charset="0"/>
                </a:rPr>
                <a:t>Не соглашаться, сообщить родителям и администрации игры</a:t>
              </a:r>
              <a:br>
                <a:rPr lang="ru-RU" sz="2400" dirty="0">
                  <a:ea typeface="Calibri"/>
                  <a:cs typeface="Arial" panose="020B0604020202020204" pitchFamily="34" charset="0"/>
                </a:rPr>
              </a:br>
              <a:r>
                <a:rPr lang="ru-RU" sz="2400" dirty="0">
                  <a:ea typeface="Calibri"/>
                  <a:cs typeface="Arial" panose="020B0604020202020204" pitchFamily="34" charset="0"/>
                </a:rPr>
                <a:t>о нарушении правил и возможном мошенничестве</a:t>
              </a:r>
              <a:endParaRPr lang="ru-RU" sz="24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3528645"/>
            <a:ext cx="5065362" cy="1374177"/>
          </a:xfrm>
          <a:prstGeom prst="roundRect">
            <a:avLst>
              <a:gd name="adj" fmla="val 248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6EF41-1B2C-8C46-43FA-43A124460FE1}"/>
              </a:ext>
            </a:extLst>
          </p:cNvPr>
          <p:cNvSpPr txBox="1"/>
          <p:nvPr/>
        </p:nvSpPr>
        <p:spPr>
          <a:xfrm>
            <a:off x="6608868" y="3709933"/>
            <a:ext cx="4403121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Согласиться, не говоря никому, перевести со своей карты требуемые деньги и ждать передачи игровых ценностей</a:t>
            </a:r>
            <a:endParaRPr lang="ru-RU" sz="1050" dirty="0">
              <a:ea typeface="Calibri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B5E9A-8681-5919-8826-FEA8EC617DD5}"/>
              </a:ext>
            </a:extLst>
          </p:cNvPr>
          <p:cNvSpPr txBox="1"/>
          <p:nvPr/>
        </p:nvSpPr>
        <p:spPr>
          <a:xfrm>
            <a:off x="6608868" y="5112891"/>
            <a:ext cx="4494588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Согласиться, в залог предварительно взять часть экипировки, но предоставить другому игроку скриншот обеих сторон своей банковской карты 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AD9CDE-8835-D017-1B19-6509BE5C9A8B}"/>
              </a:ext>
            </a:extLst>
          </p:cNvPr>
          <p:cNvSpPr txBox="1">
            <a:spLocks/>
          </p:cNvSpPr>
          <p:nvPr/>
        </p:nvSpPr>
        <p:spPr bwMode="auto">
          <a:xfrm>
            <a:off x="1555343" y="443163"/>
            <a:ext cx="3406254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II </a:t>
            </a:r>
            <a:r>
              <a:rPr lang="ru-RU" sz="2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уровень: задание 3</a:t>
            </a:r>
            <a:endParaRPr lang="ru-RU" sz="2400" b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Прямоугольник с двумя скругленными соседними углами 10">
            <a:extLst>
              <a:ext uri="{FF2B5EF4-FFF2-40B4-BE49-F238E27FC236}">
                <a16:creationId xmlns:a16="http://schemas.microsoft.com/office/drawing/2014/main" id="{5EFE31CD-6D90-5111-4EBA-75C90F7E96F7}"/>
              </a:ext>
            </a:extLst>
          </p:cNvPr>
          <p:cNvSpPr/>
          <p:nvPr/>
        </p:nvSpPr>
        <p:spPr bwMode="auto">
          <a:xfrm>
            <a:off x="507462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8D4072-9AB6-3B46-7D6D-AF20380A4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7462" y="4818232"/>
            <a:ext cx="1411185" cy="15210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9B1662-D43A-644D-7C97-D246FC2DB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887161" y="356893"/>
            <a:ext cx="452438" cy="62479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DB769-88E4-BDCD-8905-43D0DAEF5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1772817"/>
            <a:ext cx="5688632" cy="792061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общаться с вами в мессенджерах вне игры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2910299"/>
            <a:ext cx="5688632" cy="93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Предложения, нарушающие официальные условия игры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2769326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001541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1852590"/>
            <a:ext cx="258840" cy="91672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E3E5C80-C0D9-2D6F-37DE-3C987C0E4E16}"/>
              </a:ext>
            </a:extLst>
          </p:cNvPr>
          <p:cNvSpPr txBox="1"/>
          <p:nvPr/>
        </p:nvSpPr>
        <p:spPr bwMode="auto">
          <a:xfrm>
            <a:off x="1848334" y="4168810"/>
            <a:ext cx="5574213" cy="1227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Действия, обещающие легкое прохождение игры, недоступное другим игрокам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9C1848C-D3EE-D438-B4DF-3F35B90B7A2A}"/>
              </a:ext>
            </a:extLst>
          </p:cNvPr>
          <p:cNvSpPr txBox="1"/>
          <p:nvPr/>
        </p:nvSpPr>
        <p:spPr bwMode="auto">
          <a:xfrm>
            <a:off x="1848333" y="5749802"/>
            <a:ext cx="5574214" cy="767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Указание держать договоренности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тайне, хранить секрет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1D8686-F0C7-C60A-BBDA-A4B1E61A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2962933"/>
            <a:ext cx="258840" cy="91672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AA45CF5-0E5C-77EE-FA5D-6D1B0EEFB431}"/>
              </a:ext>
            </a:extLst>
          </p:cNvPr>
          <p:cNvCxnSpPr/>
          <p:nvPr/>
        </p:nvCxnSpPr>
        <p:spPr>
          <a:xfrm>
            <a:off x="1645920" y="5551715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5BA3E-C6A5-43AE-1B0B-6193F304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4439036"/>
            <a:ext cx="258840" cy="9167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59C368-3224-9DC0-A6A1-F2DB7DC6B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5732259"/>
            <a:ext cx="258840" cy="9167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E1CF82-F56E-29F0-C89E-AB0B34E5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4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Овальная выноска 51">
            <a:extLst>
              <a:ext uri="{FF2B5EF4-FFF2-40B4-BE49-F238E27FC236}">
                <a16:creationId xmlns:a16="http://schemas.microsoft.com/office/drawing/2014/main" id="{928D67DB-547D-1E59-9AB4-D5BD7D6D2D0C}"/>
              </a:ext>
            </a:extLst>
          </p:cNvPr>
          <p:cNvSpPr/>
          <p:nvPr/>
        </p:nvSpPr>
        <p:spPr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695320-076D-A23E-CF46-E19051B63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 bwMode="auto"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4B704A7-B063-F926-F8E9-864AF5007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6941CE-4C5F-371C-7B56-AD65B7303D33}"/>
              </a:ext>
            </a:extLst>
          </p:cNvPr>
          <p:cNvSpPr txBox="1"/>
          <p:nvPr/>
        </p:nvSpPr>
        <p:spPr bwMode="auto">
          <a:xfrm>
            <a:off x="9011866" y="2357552"/>
            <a:ext cx="21482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5349243-270F-F92D-CEC2-335088A5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388858" y="698371"/>
            <a:ext cx="7847381" cy="5461257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E94E6215-8273-BD5C-158A-AAD78DC9141C}"/>
              </a:ext>
            </a:extLst>
          </p:cNvPr>
          <p:cNvSpPr txBox="1">
            <a:spLocks/>
          </p:cNvSpPr>
          <p:nvPr/>
        </p:nvSpPr>
        <p:spPr bwMode="auto">
          <a:xfrm>
            <a:off x="2316889" y="928703"/>
            <a:ext cx="45406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II </a:t>
            </a:r>
            <a:r>
              <a:rPr lang="ru-RU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уровень: задание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ru-RU" sz="2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4AE9FF1E-8468-B47F-C5DE-AC1EAEC9D75F}"/>
              </a:ext>
            </a:extLst>
          </p:cNvPr>
          <p:cNvSpPr/>
          <p:nvPr/>
        </p:nvSpPr>
        <p:spPr>
          <a:xfrm>
            <a:off x="9638485" y="6011499"/>
            <a:ext cx="1456443" cy="846500"/>
          </a:xfrm>
          <a:prstGeom prst="round2SameRect">
            <a:avLst>
              <a:gd name="adj1" fmla="val 8616"/>
              <a:gd name="adj2" fmla="val 0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3FB18F11-BD0D-05E9-9ABF-F61AD60F89B3}"/>
              </a:ext>
            </a:extLst>
          </p:cNvPr>
          <p:cNvSpPr txBox="1">
            <a:spLocks/>
          </p:cNvSpPr>
          <p:nvPr/>
        </p:nvSpPr>
        <p:spPr bwMode="auto">
          <a:xfrm>
            <a:off x="1490408" y="1782333"/>
            <a:ext cx="6016521" cy="3522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Игра  оказалась такой сложной! Хорошо, что есть «бывалые» игроки, ведущие блоги в телеграмм-канале. 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На одного такого блогера вы подписаны и регулярно смотрите его рекомендации по игре. </a:t>
            </a:r>
          </a:p>
          <a:p>
            <a:pPr marL="0" indent="0">
              <a:buNone/>
              <a:defRPr/>
            </a:pPr>
            <a:r>
              <a:rPr lang="ru-RU" sz="1800" dirty="0">
                <a:cs typeface="Arial" panose="020B0604020202020204" pitchFamily="34" charset="0"/>
              </a:rPr>
              <a:t>Однажды блогер сам написал вам личное сообщение,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но из другого канала. Фотография, большинство постов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и видео совпадали с оригинальным каналом. Блогер сказал вам, что второй аккаунт у него только для самых любимых подписчиков. </a:t>
            </a:r>
            <a:r>
              <a:rPr lang="ru-RU" sz="1800" b="1" dirty="0">
                <a:cs typeface="Arial" panose="020B0604020202020204" pitchFamily="34" charset="0"/>
              </a:rPr>
              <a:t>Он готов лично помочь вам разобраться в тонкостях игры за незначительное вознаграждение: всего 2000 рублей! </a:t>
            </a:r>
            <a:r>
              <a:rPr lang="ru-RU" sz="1800" dirty="0">
                <a:cs typeface="Arial" panose="020B0604020202020204" pitchFamily="34" charset="0"/>
              </a:rPr>
              <a:t>И он поможет вам сделать перевод, для этого надо только прислать фото обеих сторон карты родителей и ввести код из СМС.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9931E-3659-2597-6769-3AE6F5CA5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464263" y="4680137"/>
            <a:ext cx="1804885" cy="19454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3A24AC-9DB7-BF08-9CCE-AE6509D3AF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776965" y="5549122"/>
            <a:ext cx="955738" cy="924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CD5C91-4BA1-73E5-B109-1BE3CA8EE4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3861815" y="306052"/>
            <a:ext cx="452438" cy="624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FB586C-FE08-E489-7976-35DA1E7520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4407742" y="270676"/>
            <a:ext cx="452438" cy="6247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9A4920-AB18-30FC-E908-28E98B68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6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7671099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Кто играет в компьютерные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мобильные игры?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846045"/>
              </p:ext>
            </p:extLst>
          </p:nvPr>
        </p:nvGraphicFramePr>
        <p:xfrm>
          <a:off x="965671" y="1700808"/>
          <a:ext cx="412812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110567"/>
              </p:ext>
            </p:extLst>
          </p:nvPr>
        </p:nvGraphicFramePr>
        <p:xfrm>
          <a:off x="6133728" y="1248986"/>
          <a:ext cx="522007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44D7CE-2827-D334-1912-3127A9043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299AE5-9043-3232-F241-FAB78CE24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F530BC3-38F6-6FDE-3D4B-78231167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E624B7-C163-C218-2904-7DF20DBC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8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5A98FE-FF53-FF96-AD4A-EC545D089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7F14CA77-74D4-7D3A-CF47-3055BB82698B}"/>
              </a:ext>
            </a:extLst>
          </p:cNvPr>
          <p:cNvSpPr/>
          <p:nvPr/>
        </p:nvSpPr>
        <p:spPr bwMode="auto">
          <a:xfrm>
            <a:off x="507462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83BC8A-BABD-C3D5-B62F-6FA2FFE5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7462" y="4818232"/>
            <a:ext cx="1411185" cy="1521054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4997434"/>
            <a:ext cx="5065362" cy="1737313"/>
          </a:xfrm>
          <a:prstGeom prst="roundRect">
            <a:avLst>
              <a:gd name="adj" fmla="val 20244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8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21991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167334"/>
            <a:chOff x="446528" y="1965870"/>
            <a:chExt cx="5360789" cy="216733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167334"/>
            </a:xfrm>
            <a:prstGeom prst="roundRect">
              <a:avLst>
                <a:gd name="adj" fmla="val 12605"/>
              </a:avLst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  <a:gs pos="88000">
                  <a:srgbClr val="92D050"/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28575" y="2331613"/>
              <a:ext cx="5023601" cy="1477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Не высылать никакие данные карты (фото или номер карты и код </a:t>
              </a:r>
              <a:r>
                <a:rPr lang="en-US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CVV</a:t>
              </a:r>
              <a:r>
                <a:rPr lang="ru-RU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). Заблокировать подозрительный телеграмм канал </a:t>
              </a:r>
              <a:endPara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3752212"/>
            <a:ext cx="5065362" cy="1124389"/>
          </a:xfrm>
          <a:prstGeom prst="roundRect">
            <a:avLst>
              <a:gd name="adj" fmla="val 248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6EF41-1B2C-8C46-43FA-43A124460FE1}"/>
              </a:ext>
            </a:extLst>
          </p:cNvPr>
          <p:cNvSpPr txBox="1"/>
          <p:nvPr/>
        </p:nvSpPr>
        <p:spPr>
          <a:xfrm>
            <a:off x="6608868" y="3831330"/>
            <a:ext cx="4494588" cy="925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600" dirty="0">
                <a:ea typeface="Calibri"/>
                <a:cs typeface="Arial" panose="020B0604020202020204" pitchFamily="34" charset="0"/>
              </a:rPr>
              <a:t>Воспользоваться возможностью пообщаться</a:t>
            </a:r>
            <a:r>
              <a:rPr lang="en-US" sz="1600" dirty="0">
                <a:ea typeface="Calibri"/>
                <a:cs typeface="Arial" panose="020B0604020202020204" pitchFamily="34" charset="0"/>
              </a:rPr>
              <a:t/>
            </a:r>
            <a:br>
              <a:rPr lang="en-US" sz="1600" dirty="0">
                <a:ea typeface="Calibri"/>
                <a:cs typeface="Arial" panose="020B0604020202020204" pitchFamily="34" charset="0"/>
              </a:rPr>
            </a:br>
            <a:r>
              <a:rPr lang="ru-RU" sz="1600" dirty="0">
                <a:ea typeface="Calibri"/>
                <a:cs typeface="Arial" panose="020B0604020202020204" pitchFamily="34" charset="0"/>
              </a:rPr>
              <a:t>с известным блогером, прислать ему фото карты</a:t>
            </a:r>
            <a:r>
              <a:rPr lang="en-US" sz="1600" dirty="0">
                <a:ea typeface="Calibri"/>
                <a:cs typeface="Arial" panose="020B0604020202020204" pitchFamily="34" charset="0"/>
              </a:rPr>
              <a:t/>
            </a:r>
            <a:br>
              <a:rPr lang="en-US" sz="1600" dirty="0">
                <a:ea typeface="Calibri"/>
                <a:cs typeface="Arial" panose="020B0604020202020204" pitchFamily="34" charset="0"/>
              </a:rPr>
            </a:br>
            <a:r>
              <a:rPr lang="ru-RU" sz="1600" dirty="0">
                <a:ea typeface="Calibri"/>
                <a:cs typeface="Arial" panose="020B0604020202020204" pitchFamily="34" charset="0"/>
              </a:rPr>
              <a:t>и следовать всем выдаваемым инструкциям</a:t>
            </a:r>
            <a:endParaRPr lang="ru-RU" sz="1000" dirty="0">
              <a:ea typeface="Calibri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B5E9A-8681-5919-8826-FEA8EC617DD5}"/>
              </a:ext>
            </a:extLst>
          </p:cNvPr>
          <p:cNvSpPr txBox="1"/>
          <p:nvPr/>
        </p:nvSpPr>
        <p:spPr>
          <a:xfrm>
            <a:off x="6608868" y="5121292"/>
            <a:ext cx="4494588" cy="14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600" dirty="0">
                <a:ea typeface="Calibri"/>
                <a:cs typeface="Arial" panose="020B0604020202020204" pitchFamily="34" charset="0"/>
              </a:rPr>
              <a:t> Написать владельцу оригинального канала</a:t>
            </a:r>
            <a:r>
              <a:rPr lang="en-US" sz="1600" dirty="0">
                <a:ea typeface="Calibri"/>
                <a:cs typeface="Arial" panose="020B0604020202020204" pitchFamily="34" charset="0"/>
              </a:rPr>
              <a:t/>
            </a:r>
            <a:br>
              <a:rPr lang="en-US" sz="1600" dirty="0">
                <a:ea typeface="Calibri"/>
                <a:cs typeface="Arial" panose="020B0604020202020204" pitchFamily="34" charset="0"/>
              </a:rPr>
            </a:br>
            <a:r>
              <a:rPr lang="ru-RU" sz="1600" dirty="0">
                <a:ea typeface="Calibri"/>
                <a:cs typeface="Arial" panose="020B0604020202020204" pitchFamily="34" charset="0"/>
              </a:rPr>
              <a:t>о поступившем предложении. Если владелец подтвердит, что второй канал его, – прислать фото карты и отправить СМС на указанный номер</a:t>
            </a:r>
            <a:endParaRPr lang="ru-RU" sz="1000" dirty="0">
              <a:ea typeface="Calibri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AD9CDE-8835-D017-1B19-6509BE5C9A8B}"/>
              </a:ext>
            </a:extLst>
          </p:cNvPr>
          <p:cNvSpPr txBox="1">
            <a:spLocks/>
          </p:cNvSpPr>
          <p:nvPr/>
        </p:nvSpPr>
        <p:spPr bwMode="auto">
          <a:xfrm>
            <a:off x="1555343" y="443163"/>
            <a:ext cx="3406254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792AD-882A-10AF-44F8-F5C32DF28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1014840" y="326369"/>
            <a:ext cx="452438" cy="62479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3A2F8-E52E-1B6E-5E5D-364C3AA8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2296190"/>
            <a:ext cx="5688632" cy="792061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дублирующихся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каналов, не имеющих статуса официальных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3433672"/>
            <a:ext cx="5688632" cy="937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Манипуляции в общении, подчеркивание вашей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сверхзначимости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3292699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524914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2375963"/>
            <a:ext cx="258840" cy="91672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E3E5C80-C0D9-2D6F-37DE-3C987C0E4E16}"/>
              </a:ext>
            </a:extLst>
          </p:cNvPr>
          <p:cNvSpPr txBox="1"/>
          <p:nvPr/>
        </p:nvSpPr>
        <p:spPr bwMode="auto">
          <a:xfrm>
            <a:off x="1848334" y="4692183"/>
            <a:ext cx="5574213" cy="1227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Просьба предоставить информацию о данных карты (номер карты, код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CVV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и/или фото карты)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1D8686-F0C7-C60A-BBDA-A4B1E61A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3486306"/>
            <a:ext cx="258840" cy="9167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5BA3E-C6A5-43AE-1B0B-6193F304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4962409"/>
            <a:ext cx="258840" cy="9167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B1BA75-2A96-5D4C-42DC-A1F3DE49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28004-3706-4FE5-CF10-787B3B25F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921" t="10074" r="5985" b="18629"/>
          <a:stretch/>
        </p:blipFill>
        <p:spPr>
          <a:xfrm>
            <a:off x="-1" y="-1"/>
            <a:ext cx="12185735" cy="68580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6267" y="-45888"/>
            <a:ext cx="12192001" cy="2018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0F2C50-3B87-6A4F-5F96-5880CF298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205" y="1271801"/>
            <a:ext cx="4357592" cy="204356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46ECE28-9323-08A1-414C-23677B2BE17B}"/>
              </a:ext>
            </a:extLst>
          </p:cNvPr>
          <p:cNvSpPr txBox="1">
            <a:spLocks/>
          </p:cNvSpPr>
          <p:nvPr/>
        </p:nvSpPr>
        <p:spPr bwMode="auto">
          <a:xfrm>
            <a:off x="1292443" y="1609832"/>
            <a:ext cx="3198819" cy="6674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B84E28-FA27-1E6D-4CE7-6C0E50262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2065" y="2287642"/>
            <a:ext cx="6757483" cy="3870791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9FAD8E91-98C0-E4A2-89A4-4DDC2EC675A9}"/>
              </a:ext>
            </a:extLst>
          </p:cNvPr>
          <p:cNvSpPr txBox="1"/>
          <p:nvPr/>
        </p:nvSpPr>
        <p:spPr bwMode="auto">
          <a:xfrm>
            <a:off x="865965" y="3205977"/>
            <a:ext cx="5409681" cy="287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прошли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уровень </a:t>
            </a:r>
            <a:b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получаете титул </a:t>
            </a:r>
            <a:b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«Адепт безопасности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играх»!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id="{025C1048-A548-AC90-C510-B8A06CF58EF7}"/>
              </a:ext>
            </a:extLst>
          </p:cNvPr>
          <p:cNvSpPr/>
          <p:nvPr/>
        </p:nvSpPr>
        <p:spPr bwMode="auto">
          <a:xfrm>
            <a:off x="8223776" y="4743450"/>
            <a:ext cx="2474099" cy="211454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8E26D-C715-1346-2D83-DB8E33212E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451645" y="1433445"/>
            <a:ext cx="3578694" cy="39911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FAA8D0-A175-284E-68D0-A6C1FD71B6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91342" y="1943566"/>
            <a:ext cx="1712996" cy="10122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463D5D-25EE-C431-30BA-4D9E7AE933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169" y="539637"/>
            <a:ext cx="1866900" cy="393700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8BA42C13-29C3-732C-4B81-6FC504A4189D}"/>
              </a:ext>
            </a:extLst>
          </p:cNvPr>
          <p:cNvSpPr/>
          <p:nvPr/>
        </p:nvSpPr>
        <p:spPr bwMode="auto">
          <a:xfrm>
            <a:off x="9460826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7F592F-3694-2CB9-8973-146DE92E0E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10021617" y="527816"/>
            <a:ext cx="1438237" cy="35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AAD76D-DFE7-8689-0AFD-9500FFB8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9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Овальная выноска 16">
            <a:extLst>
              <a:ext uri="{FF2B5EF4-FFF2-40B4-BE49-F238E27FC236}">
                <a16:creationId xmlns:a16="http://schemas.microsoft.com/office/drawing/2014/main" id="{3F18DCC6-7CBF-1E49-51A5-504A47D279AA}"/>
              </a:ext>
            </a:extLst>
          </p:cNvPr>
          <p:cNvSpPr/>
          <p:nvPr/>
        </p:nvSpPr>
        <p:spPr bwMode="auto"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8F406F-314D-3B84-A63C-508DFB312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C5DF97-6C1F-5445-0F01-7445274A7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72035" y="4933949"/>
            <a:ext cx="1828800" cy="990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36C1C7-DAF4-5034-73C7-AF789C1443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4543"/>
          <a:stretch/>
        </p:blipFill>
        <p:spPr>
          <a:xfrm>
            <a:off x="-344408" y="5742181"/>
            <a:ext cx="12944877" cy="11158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5FE90E8-4631-D4EB-2B0B-2257B7EA956C}"/>
              </a:ext>
            </a:extLst>
          </p:cNvPr>
          <p:cNvGrpSpPr/>
          <p:nvPr/>
        </p:nvGrpSpPr>
        <p:grpSpPr>
          <a:xfrm>
            <a:off x="6209355" y="1367267"/>
            <a:ext cx="519612" cy="126258"/>
            <a:chOff x="7743039" y="1249960"/>
            <a:chExt cx="722840" cy="17564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C0B545D-EAC0-3739-B73A-B0387994FCC4}"/>
                </a:ext>
              </a:extLst>
            </p:cNvPr>
            <p:cNvSpPr/>
            <p:nvPr/>
          </p:nvSpPr>
          <p:spPr>
            <a:xfrm>
              <a:off x="77430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B685D6A-6380-7686-86BB-BBB36B1B7216}"/>
                </a:ext>
              </a:extLst>
            </p:cNvPr>
            <p:cNvSpPr/>
            <p:nvPr/>
          </p:nvSpPr>
          <p:spPr>
            <a:xfrm>
              <a:off x="80166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BE874A8B-C363-6DEA-51A9-1FEBD171E3BF}"/>
                </a:ext>
              </a:extLst>
            </p:cNvPr>
            <p:cNvSpPr/>
            <p:nvPr/>
          </p:nvSpPr>
          <p:spPr>
            <a:xfrm>
              <a:off x="82902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1464327-703A-204C-8832-3CA1EED9F5ED}"/>
              </a:ext>
            </a:extLst>
          </p:cNvPr>
          <p:cNvSpPr txBox="1"/>
          <p:nvPr/>
        </p:nvSpPr>
        <p:spPr>
          <a:xfrm>
            <a:off x="9000835" y="2378119"/>
            <a:ext cx="247077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9722A22A-5AB1-0154-5542-50F78567FE8B}"/>
              </a:ext>
            </a:extLst>
          </p:cNvPr>
          <p:cNvSpPr/>
          <p:nvPr/>
        </p:nvSpPr>
        <p:spPr bwMode="auto">
          <a:xfrm>
            <a:off x="10004419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FD53E-986B-463E-B05A-EF3C6F9F5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004419" y="4508157"/>
            <a:ext cx="1467194" cy="16362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03554D-E3FF-0E63-6EFA-D7C4A63ABB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8658" y="986867"/>
            <a:ext cx="7966903" cy="5461257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3FB18F11-BD0D-05E9-9ABF-F61AD60F89B3}"/>
              </a:ext>
            </a:extLst>
          </p:cNvPr>
          <p:cNvSpPr txBox="1">
            <a:spLocks/>
          </p:cNvSpPr>
          <p:nvPr/>
        </p:nvSpPr>
        <p:spPr bwMode="auto">
          <a:xfrm>
            <a:off x="1645692" y="2111257"/>
            <a:ext cx="5756285" cy="3610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Вы стали одним из топовых игроков. Скоро в игре состоится турнир, и вы уверены, что займете призовое место. Другой игрок попросил у вас номер телефона и в мессенджере предложил поучаствовать в ставках на результат турнира.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Вы можете сделать ставку на самого себя и/или на других игроков. Если выиграете, то сможете значительно приумножить свои финансы (в 10-20 раз!).</a:t>
            </a:r>
          </a:p>
          <a:p>
            <a:pPr marL="0" indent="0">
              <a:buNone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этого вам надо перевести деньги на счет другого игрока. Главное – никому не говорить о вашем договоре, так как ставки принимаются неофициально.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16889" y="1217199"/>
            <a:ext cx="4540657" cy="50800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369D0C-C11A-993E-D5E5-13F073534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 bwMode="auto">
          <a:xfrm>
            <a:off x="4213249" y="192157"/>
            <a:ext cx="621169" cy="74540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5CE927-EF90-E5D0-B3DB-199AB9AA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4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6E26F8-6FE2-4D38-E07C-860A9416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51ED77-1F29-4982-835B-05AEAF4CC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AAC9BCE8-3439-6B00-1C6A-D2E828D5C097}"/>
              </a:ext>
            </a:extLst>
          </p:cNvPr>
          <p:cNvSpPr/>
          <p:nvPr/>
        </p:nvSpPr>
        <p:spPr bwMode="auto">
          <a:xfrm>
            <a:off x="507462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4380614"/>
            <a:ext cx="5065362" cy="2165940"/>
          </a:xfrm>
          <a:prstGeom prst="roundRect">
            <a:avLst>
              <a:gd name="adj" fmla="val 2024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72278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167334"/>
            <a:chOff x="446528" y="1965870"/>
            <a:chExt cx="5360789" cy="216733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167334"/>
            </a:xfrm>
            <a:prstGeom prst="roundRect">
              <a:avLst>
                <a:gd name="adj" fmla="val 12605"/>
              </a:avLst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  <a:gs pos="88000">
                  <a:srgbClr val="92D050"/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28575" y="2331613"/>
              <a:ext cx="5023601" cy="1477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Отказаться от участия в нелегальных ставках на турнир. Сообщить администрации игры о возможном мошенничестве другого игрока</a:t>
              </a:r>
              <a:endPara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3132226"/>
            <a:ext cx="5065362" cy="1157036"/>
          </a:xfrm>
          <a:prstGeom prst="roundRect">
            <a:avLst>
              <a:gd name="adj" fmla="val 2481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6EF41-1B2C-8C46-43FA-43A124460FE1}"/>
              </a:ext>
            </a:extLst>
          </p:cNvPr>
          <p:cNvSpPr txBox="1"/>
          <p:nvPr/>
        </p:nvSpPr>
        <p:spPr>
          <a:xfrm>
            <a:off x="6608868" y="3223578"/>
            <a:ext cx="4494588" cy="925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Перевести деньги на счет другого игрока, поставив их на себя (вы уверены в собственной победе)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B5E9A-8681-5919-8826-FEA8EC617DD5}"/>
              </a:ext>
            </a:extLst>
          </p:cNvPr>
          <p:cNvSpPr txBox="1"/>
          <p:nvPr/>
        </p:nvSpPr>
        <p:spPr>
          <a:xfrm>
            <a:off x="6608868" y="4488747"/>
            <a:ext cx="4643332" cy="205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Перевести деньги со своей карты, предварительно положив на нее наличные сбережения родителей. Деньги поставить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нескольких топовых игроков (так шанс выиграть на ставках увеличивается). </a:t>
            </a:r>
            <a:b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После выигрыша вы вернете родителям взятые деньги. </a:t>
            </a:r>
            <a:endParaRPr lang="ru-RU" sz="1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AD9CDE-8835-D017-1B19-6509BE5C9A8B}"/>
              </a:ext>
            </a:extLst>
          </p:cNvPr>
          <p:cNvSpPr txBox="1">
            <a:spLocks/>
          </p:cNvSpPr>
          <p:nvPr/>
        </p:nvSpPr>
        <p:spPr bwMode="auto">
          <a:xfrm>
            <a:off x="1555342" y="443163"/>
            <a:ext cx="37913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81E2C8-4F72-5775-EED4-756A093B2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9473" y="4748996"/>
            <a:ext cx="1467194" cy="16362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18D782-7777-7DF9-BF90-EFADB690A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852485" y="262689"/>
            <a:ext cx="621169" cy="74540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4090AC-16D1-8326-93FC-8FD77F15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1772816"/>
            <a:ext cx="5688632" cy="1182459"/>
          </a:xfrm>
        </p:spPr>
        <p:txBody>
          <a:bodyPr>
            <a:normAutofit fontScale="92500"/>
          </a:bodyPr>
          <a:lstStyle/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участвовать в каких-либо неофициальных мероприятиях, нарушающих официальные условия игры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3314964"/>
            <a:ext cx="5688632" cy="93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общаться с вами в мессенджерах вне игры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3166133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406206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1852590"/>
            <a:ext cx="258840" cy="91672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E3E5C80-C0D9-2D6F-37DE-3C987C0E4E16}"/>
              </a:ext>
            </a:extLst>
          </p:cNvPr>
          <p:cNvSpPr txBox="1"/>
          <p:nvPr/>
        </p:nvSpPr>
        <p:spPr bwMode="auto">
          <a:xfrm>
            <a:off x="1848334" y="4612318"/>
            <a:ext cx="5574213" cy="7841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Сверхвысокая доходность вложений, гарантированность выигрыша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9C1848C-D3EE-D438-B4DF-3F35B90B7A2A}"/>
              </a:ext>
            </a:extLst>
          </p:cNvPr>
          <p:cNvSpPr txBox="1"/>
          <p:nvPr/>
        </p:nvSpPr>
        <p:spPr bwMode="auto">
          <a:xfrm>
            <a:off x="1848333" y="5749802"/>
            <a:ext cx="5574214" cy="767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Указание держать договоренности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тайне, хранить секрет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1D8686-F0C7-C60A-BBDA-A4B1E61A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3191290"/>
            <a:ext cx="258840" cy="91672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AA45CF5-0E5C-77EE-FA5D-6D1B0EEFB431}"/>
              </a:ext>
            </a:extLst>
          </p:cNvPr>
          <p:cNvCxnSpPr/>
          <p:nvPr/>
        </p:nvCxnSpPr>
        <p:spPr>
          <a:xfrm>
            <a:off x="1645920" y="5551715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5BA3E-C6A5-43AE-1B0B-6193F304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4529990"/>
            <a:ext cx="258840" cy="9167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59C368-3224-9DC0-A6A1-F2DB7DC6B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5732259"/>
            <a:ext cx="258840" cy="9167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92D11A-FF6E-584C-0B90-F76CDF4D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Овальная выноска 6">
            <a:extLst>
              <a:ext uri="{FF2B5EF4-FFF2-40B4-BE49-F238E27FC236}">
                <a16:creationId xmlns:a16="http://schemas.microsoft.com/office/drawing/2014/main" id="{1FFE56E4-7F26-CE94-FE1B-CE13E9C423DE}"/>
              </a:ext>
            </a:extLst>
          </p:cNvPr>
          <p:cNvSpPr/>
          <p:nvPr/>
        </p:nvSpPr>
        <p:spPr bwMode="auto"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8F406F-314D-3B84-A63C-508DFB312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C5DF97-6C1F-5445-0F01-7445274A7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72035" y="4933949"/>
            <a:ext cx="1828800" cy="990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36C1C7-DAF4-5034-73C7-AF789C1443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4543"/>
          <a:stretch/>
        </p:blipFill>
        <p:spPr>
          <a:xfrm>
            <a:off x="-344408" y="5742181"/>
            <a:ext cx="12944877" cy="11158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5FE90E8-4631-D4EB-2B0B-2257B7EA956C}"/>
              </a:ext>
            </a:extLst>
          </p:cNvPr>
          <p:cNvGrpSpPr/>
          <p:nvPr/>
        </p:nvGrpSpPr>
        <p:grpSpPr>
          <a:xfrm>
            <a:off x="6209355" y="1367267"/>
            <a:ext cx="519612" cy="126258"/>
            <a:chOff x="7743039" y="1249960"/>
            <a:chExt cx="722840" cy="17564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C0B545D-EAC0-3739-B73A-B0387994FCC4}"/>
                </a:ext>
              </a:extLst>
            </p:cNvPr>
            <p:cNvSpPr/>
            <p:nvPr/>
          </p:nvSpPr>
          <p:spPr>
            <a:xfrm>
              <a:off x="77430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B685D6A-6380-7686-86BB-BBB36B1B7216}"/>
                </a:ext>
              </a:extLst>
            </p:cNvPr>
            <p:cNvSpPr/>
            <p:nvPr/>
          </p:nvSpPr>
          <p:spPr>
            <a:xfrm>
              <a:off x="80166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BE874A8B-C363-6DEA-51A9-1FEBD171E3BF}"/>
                </a:ext>
              </a:extLst>
            </p:cNvPr>
            <p:cNvSpPr/>
            <p:nvPr/>
          </p:nvSpPr>
          <p:spPr>
            <a:xfrm>
              <a:off x="82902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9722A22A-5AB1-0154-5542-50F78567FE8B}"/>
              </a:ext>
            </a:extLst>
          </p:cNvPr>
          <p:cNvSpPr/>
          <p:nvPr/>
        </p:nvSpPr>
        <p:spPr bwMode="auto">
          <a:xfrm>
            <a:off x="10004419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FD53E-986B-463E-B05A-EF3C6F9F5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004419" y="4508157"/>
            <a:ext cx="1467194" cy="16362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03554D-E3FF-0E63-6EFA-D7C4A63ABB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8658" y="986867"/>
            <a:ext cx="7966903" cy="5461257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3FB18F11-BD0D-05E9-9ABF-F61AD60F89B3}"/>
              </a:ext>
            </a:extLst>
          </p:cNvPr>
          <p:cNvSpPr txBox="1">
            <a:spLocks/>
          </p:cNvSpPr>
          <p:nvPr/>
        </p:nvSpPr>
        <p:spPr bwMode="auto">
          <a:xfrm>
            <a:off x="1645692" y="2111257"/>
            <a:ext cx="5821908" cy="3610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Игра начала вам надоедать. Но в вашего персонажа вложено столько времени и сил! В чате сообщества игры (в телеграмм) вы познакомились с одним игроком.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Он предложил вам разнообразить игру: выполнить дополнительные задания и получить реальные деньги. За предоставление скринов о выполнении задания он переведет вам 3 000 рублей. Если привлечете еще друзей, то за каждого из них получите дополнительные 500 рублей. Чтобы получить максимальные бонусы, вы должны найти 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5 человек в игре, прислать скриншоты выполненных заданий  и  фото банковских карт родителей (обеих сторон).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16889" y="1217199"/>
            <a:ext cx="4540657" cy="50800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5ECAA-4AC6-6FBE-2886-41721BC8CDF5}"/>
              </a:ext>
            </a:extLst>
          </p:cNvPr>
          <p:cNvSpPr txBox="1"/>
          <p:nvPr/>
        </p:nvSpPr>
        <p:spPr bwMode="auto">
          <a:xfrm>
            <a:off x="9000835" y="2378119"/>
            <a:ext cx="247077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C88904-4943-3BC5-0338-C2E49320AC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 bwMode="auto">
          <a:xfrm>
            <a:off x="3758289" y="369899"/>
            <a:ext cx="473051" cy="567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F62236-C7AA-6EAE-6844-3A93C8346F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 bwMode="auto">
          <a:xfrm>
            <a:off x="4515526" y="369899"/>
            <a:ext cx="473051" cy="56766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496AC6-FD06-C2F6-38A3-6BBE2377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0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50BBEA-5904-5C02-3C37-5D00BDBA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6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6000">
              <a:schemeClr val="accent5">
                <a:lumMod val="20000"/>
                <a:lumOff val="80000"/>
              </a:schemeClr>
            </a:gs>
            <a:gs pos="83000">
              <a:srgbClr val="00B0F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2BDF11-AF6D-8661-DC9A-C8737E067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 bwMode="auto"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225AD03-84D8-4D05-2201-F9FE8F289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20" name="Прямоугольник с двумя скругленными соседними углами 19">
            <a:extLst>
              <a:ext uri="{FF2B5EF4-FFF2-40B4-BE49-F238E27FC236}">
                <a16:creationId xmlns:a16="http://schemas.microsoft.com/office/drawing/2014/main" id="{D879FDFB-C5A7-1153-75E5-7046E1D06787}"/>
              </a:ext>
            </a:extLst>
          </p:cNvPr>
          <p:cNvSpPr/>
          <p:nvPr/>
        </p:nvSpPr>
        <p:spPr>
          <a:xfrm>
            <a:off x="7006652" y="3429000"/>
            <a:ext cx="1806196" cy="3429000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0070C0"/>
              </a:gs>
              <a:gs pos="83000">
                <a:srgbClr val="0070C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скругленными соседними углами 20">
            <a:extLst>
              <a:ext uri="{FF2B5EF4-FFF2-40B4-BE49-F238E27FC236}">
                <a16:creationId xmlns:a16="http://schemas.microsoft.com/office/drawing/2014/main" id="{F912F411-B31A-E5F3-970E-CC2D8EA60D86}"/>
              </a:ext>
            </a:extLst>
          </p:cNvPr>
          <p:cNvSpPr/>
          <p:nvPr/>
        </p:nvSpPr>
        <p:spPr>
          <a:xfrm>
            <a:off x="4932006" y="3950446"/>
            <a:ext cx="1806196" cy="2907553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40000"/>
                  <a:lumOff val="60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соседними углами 21">
            <a:extLst>
              <a:ext uri="{FF2B5EF4-FFF2-40B4-BE49-F238E27FC236}">
                <a16:creationId xmlns:a16="http://schemas.microsoft.com/office/drawing/2014/main" id="{606C0B68-D4CF-B035-658C-3BA5C18D3F67}"/>
              </a:ext>
            </a:extLst>
          </p:cNvPr>
          <p:cNvSpPr/>
          <p:nvPr/>
        </p:nvSpPr>
        <p:spPr>
          <a:xfrm>
            <a:off x="2929775" y="4397829"/>
            <a:ext cx="1806196" cy="2460170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4AE9FF1E-8468-B47F-C5DE-AC1EAEC9D75F}"/>
              </a:ext>
            </a:extLst>
          </p:cNvPr>
          <p:cNvSpPr/>
          <p:nvPr/>
        </p:nvSpPr>
        <p:spPr>
          <a:xfrm>
            <a:off x="916216" y="4886551"/>
            <a:ext cx="1806196" cy="1971448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соседними углами 18">
            <a:extLst>
              <a:ext uri="{FF2B5EF4-FFF2-40B4-BE49-F238E27FC236}">
                <a16:creationId xmlns:a16="http://schemas.microsoft.com/office/drawing/2014/main" id="{A709428A-ED1D-5995-DFF0-59E30E6413A3}"/>
              </a:ext>
            </a:extLst>
          </p:cNvPr>
          <p:cNvSpPr/>
          <p:nvPr/>
        </p:nvSpPr>
        <p:spPr>
          <a:xfrm>
            <a:off x="9344238" y="2690664"/>
            <a:ext cx="2163373" cy="4167336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7030A0"/>
              </a:gs>
              <a:gs pos="83000">
                <a:srgbClr val="00206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3967" y="365125"/>
            <a:ext cx="3406254" cy="50800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игра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901101" y="5271367"/>
            <a:ext cx="1834870" cy="98628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«Рекрут безопасности в играх»</a:t>
            </a:r>
          </a:p>
        </p:txBody>
      </p:sp>
      <p:sp>
        <p:nvSpPr>
          <p:cNvPr id="7" name="Объект 2"/>
          <p:cNvSpPr txBox="1"/>
          <p:nvPr/>
        </p:nvSpPr>
        <p:spPr bwMode="auto">
          <a:xfrm>
            <a:off x="4945338" y="4741811"/>
            <a:ext cx="1792863" cy="842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«Адепт безопасности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в играх»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7019420" y="4566354"/>
            <a:ext cx="1806196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«Мастер безопасности </a:t>
            </a: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в играх»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938390" y="2644237"/>
            <a:ext cx="1806196" cy="2014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97922" y="1685017"/>
            <a:ext cx="2391265" cy="2719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090953" y="3283954"/>
            <a:ext cx="1630811" cy="1757778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61410" y="3862922"/>
            <a:ext cx="1792863" cy="1757779"/>
          </a:xfrm>
          <a:prstGeom prst="rect">
            <a:avLst/>
          </a:prstGeom>
        </p:spPr>
      </p:pic>
      <p:sp>
        <p:nvSpPr>
          <p:cNvPr id="10" name="Объект 2"/>
          <p:cNvSpPr txBox="1"/>
          <p:nvPr/>
        </p:nvSpPr>
        <p:spPr bwMode="auto">
          <a:xfrm>
            <a:off x="928982" y="5872275"/>
            <a:ext cx="1806197" cy="43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«Новичок»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241905" y="1263323"/>
            <a:ext cx="2187297" cy="2333910"/>
          </a:xfrm>
          <a:prstGeom prst="rect">
            <a:avLst/>
          </a:prstGeom>
        </p:spPr>
      </p:pic>
      <p:sp>
        <p:nvSpPr>
          <p:cNvPr id="12" name="Объект 2"/>
          <p:cNvSpPr txBox="1"/>
          <p:nvPr/>
        </p:nvSpPr>
        <p:spPr bwMode="auto">
          <a:xfrm>
            <a:off x="9169808" y="3721167"/>
            <a:ext cx="2440136" cy="3136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Финальное испытание</a:t>
            </a:r>
            <a:endParaRPr sz="2000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«Хранитель безопасности</a:t>
            </a:r>
            <a:endParaRPr sz="2000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в играх»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2D8BF-404B-2675-AA65-2676EDDBF1C1}"/>
              </a:ext>
            </a:extLst>
          </p:cNvPr>
          <p:cNvSpPr txBox="1"/>
          <p:nvPr/>
        </p:nvSpPr>
        <p:spPr>
          <a:xfrm>
            <a:off x="2928901" y="6326710"/>
            <a:ext cx="179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I </a:t>
            </a:r>
            <a:r>
              <a:rPr lang="ru-RU" dirty="0">
                <a:solidFill>
                  <a:srgbClr val="002060"/>
                </a:solidFill>
              </a:rPr>
              <a:t>уровень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388CD-6578-66F3-3254-DDB9BF8C5728}"/>
              </a:ext>
            </a:extLst>
          </p:cNvPr>
          <p:cNvSpPr txBox="1"/>
          <p:nvPr/>
        </p:nvSpPr>
        <p:spPr>
          <a:xfrm>
            <a:off x="4945338" y="6326710"/>
            <a:ext cx="179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II </a:t>
            </a:r>
            <a:r>
              <a:rPr lang="ru-RU" dirty="0">
                <a:solidFill>
                  <a:srgbClr val="002060"/>
                </a:solidFill>
              </a:rPr>
              <a:t>уровень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A335F-386C-0B74-BD49-D6ADE0034A53}"/>
              </a:ext>
            </a:extLst>
          </p:cNvPr>
          <p:cNvSpPr txBox="1"/>
          <p:nvPr/>
        </p:nvSpPr>
        <p:spPr>
          <a:xfrm>
            <a:off x="7019985" y="6326710"/>
            <a:ext cx="179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III </a:t>
            </a:r>
            <a:r>
              <a:rPr lang="ru-RU" dirty="0">
                <a:solidFill>
                  <a:srgbClr val="002060"/>
                </a:solidFill>
              </a:rPr>
              <a:t>уровень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4561A4-EE2C-D0C6-0456-7AF89366E8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967F9C8-DA70-6780-0774-F12619CA45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81147" y="888325"/>
            <a:ext cx="3611846" cy="1428985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A27C274B-AA3F-FFE8-DFAE-4AE1F316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51ED77-1F29-4982-835B-05AEAF4CC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AAC9BCE8-3439-6B00-1C6A-D2E828D5C097}"/>
              </a:ext>
            </a:extLst>
          </p:cNvPr>
          <p:cNvSpPr/>
          <p:nvPr/>
        </p:nvSpPr>
        <p:spPr bwMode="auto">
          <a:xfrm>
            <a:off x="507462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4950716"/>
            <a:ext cx="5065362" cy="1517625"/>
          </a:xfrm>
          <a:prstGeom prst="roundRect">
            <a:avLst>
              <a:gd name="adj" fmla="val 20244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8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72278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167334"/>
            <a:chOff x="446528" y="1965870"/>
            <a:chExt cx="5360789" cy="216733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167334"/>
            </a:xfrm>
            <a:prstGeom prst="roundRect">
              <a:avLst>
                <a:gd name="adj" fmla="val 12605"/>
              </a:avLst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  <a:gs pos="88000">
                  <a:srgbClr val="92D050"/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28575" y="2331613"/>
              <a:ext cx="5023601" cy="1477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Прекратить общение. Не отсылать никакие скрины и фотографии. Сообщить родителям о возможной попытке финансового мошенничества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3132225"/>
            <a:ext cx="5065362" cy="1645545"/>
          </a:xfrm>
          <a:prstGeom prst="roundRect">
            <a:avLst>
              <a:gd name="adj" fmla="val 248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6EF41-1B2C-8C46-43FA-43A124460FE1}"/>
              </a:ext>
            </a:extLst>
          </p:cNvPr>
          <p:cNvSpPr txBox="1"/>
          <p:nvPr/>
        </p:nvSpPr>
        <p:spPr>
          <a:xfrm>
            <a:off x="6608868" y="3305171"/>
            <a:ext cx="4494588" cy="13394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Попробовать способ заработка на себе (выполнить задания и отослать фото с банковской картой), а потом привлечь друзей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B5E9A-8681-5919-8826-FEA8EC617DD5}"/>
              </a:ext>
            </a:extLst>
          </p:cNvPr>
          <p:cNvSpPr txBox="1"/>
          <p:nvPr/>
        </p:nvSpPr>
        <p:spPr>
          <a:xfrm>
            <a:off x="6608868" y="5058849"/>
            <a:ext cx="4643332" cy="13478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Найти команду знакомых игроков</a:t>
            </a:r>
            <a:b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 5 человек, вместе выполнить задания, выслать фото банковских карт родителей для получения денег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AD9CDE-8835-D017-1B19-6509BE5C9A8B}"/>
              </a:ext>
            </a:extLst>
          </p:cNvPr>
          <p:cNvSpPr txBox="1">
            <a:spLocks/>
          </p:cNvSpPr>
          <p:nvPr/>
        </p:nvSpPr>
        <p:spPr bwMode="auto">
          <a:xfrm>
            <a:off x="1555342" y="443163"/>
            <a:ext cx="37913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6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81E2C8-4F72-5775-EED4-756A093B2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9473" y="4748996"/>
            <a:ext cx="1467194" cy="1636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7D061A-3BE8-0AF9-405F-79BF0BAFC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926544" y="369899"/>
            <a:ext cx="473051" cy="567661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E41C609-A23D-02C4-8876-0004B057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2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1772816"/>
            <a:ext cx="5688632" cy="1182459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Просьба предоставить информацию о данных карты (номер карты, код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CVV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и/или фото карты)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3314964"/>
            <a:ext cx="5688632" cy="93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общаться с вами в мессенджерах вне игры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3166133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406206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1852590"/>
            <a:ext cx="258840" cy="91672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E3E5C80-C0D9-2D6F-37DE-3C987C0E4E16}"/>
              </a:ext>
            </a:extLst>
          </p:cNvPr>
          <p:cNvSpPr txBox="1"/>
          <p:nvPr/>
        </p:nvSpPr>
        <p:spPr bwMode="auto">
          <a:xfrm>
            <a:off x="1848334" y="4612318"/>
            <a:ext cx="5574213" cy="784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элементов сетевого маркетинга (обещание доходности от привлечения друзей)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9C1848C-D3EE-D438-B4DF-3F35B90B7A2A}"/>
              </a:ext>
            </a:extLst>
          </p:cNvPr>
          <p:cNvSpPr txBox="1"/>
          <p:nvPr/>
        </p:nvSpPr>
        <p:spPr bwMode="auto">
          <a:xfrm>
            <a:off x="1848333" y="5749802"/>
            <a:ext cx="5574214" cy="767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Обещание «легких денег»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1D8686-F0C7-C60A-BBDA-A4B1E61A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3191290"/>
            <a:ext cx="258840" cy="91672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AA45CF5-0E5C-77EE-FA5D-6D1B0EEFB431}"/>
              </a:ext>
            </a:extLst>
          </p:cNvPr>
          <p:cNvCxnSpPr/>
          <p:nvPr/>
        </p:nvCxnSpPr>
        <p:spPr>
          <a:xfrm>
            <a:off x="1645920" y="5551715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5BA3E-C6A5-43AE-1B0B-6193F304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4529990"/>
            <a:ext cx="258840" cy="9167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59C368-3224-9DC0-A6A1-F2DB7DC6B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5732259"/>
            <a:ext cx="258840" cy="9167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F597FC-227F-1343-EE6F-5449A644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Овальная выноска 6">
            <a:extLst>
              <a:ext uri="{FF2B5EF4-FFF2-40B4-BE49-F238E27FC236}">
                <a16:creationId xmlns:a16="http://schemas.microsoft.com/office/drawing/2014/main" id="{1FFE56E4-7F26-CE94-FE1B-CE13E9C423DE}"/>
              </a:ext>
            </a:extLst>
          </p:cNvPr>
          <p:cNvSpPr/>
          <p:nvPr/>
        </p:nvSpPr>
        <p:spPr bwMode="auto"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8F406F-314D-3B84-A63C-508DFB312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C5DF97-6C1F-5445-0F01-7445274A7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72035" y="4933949"/>
            <a:ext cx="1828800" cy="990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36C1C7-DAF4-5034-73C7-AF789C1443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4543"/>
          <a:stretch/>
        </p:blipFill>
        <p:spPr>
          <a:xfrm>
            <a:off x="-344408" y="5742181"/>
            <a:ext cx="12944877" cy="11158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5FE90E8-4631-D4EB-2B0B-2257B7EA956C}"/>
              </a:ext>
            </a:extLst>
          </p:cNvPr>
          <p:cNvGrpSpPr/>
          <p:nvPr/>
        </p:nvGrpSpPr>
        <p:grpSpPr>
          <a:xfrm>
            <a:off x="6209355" y="1367267"/>
            <a:ext cx="519612" cy="126258"/>
            <a:chOff x="7743039" y="1249960"/>
            <a:chExt cx="722840" cy="17564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C0B545D-EAC0-3739-B73A-B0387994FCC4}"/>
                </a:ext>
              </a:extLst>
            </p:cNvPr>
            <p:cNvSpPr/>
            <p:nvPr/>
          </p:nvSpPr>
          <p:spPr>
            <a:xfrm>
              <a:off x="77430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B685D6A-6380-7686-86BB-BBB36B1B7216}"/>
                </a:ext>
              </a:extLst>
            </p:cNvPr>
            <p:cNvSpPr/>
            <p:nvPr/>
          </p:nvSpPr>
          <p:spPr>
            <a:xfrm>
              <a:off x="80166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BE874A8B-C363-6DEA-51A9-1FEBD171E3BF}"/>
                </a:ext>
              </a:extLst>
            </p:cNvPr>
            <p:cNvSpPr/>
            <p:nvPr/>
          </p:nvSpPr>
          <p:spPr>
            <a:xfrm>
              <a:off x="8290239" y="1249960"/>
              <a:ext cx="175640" cy="175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1464327-703A-204C-8832-3CA1EED9F5ED}"/>
              </a:ext>
            </a:extLst>
          </p:cNvPr>
          <p:cNvSpPr txBox="1"/>
          <p:nvPr/>
        </p:nvSpPr>
        <p:spPr>
          <a:xfrm>
            <a:off x="9277672" y="2378119"/>
            <a:ext cx="266737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9722A22A-5AB1-0154-5542-50F78567FE8B}"/>
              </a:ext>
            </a:extLst>
          </p:cNvPr>
          <p:cNvSpPr/>
          <p:nvPr/>
        </p:nvSpPr>
        <p:spPr bwMode="auto">
          <a:xfrm>
            <a:off x="10004419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FD53E-986B-463E-B05A-EF3C6F9F5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004419" y="4508157"/>
            <a:ext cx="1467194" cy="16362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03554D-E3FF-0E63-6EFA-D7C4A63ABB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8658" y="986867"/>
            <a:ext cx="7966903" cy="5461257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3FB18F11-BD0D-05E9-9ABF-F61AD60F89B3}"/>
              </a:ext>
            </a:extLst>
          </p:cNvPr>
          <p:cNvSpPr txBox="1">
            <a:spLocks/>
          </p:cNvSpPr>
          <p:nvPr/>
        </p:nvSpPr>
        <p:spPr bwMode="auto">
          <a:xfrm>
            <a:off x="1645692" y="2111257"/>
            <a:ext cx="5821908" cy="3610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	Игра окончательно вам надоела, но так хочется напоследок получить деньги за хороший игровой аккаунт. На специализированном сайте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по продаже игровых ценностей и аккаунтов вы находите продавца. В переписке в мессенджере договариваетесь о стоимости покупки вашего аккаунта. </a:t>
            </a:r>
          </a:p>
          <a:p>
            <a:pPr marL="0" indent="0">
              <a:buNone/>
              <a:defRPr/>
            </a:pPr>
            <a:r>
              <a:rPr lang="ru-RU" sz="2000" dirty="0">
                <a:cs typeface="Arial" panose="020B0604020202020204" pitchFamily="34" charset="0"/>
              </a:rPr>
              <a:t>Но покупатель просит вас прислать ему скрины экранов телефонов ваших родителей с ярлыками мобильного банкинга как залога серьезности ваших намерений. Чтобы сделка состоялась, он пришлет код в СМС, который вы должны переслать в ответном сообщении с их телефонов.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16889" y="1217199"/>
            <a:ext cx="4540657" cy="50800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7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E82606-C5A3-C443-E848-96A82AB20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 bwMode="auto">
          <a:xfrm>
            <a:off x="3562883" y="369899"/>
            <a:ext cx="473051" cy="567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752E33-9214-9DDC-C57F-67D740EF49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 bwMode="auto">
          <a:xfrm>
            <a:off x="4320120" y="369899"/>
            <a:ext cx="473051" cy="5676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F9F323-48F7-787E-1432-C4110B8EEC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 bwMode="auto">
          <a:xfrm>
            <a:off x="5057383" y="369899"/>
            <a:ext cx="473051" cy="56766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ABBAAE-84FF-ECA8-FDE7-ABC23A74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4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645570E-D4D6-6F31-5979-D82635A9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51ED77-1F29-4982-835B-05AEAF4CC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AAC9BCE8-3439-6B00-1C6A-D2E828D5C097}"/>
              </a:ext>
            </a:extLst>
          </p:cNvPr>
          <p:cNvSpPr/>
          <p:nvPr/>
        </p:nvSpPr>
        <p:spPr bwMode="auto">
          <a:xfrm>
            <a:off x="507462" y="5742181"/>
            <a:ext cx="1467194" cy="111581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C000"/>
              </a:gs>
              <a:gs pos="83000">
                <a:schemeClr val="accent2">
                  <a:lumMod val="7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4950716"/>
            <a:ext cx="5065362" cy="1517625"/>
          </a:xfrm>
          <a:prstGeom prst="roundRect">
            <a:avLst>
              <a:gd name="adj" fmla="val 2024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72278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167334"/>
            <a:chOff x="446528" y="1965870"/>
            <a:chExt cx="5360789" cy="2167334"/>
          </a:xfrm>
          <a:solidFill>
            <a:schemeClr val="accent4"/>
          </a:solidFill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167334"/>
            </a:xfrm>
            <a:prstGeom prst="roundRect">
              <a:avLst>
                <a:gd name="adj" fmla="val 12605"/>
              </a:avLst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28575" y="2175783"/>
              <a:ext cx="5023601" cy="1841273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000" dirty="0">
                  <a:latin typeface="Calibri"/>
                  <a:ea typeface="Calibri"/>
                  <a:cs typeface="Times New Roman"/>
                </a:rPr>
                <a:t>Отказаться от идеи продавать аккаунт, нарушая условия игры. Прекратить переписку. Не высылать скрины экранов телефонов. Не высылать код из СМС сообщения</a:t>
              </a:r>
              <a:endParaRPr lang="ru-RU" sz="1100" dirty="0"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3132225"/>
            <a:ext cx="5065362" cy="1645545"/>
          </a:xfrm>
          <a:prstGeom prst="roundRect">
            <a:avLst>
              <a:gd name="adj" fmla="val 248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AD9CDE-8835-D017-1B19-6509BE5C9A8B}"/>
              </a:ext>
            </a:extLst>
          </p:cNvPr>
          <p:cNvSpPr txBox="1">
            <a:spLocks/>
          </p:cNvSpPr>
          <p:nvPr/>
        </p:nvSpPr>
        <p:spPr bwMode="auto">
          <a:xfrm>
            <a:off x="1555342" y="443163"/>
            <a:ext cx="37913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7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81E2C8-4F72-5775-EED4-756A093B2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9473" y="4748996"/>
            <a:ext cx="1467194" cy="1636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323719-765C-DB55-21EC-96782A6D1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926544" y="369899"/>
            <a:ext cx="473051" cy="567661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5536051-F527-7A9D-5071-5143291B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Google Shape;659;p34"/>
          <p:cNvSpPr txBox="1"/>
          <p:nvPr/>
        </p:nvSpPr>
        <p:spPr>
          <a:xfrm>
            <a:off x="6757612" y="3253671"/>
            <a:ext cx="4199948" cy="133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Попробовать договориться с покупателем на более удобных условиях  (не высылать СМС из сообщения, но прислать код из СМС).</a:t>
            </a: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60;p34"/>
          <p:cNvSpPr txBox="1"/>
          <p:nvPr/>
        </p:nvSpPr>
        <p:spPr>
          <a:xfrm>
            <a:off x="6608868" y="5037467"/>
            <a:ext cx="4643332" cy="134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Согласиться на условия покупателя, 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 прислать </a:t>
            </a:r>
            <a:r>
              <a:rPr lang="ru-RU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скрины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экрана своего телефона, а не телефона родителей. Отослать код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 СМС со своего телефона.</a:t>
            </a: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66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1772816"/>
            <a:ext cx="5688632" cy="1182459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совершить действия, нарушающие официальные условия игры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3314964"/>
            <a:ext cx="5688632" cy="937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вводить и/или пересылать какие-либо коды в СМС сообщениях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3166133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672906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1852590"/>
            <a:ext cx="258840" cy="91672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E3E5C80-C0D9-2D6F-37DE-3C987C0E4E16}"/>
              </a:ext>
            </a:extLst>
          </p:cNvPr>
          <p:cNvSpPr txBox="1"/>
          <p:nvPr/>
        </p:nvSpPr>
        <p:spPr bwMode="auto">
          <a:xfrm>
            <a:off x="1848334" y="4996496"/>
            <a:ext cx="5574213" cy="14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Просьба предоставить информацию о данных банковских приложений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скрине экрана телефона)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1D8686-F0C7-C60A-BBDA-A4B1E61A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3191290"/>
            <a:ext cx="258840" cy="9167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5BA3E-C6A5-43AE-1B0B-6193F304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5091780"/>
            <a:ext cx="258840" cy="9167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E52968-725C-89A3-4F84-914B4EBC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1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28004-3706-4FE5-CF10-787B3B25F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921" t="10074" r="5985" b="18629"/>
          <a:stretch/>
        </p:blipFill>
        <p:spPr>
          <a:xfrm>
            <a:off x="-1" y="-1"/>
            <a:ext cx="12185735" cy="68580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6267" y="-45888"/>
            <a:ext cx="12192001" cy="2018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0F2C50-3B87-6A4F-5F96-5880CF298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205" y="1271801"/>
            <a:ext cx="4357592" cy="204356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46ECE28-9323-08A1-414C-23677B2BE17B}"/>
              </a:ext>
            </a:extLst>
          </p:cNvPr>
          <p:cNvSpPr txBox="1">
            <a:spLocks/>
          </p:cNvSpPr>
          <p:nvPr/>
        </p:nvSpPr>
        <p:spPr bwMode="auto">
          <a:xfrm>
            <a:off x="1292443" y="1609832"/>
            <a:ext cx="3198819" cy="6674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ПОБЕДА!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B84E28-FA27-1E6D-4CE7-6C0E50262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2065" y="2287642"/>
            <a:ext cx="6757483" cy="3870791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9FAD8E91-98C0-E4A2-89A4-4DDC2EC675A9}"/>
              </a:ext>
            </a:extLst>
          </p:cNvPr>
          <p:cNvSpPr txBox="1"/>
          <p:nvPr/>
        </p:nvSpPr>
        <p:spPr bwMode="auto">
          <a:xfrm>
            <a:off x="865965" y="3205977"/>
            <a:ext cx="5409681" cy="287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Вы прошли </a:t>
            </a:r>
            <a:r>
              <a:rPr lang="en" sz="3600" dirty="0">
                <a:solidFill>
                  <a:schemeClr val="bg1"/>
                </a:solidFill>
                <a:cs typeface="Arial" panose="020B0604020202020204" pitchFamily="34" charset="0"/>
              </a:rPr>
              <a:t>III </a:t>
            </a: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уровень </a:t>
            </a:r>
            <a:b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и получаете титул </a:t>
            </a:r>
            <a:b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«Мастер безопасности</a:t>
            </a:r>
            <a:b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в играх»!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id="{025C1048-A548-AC90-C510-B8A06CF58EF7}"/>
              </a:ext>
            </a:extLst>
          </p:cNvPr>
          <p:cNvSpPr/>
          <p:nvPr/>
        </p:nvSpPr>
        <p:spPr bwMode="auto">
          <a:xfrm>
            <a:off x="8223776" y="4743450"/>
            <a:ext cx="2474099" cy="2114549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2000">
                <a:srgbClr val="7030A0"/>
              </a:gs>
              <a:gs pos="99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FAA8D0-A175-284E-68D0-A6C1FD71B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91342" y="1943566"/>
            <a:ext cx="1712996" cy="10122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463D5D-25EE-C431-30BA-4D9E7AE93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184169" y="539637"/>
            <a:ext cx="1866900" cy="3937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D6E1F4-FF99-A5B8-2DA3-15C51141DAA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6465"/>
          <a:stretch/>
        </p:blipFill>
        <p:spPr bwMode="auto">
          <a:xfrm>
            <a:off x="6855456" y="1355061"/>
            <a:ext cx="4295562" cy="4569142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024497C-9D3D-A9D6-1E42-0F8ED62323CD}"/>
              </a:ext>
            </a:extLst>
          </p:cNvPr>
          <p:cNvSpPr/>
          <p:nvPr/>
        </p:nvSpPr>
        <p:spPr bwMode="auto">
          <a:xfrm>
            <a:off x="9460826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5A464-130E-AA7A-FA53-2D51D3C476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10021617" y="527816"/>
            <a:ext cx="1438237" cy="35449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1DAFAF-4100-1325-84C5-10431114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28004-3706-4FE5-CF10-787B3B25F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921" t="10074" r="5985" b="18629"/>
          <a:stretch/>
        </p:blipFill>
        <p:spPr>
          <a:xfrm>
            <a:off x="-1" y="-1"/>
            <a:ext cx="12185735" cy="6858002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961ACA96-9C8D-692F-CF9D-B7A7A17D9FEE}"/>
              </a:ext>
            </a:extLst>
          </p:cNvPr>
          <p:cNvSpPr/>
          <p:nvPr/>
        </p:nvSpPr>
        <p:spPr>
          <a:xfrm>
            <a:off x="9460826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6267" y="-45888"/>
            <a:ext cx="12192001" cy="2018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70D8CD9-ABF0-4FA7-25C8-E24950CA4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617" y="527816"/>
            <a:ext cx="1438237" cy="3544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463D5D-25EE-C431-30BA-4D9E7AE93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5965" y="539637"/>
            <a:ext cx="1866900" cy="393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860227-C9D4-1238-BB56-341CC7F4B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49600" y="485205"/>
            <a:ext cx="1727200" cy="482600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49321831-E1E6-E104-AC9E-45D9913E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/>
        </p:blipFill>
        <p:spPr bwMode="auto">
          <a:xfrm>
            <a:off x="8666212" y="2959415"/>
            <a:ext cx="3240018" cy="34892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A03FD2-3E8F-38E8-72D7-E86AC27CB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47093" y="1452540"/>
            <a:ext cx="6743229" cy="3702165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9FAD8E91-98C0-E4A2-89A4-4DDC2EC675A9}"/>
              </a:ext>
            </a:extLst>
          </p:cNvPr>
          <p:cNvSpPr txBox="1"/>
          <p:nvPr/>
        </p:nvSpPr>
        <p:spPr bwMode="auto">
          <a:xfrm>
            <a:off x="1420884" y="3513395"/>
            <a:ext cx="5409681" cy="1127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000" dirty="0"/>
              <a:t>Вы зашли в прекрасный зал, где на постаменте лежит тайный свиток. Но тайные символы стерлись, помогите их восстановить!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839A02-51EA-FE12-70F8-E11D13B0E05C}"/>
              </a:ext>
            </a:extLst>
          </p:cNvPr>
          <p:cNvSpPr txBox="1"/>
          <p:nvPr/>
        </p:nvSpPr>
        <p:spPr>
          <a:xfrm>
            <a:off x="1312049" y="2654324"/>
            <a:ext cx="5213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ФИНАЛЬНОЕ ЗАДАНИЕ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30EC41-EFE0-6C97-4D73-F6665B53DC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698868" y="2503138"/>
            <a:ext cx="2277095" cy="39455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56A1D2-0670-C6C1-CB78-28E5E8FD8F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 bwMode="auto">
          <a:xfrm>
            <a:off x="1420884" y="1796985"/>
            <a:ext cx="993704" cy="85684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BF2126-336B-E62C-0D1C-08E5EF26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01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477584-F60B-F50D-055C-A7202D3F5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" t="8146" r="6059" b="11771"/>
          <a:stretch/>
        </p:blipFill>
        <p:spPr>
          <a:xfrm>
            <a:off x="185773" y="0"/>
            <a:ext cx="1200622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91847-261E-5ED3-00F2-2EDFB114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5400000">
            <a:off x="-3327777" y="3344450"/>
            <a:ext cx="6858000" cy="169099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D875CBC2-B0BF-CE42-96EC-3CBAD33351A6}"/>
              </a:ext>
            </a:extLst>
          </p:cNvPr>
          <p:cNvSpPr/>
          <p:nvPr/>
        </p:nvSpPr>
        <p:spPr>
          <a:xfrm>
            <a:off x="1182012" y="1377247"/>
            <a:ext cx="9758855" cy="5467129"/>
          </a:xfrm>
          <a:prstGeom prst="roundRect">
            <a:avLst>
              <a:gd name="adj" fmla="val 5709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0B128E9-7EC3-1C58-D14E-4F2D5BE253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221107"/>
              </p:ext>
            </p:extLst>
          </p:nvPr>
        </p:nvGraphicFramePr>
        <p:xfrm>
          <a:off x="2070099" y="1680711"/>
          <a:ext cx="8470901" cy="4820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D3DCB1D-D8D0-C490-C0EC-9AE502E35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 bwMode="auto">
          <a:xfrm>
            <a:off x="4889199" y="539637"/>
            <a:ext cx="1866900" cy="3937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0B7461-8854-6974-B389-D2E2C04993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 bwMode="auto">
          <a:xfrm>
            <a:off x="7172834" y="485205"/>
            <a:ext cx="1727200" cy="482600"/>
          </a:xfrm>
          <a:prstGeom prst="rect">
            <a:avLst/>
          </a:prstGeom>
        </p:spPr>
      </p:pic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88BD78DF-8511-8342-6F2B-68171973D940}"/>
              </a:ext>
            </a:extLst>
          </p:cNvPr>
          <p:cNvSpPr/>
          <p:nvPr/>
        </p:nvSpPr>
        <p:spPr bwMode="auto">
          <a:xfrm>
            <a:off x="9460826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B7303F-C970-2B7B-1CCA-A199F34D77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10021617" y="527816"/>
            <a:ext cx="1438237" cy="3544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E149C61-AE05-E0FB-3894-F3DE0D9A7C05}"/>
              </a:ext>
            </a:extLst>
          </p:cNvPr>
          <p:cNvSpPr txBox="1"/>
          <p:nvPr/>
        </p:nvSpPr>
        <p:spPr>
          <a:xfrm>
            <a:off x="463990" y="247025"/>
            <a:ext cx="4142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/>
              <a:t>Тайный свиток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8137F1-6F40-CF88-69AC-F361FD1D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1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28004-3706-4FE5-CF10-787B3B25F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921" t="10074" r="5985" b="18629"/>
          <a:stretch/>
        </p:blipFill>
        <p:spPr>
          <a:xfrm>
            <a:off x="-1" y="-1"/>
            <a:ext cx="12185735" cy="68580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6267" y="-45888"/>
            <a:ext cx="12192001" cy="2018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0F2C50-3B87-6A4F-5F96-5880CF298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205" y="1271801"/>
            <a:ext cx="4357592" cy="204356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46ECE28-9323-08A1-414C-23677B2BE17B}"/>
              </a:ext>
            </a:extLst>
          </p:cNvPr>
          <p:cNvSpPr txBox="1">
            <a:spLocks/>
          </p:cNvSpPr>
          <p:nvPr/>
        </p:nvSpPr>
        <p:spPr bwMode="auto">
          <a:xfrm>
            <a:off x="1292443" y="1609832"/>
            <a:ext cx="3198819" cy="6674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ПОБЕДА!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B84E28-FA27-1E6D-4CE7-6C0E50262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2065" y="2287642"/>
            <a:ext cx="6757483" cy="3870791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9FAD8E91-98C0-E4A2-89A4-4DDC2EC675A9}"/>
              </a:ext>
            </a:extLst>
          </p:cNvPr>
          <p:cNvSpPr txBox="1"/>
          <p:nvPr/>
        </p:nvSpPr>
        <p:spPr bwMode="auto">
          <a:xfrm>
            <a:off x="865965" y="3205977"/>
            <a:ext cx="5409681" cy="287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4800" dirty="0">
                <a:solidFill>
                  <a:schemeClr val="bg1"/>
                </a:solidFill>
              </a:rPr>
              <a:t>«Хранитель безопасности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>в играх»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FAA8D0-A175-284E-68D0-A6C1FD71B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91342" y="1943566"/>
            <a:ext cx="1712996" cy="10122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463D5D-25EE-C431-30BA-4D9E7AE93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184169" y="539637"/>
            <a:ext cx="1866900" cy="39370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024497C-9D3D-A9D6-1E42-0F8ED62323CD}"/>
              </a:ext>
            </a:extLst>
          </p:cNvPr>
          <p:cNvSpPr/>
          <p:nvPr/>
        </p:nvSpPr>
        <p:spPr bwMode="auto">
          <a:xfrm>
            <a:off x="9460826" y="380966"/>
            <a:ext cx="2559820" cy="6153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5A464-130E-AA7A-FA53-2D51D3C476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10021617" y="527816"/>
            <a:ext cx="1438237" cy="3544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11930-5F2C-39CD-0CCA-D5B7AFF45D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141614" y="1822282"/>
            <a:ext cx="4516175" cy="481889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48E9C4-A188-2C14-8E32-9DC2A9B1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7671099" cy="699400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 игры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44D7CE-2827-D334-1912-3127A904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38185" y="3344450"/>
            <a:ext cx="6858000" cy="169099"/>
          </a:xfrm>
          <a:prstGeom prst="rect">
            <a:avLst/>
          </a:prstGeom>
        </p:spPr>
      </p:pic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244C782C-E683-88D9-0381-79258AB9C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674594"/>
              </p:ext>
            </p:extLst>
          </p:nvPr>
        </p:nvGraphicFramePr>
        <p:xfrm>
          <a:off x="1350498" y="1091822"/>
          <a:ext cx="10565388" cy="54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5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/>
                        <a:t>Уровни</a:t>
                      </a:r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/>
                        <a:t>Задания</a:t>
                      </a:r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/>
                        <a:t>Время</a:t>
                      </a:r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 dirty="0"/>
                        <a:t>Выбор ответа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 dirty="0"/>
                        <a:t>Баллы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1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уровень </a:t>
                      </a:r>
                      <a:endParaRPr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Титул «Рекрут безопасности в играх»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1 задание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1 мин.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 за прохождение задания</a:t>
                      </a:r>
                      <a:endParaRPr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 – 2 балла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302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задание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мин.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801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уровень </a:t>
                      </a:r>
                      <a:endParaRPr sz="16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Титул «Адепт безопасности в играх»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задание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мин.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 – 2 балла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302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задание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мин.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801"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уровень </a:t>
                      </a:r>
                      <a:b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Титул «Мастер безопасности в играх»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задание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мин.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 – 3 балла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801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задание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мин.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1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задание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мин.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9671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Финальное задание </a:t>
                      </a:r>
                      <a:endParaRPr sz="16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Титул «</a:t>
                      </a:r>
                      <a:r>
                        <a:rPr lang="ru-RU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Хранитель безопасности в играх»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мин.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Тайный свиток</a:t>
                      </a:r>
                      <a:endParaRPr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 за раскрытие тайны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 – 5 баллов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271">
                <a:tc gridSpan="4"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/>
                        <a:t>Подведение итогов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dirty="0"/>
                        <a:t>12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8359D9-4883-2E30-4BB0-FE8EDE0C5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BB5877-9F84-D695-9E65-7DFE8D47B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822" y="1705650"/>
            <a:ext cx="621169" cy="7454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157E57-4588-7867-3BCD-960F55204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8822" y="3923504"/>
            <a:ext cx="621169" cy="7454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503556C-328B-D3A8-2166-74412BD8A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38807" y="5344980"/>
            <a:ext cx="701199" cy="5128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F2C886-8AFB-9E92-5A97-7E74322A9E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63187" y="2934496"/>
            <a:ext cx="452438" cy="62479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7E51E2-AE90-6E66-699D-ED2FFD3D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14837"/>
            <a:ext cx="2743200" cy="365125"/>
          </a:xfrm>
        </p:spPr>
        <p:txBody>
          <a:bodyPr/>
          <a:lstStyle/>
          <a:p>
            <a:fld id="{034112D9-646D-CD42-BAE4-93FC3C4E6F4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515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7EE4F9-646B-86B0-4020-DDEBF3EAB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245" y="3595557"/>
            <a:ext cx="12035355" cy="2390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51ED77-1F29-4982-835B-05AEAF4CC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A9172-37F4-01CB-4003-838E1FECC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428B6-FED7-B431-D010-3049FF5AC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81325" y="4995254"/>
            <a:ext cx="1828800" cy="9906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2B8C447-55D3-5808-3E9F-7DC9E68114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9117" y="-515636"/>
            <a:ext cx="3024196" cy="6498804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676260" y="2094335"/>
            <a:ext cx="6625152" cy="3466492"/>
            <a:chOff x="446528" y="1910523"/>
            <a:chExt cx="5360789" cy="216733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10523"/>
              <a:ext cx="5360789" cy="2167334"/>
            </a:xfrm>
            <a:prstGeom prst="roundRect">
              <a:avLst>
                <a:gd name="adj" fmla="val 12605"/>
              </a:avLst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  <a:gs pos="88000">
                  <a:srgbClr val="92D050"/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83716" y="2207956"/>
              <a:ext cx="5023601" cy="1588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3200" dirty="0"/>
                <a:t>Какие два признака финансового мошенничества в играх вы считаете самыми важными</a:t>
              </a:r>
              <a:r>
                <a:rPr lang="en-US" sz="3200" dirty="0"/>
                <a:t/>
              </a:r>
              <a:br>
                <a:rPr lang="en-US" sz="3200" dirty="0"/>
              </a:br>
              <a:r>
                <a:rPr lang="ru-RU" sz="3200" dirty="0"/>
                <a:t>и поставили бы им по звезде? </a:t>
              </a:r>
              <a:br>
                <a:rPr lang="ru-RU" sz="3200" dirty="0"/>
              </a:br>
              <a:endParaRPr lang="ru-RU" sz="1100" dirty="0"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8C32208-304C-3936-30EE-8E4B294F0D8B}"/>
              </a:ext>
            </a:extLst>
          </p:cNvPr>
          <p:cNvSpPr txBox="1"/>
          <p:nvPr/>
        </p:nvSpPr>
        <p:spPr>
          <a:xfrm>
            <a:off x="4829176" y="1027587"/>
            <a:ext cx="6472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/>
              <a:t>Две звезды</a:t>
            </a:r>
            <a:endParaRPr lang="ru-RU" sz="48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1650508-BD8F-0CEE-1B31-7B2B83E444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049115" y="1925248"/>
            <a:ext cx="2038777" cy="18581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5CEE07-590E-93B0-1BAD-92C92E44FE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289094" y="3065279"/>
            <a:ext cx="2038777" cy="185812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7E4D92-176E-4254-639F-28AAFD4C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40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E4C79-6208-2C46-9C0D-E9E0FCED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/>
              <a:t>Сюжеты финансовой грамотности</a:t>
            </a:r>
            <a:br>
              <a:rPr lang="ru-RU" sz="1867" dirty="0"/>
            </a:br>
            <a:r>
              <a:rPr lang="ru-RU" sz="1867" dirty="0"/>
              <a:t>в классической литературе</a:t>
            </a:r>
            <a:r>
              <a:rPr lang="ru-RU" sz="1867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10" name="ПРИНЯТЬ УЧАСТИЕ В ОЛИМПИАДЕ ПО ФИНАНСОВОЙ ГРАМОТНОСТИ И ПРЕДПРИНИМАТЕЛЬСТВУ…">
            <a:extLst>
              <a:ext uri="{FF2B5EF4-FFF2-40B4-BE49-F238E27FC236}">
                <a16:creationId xmlns:a16="http://schemas.microsoft.com/office/drawing/2014/main" id="{1F4FAD3C-C70E-DD9D-B2EB-311BAE4C972C}"/>
              </a:ext>
            </a:extLst>
          </p:cNvPr>
          <p:cNvSpPr txBox="1"/>
          <p:nvPr/>
        </p:nvSpPr>
        <p:spPr>
          <a:xfrm>
            <a:off x="1450408" y="2276602"/>
            <a:ext cx="9969947" cy="624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3867" tIns="33867" rIns="33867" bIns="33867" numCol="1" anchor="ctr">
            <a:spAutoFit/>
          </a:bodyPr>
          <a:lstStyle/>
          <a:p>
            <a:pPr marR="478683">
              <a:spcBef>
                <a:spcPts val="533"/>
              </a:spcBef>
              <a:buClr>
                <a:srgbClr val="31B7BB"/>
              </a:buClr>
              <a:buSzPct val="100000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Крылов И.А. «Бедный богач», «Скупой», «Стрекоза и муравей»</a:t>
            </a:r>
            <a:r>
              <a:rPr lang="ru-RU" sz="1600" dirty="0">
                <a:solidFill>
                  <a:srgbClr val="393B3B"/>
                </a:solidFill>
              </a:rPr>
              <a:t> - сберегательное поведение</a:t>
            </a:r>
          </a:p>
          <a:p>
            <a:pPr marR="478683">
              <a:spcBef>
                <a:spcPts val="533"/>
              </a:spcBef>
              <a:buClr>
                <a:srgbClr val="31B7BB"/>
              </a:buClr>
              <a:buSzPct val="100000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Пушкин А.С. «Сказка о рыбаке и рыбке»</a:t>
            </a:r>
            <a:r>
              <a:rPr lang="ru-RU" sz="1600" dirty="0">
                <a:solidFill>
                  <a:srgbClr val="393B3B"/>
                </a:solidFill>
              </a:rPr>
              <a:t> - от «владычицы морской» до «разбитого корыта»</a:t>
            </a:r>
          </a:p>
        </p:txBody>
      </p:sp>
      <p:sp>
        <p:nvSpPr>
          <p:cNvPr id="12" name="ПОСЛУШАТЬ ПОДКАСТЫ «КРОШ И ГРОШ»…">
            <a:extLst>
              <a:ext uri="{FF2B5EF4-FFF2-40B4-BE49-F238E27FC236}">
                <a16:creationId xmlns:a16="http://schemas.microsoft.com/office/drawing/2014/main" id="{06C6FB72-DAC4-A359-7748-61F9BF0963B1}"/>
              </a:ext>
            </a:extLst>
          </p:cNvPr>
          <p:cNvSpPr txBox="1"/>
          <p:nvPr/>
        </p:nvSpPr>
        <p:spPr>
          <a:xfrm>
            <a:off x="1450408" y="3479912"/>
            <a:ext cx="10293049" cy="9352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3867" tIns="33867" rIns="33867" bIns="33867" numCol="1" anchor="ctr">
            <a:spAutoFit/>
          </a:bodyPr>
          <a:lstStyle/>
          <a:p>
            <a:pPr marL="12700">
              <a:spcBef>
                <a:spcPts val="533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Грин А.С. «Алые паруса» </a:t>
            </a:r>
            <a:r>
              <a:rPr lang="ru-RU" sz="1600" dirty="0">
                <a:solidFill>
                  <a:srgbClr val="393B3B"/>
                </a:solidFill>
              </a:rPr>
              <a:t>– финансовая подушка безопасности</a:t>
            </a:r>
          </a:p>
          <a:p>
            <a:pPr marL="12700">
              <a:spcBef>
                <a:spcPts val="533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Пушкин А.С. «Скупой рыцарь» </a:t>
            </a:r>
            <a:r>
              <a:rPr lang="ru-RU" sz="1600" dirty="0">
                <a:solidFill>
                  <a:srgbClr val="393B3B"/>
                </a:solidFill>
              </a:rPr>
              <a:t>- скупцы, расточители и ростовщики</a:t>
            </a:r>
          </a:p>
          <a:p>
            <a:pPr marL="12700">
              <a:spcBef>
                <a:spcPts val="533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Пушкин А.С. «Дубровский» </a:t>
            </a:r>
            <a:r>
              <a:rPr lang="ru-RU" sz="1600" dirty="0">
                <a:solidFill>
                  <a:srgbClr val="393B3B"/>
                </a:solidFill>
              </a:rPr>
              <a:t>- уроки тяжбы пушкинских времен</a:t>
            </a:r>
            <a:endParaRPr sz="1600" dirty="0">
              <a:solidFill>
                <a:srgbClr val="393B3B"/>
              </a:solidFill>
              <a:hlinkClick r:id="rId3"/>
            </a:endParaRPr>
          </a:p>
        </p:txBody>
      </p:sp>
      <p:sp>
        <p:nvSpPr>
          <p:cNvPr id="13" name="ПОСМОТРЕТЬ МУЛЬТФИЛЬМЫ:…">
            <a:extLst>
              <a:ext uri="{FF2B5EF4-FFF2-40B4-BE49-F238E27FC236}">
                <a16:creationId xmlns:a16="http://schemas.microsoft.com/office/drawing/2014/main" id="{AB11F4F7-C8EC-7932-2C72-502DCAB82146}"/>
              </a:ext>
            </a:extLst>
          </p:cNvPr>
          <p:cNvSpPr txBox="1"/>
          <p:nvPr/>
        </p:nvSpPr>
        <p:spPr>
          <a:xfrm>
            <a:off x="1450407" y="4991426"/>
            <a:ext cx="9969948" cy="110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3867" tIns="33867" rIns="33867" bIns="33867" numCol="1" anchor="t">
            <a:noAutofit/>
          </a:bodyPr>
          <a:lstStyle/>
          <a:p>
            <a:pPr>
              <a:spcBef>
                <a:spcPts val="533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Гоголь Н.В. «Ночь накануне Ивана Купалы», «Портрет» </a:t>
            </a:r>
            <a:r>
              <a:rPr lang="ru-RU" sz="1600" dirty="0">
                <a:solidFill>
                  <a:srgbClr val="393B3B"/>
                </a:solidFill>
              </a:rPr>
              <a:t>- внезапное обогащение – </a:t>
            </a:r>
            <a:br>
              <a:rPr lang="ru-RU" sz="1600" dirty="0">
                <a:solidFill>
                  <a:srgbClr val="393B3B"/>
                </a:solidFill>
              </a:rPr>
            </a:br>
            <a:r>
              <a:rPr lang="ru-RU" sz="1600" dirty="0">
                <a:solidFill>
                  <a:srgbClr val="393B3B"/>
                </a:solidFill>
              </a:rPr>
              <a:t>удача или катастрофа?</a:t>
            </a:r>
          </a:p>
          <a:p>
            <a:pPr>
              <a:spcBef>
                <a:spcPts val="533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Лермонтов М.Ю. «Песня про купца Калашникова»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393B3B"/>
                </a:solidFill>
              </a:rPr>
              <a:t>- жалование или предпринимательство?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68A91-C63B-7278-1B5B-1299887E6CB3}"/>
              </a:ext>
            </a:extLst>
          </p:cNvPr>
          <p:cNvSpPr txBox="1"/>
          <p:nvPr/>
        </p:nvSpPr>
        <p:spPr>
          <a:xfrm>
            <a:off x="654721" y="2212909"/>
            <a:ext cx="718887" cy="752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/>
            <a:r>
              <a:rPr lang="ru-RU" sz="4000" b="1" dirty="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39FD18-78DF-F81F-6F41-4B04180DF234}"/>
              </a:ext>
            </a:extLst>
          </p:cNvPr>
          <p:cNvSpPr txBox="1"/>
          <p:nvPr/>
        </p:nvSpPr>
        <p:spPr>
          <a:xfrm>
            <a:off x="654721" y="3571389"/>
            <a:ext cx="718887" cy="752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/>
            <a:r>
              <a:rPr lang="ru-RU" sz="4000" b="1" dirty="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F48D-FAEE-4AE0-76DC-C31F05DF27E6}"/>
              </a:ext>
            </a:extLst>
          </p:cNvPr>
          <p:cNvSpPr txBox="1"/>
          <p:nvPr/>
        </p:nvSpPr>
        <p:spPr>
          <a:xfrm>
            <a:off x="654721" y="5055275"/>
            <a:ext cx="718887" cy="752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/>
            <a:r>
              <a:rPr lang="ru-RU" sz="4000" b="1" dirty="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736018-30D2-550F-EAF5-BA677A767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152AF-EDB2-950E-5B43-6563F889F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B34E87-0BAC-4B5F-EBC7-1FEB5FCE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41</a:t>
            </a:fld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AA999C1-CD72-7543-A87A-F7676A42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ЧТО МОЖНО СДЕЛАТЬ, ЧТОБЫ ПОВЫСИТЬ СВОЮ ФИНАНСОВУЮ ГРАМОТНОСТЬ</a:t>
            </a:r>
            <a:r>
              <a:rPr lang="ru-RU" sz="240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798EE-87D6-2F39-6B38-94091324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553" y="1839782"/>
            <a:ext cx="11081184" cy="1235263"/>
          </a:xfrm>
        </p:spPr>
        <p:txBody>
          <a:bodyPr/>
          <a:lstStyle/>
          <a:p>
            <a:pPr marL="0" indent="0" defTabSz="304792">
              <a:buNone/>
              <a:defRPr sz="2400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ПРИНЯТЬ УЧАСТИЕ В ОЛИМПИАДАХ ПО ФИНАНСОВОЙ ГРАМОТНОСТИ</a:t>
            </a:r>
          </a:p>
          <a:p>
            <a:pPr marR="478683">
              <a:buClr>
                <a:srgbClr val="31B7BB"/>
              </a:buClr>
              <a:buSzPct val="100000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всероссийская олимпиада школьников «высшая проба»</a:t>
            </a:r>
            <a:r>
              <a:rPr lang="ru-RU" sz="1600" dirty="0">
                <a:solidFill>
                  <a:srgbClr val="31B7BB"/>
                </a:solidFill>
              </a:rPr>
              <a:t> </a:t>
            </a:r>
            <a:r>
              <a:rPr lang="ru-RU" sz="1400" dirty="0">
                <a:solidFill>
                  <a:srgbClr val="393B3B"/>
                </a:solidFill>
              </a:rPr>
              <a:t>(7-11 классы, организатор - ФГАОУ ВО «НИУ ВШЭ»)</a:t>
            </a:r>
            <a:endParaRPr lang="ru-RU" sz="1600" dirty="0">
              <a:solidFill>
                <a:srgbClr val="393B3B"/>
              </a:solidFill>
            </a:endParaRPr>
          </a:p>
          <a:p>
            <a:pPr marR="478683">
              <a:buClr>
                <a:srgbClr val="31B7BB"/>
              </a:buClr>
              <a:buSzPct val="100000"/>
              <a:defRPr sz="29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олимпиада школьников </a:t>
            </a:r>
            <a:r>
              <a:rPr lang="ru-RU" sz="1600" cap="small" dirty="0" err="1">
                <a:solidFill>
                  <a:srgbClr val="31B7BB"/>
                </a:solidFill>
              </a:rPr>
              <a:t>ранхигс</a:t>
            </a:r>
            <a:r>
              <a:rPr lang="ru-RU" sz="1600" cap="small" dirty="0">
                <a:solidFill>
                  <a:srgbClr val="31B7BB"/>
                </a:solidFill>
              </a:rPr>
              <a:t> </a:t>
            </a:r>
            <a:r>
              <a:rPr lang="ru-RU" sz="1400" dirty="0">
                <a:solidFill>
                  <a:srgbClr val="393B3B"/>
                </a:solidFill>
              </a:rPr>
              <a:t>(6-11 классы, организатор - ФГБОУ ВО «РАНХиГС»)</a:t>
            </a:r>
            <a:endParaRPr lang="ru-RU" sz="1600" dirty="0">
              <a:solidFill>
                <a:srgbClr val="393B3B"/>
              </a:solidFill>
            </a:endParaRPr>
          </a:p>
          <a:p>
            <a:pPr defTabSz="304792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cap="small" dirty="0">
                <a:solidFill>
                  <a:srgbClr val="31B7BB"/>
                </a:solidFill>
              </a:rPr>
              <a:t>Олимпиада по финансовой грамотности и предпринимательству на портале «</a:t>
            </a:r>
            <a:r>
              <a:rPr lang="ru-RU" sz="1600" cap="small" dirty="0" err="1">
                <a:solidFill>
                  <a:srgbClr val="31B7BB"/>
                </a:solidFill>
              </a:rPr>
              <a:t>учи.ру</a:t>
            </a:r>
            <a:r>
              <a:rPr lang="ru-RU" sz="1600" cap="small" dirty="0">
                <a:solidFill>
                  <a:srgbClr val="31B7BB"/>
                </a:solidFill>
              </a:rPr>
              <a:t>» </a:t>
            </a:r>
            <a:r>
              <a:rPr lang="ru-RU" sz="1600" dirty="0">
                <a:solidFill>
                  <a:srgbClr val="393B3B"/>
                </a:solidFill>
              </a:rPr>
              <a:t>(1-9 классы)</a:t>
            </a: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0B4F-652A-3E8F-A8C3-6BEEE7FBCE09}"/>
              </a:ext>
            </a:extLst>
          </p:cNvPr>
          <p:cNvSpPr txBox="1"/>
          <p:nvPr/>
        </p:nvSpPr>
        <p:spPr>
          <a:xfrm>
            <a:off x="644009" y="5998940"/>
            <a:ext cx="285944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04792">
              <a:defRPr sz="2400">
                <a:solidFill>
                  <a:srgbClr val="144E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ПОСЛУШАТЬ ПОДКАСТЫ «КРОШ И ГРОШ»</a:t>
            </a:r>
            <a:endParaRPr lang="ru-RU" sz="533" dirty="0">
              <a:solidFill>
                <a:schemeClr val="accent4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F0F0C-9ECA-632E-3AF2-DFD13B0420F0}"/>
              </a:ext>
            </a:extLst>
          </p:cNvPr>
          <p:cNvSpPr txBox="1"/>
          <p:nvPr/>
        </p:nvSpPr>
        <p:spPr>
          <a:xfrm>
            <a:off x="3591882" y="4398611"/>
            <a:ext cx="7956109" cy="20039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defTabSz="304792">
              <a:defRPr sz="2400">
                <a:solidFill>
                  <a:srgbClr val="DF82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dirty="0">
                <a:solidFill>
                  <a:srgbClr val="EF7D00"/>
                </a:solidFill>
              </a:rPr>
              <a:t>ПОСМОТРЕТЬ МУЛЬТФИЛЬМЫ:</a:t>
            </a:r>
            <a:endParaRPr lang="ru-RU" sz="1600" dirty="0">
              <a:solidFill>
                <a:srgbClr val="EF7D00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defTabSz="304792">
              <a:defRPr sz="24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6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defTabSz="304792">
              <a:spcAft>
                <a:spcPts val="800"/>
              </a:spcAft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dirty="0"/>
              <a:t>- «</a:t>
            </a:r>
            <a:r>
              <a:rPr lang="ru-RU" sz="1600" dirty="0">
                <a:hlinkClick r:id="rId3"/>
              </a:rPr>
              <a:t>Азбука финансовой грамотности со Смешариками</a:t>
            </a:r>
            <a:r>
              <a:rPr lang="ru-RU" sz="1600" dirty="0"/>
              <a:t>»</a:t>
            </a:r>
            <a:r>
              <a:rPr lang="ru-RU" sz="2133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2133" dirty="0">
              <a:solidFill>
                <a:schemeClr val="accent4"/>
              </a:solidFill>
            </a:endParaRPr>
          </a:p>
          <a:p>
            <a:pPr defTabSz="304792">
              <a:spcAft>
                <a:spcPts val="800"/>
              </a:spcAft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" sz="1600" dirty="0"/>
              <a:t>- «</a:t>
            </a:r>
            <a:r>
              <a:rPr lang="ru-RU" sz="1600" dirty="0">
                <a:hlinkClick r:id="rId5"/>
              </a:rPr>
              <a:t>Богатый бобренок</a:t>
            </a:r>
            <a:r>
              <a:rPr lang="ru-RU" sz="1600" dirty="0"/>
              <a:t>»</a:t>
            </a:r>
            <a:endParaRPr lang="ru-RU" sz="1600" dirty="0">
              <a:solidFill>
                <a:schemeClr val="accent4"/>
              </a:solidFill>
            </a:endParaRPr>
          </a:p>
          <a:p>
            <a:pPr defTabSz="304792">
              <a:spcAft>
                <a:spcPts val="800"/>
              </a:spcAft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" sz="1600" dirty="0"/>
              <a:t>- «</a:t>
            </a:r>
            <a:r>
              <a:rPr lang="ru-RU" sz="1600" dirty="0"/>
              <a:t>Новое Простоквашино», серия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ru-RU" sz="1600" dirty="0">
                <a:solidFill>
                  <a:schemeClr val="tx1"/>
                </a:solidFill>
                <a:hlinkClick r:id="rId6"/>
              </a:rPr>
              <a:t>Золотая карта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r>
              <a:rPr lang="ru-RU" sz="1600" dirty="0"/>
              <a:t> </a:t>
            </a:r>
            <a:endParaRPr lang="en" sz="1600" dirty="0">
              <a:solidFill>
                <a:schemeClr val="accent4"/>
              </a:solidFill>
            </a:endParaRPr>
          </a:p>
          <a:p>
            <a:pPr defTabSz="1100639" hangingPunct="0"/>
            <a:endParaRPr lang="ru-R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402" y="4232380"/>
            <a:ext cx="1777076" cy="17665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26E4D1-6DE2-3A5B-7958-3EEA0835F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CA553C-43DA-DCAD-5A11-8832A18B1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548B52F-9987-4BFB-EA8A-E7BD3F5213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32422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Персональный навигатор…"/>
          <p:cNvSpPr txBox="1"/>
          <p:nvPr/>
        </p:nvSpPr>
        <p:spPr>
          <a:xfrm>
            <a:off x="347694" y="670643"/>
            <a:ext cx="9068692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noProof="1"/>
              <a:t>Персональный навигатор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noProof="1"/>
              <a:t>по финансовой грамотности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noProof="1"/>
              <a:t>для всех возрастов</a:t>
            </a:r>
          </a:p>
        </p:txBody>
      </p:sp>
      <p:sp>
        <p:nvSpPr>
          <p:cNvPr id="363" name="Финансовые калькуляторы…"/>
          <p:cNvSpPr txBox="1"/>
          <p:nvPr/>
        </p:nvSpPr>
        <p:spPr>
          <a:xfrm>
            <a:off x="-47296" y="3197855"/>
            <a:ext cx="4417067" cy="283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>
                <a:solidFill>
                  <a:srgbClr val="393B3B"/>
                </a:solidFill>
              </a:rPr>
              <a:t>Мультфильмы</a:t>
            </a:r>
            <a:endParaRPr sz="1867" dirty="0">
              <a:solidFill>
                <a:srgbClr val="393B3B"/>
              </a:solidFill>
            </a:endParaRP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>
                <a:solidFill>
                  <a:srgbClr val="393B3B"/>
                </a:solidFill>
              </a:rPr>
              <a:t>Подкасты</a:t>
            </a:r>
            <a:endParaRPr sz="1867" dirty="0">
              <a:solidFill>
                <a:srgbClr val="393B3B"/>
              </a:solidFill>
            </a:endParaRP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>
                <a:solidFill>
                  <a:srgbClr val="393B3B"/>
                </a:solidFill>
              </a:rPr>
              <a:t>Игры и квесты по финграмотности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67" dirty="0">
                <a:solidFill>
                  <a:srgbClr val="393B3B"/>
                </a:solidFill>
              </a:rPr>
              <a:t>Анонсы ФинЗОЖ-мероприятий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67" dirty="0">
                <a:solidFill>
                  <a:srgbClr val="393B3B"/>
                </a:solidFill>
              </a:rPr>
              <a:t>Библиотека учебных материалов</a:t>
            </a:r>
          </a:p>
        </p:txBody>
      </p:sp>
      <p:sp>
        <p:nvSpPr>
          <p:cNvPr id="364" name="моифинансы.рф"/>
          <p:cNvSpPr txBox="1"/>
          <p:nvPr/>
        </p:nvSpPr>
        <p:spPr>
          <a:xfrm>
            <a:off x="362375" y="2289991"/>
            <a:ext cx="2574679" cy="4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1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1" dirty="0"/>
              <a:t>моифинансы.рф 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54" y="4640743"/>
            <a:ext cx="1785933" cy="178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5D82A-84FF-0A5E-1163-EE981776BF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40" y="2290011"/>
            <a:ext cx="6769157" cy="22779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316311-020A-3C34-A469-C39621324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145A97-CC2E-1DAA-DCEA-39608D8EE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45F3FA-702A-A433-D34C-F5F2DBD7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37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9.jpg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1917" y="-15032"/>
            <a:ext cx="12275833" cy="691740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angle"/>
          <p:cNvSpPr/>
          <p:nvPr/>
        </p:nvSpPr>
        <p:spPr>
          <a:xfrm>
            <a:off x="5132782" y="2479364"/>
            <a:ext cx="7125399" cy="2084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3212923" y="3187190"/>
            <a:ext cx="654687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 dirty="0"/>
              <a:t>СПАСИБО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22446B2-B534-6B56-B49D-EF39898F84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44</a:t>
            </a:fld>
            <a:endParaRPr lang="ru-RU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6000">
              <a:schemeClr val="accent5">
                <a:lumMod val="20000"/>
                <a:lumOff val="80000"/>
              </a:schemeClr>
            </a:gs>
            <a:gs pos="83000">
              <a:srgbClr val="002060"/>
            </a:gs>
            <a:gs pos="100000">
              <a:schemeClr val="accent5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A580031-5A08-ECFD-CA4A-78FC99E01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 bwMode="auto"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A6735F-BFDB-C645-780F-4CBD29C2D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 bwMode="auto">
          <a:xfrm>
            <a:off x="7172035" y="4933949"/>
            <a:ext cx="1828800" cy="9906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8DDAEE-C273-18BE-94F4-9EC57BCD5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46ECE28-9323-08A1-414C-23677B2BE17B}"/>
              </a:ext>
            </a:extLst>
          </p:cNvPr>
          <p:cNvSpPr txBox="1">
            <a:spLocks/>
          </p:cNvSpPr>
          <p:nvPr/>
        </p:nvSpPr>
        <p:spPr bwMode="auto">
          <a:xfrm>
            <a:off x="838200" y="870609"/>
            <a:ext cx="6789144" cy="820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>
                <a:latin typeface="+mn-lt"/>
                <a:cs typeface="Arial" panose="020B0604020202020204" pitchFamily="34" charset="0"/>
              </a:rPr>
              <a:t>ПОИГРАЕМ???</a:t>
            </a:r>
          </a:p>
        </p:txBody>
      </p:sp>
      <p:sp>
        <p:nvSpPr>
          <p:cNvPr id="32" name="Прямоугольник с двумя скругленными соседними углами 31">
            <a:extLst>
              <a:ext uri="{FF2B5EF4-FFF2-40B4-BE49-F238E27FC236}">
                <a16:creationId xmlns:a16="http://schemas.microsoft.com/office/drawing/2014/main" id="{49FD9BC1-D836-79BA-D9F7-9723558BB5C4}"/>
              </a:ext>
            </a:extLst>
          </p:cNvPr>
          <p:cNvSpPr/>
          <p:nvPr/>
        </p:nvSpPr>
        <p:spPr bwMode="auto">
          <a:xfrm>
            <a:off x="8314263" y="3573194"/>
            <a:ext cx="2474099" cy="3284805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F61E28C-ADBB-5CDE-5E8E-E39370409E4D}"/>
              </a:ext>
            </a:extLst>
          </p:cNvPr>
          <p:cNvSpPr/>
          <p:nvPr/>
        </p:nvSpPr>
        <p:spPr>
          <a:xfrm>
            <a:off x="672204" y="1830655"/>
            <a:ext cx="6955140" cy="3468540"/>
          </a:xfrm>
          <a:prstGeom prst="roundRect">
            <a:avLst>
              <a:gd name="adj" fmla="val 6933"/>
            </a:avLst>
          </a:prstGeom>
          <a:gradFill flip="none" rotWithShape="1">
            <a:gsLst>
              <a:gs pos="0">
                <a:srgbClr val="002060"/>
              </a:gs>
              <a:gs pos="50000">
                <a:srgbClr val="7030A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9FAD8E91-98C0-E4A2-89A4-4DDC2EC675A9}"/>
              </a:ext>
            </a:extLst>
          </p:cNvPr>
          <p:cNvSpPr txBox="1"/>
          <p:nvPr/>
        </p:nvSpPr>
        <p:spPr bwMode="auto">
          <a:xfrm>
            <a:off x="988443" y="2239123"/>
            <a:ext cx="6354891" cy="287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Новичок, ты готов покорить Вселенную безопасности в играх?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Преодолеть все препятствия, выполнить квесты и получить титул: «Хранитель безопасности в играх»?</a:t>
            </a:r>
            <a:endParaRPr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5" name="Объект 4">
            <a:extLst>
              <a:ext uri="{FF2B5EF4-FFF2-40B4-BE49-F238E27FC236}">
                <a16:creationId xmlns:a16="http://schemas.microsoft.com/office/drawing/2014/main" id="{6A0039D2-AFBF-701D-67F8-3B7263ED3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/>
        </p:blipFill>
        <p:spPr bwMode="auto">
          <a:xfrm>
            <a:off x="7142305" y="2005350"/>
            <a:ext cx="4377491" cy="429182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D9A0A9C-7381-F963-A75E-1E9F774134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2371" y="1603063"/>
            <a:ext cx="499867" cy="4998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6D227E9-6CA5-6511-D498-CC2AFF73EE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4057DD-B970-A30D-8D31-93135AA3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7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Овальная выноска 51">
            <a:extLst>
              <a:ext uri="{FF2B5EF4-FFF2-40B4-BE49-F238E27FC236}">
                <a16:creationId xmlns:a16="http://schemas.microsoft.com/office/drawing/2014/main" id="{928D67DB-547D-1E59-9AB4-D5BD7D6D2D0C}"/>
              </a:ext>
            </a:extLst>
          </p:cNvPr>
          <p:cNvSpPr/>
          <p:nvPr/>
        </p:nvSpPr>
        <p:spPr>
          <a:xfrm>
            <a:off x="8477170" y="2053795"/>
            <a:ext cx="2934685" cy="2300287"/>
          </a:xfrm>
          <a:prstGeom prst="wedgeEllipseCallout">
            <a:avLst>
              <a:gd name="adj1" fmla="val 22271"/>
              <a:gd name="adj2" fmla="val 606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695320-076D-A23E-CF46-E19051B63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9870"/>
          <a:stretch/>
        </p:blipFill>
        <p:spPr bwMode="auto">
          <a:xfrm>
            <a:off x="-167541" y="4680138"/>
            <a:ext cx="12527079" cy="217786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4B704A7-B063-F926-F8E9-864AF5007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6941CE-4C5F-371C-7B56-AD65B7303D33}"/>
              </a:ext>
            </a:extLst>
          </p:cNvPr>
          <p:cNvSpPr txBox="1"/>
          <p:nvPr/>
        </p:nvSpPr>
        <p:spPr bwMode="auto">
          <a:xfrm>
            <a:off x="9011866" y="2357552"/>
            <a:ext cx="21482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/>
              <a:t>вопрос: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i="1" dirty="0"/>
              <a:t>Что необходимо сделать?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5349243-270F-F92D-CEC2-335088A5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334364" y="986867"/>
            <a:ext cx="8252698" cy="5461257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E94E6215-8273-BD5C-158A-AAD78DC9141C}"/>
              </a:ext>
            </a:extLst>
          </p:cNvPr>
          <p:cNvSpPr txBox="1">
            <a:spLocks/>
          </p:cNvSpPr>
          <p:nvPr/>
        </p:nvSpPr>
        <p:spPr bwMode="auto">
          <a:xfrm>
            <a:off x="2316889" y="1217199"/>
            <a:ext cx="4540657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уровень: задание 1</a:t>
            </a:r>
          </a:p>
        </p:txBody>
      </p: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4AE9FF1E-8468-B47F-C5DE-AC1EAEC9D75F}"/>
              </a:ext>
            </a:extLst>
          </p:cNvPr>
          <p:cNvSpPr/>
          <p:nvPr/>
        </p:nvSpPr>
        <p:spPr>
          <a:xfrm>
            <a:off x="9638485" y="6011499"/>
            <a:ext cx="1456443" cy="846500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277672" y="4807002"/>
            <a:ext cx="1835668" cy="17997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BDC938-2EFB-9BC2-9921-C71827B2B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27B176-B6C1-3AE0-65BB-530BEB1CF7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671" b="29408"/>
          <a:stretch/>
        </p:blipFill>
        <p:spPr>
          <a:xfrm>
            <a:off x="2434558" y="5235439"/>
            <a:ext cx="3975100" cy="81072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DA4AC19-197A-A755-EB64-2FBF778507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ACA862D-8C47-9A76-2084-B0071C2653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 bwMode="auto">
          <a:xfrm>
            <a:off x="4105349" y="275057"/>
            <a:ext cx="621169" cy="7454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D94420-2988-BBF6-F3A4-1622E1CD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Google Shape;191;p6"/>
          <p:cNvSpPr txBox="1"/>
          <p:nvPr/>
        </p:nvSpPr>
        <p:spPr>
          <a:xfrm>
            <a:off x="1601130" y="2023385"/>
            <a:ext cx="5972174" cy="352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Просматривая видеоролик на телефоне,</a:t>
            </a:r>
            <a:b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 увидели там информацию о новой бесплатной мобильной игре. </a:t>
            </a:r>
            <a:b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Чтобы поиграть, вам необходимо пройти</a:t>
            </a:r>
            <a:b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ссылке, скачать и установить файлы игры. Вас немного удивило, что у игры отсутствует официальный сайт, </a:t>
            </a:r>
            <a:r>
              <a:rPr lang="ru-RU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lang="ru-R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после скачивания файла автоматически началась установка какой-то программы.  При этом ярлык игры так и не появился на дисплее.</a:t>
            </a:r>
            <a:endParaRPr sz="21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47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6880" y="274638"/>
            <a:ext cx="5275998" cy="13255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на выбор ответа</a:t>
            </a:r>
          </a:p>
        </p:txBody>
      </p:sp>
      <p:pic>
        <p:nvPicPr>
          <p:cNvPr id="18" name="Обратный отсчёт - 1 минута (таймер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2073275" y="1600201"/>
            <a:ext cx="8045450" cy="452596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08FE3A-7404-3ED9-26BB-BE24AF81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A73E157-0F69-D96E-7BE9-B7BDD9048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4543"/>
          <a:stretch/>
        </p:blipFill>
        <p:spPr bwMode="auto">
          <a:xfrm>
            <a:off x="-344408" y="5742181"/>
            <a:ext cx="12944877" cy="1115819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47C8783-CAE8-6BF8-7822-D2E2290B659F}"/>
              </a:ext>
            </a:extLst>
          </p:cNvPr>
          <p:cNvSpPr/>
          <p:nvPr/>
        </p:nvSpPr>
        <p:spPr bwMode="auto">
          <a:xfrm>
            <a:off x="6323481" y="5218494"/>
            <a:ext cx="5065362" cy="1274381"/>
          </a:xfrm>
          <a:prstGeom prst="roundRect">
            <a:avLst>
              <a:gd name="adj" fmla="val 20244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8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6528" y="1523410"/>
            <a:ext cx="2811942" cy="3706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2000" b="1" dirty="0">
                <a:latin typeface="+mn-lt"/>
                <a:cs typeface="Arial" panose="020B0604020202020204" pitchFamily="34" charset="0"/>
              </a:rPr>
              <a:t>Правильный ответ: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23481" y="1894065"/>
            <a:ext cx="5421991" cy="1860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2000" dirty="0">
                <a:cs typeface="Arial" panose="020B0604020202020204" pitchFamily="34" charset="0"/>
              </a:rPr>
              <a:t>Что может случиться, если выбрать другие ответы?</a:t>
            </a:r>
          </a:p>
          <a:p>
            <a:pPr>
              <a:lnSpc>
                <a:spcPct val="110000"/>
              </a:lnSpc>
              <a:defRPr/>
            </a:pPr>
            <a:r>
              <a:rPr lang="ru-RU" sz="2000" dirty="0">
                <a:cs typeface="Arial" panose="020B0604020202020204" pitchFamily="34" charset="0"/>
              </a:rPr>
              <a:t>По каким признакам вы определили, </a:t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>что в задании описано финансовое мошенничество?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9ABD46-74E1-E831-787E-2BBE6BAFCE0F}"/>
              </a:ext>
            </a:extLst>
          </p:cNvPr>
          <p:cNvSpPr/>
          <p:nvPr/>
        </p:nvSpPr>
        <p:spPr bwMode="auto">
          <a:xfrm>
            <a:off x="27245" y="443163"/>
            <a:ext cx="1291374" cy="50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36980C66-B9B3-747A-90D0-F8C3D5FFB3D8}"/>
              </a:ext>
            </a:extLst>
          </p:cNvPr>
          <p:cNvSpPr/>
          <p:nvPr/>
        </p:nvSpPr>
        <p:spPr bwMode="auto">
          <a:xfrm>
            <a:off x="488057" y="5822736"/>
            <a:ext cx="1456443" cy="1035263"/>
          </a:xfrm>
          <a:prstGeom prst="round2SameRect">
            <a:avLst>
              <a:gd name="adj1" fmla="val 8616"/>
              <a:gd name="adj2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A630ED-EB6E-1030-8B43-6A10BC895E9C}"/>
              </a:ext>
            </a:extLst>
          </p:cNvPr>
          <p:cNvSpPr txBox="1">
            <a:spLocks/>
          </p:cNvSpPr>
          <p:nvPr/>
        </p:nvSpPr>
        <p:spPr bwMode="auto">
          <a:xfrm>
            <a:off x="1555343" y="443163"/>
            <a:ext cx="3406254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24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уровень: задание 1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20B0FEF3-0382-4511-66D7-87BB7F26C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3334" y="4952924"/>
            <a:ext cx="1445692" cy="1417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13B1C-DB5B-5249-B991-64EEA119D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rot="5400000">
            <a:off x="-3338185" y="3344450"/>
            <a:ext cx="6858000" cy="16909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3BE71DC-5C53-54E9-D1BF-C278A6E46ABF}"/>
              </a:ext>
            </a:extLst>
          </p:cNvPr>
          <p:cNvGrpSpPr/>
          <p:nvPr/>
        </p:nvGrpSpPr>
        <p:grpSpPr>
          <a:xfrm>
            <a:off x="446528" y="1965870"/>
            <a:ext cx="5360789" cy="2167334"/>
            <a:chOff x="446528" y="1965870"/>
            <a:chExt cx="5360789" cy="216733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C7622562-55CD-391E-33E8-AE7144577ED5}"/>
                </a:ext>
              </a:extLst>
            </p:cNvPr>
            <p:cNvSpPr/>
            <p:nvPr/>
          </p:nvSpPr>
          <p:spPr bwMode="auto">
            <a:xfrm>
              <a:off x="446528" y="1965870"/>
              <a:ext cx="5360789" cy="2167334"/>
            </a:xfrm>
            <a:prstGeom prst="roundRect">
              <a:avLst>
                <a:gd name="adj" fmla="val 12605"/>
              </a:avLst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  <a:gs pos="88000">
                  <a:srgbClr val="92D050"/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3764F-2D8E-6D50-2843-F000C5BCB633}"/>
                </a:ext>
              </a:extLst>
            </p:cNvPr>
            <p:cNvSpPr txBox="1"/>
            <p:nvPr/>
          </p:nvSpPr>
          <p:spPr>
            <a:xfrm>
              <a:off x="783716" y="2272952"/>
              <a:ext cx="4757275" cy="1341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999"/>
                </a:lnSpc>
                <a:spcAft>
                  <a:spcPts val="1000"/>
                </a:spcAft>
                <a:defRPr/>
              </a:pPr>
              <a:r>
                <a:rPr lang="ru-RU" sz="2400" dirty="0">
                  <a:ea typeface="Calibri"/>
                  <a:cs typeface="Arial" panose="020B0604020202020204" pitchFamily="34" charset="0"/>
                </a:rPr>
                <a:t>Выключить телефон, сразу сообщить родителям об установке подозрительной программы </a:t>
              </a:r>
            </a:p>
          </p:txBody>
        </p:sp>
      </p:grp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9C448E9-61B7-BFF5-BE54-4F91CE4D4061}"/>
              </a:ext>
            </a:extLst>
          </p:cNvPr>
          <p:cNvSpPr/>
          <p:nvPr/>
        </p:nvSpPr>
        <p:spPr bwMode="auto">
          <a:xfrm>
            <a:off x="6323481" y="4133203"/>
            <a:ext cx="5065362" cy="919458"/>
          </a:xfrm>
          <a:prstGeom prst="roundRect">
            <a:avLst>
              <a:gd name="adj" fmla="val 248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6EF41-1B2C-8C46-43FA-43A124460FE1}"/>
              </a:ext>
            </a:extLst>
          </p:cNvPr>
          <p:cNvSpPr txBox="1"/>
          <p:nvPr/>
        </p:nvSpPr>
        <p:spPr>
          <a:xfrm>
            <a:off x="6608868" y="4226985"/>
            <a:ext cx="440312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Перезагрузить файл и попытаться установить игру еще раз</a:t>
            </a:r>
            <a:endParaRPr lang="ru-RU" sz="1050" dirty="0">
              <a:ea typeface="Calibri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B5E9A-8681-5919-8826-FEA8EC617DD5}"/>
              </a:ext>
            </a:extLst>
          </p:cNvPr>
          <p:cNvSpPr txBox="1"/>
          <p:nvPr/>
        </p:nvSpPr>
        <p:spPr>
          <a:xfrm>
            <a:off x="6608868" y="5330464"/>
            <a:ext cx="4494588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ea typeface="Calibri"/>
                <a:cs typeface="Arial" panose="020B0604020202020204" pitchFamily="34" charset="0"/>
              </a:rPr>
              <a:t>Не обращать внимания. Возможно, игра повреждена, надо будет скачать еще раз позже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5866DDF-8797-D419-07A1-51E9C6E9B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085976" y="443163"/>
            <a:ext cx="1709783" cy="4274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E8E9D9-92E7-FDE5-DC33-D7497E041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718430" y="270654"/>
            <a:ext cx="621169" cy="74540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42C4B1-27EF-8DF4-6E34-DA46E726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12D9-646D-CD42-BAE4-93FC3C4E6F45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DAE-A7E5-61CA-019C-B5C5C53A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4" y="0"/>
            <a:ext cx="12209924" cy="687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ОПАСНОСТЬ!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91124" y="1772817"/>
            <a:ext cx="5688632" cy="151216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официального сайта игры либо перенаправление на пиратский игровой сайт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1791124" y="3429000"/>
            <a:ext cx="5688632" cy="129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Автоустановка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вашего согласия</a:t>
            </a:r>
          </a:p>
        </p:txBody>
      </p:sp>
      <p:sp>
        <p:nvSpPr>
          <p:cNvPr id="9" name="Объект 2"/>
          <p:cNvSpPr txBox="1"/>
          <p:nvPr/>
        </p:nvSpPr>
        <p:spPr bwMode="auto">
          <a:xfrm>
            <a:off x="1791124" y="5013176"/>
            <a:ext cx="5688632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непонятных ярлыков, символов программ и/или отсутствие ярлыка игры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7087-9715-79AB-C803-C9CACFF7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479756" y="1241474"/>
            <a:ext cx="4293144" cy="528387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488755-D920-221C-B67B-F01D3CB0AD8A}"/>
              </a:ext>
            </a:extLst>
          </p:cNvPr>
          <p:cNvCxnSpPr/>
          <p:nvPr/>
        </p:nvCxnSpPr>
        <p:spPr>
          <a:xfrm>
            <a:off x="1645920" y="3135086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114EC7E-0C14-B28C-8A4A-C70967CCE8EB}"/>
              </a:ext>
            </a:extLst>
          </p:cNvPr>
          <p:cNvCxnSpPr/>
          <p:nvPr/>
        </p:nvCxnSpPr>
        <p:spPr>
          <a:xfrm>
            <a:off x="1645920" y="4728755"/>
            <a:ext cx="55909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317CD-3470-6015-E5EE-FCB76FD77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1852590"/>
            <a:ext cx="304800" cy="1079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485EE4-9804-673D-7206-98B09642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3380944"/>
            <a:ext cx="304800" cy="10795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14EAAF-4740-12C4-0B9E-C8A2F0DF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0" y="5118304"/>
            <a:ext cx="304800" cy="10795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647FD5-8333-EA8F-1B2C-D8F1AAF2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BCF4-C5D2-4891-AB87-357F8A3B9962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2227</Words>
  <Application>Microsoft Office PowerPoint</Application>
  <PresentationFormat>Широкоэкранный</PresentationFormat>
  <Paragraphs>274</Paragraphs>
  <Slides>44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Helvetica Neue</vt:lpstr>
      <vt:lpstr>Helvetica Neue Medium</vt:lpstr>
      <vt:lpstr>Times New Roman</vt:lpstr>
      <vt:lpstr>Times Roman</vt:lpstr>
      <vt:lpstr>Тема Office</vt:lpstr>
      <vt:lpstr>Презентация PowerPoint</vt:lpstr>
      <vt:lpstr>Кто играет в компьютерные и мобильные игры?</vt:lpstr>
      <vt:lpstr>игра</vt:lpstr>
      <vt:lpstr>Правила игры</vt:lpstr>
      <vt:lpstr>Презентация PowerPoint</vt:lpstr>
      <vt:lpstr>Презентация PowerPoint</vt:lpstr>
      <vt:lpstr>Время на выбор ответа</vt:lpstr>
      <vt:lpstr>Правильный ответ:</vt:lpstr>
      <vt:lpstr>ВНИМАНИЕ! ОПАСНОСТЬ!</vt:lpstr>
      <vt:lpstr>Презентация PowerPoint</vt:lpstr>
      <vt:lpstr>Время на выбор ответа</vt:lpstr>
      <vt:lpstr>Правильный ответ:</vt:lpstr>
      <vt:lpstr>ВНИМАНИЕ! ОПАСНОСТЬ!</vt:lpstr>
      <vt:lpstr>Презентация PowerPoint</vt:lpstr>
      <vt:lpstr>Презентация PowerPoint</vt:lpstr>
      <vt:lpstr>Время на выбор ответа</vt:lpstr>
      <vt:lpstr>Правильный ответ:</vt:lpstr>
      <vt:lpstr>ВНИМАНИЕ! ОПАСНОСТЬ!</vt:lpstr>
      <vt:lpstr>Презентация PowerPoint</vt:lpstr>
      <vt:lpstr>Время на выбор ответа</vt:lpstr>
      <vt:lpstr>Правильный ответ:</vt:lpstr>
      <vt:lpstr>ВНИМАНИЕ! ОПАСНОСТЬ!</vt:lpstr>
      <vt:lpstr>Презентация PowerPoint</vt:lpstr>
      <vt:lpstr>III уровень: задание 5</vt:lpstr>
      <vt:lpstr>Время на выбор ответа</vt:lpstr>
      <vt:lpstr>Правильный ответ:</vt:lpstr>
      <vt:lpstr>ВНИМАНИЕ! ОПАСНОСТЬ!</vt:lpstr>
      <vt:lpstr>III уровень: задание 6</vt:lpstr>
      <vt:lpstr>Время на выбор ответа</vt:lpstr>
      <vt:lpstr>Правильный ответ:</vt:lpstr>
      <vt:lpstr>ВНИМАНИЕ! ОПАСНОСТЬ!</vt:lpstr>
      <vt:lpstr>III уровень: задание 7</vt:lpstr>
      <vt:lpstr>Время на выбор ответа</vt:lpstr>
      <vt:lpstr>Правильный ответ:</vt:lpstr>
      <vt:lpstr>ВНИМАНИЕ! ОПАСНОСТЬ!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Сюжеты финансовой грамотности в классической литературе </vt:lpstr>
      <vt:lpstr>ЧТО МОЖНО СДЕЛАТЬ, ЧТОБЫ ПОВЫСИТЬ СВОЮ ФИНАНСОВУЮ ГРАМОТНОСТЬ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9</cp:revision>
  <dcterms:created xsi:type="dcterms:W3CDTF">2024-09-18T09:32:24Z</dcterms:created>
  <dcterms:modified xsi:type="dcterms:W3CDTF">2024-11-11T11:10:50Z</dcterms:modified>
</cp:coreProperties>
</file>