
<file path=[Content_Types].xml><?xml version="1.0" encoding="utf-8"?>
<Types xmlns="http://schemas.openxmlformats.org/package/2006/content-types">
  <Default Extension="png" ContentType="image/png"/>
  <Default Extension="aac" ContentType="audio/aac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340" r:id="rId3"/>
    <p:sldId id="305" r:id="rId4"/>
    <p:sldId id="306" r:id="rId5"/>
    <p:sldId id="260" r:id="rId6"/>
    <p:sldId id="261" r:id="rId7"/>
    <p:sldId id="307" r:id="rId8"/>
    <p:sldId id="263" r:id="rId9"/>
    <p:sldId id="264" r:id="rId10"/>
    <p:sldId id="265" r:id="rId11"/>
    <p:sldId id="334" r:id="rId12"/>
    <p:sldId id="335" r:id="rId13"/>
    <p:sldId id="336" r:id="rId14"/>
    <p:sldId id="268" r:id="rId15"/>
    <p:sldId id="269" r:id="rId16"/>
    <p:sldId id="337" r:id="rId17"/>
    <p:sldId id="338" r:id="rId18"/>
    <p:sldId id="339" r:id="rId19"/>
    <p:sldId id="272" r:id="rId20"/>
    <p:sldId id="273" r:id="rId21"/>
    <p:sldId id="319" r:id="rId22"/>
    <p:sldId id="332" r:id="rId23"/>
    <p:sldId id="329" r:id="rId24"/>
    <p:sldId id="330" r:id="rId25"/>
    <p:sldId id="331" r:id="rId26"/>
  </p:sldIdLst>
  <p:sldSz cx="9144000" cy="5143500" type="screen16x9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1"/>
    <p:restoredTop sz="95274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374" y="72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84196957978861"/>
          <c:y val="6.135362702264946E-2"/>
          <c:w val="0.68368990535115826"/>
          <c:h val="0.58878576912063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3B-4AB4-AA42-F70347A29C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18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3B-4AB4-AA42-F70347A29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9301215"/>
        <c:axId val="559310815"/>
      </c:barChart>
      <c:catAx>
        <c:axId val="559301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59310815"/>
        <c:crosses val="autoZero"/>
        <c:auto val="1"/>
        <c:lblAlgn val="ctr"/>
        <c:lblOffset val="100"/>
        <c:noMultiLvlLbl val="0"/>
      </c:catAx>
      <c:valAx>
        <c:axId val="559310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59301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4" name="Google Shape;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24" name="Google Shape;2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9317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24" name="Google Shape;2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5708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86" name="Google Shape;28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33" name="Google Shape;33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33" name="Google Shape;33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309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33" name="Google Shape;33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4376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33" name="Google Shape;33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2609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99" name="Google Shape;3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4bc45af30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1" name="Google Shape;451;g24bc45af30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34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f93befa2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9" name="Google Shape;129;g28f93befa2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51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42" name="Google Shape;142;p4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53" name="Google Shape;153;p4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63" name="Google Shape;163;p4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72" name="Google Shape;17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ec6d63d3aa_2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1" name="Google Shape;181;g2ec6d63d3aa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94" name="Google Shape;19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24" name="Google Shape;2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299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63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00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1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  <p:sldLayoutId id="2147483660" r:id="rId11"/>
    <p:sldLayoutId id="2147483669" r:id="rId12"/>
    <p:sldLayoutId id="2147483670" r:id="rId13"/>
    <p:sldLayoutId id="2147483671" r:id="rId14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aac"/><Relationship Id="rId13" Type="http://schemas.openxmlformats.org/officeDocument/2006/relationships/image" Target="../media/image30.png"/><Relationship Id="rId18" Type="http://schemas.openxmlformats.org/officeDocument/2006/relationships/image" Target="../media/image36.png"/><Relationship Id="rId3" Type="http://schemas.microsoft.com/office/2007/relationships/media" Target="../media/media2.aac"/><Relationship Id="rId7" Type="http://schemas.microsoft.com/office/2007/relationships/media" Target="../media/media4.aac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34.png"/><Relationship Id="rId2" Type="http://schemas.openxmlformats.org/officeDocument/2006/relationships/audio" Target="../media/media1.aac"/><Relationship Id="rId16" Type="http://schemas.openxmlformats.org/officeDocument/2006/relationships/image" Target="../media/image33.png"/><Relationship Id="rId1" Type="http://schemas.microsoft.com/office/2007/relationships/media" Target="../media/media1.aac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3.xml"/><Relationship Id="rId5" Type="http://schemas.microsoft.com/office/2007/relationships/media" Target="../media/media3.m4a"/><Relationship Id="rId15" Type="http://schemas.openxmlformats.org/officeDocument/2006/relationships/image" Target="../media/image32.png"/><Relationship Id="rId10" Type="http://schemas.openxmlformats.org/officeDocument/2006/relationships/audio" Target="../media/media5.m4a"/><Relationship Id="rId19" Type="http://schemas.openxmlformats.org/officeDocument/2006/relationships/image" Target="../media/image37.png"/><Relationship Id="rId4" Type="http://schemas.openxmlformats.org/officeDocument/2006/relationships/audio" Target="../media/media2.aac"/><Relationship Id="rId9" Type="http://schemas.microsoft.com/office/2007/relationships/media" Target="../media/media5.m4a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.yandex.ru/album/20254097/track/97923167?activeTab=about&amp;dir=desc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tif"/><Relationship Id="rId5" Type="http://schemas.openxmlformats.org/officeDocument/2006/relationships/image" Target="../media/image50.tiff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ФИО спикера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906" y="1841316"/>
            <a:ext cx="4966911" cy="1185166"/>
          </a:xfrm>
        </p:spPr>
        <p:txBody>
          <a:bodyPr>
            <a:normAutofit/>
          </a:bodyPr>
          <a:lstStyle/>
          <a:p>
            <a:r>
              <a:rPr lang="ru-RU" dirty="0">
                <a:latin typeface="Arial"/>
                <a:ea typeface="Arial"/>
                <a:cs typeface="Arial"/>
                <a:sym typeface="Arial"/>
              </a:rPr>
              <a:t>ФИНАНСОВАЯ БЕЗОПАСНОСТЬ В ЖИЗНИ СОВРЕМЕННОГО ЧЕЛОВЕКА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C41B71-497B-A58F-351B-3B0CF6DA7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5" y="410587"/>
            <a:ext cx="1706996" cy="523250"/>
          </a:xfrm>
          <a:prstGeom prst="rect">
            <a:avLst/>
          </a:prstGeom>
        </p:spPr>
      </p:pic>
      <p:pic>
        <p:nvPicPr>
          <p:cNvPr id="7" name="Google Shape;12;p19"/>
          <p:cNvPicPr preferRelativeResize="0"/>
          <p:nvPr/>
        </p:nvPicPr>
        <p:blipFill rotWithShape="1">
          <a:blip r:embed="rId3">
            <a:alphaModFix/>
          </a:blip>
          <a:srcRect t="-3705" r="45490" b="-1"/>
          <a:stretch/>
        </p:blipFill>
        <p:spPr>
          <a:xfrm>
            <a:off x="4564380" y="287715"/>
            <a:ext cx="1824670" cy="659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6"/>
          <p:cNvSpPr txBox="1"/>
          <p:nvPr/>
        </p:nvSpPr>
        <p:spPr>
          <a:xfrm>
            <a:off x="282687" y="1687720"/>
            <a:ext cx="2596329" cy="265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400"/>
            </a:pPr>
            <a:r>
              <a:rPr lang="ru-RU" sz="12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Наши герои спокойно обедали, каждый за своим столиком, думая</a:t>
            </a:r>
            <a:br>
              <a:rPr lang="ru-RU" sz="12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</a:br>
            <a:r>
              <a:rPr lang="ru-RU" sz="12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о планах на ближайшее время. Внезапный звонок сорвал этот настрой и пришлось резко вникать в суть разговора. </a:t>
            </a:r>
          </a:p>
          <a:p>
            <a:pPr algn="l">
              <a:buClr>
                <a:srgbClr val="000000"/>
              </a:buClr>
              <a:buSzPts val="1400"/>
            </a:pPr>
            <a:endParaRPr lang="ru-RU" sz="1200" b="0" dirty="0">
              <a:solidFill>
                <a:schemeClr val="accent3"/>
              </a:solidFill>
              <a:latin typeface="Proxima Nova Rg" panose="02000506030000020004" pitchFamily="2" charset="0"/>
              <a:ea typeface="Times New Roman"/>
              <a:cs typeface="Times New Roman"/>
              <a:sym typeface="Times New Roman"/>
            </a:endParaRPr>
          </a:p>
          <a:p>
            <a:pPr marL="11113" algn="l">
              <a:buClr>
                <a:srgbClr val="000000"/>
              </a:buClr>
              <a:buSzPts val="1400"/>
            </a:pPr>
            <a:r>
              <a:rPr lang="ru-RU" sz="1200" dirty="0">
                <a:solidFill>
                  <a:schemeClr val="accent3"/>
                </a:solidFill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Но не все собеседники оказались доброжелательными, </a:t>
            </a:r>
            <a:br>
              <a:rPr lang="ru-RU" sz="1200" dirty="0">
                <a:solidFill>
                  <a:schemeClr val="accent3"/>
                </a:solidFill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</a:br>
            <a:r>
              <a:rPr lang="ru-RU" sz="1200" dirty="0">
                <a:solidFill>
                  <a:schemeClr val="accent3"/>
                </a:solidFill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кто-то из них – злоумышленник.</a:t>
            </a:r>
            <a:r>
              <a:rPr lang="ru-RU" sz="1200" b="0" dirty="0">
                <a:solidFill>
                  <a:schemeClr val="accent3"/>
                </a:solidFill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l">
              <a:buClr>
                <a:srgbClr val="000000"/>
              </a:buClr>
              <a:buSzPts val="1400"/>
            </a:pPr>
            <a:r>
              <a:rPr lang="ru-RU" sz="12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Вам предоставлена часть аудиозаписи звонков. </a:t>
            </a:r>
            <a:endParaRPr sz="1200" b="0" dirty="0">
              <a:latin typeface="Proxima Nova Rg" panose="02000506030000020004" pitchFamily="2" charset="0"/>
              <a:ea typeface="Times New Roman"/>
              <a:cs typeface="Times New Roman"/>
              <a:sym typeface="Times New Roman"/>
            </a:endParaRPr>
          </a:p>
          <a:p>
            <a:pPr algn="l">
              <a:buClr>
                <a:srgbClr val="000000"/>
              </a:buClr>
              <a:buSzPts val="1400"/>
            </a:pPr>
            <a:r>
              <a:rPr lang="ru-RU" sz="120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Ваша детективная задача - распознать </a:t>
            </a:r>
            <a:r>
              <a:rPr lang="ru-RU" sz="1200" dirty="0" err="1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дроппинг</a:t>
            </a:r>
            <a:r>
              <a:rPr lang="ru-RU" sz="120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 и </a:t>
            </a:r>
            <a:r>
              <a:rPr lang="ru-RU" sz="1200" dirty="0" err="1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вишинг</a:t>
            </a:r>
            <a:endParaRPr sz="1000" dirty="0">
              <a:latin typeface="Proxima Nova Rg" panose="0200050603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46"/>
          <p:cNvSpPr txBox="1"/>
          <p:nvPr/>
        </p:nvSpPr>
        <p:spPr>
          <a:xfrm>
            <a:off x="387751" y="-2382167"/>
            <a:ext cx="2872575" cy="87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SzPts val="1400"/>
            </a:pPr>
            <a:r>
              <a:rPr lang="ru-RU" sz="105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Задача: прослушать записи и распознать </a:t>
            </a:r>
            <a:r>
              <a:rPr lang="ru-RU" sz="105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дропов</a:t>
            </a:r>
            <a:r>
              <a:rPr lang="ru-RU" sz="105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ru-RU" sz="105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вишинг</a:t>
            </a:r>
            <a:r>
              <a:rPr lang="ru-RU" sz="105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(возможно несколько вариантов)</a:t>
            </a:r>
            <a:endParaRPr sz="825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37661" algn="just">
              <a:lnSpc>
                <a:spcPct val="115000"/>
              </a:lnSpc>
              <a:spcBef>
                <a:spcPts val="750"/>
              </a:spcBef>
              <a:buClr>
                <a:srgbClr val="000000"/>
              </a:buClr>
              <a:buSzPts val="1100"/>
            </a:pPr>
            <a:endParaRPr sz="825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46"/>
          <p:cNvSpPr/>
          <p:nvPr/>
        </p:nvSpPr>
        <p:spPr>
          <a:xfrm>
            <a:off x="3689400" y="1922535"/>
            <a:ext cx="1421619" cy="64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105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6"/>
          <p:cNvSpPr txBox="1"/>
          <p:nvPr/>
        </p:nvSpPr>
        <p:spPr>
          <a:xfrm>
            <a:off x="3113555" y="1863231"/>
            <a:ext cx="1753127" cy="770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2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1. Марина </a:t>
            </a: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поговорила с администратором центра репетиторства</a:t>
            </a:r>
            <a:endParaRPr sz="12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6"/>
          <p:cNvSpPr/>
          <p:nvPr/>
        </p:nvSpPr>
        <p:spPr>
          <a:xfrm>
            <a:off x="5253241" y="1922535"/>
            <a:ext cx="1421619" cy="64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105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6"/>
          <p:cNvSpPr txBox="1"/>
          <p:nvPr/>
        </p:nvSpPr>
        <p:spPr>
          <a:xfrm>
            <a:off x="5129068" y="1863231"/>
            <a:ext cx="1872043" cy="64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2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2. Алексей </a:t>
            </a: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поговорил</a:t>
            </a:r>
            <a:b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потенциальным работодателем</a:t>
            </a:r>
            <a:endParaRPr sz="12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6"/>
          <p:cNvSpPr txBox="1"/>
          <p:nvPr/>
        </p:nvSpPr>
        <p:spPr>
          <a:xfrm>
            <a:off x="4085013" y="2950421"/>
            <a:ext cx="1421619" cy="64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2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4. Данила </a:t>
            </a: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поговорил с «другом друга»</a:t>
            </a:r>
            <a:endParaRPr sz="12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6"/>
          <p:cNvSpPr/>
          <p:nvPr/>
        </p:nvSpPr>
        <p:spPr>
          <a:xfrm>
            <a:off x="5253241" y="3743468"/>
            <a:ext cx="1421619" cy="64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endParaRPr sz="105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6"/>
          <p:cNvSpPr txBox="1"/>
          <p:nvPr/>
        </p:nvSpPr>
        <p:spPr>
          <a:xfrm>
            <a:off x="6674860" y="2854198"/>
            <a:ext cx="2369006" cy="64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2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5. Лилия </a:t>
            </a: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ответила на звонок от потенциального работодателя</a:t>
            </a:r>
            <a:endParaRPr sz="12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6"/>
          <p:cNvSpPr txBox="1"/>
          <p:nvPr/>
        </p:nvSpPr>
        <p:spPr>
          <a:xfrm>
            <a:off x="7061418" y="1863231"/>
            <a:ext cx="1946667" cy="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2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3. Виолетта </a:t>
            </a: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поговорила</a:t>
            </a:r>
            <a:b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представителем банка</a:t>
            </a:r>
            <a:endParaRPr sz="12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500421-2CD6-624C-2A35-3DE9F41092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87" y="2679155"/>
            <a:ext cx="824131" cy="8241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405A5F-5AD4-4C99-3BAF-9B909BF2F9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69" y="979796"/>
            <a:ext cx="824131" cy="824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CBDD8B-0315-A55E-EDBB-C1605C64B0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20" y="979796"/>
            <a:ext cx="820262" cy="8241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994CA6-18A6-5070-FF92-60A0A00937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19" y="2688532"/>
            <a:ext cx="820262" cy="8202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62E502-45BD-FD66-A4BE-E7637448335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7" y="981730"/>
            <a:ext cx="824131" cy="820262"/>
          </a:xfrm>
          <a:prstGeom prst="rect">
            <a:avLst/>
          </a:prstGeom>
        </p:spPr>
      </p:pic>
      <p:sp>
        <p:nvSpPr>
          <p:cNvPr id="16" name="Google Shape;175;p45">
            <a:extLst>
              <a:ext uri="{FF2B5EF4-FFF2-40B4-BE49-F238E27FC236}">
                <a16:creationId xmlns:a16="http://schemas.microsoft.com/office/drawing/2014/main" id="{35864A3D-A0A9-3C2C-681C-BFEA07277481}"/>
              </a:ext>
            </a:extLst>
          </p:cNvPr>
          <p:cNvSpPr/>
          <p:nvPr/>
        </p:nvSpPr>
        <p:spPr>
          <a:xfrm>
            <a:off x="313106" y="118474"/>
            <a:ext cx="1227459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2">
                    <a:lumMod val="75000"/>
                  </a:schemeClr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2</a:t>
            </a:r>
            <a:endParaRPr sz="1500" dirty="0">
              <a:solidFill>
                <a:schemeClr val="bg2">
                  <a:lumMod val="75000"/>
                </a:schemeClr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50ED371-1A4E-8DD1-22C1-867A7B8AC876}"/>
              </a:ext>
            </a:extLst>
          </p:cNvPr>
          <p:cNvSpPr/>
          <p:nvPr/>
        </p:nvSpPr>
        <p:spPr>
          <a:xfrm>
            <a:off x="203164" y="1189623"/>
            <a:ext cx="2725344" cy="374310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99F6D20-F9B4-9FD3-3ED1-A1A006C436E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0" y="793512"/>
            <a:ext cx="652325" cy="708332"/>
          </a:xfrm>
          <a:prstGeom prst="rect">
            <a:avLst/>
          </a:prstGeom>
        </p:spPr>
      </p:pic>
      <p:sp>
        <p:nvSpPr>
          <p:cNvPr id="20" name="Прямоугольник с двумя скругленными соседними углами 19">
            <a:extLst>
              <a:ext uri="{FF2B5EF4-FFF2-40B4-BE49-F238E27FC236}">
                <a16:creationId xmlns:a16="http://schemas.microsoft.com/office/drawing/2014/main" id="{8AC871C0-656A-C09A-17AC-D5F9D6C14009}"/>
              </a:ext>
            </a:extLst>
          </p:cNvPr>
          <p:cNvSpPr/>
          <p:nvPr/>
        </p:nvSpPr>
        <p:spPr>
          <a:xfrm>
            <a:off x="4190051" y="3822676"/>
            <a:ext cx="4853815" cy="1320823"/>
          </a:xfrm>
          <a:prstGeom prst="round2Same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Google Shape;184;g2ec6d63d3aa_2_57">
            <a:extLst>
              <a:ext uri="{FF2B5EF4-FFF2-40B4-BE49-F238E27FC236}">
                <a16:creationId xmlns:a16="http://schemas.microsoft.com/office/drawing/2014/main" id="{B83E6780-CA34-60C7-4B7A-A9818C70E9CC}"/>
              </a:ext>
            </a:extLst>
          </p:cNvPr>
          <p:cNvSpPr txBox="1"/>
          <p:nvPr/>
        </p:nvSpPr>
        <p:spPr>
          <a:xfrm>
            <a:off x="4347037" y="3917354"/>
            <a:ext cx="4661049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300"/>
            </a:pP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Задача: </a:t>
            </a:r>
            <a:r>
              <a:rPr lang="ru-RU" sz="11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прослушать записи и распознать </a:t>
            </a:r>
            <a:r>
              <a:rPr lang="ru-RU" sz="1100" b="0" dirty="0" err="1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дропов</a:t>
            </a:r>
            <a:r>
              <a:rPr lang="ru-RU" sz="11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и </a:t>
            </a:r>
            <a:r>
              <a:rPr lang="ru-RU" sz="1100" b="0" dirty="0" err="1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вишинг</a:t>
            </a:r>
            <a:r>
              <a:rPr lang="ru-RU" sz="11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(возможно несколько вариантов)</a:t>
            </a:r>
          </a:p>
          <a:p>
            <a:pPr algn="l">
              <a:buClr>
                <a:srgbClr val="000000"/>
              </a:buClr>
              <a:buSzPts val="1300"/>
            </a:pP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Форма ответа: </a:t>
            </a:r>
            <a:endParaRPr sz="1100" dirty="0">
              <a:solidFill>
                <a:schemeClr val="bg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109537" algn="l">
              <a:buClr>
                <a:srgbClr val="FF0000"/>
              </a:buClr>
              <a:buSzPts val="1300"/>
            </a:pP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1) Команда     2) Имя героя </a:t>
            </a:r>
            <a:b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3) Указать признаки, по которым звонок отнесен к ситуации </a:t>
            </a:r>
            <a:r>
              <a:rPr lang="ru-RU" sz="1100" dirty="0" err="1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дроппинга</a:t>
            </a: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/</a:t>
            </a:r>
            <a:r>
              <a:rPr lang="ru-RU" sz="1100" dirty="0" err="1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вишинга</a:t>
            </a:r>
            <a:endParaRPr sz="1100" dirty="0">
              <a:solidFill>
                <a:schemeClr val="bg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22" name="Приложение_5.1_Марина поговорила с администратором центра репетиторства.aac">
            <a:hlinkClick r:id="" action="ppaction://media"/>
            <a:extLst>
              <a:ext uri="{FF2B5EF4-FFF2-40B4-BE49-F238E27FC236}">
                <a16:creationId xmlns:a16="http://schemas.microsoft.com/office/drawing/2014/main" id="{7D8B6D7F-2245-C250-FB32-985FDBF62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29027" y="1130837"/>
            <a:ext cx="522048" cy="522048"/>
          </a:xfrm>
          <a:prstGeom prst="rect">
            <a:avLst/>
          </a:prstGeom>
        </p:spPr>
      </p:pic>
      <p:pic>
        <p:nvPicPr>
          <p:cNvPr id="23" name="Приложение_5.2_Алексей поговорил с потенциальным работодателем.aac">
            <a:hlinkClick r:id="" action="ppaction://media"/>
            <a:extLst>
              <a:ext uri="{FF2B5EF4-FFF2-40B4-BE49-F238E27FC236}">
                <a16:creationId xmlns:a16="http://schemas.microsoft.com/office/drawing/2014/main" id="{1F941991-437C-B395-B679-DCAB98950E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11000" y="1134373"/>
            <a:ext cx="514977" cy="514977"/>
          </a:xfrm>
          <a:prstGeom prst="rect">
            <a:avLst/>
          </a:prstGeom>
        </p:spPr>
      </p:pic>
      <p:pic>
        <p:nvPicPr>
          <p:cNvPr id="24" name="Приложение_5.5_Виолетта поговорила с представителем банка.m4a">
            <a:hlinkClick r:id="" action="ppaction://media"/>
            <a:extLst>
              <a:ext uri="{FF2B5EF4-FFF2-40B4-BE49-F238E27FC236}">
                <a16:creationId xmlns:a16="http://schemas.microsoft.com/office/drawing/2014/main" id="{C370B1DB-783E-9750-0B2B-33F8C0DE55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85952" y="1143063"/>
            <a:ext cx="497597" cy="497597"/>
          </a:xfrm>
          <a:prstGeom prst="rect">
            <a:avLst/>
          </a:prstGeom>
        </p:spPr>
      </p:pic>
      <p:pic>
        <p:nvPicPr>
          <p:cNvPr id="25" name="Приложение_5.4_Лилия ответила на звонок от потенциального работодателя.aac">
            <a:hlinkClick r:id="" action="ppaction://media"/>
            <a:extLst>
              <a:ext uri="{FF2B5EF4-FFF2-40B4-BE49-F238E27FC236}">
                <a16:creationId xmlns:a16="http://schemas.microsoft.com/office/drawing/2014/main" id="{61E72424-B476-BA6F-4135-216124863B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88871" y="2537026"/>
            <a:ext cx="413395" cy="413395"/>
          </a:xfrm>
          <a:prstGeom prst="rect">
            <a:avLst/>
          </a:prstGeom>
        </p:spPr>
      </p:pic>
      <p:pic>
        <p:nvPicPr>
          <p:cNvPr id="26" name="Приложение_5.3_Данила поговорил с «другом друга».m4a">
            <a:hlinkClick r:id="" action="ppaction://media"/>
            <a:extLst>
              <a:ext uri="{FF2B5EF4-FFF2-40B4-BE49-F238E27FC236}">
                <a16:creationId xmlns:a16="http://schemas.microsoft.com/office/drawing/2014/main" id="{A23F475C-5BB5-AE22-88E9-7DD6BA4923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16812" y="2599880"/>
            <a:ext cx="374459" cy="374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6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6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6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"/>
          <p:cNvSpPr txBox="1"/>
          <p:nvPr/>
        </p:nvSpPr>
        <p:spPr>
          <a:xfrm>
            <a:off x="313106" y="627687"/>
            <a:ext cx="3036382" cy="1237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lnSpc>
                <a:spcPct val="115000"/>
              </a:lnSpc>
              <a:buClr>
                <a:srgbClr val="000000"/>
              </a:buClr>
              <a:buSzPts val="1600"/>
            </a:pPr>
            <a: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Обеденный перерыв заканчивается</a:t>
            </a:r>
            <a:b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</a:br>
            <a: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и нужно спешить по делам. Наши герои за время обеда успели заказать те или иные товары и услуги. Для оплаты требуемого было предложено использовать QR-код. </a:t>
            </a:r>
            <a:b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</a:br>
            <a:endParaRPr sz="1100" b="0" dirty="0">
              <a:latin typeface="Proxima Nova Rg" panose="02000506030000020004" pitchFamily="2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"/>
          <p:cNvSpPr txBox="1"/>
          <p:nvPr/>
        </p:nvSpPr>
        <p:spPr>
          <a:xfrm>
            <a:off x="7174724" y="2428420"/>
            <a:ext cx="1421550" cy="21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050" dirty="0">
                <a:latin typeface="Arial"/>
                <a:ea typeface="Arial"/>
                <a:cs typeface="Arial"/>
                <a:sym typeface="Arial"/>
              </a:rPr>
              <a:t>Виолетта </a:t>
            </a:r>
            <a:endParaRPr sz="10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"/>
          <p:cNvSpPr txBox="1"/>
          <p:nvPr/>
        </p:nvSpPr>
        <p:spPr>
          <a:xfrm>
            <a:off x="1064725" y="2452346"/>
            <a:ext cx="1421550" cy="27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050" dirty="0">
                <a:latin typeface="Arial"/>
                <a:ea typeface="Arial"/>
                <a:cs typeface="Arial"/>
                <a:sym typeface="Arial"/>
              </a:rPr>
              <a:t>Марина </a:t>
            </a:r>
            <a:endParaRPr sz="10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"/>
          <p:cNvSpPr txBox="1"/>
          <p:nvPr/>
        </p:nvSpPr>
        <p:spPr>
          <a:xfrm>
            <a:off x="313106" y="2830902"/>
            <a:ext cx="2194560" cy="193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20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Марине пришло сообщение в соцсети от близкой подруги, что она только что нашла ее фотографии с дня рождения, их разместили на странице кафе, где проходил праздник. </a:t>
            </a:r>
          </a:p>
          <a:p>
            <a:pPr algn="l">
              <a:buClr>
                <a:srgbClr val="000000"/>
              </a:buClr>
              <a:buSzPts val="1200"/>
            </a:pPr>
            <a:endParaRPr lang="ru-RU"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20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Для быстрого перехода подруга прислала Марине картинку с QR-кодом, который действует 10 минут</a:t>
            </a:r>
            <a:endParaRPr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"/>
          <p:cNvSpPr txBox="1"/>
          <p:nvPr/>
        </p:nvSpPr>
        <p:spPr>
          <a:xfrm>
            <a:off x="3824226" y="2452346"/>
            <a:ext cx="1421550" cy="21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050" dirty="0">
                <a:latin typeface="Arial"/>
                <a:ea typeface="Arial"/>
                <a:cs typeface="Arial"/>
                <a:sym typeface="Arial"/>
              </a:rPr>
              <a:t>Алексей </a:t>
            </a:r>
            <a:endParaRPr sz="10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"/>
          <p:cNvSpPr txBox="1"/>
          <p:nvPr/>
        </p:nvSpPr>
        <p:spPr>
          <a:xfrm>
            <a:off x="2915524" y="2830902"/>
            <a:ext cx="3148505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05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Алексею прислали сообщение, в котором предлагают перейти по ссылке на страничку продавца графических планшетов, так как он оставлял заявку на приобретение и свой номер на сайте. Ему рекомендуют изучить технические характеристики и если все подходит, то подъехать в магазин для совершения покупки. </a:t>
            </a:r>
          </a:p>
          <a:p>
            <a:pPr algn="l">
              <a:buClr>
                <a:srgbClr val="000000"/>
              </a:buClr>
              <a:buSzPts val="1050"/>
            </a:pPr>
            <a:endParaRPr lang="ru-RU"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05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Также в сообщении указано, что если он проведет оплату по QR-коду, то сможет воспользоваться скидкой в 5%</a:t>
            </a:r>
            <a:endParaRPr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"/>
          <p:cNvSpPr txBox="1"/>
          <p:nvPr/>
        </p:nvSpPr>
        <p:spPr>
          <a:xfrm>
            <a:off x="6354462" y="2830902"/>
            <a:ext cx="2571824" cy="193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05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Виолетте принесли счет за обед, </a:t>
            </a:r>
            <a:b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она оплатила его картой и решила оставить чаевые официанту. </a:t>
            </a:r>
          </a:p>
          <a:p>
            <a:pPr algn="l">
              <a:buClr>
                <a:srgbClr val="000000"/>
              </a:buClr>
              <a:buSzPts val="1050"/>
            </a:pPr>
            <a:endParaRPr lang="ru-RU"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05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Для этого нужно отсканировать QR-код, который ведет</a:t>
            </a:r>
            <a:b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на страничку кафе, где перечислены официанты (есть фотография каждого сотрудника</a:t>
            </a:r>
            <a:b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и указаны фамилия, имя и отчество) и выбрать нужного работника </a:t>
            </a:r>
            <a:endParaRPr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" name="Google Shape;175;p45">
            <a:extLst>
              <a:ext uri="{FF2B5EF4-FFF2-40B4-BE49-F238E27FC236}">
                <a16:creationId xmlns:a16="http://schemas.microsoft.com/office/drawing/2014/main" id="{18799C4D-FCA5-FD26-6A7E-133710759453}"/>
              </a:ext>
            </a:extLst>
          </p:cNvPr>
          <p:cNvSpPr/>
          <p:nvPr/>
        </p:nvSpPr>
        <p:spPr>
          <a:xfrm>
            <a:off x="313106" y="118474"/>
            <a:ext cx="1227459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2">
                    <a:lumMod val="75000"/>
                  </a:schemeClr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3</a:t>
            </a:r>
            <a:endParaRPr sz="1500" dirty="0">
              <a:solidFill>
                <a:schemeClr val="bg2">
                  <a:lumMod val="75000"/>
                </a:schemeClr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034267-1B8D-ACEA-E955-A82854C1D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96" y="1900532"/>
            <a:ext cx="824131" cy="8241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5075FB-3C97-1082-45F0-AB5DB8F11A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62" y="1900532"/>
            <a:ext cx="820262" cy="8241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BB155D-2230-C31E-6714-F4DA52EC24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6" y="1900532"/>
            <a:ext cx="824131" cy="8202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272CD0-856B-6CC7-26D5-8F14831B892D}"/>
              </a:ext>
            </a:extLst>
          </p:cNvPr>
          <p:cNvSpPr txBox="1"/>
          <p:nvPr/>
        </p:nvSpPr>
        <p:spPr>
          <a:xfrm>
            <a:off x="3456377" y="620925"/>
            <a:ext cx="4065814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Clr>
                <a:srgbClr val="000000"/>
              </a:buClr>
              <a:buSzPts val="1600"/>
            </a:pPr>
            <a:r>
              <a:rPr lang="ru-RU" sz="2000" b="0" i="1" dirty="0">
                <a:solidFill>
                  <a:schemeClr val="accent3"/>
                </a:solidFill>
                <a:latin typeface="Proxima Nova Thin" panose="02000506030000020004" pitchFamily="2" charset="0"/>
                <a:ea typeface="Times New Roman"/>
                <a:cs typeface="Times New Roman"/>
                <a:sym typeface="Times New Roman"/>
              </a:rPr>
              <a:t>«Стоп, не делай этого, это может быть мошенническая схема, и ты потеряешь свои деньги»?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07925-F154-97D4-689B-95C060CA1019}"/>
              </a:ext>
            </a:extLst>
          </p:cNvPr>
          <p:cNvSpPr txBox="1"/>
          <p:nvPr/>
        </p:nvSpPr>
        <p:spPr>
          <a:xfrm>
            <a:off x="3574560" y="296293"/>
            <a:ext cx="382944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1200" i="1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Кому же из героев мы скажем: </a:t>
            </a:r>
            <a:endParaRPr lang="ru-RU" i="1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5EE19AB-1B5C-17EE-1216-FA976E4CB871}"/>
              </a:ext>
            </a:extLst>
          </p:cNvPr>
          <p:cNvCxnSpPr/>
          <p:nvPr/>
        </p:nvCxnSpPr>
        <p:spPr>
          <a:xfrm>
            <a:off x="2723057" y="2830902"/>
            <a:ext cx="0" cy="2100545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A893707-77B1-470E-BB94-76FED80F8137}"/>
              </a:ext>
            </a:extLst>
          </p:cNvPr>
          <p:cNvCxnSpPr/>
          <p:nvPr/>
        </p:nvCxnSpPr>
        <p:spPr>
          <a:xfrm>
            <a:off x="6161995" y="2830902"/>
            <a:ext cx="0" cy="2100545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021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"/>
          <p:cNvSpPr txBox="1"/>
          <p:nvPr/>
        </p:nvSpPr>
        <p:spPr>
          <a:xfrm>
            <a:off x="313106" y="627687"/>
            <a:ext cx="3036382" cy="1237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lnSpc>
                <a:spcPct val="115000"/>
              </a:lnSpc>
              <a:buClr>
                <a:srgbClr val="000000"/>
              </a:buClr>
              <a:buSzPts val="1600"/>
            </a:pPr>
            <a: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Обеденный перерыв заканчивается</a:t>
            </a:r>
            <a:b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</a:br>
            <a: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и нужно спешить по делам. Наши герои за время обеда успели заказать те или иные товары и услуги. Для оплаты требуемого было предложено использовать QR-код. </a:t>
            </a:r>
            <a:b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</a:br>
            <a:endParaRPr sz="1100" b="0" dirty="0">
              <a:latin typeface="Proxima Nova Rg" panose="02000506030000020004" pitchFamily="2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"/>
          <p:cNvSpPr txBox="1"/>
          <p:nvPr/>
        </p:nvSpPr>
        <p:spPr>
          <a:xfrm>
            <a:off x="7174724" y="2428420"/>
            <a:ext cx="1421550" cy="21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050" dirty="0">
                <a:latin typeface="Arial"/>
                <a:ea typeface="Arial"/>
                <a:cs typeface="Arial"/>
                <a:sym typeface="Arial"/>
              </a:rPr>
              <a:t>Мурат </a:t>
            </a:r>
            <a:endParaRPr sz="10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"/>
          <p:cNvSpPr txBox="1"/>
          <p:nvPr/>
        </p:nvSpPr>
        <p:spPr>
          <a:xfrm>
            <a:off x="1064725" y="2452346"/>
            <a:ext cx="1421550" cy="27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050" dirty="0">
                <a:latin typeface="Arial"/>
                <a:ea typeface="Arial"/>
                <a:cs typeface="Arial"/>
                <a:sym typeface="Arial"/>
              </a:rPr>
              <a:t>Данила</a:t>
            </a:r>
            <a:endParaRPr sz="10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"/>
          <p:cNvSpPr txBox="1"/>
          <p:nvPr/>
        </p:nvSpPr>
        <p:spPr>
          <a:xfrm>
            <a:off x="313104" y="2830902"/>
            <a:ext cx="2823840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05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Даниле в соцсети пришло сообщение</a:t>
            </a:r>
            <a:b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</a:t>
            </a:r>
            <a:r>
              <a:rPr lang="en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QR-</a:t>
            </a: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кодом, что только сейчас, перейдя по нему, он сможет практически бесплатно оформить слот на забег «Бежать нельзя остановиться», </a:t>
            </a:r>
            <a:b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 котором он мечтал, но не мог себе позволить из-за нехватки денежных средств. </a:t>
            </a:r>
          </a:p>
          <a:p>
            <a:pPr algn="l">
              <a:buClr>
                <a:srgbClr val="000000"/>
              </a:buClr>
              <a:buSzPts val="1050"/>
            </a:pPr>
            <a:endParaRPr lang="ru-RU"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05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Однако предложение ограничено</a:t>
            </a:r>
            <a:b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и нужно действовать максимально быстро</a:t>
            </a:r>
          </a:p>
        </p:txBody>
      </p:sp>
      <p:sp>
        <p:nvSpPr>
          <p:cNvPr id="244" name="Google Shape;244;p2"/>
          <p:cNvSpPr txBox="1"/>
          <p:nvPr/>
        </p:nvSpPr>
        <p:spPr>
          <a:xfrm>
            <a:off x="3824226" y="2452346"/>
            <a:ext cx="1421550" cy="21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1050" dirty="0">
                <a:latin typeface="Arial"/>
                <a:ea typeface="Arial"/>
                <a:cs typeface="Arial"/>
                <a:sym typeface="Arial"/>
              </a:rPr>
              <a:t>Лилия </a:t>
            </a:r>
            <a:endParaRPr sz="10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"/>
          <p:cNvSpPr txBox="1"/>
          <p:nvPr/>
        </p:nvSpPr>
        <p:spPr>
          <a:xfrm>
            <a:off x="3349488" y="2830902"/>
            <a:ext cx="2714541" cy="176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l">
              <a:buClr>
                <a:schemeClr val="dk1"/>
              </a:buClr>
              <a:buSzPts val="110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Proxima Nova"/>
              </a:rPr>
              <a:t>Увидев модную заколку, только появившуюся в очередном интернет-магазине, она тут же ее заказала. Оплату магазин предложил произвести при помощи QR‑кода, присланного продавцом. </a:t>
            </a:r>
            <a:endParaRPr lang="ru-RU"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</a:endParaRPr>
          </a:p>
          <a:p>
            <a:pPr lvl="0" algn="l">
              <a:buClr>
                <a:srgbClr val="000000"/>
              </a:buClr>
              <a:buSzPts val="1100"/>
            </a:pPr>
            <a:endParaRPr lang="ru-RU"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Proxima Nova"/>
            </a:endParaRPr>
          </a:p>
          <a:p>
            <a:pPr lvl="0" algn="l">
              <a:buClr>
                <a:schemeClr val="dk1"/>
              </a:buClr>
              <a:buSzPts val="110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Proxima Nova"/>
              </a:rPr>
              <a:t>Лилия зашла в мобильное банковское приложение, увидела ссылку на нужный ресурс и перевела необходимую сумму, дав свое разрешение</a:t>
            </a:r>
            <a:b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Proxima Nova"/>
              </a:rPr>
            </a:b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Proxima Nova"/>
              </a:rPr>
              <a:t>на транзакцию. </a:t>
            </a:r>
            <a:endParaRPr lang="ru-RU"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</a:endParaRPr>
          </a:p>
        </p:txBody>
      </p:sp>
      <p:sp>
        <p:nvSpPr>
          <p:cNvPr id="248" name="Google Shape;248;p2"/>
          <p:cNvSpPr txBox="1"/>
          <p:nvPr/>
        </p:nvSpPr>
        <p:spPr>
          <a:xfrm>
            <a:off x="6276572" y="2830902"/>
            <a:ext cx="2649714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05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Мурату прислали сообщением инструкцию по блокировке транзакций из банка </a:t>
            </a:r>
            <a:r>
              <a:rPr lang="en" sz="1100" dirty="0">
                <a:solidFill>
                  <a:schemeClr val="tx1"/>
                </a:solidFill>
                <a:latin typeface="Proxima Nova Rg" panose="02000506030000020004" pitchFamily="2" charset="0"/>
              </a:rPr>
              <a:t>N</a:t>
            </a:r>
            <a:r>
              <a:rPr lang="en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. </a:t>
            </a:r>
            <a:endParaRPr lang="ru-RU" sz="11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050"/>
            </a:pPr>
            <a:r>
              <a:rPr lang="en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“</a:t>
            </a:r>
            <a:r>
              <a:rPr lang="ru-RU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Уважаемый Мурат! 30 минут назад</a:t>
            </a:r>
            <a:br>
              <a:rPr lang="ru-RU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вашего счета пытались снять большую сумму денег. </a:t>
            </a:r>
          </a:p>
          <a:p>
            <a:pPr algn="l">
              <a:buClr>
                <a:srgbClr val="000000"/>
              </a:buClr>
              <a:buSzPts val="1050"/>
            </a:pPr>
            <a:r>
              <a:rPr lang="ru-RU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Зайдите в приложение банка, сформируйте </a:t>
            </a:r>
            <a:r>
              <a:rPr lang="en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QR‑</a:t>
            </a:r>
            <a:r>
              <a:rPr lang="ru-RU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код и отправьте его скриншот на этот номер. </a:t>
            </a:r>
            <a:br>
              <a:rPr lang="ru-RU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Это необходимое действие для отмены операции. С уважением, служба безопасности банка </a:t>
            </a:r>
            <a:r>
              <a:rPr lang="en" sz="1100" b="0" i="1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N.”</a:t>
            </a:r>
          </a:p>
        </p:txBody>
      </p:sp>
      <p:sp>
        <p:nvSpPr>
          <p:cNvPr id="2" name="Google Shape;175;p45">
            <a:extLst>
              <a:ext uri="{FF2B5EF4-FFF2-40B4-BE49-F238E27FC236}">
                <a16:creationId xmlns:a16="http://schemas.microsoft.com/office/drawing/2014/main" id="{18799C4D-FCA5-FD26-6A7E-133710759453}"/>
              </a:ext>
            </a:extLst>
          </p:cNvPr>
          <p:cNvSpPr/>
          <p:nvPr/>
        </p:nvSpPr>
        <p:spPr>
          <a:xfrm>
            <a:off x="313106" y="118474"/>
            <a:ext cx="1227459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2">
                    <a:lumMod val="75000"/>
                  </a:schemeClr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3</a:t>
            </a:r>
            <a:endParaRPr sz="1500" dirty="0">
              <a:solidFill>
                <a:schemeClr val="bg2">
                  <a:lumMod val="75000"/>
                </a:schemeClr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272CD0-856B-6CC7-26D5-8F14831B892D}"/>
              </a:ext>
            </a:extLst>
          </p:cNvPr>
          <p:cNvSpPr txBox="1"/>
          <p:nvPr/>
        </p:nvSpPr>
        <p:spPr>
          <a:xfrm>
            <a:off x="3456377" y="620925"/>
            <a:ext cx="4065814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Clr>
                <a:srgbClr val="000000"/>
              </a:buClr>
              <a:buSzPts val="1600"/>
            </a:pPr>
            <a:r>
              <a:rPr lang="ru-RU" sz="2000" b="0" i="1" dirty="0">
                <a:solidFill>
                  <a:schemeClr val="accent3"/>
                </a:solidFill>
                <a:latin typeface="Proxima Nova Thin" panose="02000506030000020004" pitchFamily="2" charset="0"/>
                <a:ea typeface="Times New Roman"/>
                <a:cs typeface="Times New Roman"/>
                <a:sym typeface="Times New Roman"/>
              </a:rPr>
              <a:t>«Стоп, не делай этого, это может быть мошенническая схема, и ты потеряешь свои деньги»?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07925-F154-97D4-689B-95C060CA1019}"/>
              </a:ext>
            </a:extLst>
          </p:cNvPr>
          <p:cNvSpPr txBox="1"/>
          <p:nvPr/>
        </p:nvSpPr>
        <p:spPr>
          <a:xfrm>
            <a:off x="3574560" y="296293"/>
            <a:ext cx="382944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1200" i="1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Кому же из героев мы скажем: </a:t>
            </a:r>
            <a:endParaRPr lang="ru-RU" i="1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5EE19AB-1B5C-17EE-1216-FA976E4CB871}"/>
              </a:ext>
            </a:extLst>
          </p:cNvPr>
          <p:cNvCxnSpPr/>
          <p:nvPr/>
        </p:nvCxnSpPr>
        <p:spPr>
          <a:xfrm>
            <a:off x="3136944" y="2830902"/>
            <a:ext cx="0" cy="2100545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A893707-77B1-470E-BB94-76FED80F8137}"/>
              </a:ext>
            </a:extLst>
          </p:cNvPr>
          <p:cNvCxnSpPr/>
          <p:nvPr/>
        </p:nvCxnSpPr>
        <p:spPr>
          <a:xfrm>
            <a:off x="6161995" y="2830902"/>
            <a:ext cx="0" cy="2100545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4F91ED-DC6E-4D5A-321C-2800B9032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68" y="1968542"/>
            <a:ext cx="824131" cy="8241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30235C-E7E7-875D-DB85-EA5DDF877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5" y="1859651"/>
            <a:ext cx="820262" cy="8202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0D8837-4DFF-C73D-D1A3-D78869D58F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72" y="1929122"/>
            <a:ext cx="824131" cy="8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CFBD2CB-4F12-A3A4-5C15-3F1BCFC4E817}"/>
              </a:ext>
            </a:extLst>
          </p:cNvPr>
          <p:cNvSpPr/>
          <p:nvPr/>
        </p:nvSpPr>
        <p:spPr>
          <a:xfrm>
            <a:off x="233409" y="774094"/>
            <a:ext cx="3291203" cy="3826529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2" name="Google Shape;232;p2"/>
          <p:cNvSpPr txBox="1"/>
          <p:nvPr/>
        </p:nvSpPr>
        <p:spPr>
          <a:xfrm>
            <a:off x="313106" y="959667"/>
            <a:ext cx="3036382" cy="1237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lnSpc>
                <a:spcPct val="115000"/>
              </a:lnSpc>
              <a:buClr>
                <a:srgbClr val="000000"/>
              </a:buClr>
              <a:buSzPts val="1600"/>
            </a:pPr>
            <a: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Обеденный перерыв заканчивается</a:t>
            </a:r>
            <a:b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</a:br>
            <a: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и нужно спешить по делам. Наши герои за время обеда успели заказать те или иные товары и услуги. Для оплаты требуемого было предложено использовать QR-код. </a:t>
            </a:r>
            <a:br>
              <a:rPr lang="ru-RU" sz="1100" b="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</a:br>
            <a:endParaRPr sz="1100" b="0" dirty="0">
              <a:latin typeface="Proxima Nova Rg" panose="02000506030000020004" pitchFamily="2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Google Shape;175;p45">
            <a:extLst>
              <a:ext uri="{FF2B5EF4-FFF2-40B4-BE49-F238E27FC236}">
                <a16:creationId xmlns:a16="http://schemas.microsoft.com/office/drawing/2014/main" id="{18799C4D-FCA5-FD26-6A7E-133710759453}"/>
              </a:ext>
            </a:extLst>
          </p:cNvPr>
          <p:cNvSpPr/>
          <p:nvPr/>
        </p:nvSpPr>
        <p:spPr>
          <a:xfrm>
            <a:off x="313106" y="118474"/>
            <a:ext cx="1227459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2">
                    <a:lumMod val="75000"/>
                  </a:schemeClr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3</a:t>
            </a:r>
            <a:endParaRPr sz="1500" dirty="0">
              <a:solidFill>
                <a:schemeClr val="bg2">
                  <a:lumMod val="75000"/>
                </a:schemeClr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272CD0-856B-6CC7-26D5-8F14831B892D}"/>
              </a:ext>
            </a:extLst>
          </p:cNvPr>
          <p:cNvSpPr txBox="1"/>
          <p:nvPr/>
        </p:nvSpPr>
        <p:spPr>
          <a:xfrm>
            <a:off x="313106" y="2292852"/>
            <a:ext cx="2740697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Clr>
                <a:srgbClr val="000000"/>
              </a:buClr>
              <a:buSzPts val="1600"/>
            </a:pPr>
            <a:r>
              <a:rPr lang="ru-RU" sz="2000" b="0" i="1" dirty="0">
                <a:solidFill>
                  <a:schemeClr val="accent3"/>
                </a:solidFill>
                <a:latin typeface="Proxima Nova Thin" panose="02000506030000020004" pitchFamily="2" charset="0"/>
                <a:ea typeface="Times New Roman"/>
                <a:cs typeface="Times New Roman"/>
                <a:sym typeface="Times New Roman"/>
              </a:rPr>
              <a:t>«Стоп, не делай этого, это может быть мошенническая схема, и ты потеряешь свои деньги»?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07925-F154-97D4-689B-95C060CA1019}"/>
              </a:ext>
            </a:extLst>
          </p:cNvPr>
          <p:cNvSpPr txBox="1"/>
          <p:nvPr/>
        </p:nvSpPr>
        <p:spPr>
          <a:xfrm>
            <a:off x="316629" y="2021450"/>
            <a:ext cx="382944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1200" i="1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Кому же из героев мы скажем: </a:t>
            </a:r>
            <a:endParaRPr lang="ru-RU" i="1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4B69D74-7A8E-940D-323B-DD27EEF29AD9}"/>
              </a:ext>
            </a:extLst>
          </p:cNvPr>
          <p:cNvGrpSpPr/>
          <p:nvPr/>
        </p:nvGrpSpPr>
        <p:grpSpPr>
          <a:xfrm>
            <a:off x="4229298" y="792441"/>
            <a:ext cx="3830853" cy="2939907"/>
            <a:chOff x="3550897" y="1020272"/>
            <a:chExt cx="4340190" cy="3330787"/>
          </a:xfrm>
        </p:grpSpPr>
        <p:sp>
          <p:nvSpPr>
            <p:cNvPr id="237" name="Google Shape;237;p2"/>
            <p:cNvSpPr txBox="1"/>
            <p:nvPr/>
          </p:nvSpPr>
          <p:spPr>
            <a:xfrm>
              <a:off x="6719450" y="3950359"/>
              <a:ext cx="1168843" cy="172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100" dirty="0">
                  <a:latin typeface="Arial"/>
                  <a:ea typeface="Arial"/>
                  <a:cs typeface="Arial"/>
                  <a:sym typeface="Arial"/>
                </a:rPr>
                <a:t>6. Мурат </a:t>
              </a:r>
              <a:endParaRPr sz="110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 txBox="1"/>
            <p:nvPr/>
          </p:nvSpPr>
          <p:spPr>
            <a:xfrm>
              <a:off x="3550897" y="3950359"/>
              <a:ext cx="1190362" cy="40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100" dirty="0">
                  <a:latin typeface="Arial"/>
                  <a:ea typeface="Arial"/>
                  <a:cs typeface="Arial"/>
                  <a:sym typeface="Arial"/>
                </a:rPr>
                <a:t>4. Данила</a:t>
              </a:r>
              <a:endParaRPr sz="110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 txBox="1"/>
            <p:nvPr/>
          </p:nvSpPr>
          <p:spPr>
            <a:xfrm>
              <a:off x="5125810" y="3950359"/>
              <a:ext cx="1168843" cy="1728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100" dirty="0">
                  <a:latin typeface="Arial"/>
                  <a:ea typeface="Arial"/>
                  <a:cs typeface="Arial"/>
                  <a:sym typeface="Arial"/>
                </a:rPr>
                <a:t>5. Лилия </a:t>
              </a:r>
              <a:endParaRPr sz="110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44F91ED-DC6E-4D5A-321C-2800B9032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810" y="2654231"/>
              <a:ext cx="1190362" cy="119036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430235C-E7E7-875D-DB85-EA5DDF87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484" y="2654231"/>
              <a:ext cx="1184774" cy="118477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10D8837-4DFF-C73D-D1A3-D78869D5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725" y="2654231"/>
              <a:ext cx="1190362" cy="1184774"/>
            </a:xfrm>
            <a:prstGeom prst="rect">
              <a:avLst/>
            </a:prstGeom>
          </p:spPr>
        </p:pic>
        <p:sp>
          <p:nvSpPr>
            <p:cNvPr id="3" name="Google Shape;237;p2">
              <a:extLst>
                <a:ext uri="{FF2B5EF4-FFF2-40B4-BE49-F238E27FC236}">
                  <a16:creationId xmlns:a16="http://schemas.microsoft.com/office/drawing/2014/main" id="{7D3026FA-8699-0105-B4C6-3A68A8AA963D}"/>
                </a:ext>
              </a:extLst>
            </p:cNvPr>
            <p:cNvSpPr txBox="1"/>
            <p:nvPr/>
          </p:nvSpPr>
          <p:spPr>
            <a:xfrm>
              <a:off x="6719452" y="2237171"/>
              <a:ext cx="1168842" cy="311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100" dirty="0">
                  <a:latin typeface="Arial"/>
                  <a:ea typeface="Arial"/>
                  <a:cs typeface="Arial"/>
                  <a:sym typeface="Arial"/>
                </a:rPr>
                <a:t>3. Виолетта </a:t>
              </a:r>
              <a:endParaRPr sz="110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42;p2">
              <a:extLst>
                <a:ext uri="{FF2B5EF4-FFF2-40B4-BE49-F238E27FC236}">
                  <a16:creationId xmlns:a16="http://schemas.microsoft.com/office/drawing/2014/main" id="{509D83E9-3032-676C-322A-76AE86C5F496}"/>
                </a:ext>
              </a:extLst>
            </p:cNvPr>
            <p:cNvSpPr txBox="1"/>
            <p:nvPr/>
          </p:nvSpPr>
          <p:spPr>
            <a:xfrm>
              <a:off x="3578819" y="2237171"/>
              <a:ext cx="1184775" cy="40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100" dirty="0">
                  <a:latin typeface="Arial"/>
                  <a:ea typeface="Arial"/>
                  <a:cs typeface="Arial"/>
                  <a:sym typeface="Arial"/>
                </a:rPr>
                <a:t>1. Марина </a:t>
              </a:r>
              <a:endParaRPr sz="110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44;p2">
              <a:extLst>
                <a:ext uri="{FF2B5EF4-FFF2-40B4-BE49-F238E27FC236}">
                  <a16:creationId xmlns:a16="http://schemas.microsoft.com/office/drawing/2014/main" id="{D64948C2-3683-6365-EB10-1C375C15911E}"/>
                </a:ext>
              </a:extLst>
            </p:cNvPr>
            <p:cNvSpPr txBox="1"/>
            <p:nvPr/>
          </p:nvSpPr>
          <p:spPr>
            <a:xfrm>
              <a:off x="5125810" y="2237171"/>
              <a:ext cx="1168843" cy="311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100" dirty="0">
                  <a:latin typeface="Arial"/>
                  <a:ea typeface="Arial"/>
                  <a:cs typeface="Arial"/>
                  <a:sym typeface="Arial"/>
                </a:rPr>
                <a:t>2. Алексей </a:t>
              </a:r>
              <a:endParaRPr sz="110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7F08277-7AB1-33C1-8A4D-060B1965B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810" y="1020272"/>
              <a:ext cx="1190362" cy="119036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8C8D297-2E78-628E-737A-B1BDEC039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519" y="1020272"/>
              <a:ext cx="1184774" cy="119036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7360D7A-82F9-37D1-C9F0-2AA2D8AC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690" y="1020272"/>
              <a:ext cx="1190362" cy="1184774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786003B-9CA1-54B5-0F46-FF269AA107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43" y="4175533"/>
            <a:ext cx="927421" cy="780658"/>
          </a:xfrm>
          <a:prstGeom prst="rect">
            <a:avLst/>
          </a:prstGeom>
        </p:spPr>
      </p:pic>
      <p:sp>
        <p:nvSpPr>
          <p:cNvPr id="29" name="Прямоугольник с двумя скругленными соседними углами 28">
            <a:extLst>
              <a:ext uri="{FF2B5EF4-FFF2-40B4-BE49-F238E27FC236}">
                <a16:creationId xmlns:a16="http://schemas.microsoft.com/office/drawing/2014/main" id="{81626F5C-C3A5-BD85-9B32-36034510AF44}"/>
              </a:ext>
            </a:extLst>
          </p:cNvPr>
          <p:cNvSpPr/>
          <p:nvPr/>
        </p:nvSpPr>
        <p:spPr>
          <a:xfrm>
            <a:off x="4190051" y="3822676"/>
            <a:ext cx="4853815" cy="1320823"/>
          </a:xfrm>
          <a:prstGeom prst="round2Same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Google Shape;184;g2ec6d63d3aa_2_57">
            <a:extLst>
              <a:ext uri="{FF2B5EF4-FFF2-40B4-BE49-F238E27FC236}">
                <a16:creationId xmlns:a16="http://schemas.microsoft.com/office/drawing/2014/main" id="{1F40009F-217B-BCB6-CB9D-4E16DBAB7D22}"/>
              </a:ext>
            </a:extLst>
          </p:cNvPr>
          <p:cNvSpPr txBox="1"/>
          <p:nvPr/>
        </p:nvSpPr>
        <p:spPr>
          <a:xfrm>
            <a:off x="4347037" y="3949942"/>
            <a:ext cx="4661049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300"/>
            </a:pP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Задача: </a:t>
            </a:r>
            <a:r>
              <a:rPr lang="ru-RU" sz="11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выделить ситуацию мошенничества с использованием</a:t>
            </a:r>
            <a:br>
              <a:rPr lang="ru-RU" sz="11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en" sz="11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QR-</a:t>
            </a:r>
            <a:r>
              <a:rPr lang="ru-RU" sz="11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кода (возможно несколько вариантов)</a:t>
            </a:r>
          </a:p>
          <a:p>
            <a:pPr marL="9525" algn="l">
              <a:buClr>
                <a:srgbClr val="FF0000"/>
              </a:buClr>
              <a:buSzPts val="1300"/>
            </a:pP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Ответ:</a:t>
            </a:r>
            <a:b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1) Команда     2) Имя героя </a:t>
            </a:r>
            <a:b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3) Указать признаки, по которым ситуация отнесена</a:t>
            </a:r>
            <a:b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 мошенничеству с использованием </a:t>
            </a:r>
            <a:r>
              <a:rPr lang="en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QR-</a:t>
            </a: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кода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79C4F53-3919-97ED-7DC9-D8490C5094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98" y="3741613"/>
            <a:ext cx="654050" cy="660400"/>
          </a:xfrm>
          <a:prstGeom prst="rect">
            <a:avLst/>
          </a:prstGeom>
        </p:spPr>
      </p:pic>
      <p:cxnSp>
        <p:nvCxnSpPr>
          <p:cNvPr id="35" name="Соединительная линия уступом 34">
            <a:extLst>
              <a:ext uri="{FF2B5EF4-FFF2-40B4-BE49-F238E27FC236}">
                <a16:creationId xmlns:a16="http://schemas.microsoft.com/office/drawing/2014/main" id="{F1D9486A-7243-6A84-4AA6-96ED0B4CA3AB}"/>
              </a:ext>
            </a:extLst>
          </p:cNvPr>
          <p:cNvCxnSpPr>
            <a:stCxn id="8" idx="1"/>
          </p:cNvCxnSpPr>
          <p:nvPr/>
        </p:nvCxnSpPr>
        <p:spPr>
          <a:xfrm rot="10800000" flipV="1">
            <a:off x="3524613" y="1315308"/>
            <a:ext cx="707151" cy="361091"/>
          </a:xfrm>
          <a:prstGeom prst="bentConnector3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Соединительная линия уступом 36">
            <a:extLst>
              <a:ext uri="{FF2B5EF4-FFF2-40B4-BE49-F238E27FC236}">
                <a16:creationId xmlns:a16="http://schemas.microsoft.com/office/drawing/2014/main" id="{921400E2-9C04-24EA-E122-226423173B9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524612" y="2097117"/>
            <a:ext cx="709617" cy="660400"/>
          </a:xfrm>
          <a:prstGeom prst="bentConnector3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595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DAAC41-C863-EC4B-C977-E1BF5751E47B}"/>
              </a:ext>
            </a:extLst>
          </p:cNvPr>
          <p:cNvSpPr/>
          <p:nvPr/>
        </p:nvSpPr>
        <p:spPr>
          <a:xfrm>
            <a:off x="676894" y="742819"/>
            <a:ext cx="5556052" cy="807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9" name="Google Shape;289;p49"/>
          <p:cNvSpPr txBox="1"/>
          <p:nvPr/>
        </p:nvSpPr>
        <p:spPr>
          <a:xfrm>
            <a:off x="352697" y="4021147"/>
            <a:ext cx="1619492" cy="58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500"/>
            </a:pPr>
            <a:r>
              <a:rPr lang="ru-RU" sz="1125" b="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Дай задачу боту - распознавателю таких мошенничеств</a:t>
            </a:r>
            <a:endParaRPr sz="1125" b="0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9"/>
          <p:cNvSpPr txBox="1"/>
          <p:nvPr/>
        </p:nvSpPr>
        <p:spPr>
          <a:xfrm>
            <a:off x="802360" y="742819"/>
            <a:ext cx="5430586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800"/>
            </a:pP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Вы же помните, что мэр города хочет осуществить проект по созданию бота-помощника для распознавания таких мошенничеств? Для этого нужны результаты работы лучших из лучших детективов города. </a:t>
            </a:r>
            <a:endParaRPr sz="12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800"/>
            </a:pP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Теперь со знанием дела предложите мэру свои идеи.</a:t>
            </a:r>
            <a:endParaRPr sz="12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292" name="Google Shape;292;p49"/>
          <p:cNvGrpSpPr/>
          <p:nvPr/>
        </p:nvGrpSpPr>
        <p:grpSpPr>
          <a:xfrm>
            <a:off x="2196440" y="2239170"/>
            <a:ext cx="6503261" cy="2388996"/>
            <a:chOff x="7318" y="2087766"/>
            <a:chExt cx="8549763" cy="1717322"/>
          </a:xfrm>
        </p:grpSpPr>
        <p:sp>
          <p:nvSpPr>
            <p:cNvPr id="293" name="Google Shape;293;p49"/>
            <p:cNvSpPr/>
            <p:nvPr/>
          </p:nvSpPr>
          <p:spPr>
            <a:xfrm>
              <a:off x="6788165" y="3534569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9"/>
            <p:cNvSpPr/>
            <p:nvPr/>
          </p:nvSpPr>
          <p:spPr>
            <a:xfrm>
              <a:off x="5019248" y="3534569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9"/>
            <p:cNvSpPr/>
            <p:nvPr/>
          </p:nvSpPr>
          <p:spPr>
            <a:xfrm>
              <a:off x="3250331" y="3534569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9"/>
            <p:cNvSpPr/>
            <p:nvPr/>
          </p:nvSpPr>
          <p:spPr>
            <a:xfrm>
              <a:off x="1481415" y="2946428"/>
              <a:ext cx="294819" cy="6338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9"/>
            <p:cNvSpPr/>
            <p:nvPr/>
          </p:nvSpPr>
          <p:spPr>
            <a:xfrm>
              <a:off x="6788165" y="2900708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9"/>
            <p:cNvSpPr/>
            <p:nvPr/>
          </p:nvSpPr>
          <p:spPr>
            <a:xfrm>
              <a:off x="5019248" y="2900708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9"/>
            <p:cNvSpPr/>
            <p:nvPr/>
          </p:nvSpPr>
          <p:spPr>
            <a:xfrm>
              <a:off x="3250331" y="2900708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9"/>
            <p:cNvSpPr/>
            <p:nvPr/>
          </p:nvSpPr>
          <p:spPr>
            <a:xfrm>
              <a:off x="1481415" y="2900708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9"/>
            <p:cNvSpPr/>
            <p:nvPr/>
          </p:nvSpPr>
          <p:spPr>
            <a:xfrm>
              <a:off x="6788165" y="2266846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9"/>
            <p:cNvSpPr/>
            <p:nvPr/>
          </p:nvSpPr>
          <p:spPr>
            <a:xfrm>
              <a:off x="5019248" y="2266846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9"/>
            <p:cNvSpPr/>
            <p:nvPr/>
          </p:nvSpPr>
          <p:spPr>
            <a:xfrm>
              <a:off x="3250331" y="2266846"/>
              <a:ext cx="294819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9"/>
            <p:cNvSpPr/>
            <p:nvPr/>
          </p:nvSpPr>
          <p:spPr>
            <a:xfrm>
              <a:off x="1481415" y="2312566"/>
              <a:ext cx="294819" cy="6338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l"/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9"/>
            <p:cNvSpPr/>
            <p:nvPr/>
          </p:nvSpPr>
          <p:spPr>
            <a:xfrm>
              <a:off x="7318" y="2721628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9"/>
            <p:cNvSpPr txBox="1"/>
            <p:nvPr/>
          </p:nvSpPr>
          <p:spPr>
            <a:xfrm>
              <a:off x="7318" y="2721628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ru-RU" sz="825" b="0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КОНТАКТ</a:t>
              </a:r>
              <a:endParaRPr sz="1050" b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9"/>
            <p:cNvSpPr/>
            <p:nvPr/>
          </p:nvSpPr>
          <p:spPr>
            <a:xfrm>
              <a:off x="1776234" y="2087766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9"/>
            <p:cNvSpPr txBox="1"/>
            <p:nvPr/>
          </p:nvSpPr>
          <p:spPr>
            <a:xfrm>
              <a:off x="1776234" y="2087766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ru-RU" sz="825" b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ТЕЛЕФОН</a:t>
              </a: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9"/>
            <p:cNvSpPr/>
            <p:nvPr/>
          </p:nvSpPr>
          <p:spPr>
            <a:xfrm>
              <a:off x="3545151" y="2087766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9"/>
            <p:cNvSpPr txBox="1"/>
            <p:nvPr/>
          </p:nvSpPr>
          <p:spPr>
            <a:xfrm>
              <a:off x="3545151" y="2087766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ru-RU" sz="825" b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ОПИСАТЬ СИТУАЦИЮ МОШЕННИЧЕСТВА</a:t>
              </a: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9"/>
            <p:cNvSpPr/>
            <p:nvPr/>
          </p:nvSpPr>
          <p:spPr>
            <a:xfrm>
              <a:off x="5314068" y="2087766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9"/>
            <p:cNvSpPr txBox="1"/>
            <p:nvPr/>
          </p:nvSpPr>
          <p:spPr>
            <a:xfrm>
              <a:off x="5314068" y="2087766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ru-RU" sz="825" b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ПРИЗНАКИ</a:t>
              </a: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9"/>
            <p:cNvSpPr/>
            <p:nvPr/>
          </p:nvSpPr>
          <p:spPr>
            <a:xfrm>
              <a:off x="7082984" y="2087766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9"/>
            <p:cNvSpPr txBox="1"/>
            <p:nvPr/>
          </p:nvSpPr>
          <p:spPr>
            <a:xfrm>
              <a:off x="7082984" y="2087766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ru-RU" sz="825" b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ЧТО ДЕЛАТЬ?</a:t>
              </a: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9"/>
            <p:cNvSpPr/>
            <p:nvPr/>
          </p:nvSpPr>
          <p:spPr>
            <a:xfrm>
              <a:off x="1776234" y="2721628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9"/>
            <p:cNvSpPr txBox="1"/>
            <p:nvPr/>
          </p:nvSpPr>
          <p:spPr>
            <a:xfrm>
              <a:off x="1776234" y="2721628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ru-RU" sz="825" b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СОЦСЕТЬ</a:t>
              </a: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9"/>
            <p:cNvSpPr/>
            <p:nvPr/>
          </p:nvSpPr>
          <p:spPr>
            <a:xfrm>
              <a:off x="3545151" y="2721628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9"/>
            <p:cNvSpPr txBox="1"/>
            <p:nvPr/>
          </p:nvSpPr>
          <p:spPr>
            <a:xfrm>
              <a:off x="3545151" y="2721628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endParaRPr sz="825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9"/>
            <p:cNvSpPr/>
            <p:nvPr/>
          </p:nvSpPr>
          <p:spPr>
            <a:xfrm>
              <a:off x="5314068" y="2721628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9"/>
            <p:cNvSpPr txBox="1"/>
            <p:nvPr/>
          </p:nvSpPr>
          <p:spPr>
            <a:xfrm>
              <a:off x="5314068" y="2721628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endParaRPr sz="825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9"/>
            <p:cNvSpPr/>
            <p:nvPr/>
          </p:nvSpPr>
          <p:spPr>
            <a:xfrm>
              <a:off x="7082984" y="2721628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9"/>
            <p:cNvSpPr txBox="1"/>
            <p:nvPr/>
          </p:nvSpPr>
          <p:spPr>
            <a:xfrm>
              <a:off x="7082984" y="2721628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endParaRPr sz="825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9"/>
            <p:cNvSpPr/>
            <p:nvPr/>
          </p:nvSpPr>
          <p:spPr>
            <a:xfrm>
              <a:off x="1776234" y="3355489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9"/>
            <p:cNvSpPr txBox="1"/>
            <p:nvPr/>
          </p:nvSpPr>
          <p:spPr>
            <a:xfrm>
              <a:off x="1776234" y="3355489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r>
                <a:rPr lang="ru-RU" sz="825" b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ОБЪЯВЛЕНИЕ НА БУМАГЕ</a:t>
              </a:r>
              <a:endParaRPr sz="825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9"/>
            <p:cNvSpPr/>
            <p:nvPr/>
          </p:nvSpPr>
          <p:spPr>
            <a:xfrm>
              <a:off x="3545151" y="3355489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9"/>
            <p:cNvSpPr txBox="1"/>
            <p:nvPr/>
          </p:nvSpPr>
          <p:spPr>
            <a:xfrm>
              <a:off x="3545151" y="3355489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endParaRPr sz="825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9"/>
            <p:cNvSpPr/>
            <p:nvPr/>
          </p:nvSpPr>
          <p:spPr>
            <a:xfrm>
              <a:off x="5314068" y="3355489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9"/>
            <p:cNvSpPr txBox="1"/>
            <p:nvPr/>
          </p:nvSpPr>
          <p:spPr>
            <a:xfrm>
              <a:off x="5314068" y="3355489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endParaRPr sz="825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9"/>
            <p:cNvSpPr/>
            <p:nvPr/>
          </p:nvSpPr>
          <p:spPr>
            <a:xfrm>
              <a:off x="7082984" y="3355489"/>
              <a:ext cx="1474097" cy="44959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l">
                <a:buClr>
                  <a:srgbClr val="000000"/>
                </a:buClr>
                <a:buSzPts val="1400"/>
              </a:pPr>
              <a:endParaRPr sz="105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9"/>
            <p:cNvSpPr txBox="1"/>
            <p:nvPr/>
          </p:nvSpPr>
          <p:spPr>
            <a:xfrm>
              <a:off x="7082984" y="3355489"/>
              <a:ext cx="1474097" cy="4495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spcFirstLastPara="1" wrap="square" lIns="5231" tIns="5231" rIns="5231" bIns="5231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100"/>
              </a:pPr>
              <a:endParaRPr sz="825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175;p45">
            <a:extLst>
              <a:ext uri="{FF2B5EF4-FFF2-40B4-BE49-F238E27FC236}">
                <a16:creationId xmlns:a16="http://schemas.microsoft.com/office/drawing/2014/main" id="{7B0504D9-F352-C900-D83A-A7C285B1CC54}"/>
              </a:ext>
            </a:extLst>
          </p:cNvPr>
          <p:cNvSpPr/>
          <p:nvPr/>
        </p:nvSpPr>
        <p:spPr>
          <a:xfrm>
            <a:off x="352697" y="301632"/>
            <a:ext cx="742950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accent3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4 ИЛИ ПОКА ПОДВОДЯТСЯ ИТОГИ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020D5D-DD57-08AC-BC38-E46C11A101F3}"/>
              </a:ext>
            </a:extLst>
          </p:cNvPr>
          <p:cNvSpPr/>
          <p:nvPr/>
        </p:nvSpPr>
        <p:spPr>
          <a:xfrm>
            <a:off x="0" y="742819"/>
            <a:ext cx="688769" cy="807883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B9991B-AC52-8C3C-9238-0E5EBBE1A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43" y="951571"/>
            <a:ext cx="362708" cy="3627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2C9BB9-A4BE-681A-D7EF-72D6A736B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8" y="2539564"/>
            <a:ext cx="1459508" cy="13236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E79BD9E1-BAD2-91CA-4684-9905635EF916}"/>
              </a:ext>
            </a:extLst>
          </p:cNvPr>
          <p:cNvSpPr/>
          <p:nvPr/>
        </p:nvSpPr>
        <p:spPr>
          <a:xfrm>
            <a:off x="949611" y="1396285"/>
            <a:ext cx="5657668" cy="998415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BAF15017-DCFA-94AB-70F6-661D688D6A26}"/>
              </a:ext>
            </a:extLst>
          </p:cNvPr>
          <p:cNvSpPr/>
          <p:nvPr/>
        </p:nvSpPr>
        <p:spPr>
          <a:xfrm>
            <a:off x="949611" y="2507330"/>
            <a:ext cx="5657668" cy="998415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8E3AB03C-BF9A-2AB3-F339-C0AA38345DEF}"/>
              </a:ext>
            </a:extLst>
          </p:cNvPr>
          <p:cNvSpPr/>
          <p:nvPr/>
        </p:nvSpPr>
        <p:spPr>
          <a:xfrm>
            <a:off x="949611" y="3608543"/>
            <a:ext cx="5657668" cy="998415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F55E6F2C-D508-FCB8-2747-5AC6C51D2B43}"/>
              </a:ext>
            </a:extLst>
          </p:cNvPr>
          <p:cNvSpPr/>
          <p:nvPr/>
        </p:nvSpPr>
        <p:spPr>
          <a:xfrm rot="16200000">
            <a:off x="6484873" y="2101223"/>
            <a:ext cx="2997843" cy="2320410"/>
          </a:xfrm>
          <a:prstGeom prst="round2Same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9" name="Google Shape;339;p50"/>
          <p:cNvSpPr txBox="1"/>
          <p:nvPr/>
        </p:nvSpPr>
        <p:spPr>
          <a:xfrm>
            <a:off x="1289744" y="1491970"/>
            <a:ext cx="5133052" cy="95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600"/>
            </a:pPr>
            <a:r>
              <a:rPr lang="ru-RU" sz="10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Алексей </a:t>
            </a:r>
            <a: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 свои 20 лет он учится в техническом вузе и подрабатывает графическим дизайнером, обожает технические новинки и копит на дорогостоящее </a:t>
            </a:r>
            <a:r>
              <a:rPr lang="ru-RU" sz="1000" b="0" dirty="0" err="1">
                <a:latin typeface="Proxima Nova Rg" panose="02000506030000020004" pitchFamily="2" charset="0"/>
              </a:rPr>
              <a:t>профоборудование</a:t>
            </a:r>
            <a:r>
              <a:rPr lang="ru-RU" sz="1000" b="0" dirty="0">
                <a:latin typeface="Proxima Nova Rg" panose="02000506030000020004" pitchFamily="2" charset="0"/>
              </a:rPr>
              <a:t>. </a:t>
            </a:r>
            <a:r>
              <a:rPr lang="ru-RU" sz="1000" b="0" dirty="0">
                <a:latin typeface="Proxima Nova Rg" panose="02000506030000020004" pitchFamily="2" charset="0"/>
                <a:sym typeface="Times New Roman"/>
              </a:rPr>
              <a:t>Активно пользуется СБП. </a:t>
            </a:r>
            <a:r>
              <a:rPr lang="ru-RU" sz="1000" b="0" dirty="0">
                <a:latin typeface="Proxima Nova Rg" panose="02000506030000020004" pitchFamily="2" charset="0"/>
              </a:rPr>
              <a:t>В обеденный </a:t>
            </a:r>
            <a: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перерыв в кафе занимается поиском новых заказов «на просторах интернета», </a:t>
            </a:r>
            <a:r>
              <a:rPr lang="ru-RU" sz="10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откликается на все вакансии в соцсетях и иных ресурсах, оставляя свой телефон и ФИО.</a:t>
            </a:r>
            <a:endParaRPr sz="1000" dirty="0">
              <a:solidFill>
                <a:schemeClr val="accent3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0"/>
          <p:cNvSpPr txBox="1"/>
          <p:nvPr/>
        </p:nvSpPr>
        <p:spPr>
          <a:xfrm>
            <a:off x="1217414" y="2646136"/>
            <a:ext cx="5284040" cy="811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600"/>
            </a:pPr>
            <a:r>
              <a:rPr lang="ru-RU" sz="10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Виолетта</a:t>
            </a:r>
            <a: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Ей 22 года и она хочет стать профессиональным киберспортсменом, обожает соревновательные головоломки, в кафе </a:t>
            </a:r>
            <a:r>
              <a:rPr lang="ru-RU" sz="10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обязательно подключается к общественному бесплатному </a:t>
            </a:r>
            <a:r>
              <a:rPr lang="ru-RU" sz="1000" dirty="0" err="1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Wi</a:t>
            </a:r>
            <a:r>
              <a:rPr lang="ru-RU" sz="10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-Fi</a:t>
            </a:r>
            <a: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и проверяет интересующие ее беседы в сетевых сообществах, </a:t>
            </a:r>
            <a:r>
              <a:rPr lang="ru-RU" sz="10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сов</a:t>
            </a:r>
            <a:r>
              <a:rPr lang="ru-RU" sz="1000" dirty="0">
                <a:solidFill>
                  <a:schemeClr val="accent3"/>
                </a:solidFill>
                <a:latin typeface="Proxima Nova Rg" panose="02000506030000020004" pitchFamily="2" charset="0"/>
              </a:rPr>
              <a:t>ершает финансовые переводы</a:t>
            </a:r>
            <a:r>
              <a:rPr lang="ru-RU" sz="10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.</a:t>
            </a:r>
            <a:endParaRPr sz="1000" dirty="0">
              <a:solidFill>
                <a:schemeClr val="accent3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0"/>
          <p:cNvSpPr txBox="1"/>
          <p:nvPr/>
        </p:nvSpPr>
        <p:spPr>
          <a:xfrm>
            <a:off x="1217414" y="3721237"/>
            <a:ext cx="5205382" cy="811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600"/>
            </a:pPr>
            <a:r>
              <a:rPr lang="ru-RU" sz="10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Данила</a:t>
            </a:r>
            <a: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Одноклассник Марины, любитель долгих телефонных разговоров, которые не прекращает и в обеденный перерыв. </a:t>
            </a:r>
            <a:r>
              <a:rPr lang="ru-RU" sz="1000" dirty="0">
                <a:solidFill>
                  <a:srgbClr val="FF0000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Сторонник открытого общения - даже с тем, кто ошибся номером, может проговорить полчаса.</a:t>
            </a:r>
            <a:r>
              <a:rPr lang="ru-RU" sz="10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 </a:t>
            </a:r>
            <a:r>
              <a:rPr lang="ru-RU" sz="10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Любит спорт, Частый посетитель кафе, любит там назначать встречи своим многочисленным знакомым, да и просто посидеть за чашкой чая и смартфоном.</a:t>
            </a:r>
            <a:endParaRPr sz="10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0"/>
          <p:cNvSpPr txBox="1"/>
          <p:nvPr/>
        </p:nvSpPr>
        <p:spPr>
          <a:xfrm>
            <a:off x="6901498" y="961859"/>
            <a:ext cx="2242502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400"/>
            </a:pPr>
            <a:r>
              <a:rPr lang="ru-RU" sz="105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Задача: определить, кто из героев в «зоне риска» финансовых мошенников (возможно несколько вариантов)</a:t>
            </a:r>
            <a:endParaRPr sz="12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0"/>
          <p:cNvSpPr/>
          <p:nvPr/>
        </p:nvSpPr>
        <p:spPr>
          <a:xfrm>
            <a:off x="584689" y="797248"/>
            <a:ext cx="2809013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b="0" dirty="0">
                <a:solidFill>
                  <a:schemeClr val="accent1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Правильные ответы</a:t>
            </a:r>
            <a:endParaRPr lang="ru-RU" sz="1500" b="0" dirty="0">
              <a:solidFill>
                <a:schemeClr val="accent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0"/>
          <p:cNvSpPr/>
          <p:nvPr/>
        </p:nvSpPr>
        <p:spPr>
          <a:xfrm>
            <a:off x="7271566" y="2040866"/>
            <a:ext cx="2088744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ОТВЕТЫ ДЕТЕКТИВНЫХ АГЕНТСТВ:</a:t>
            </a:r>
            <a:endParaRPr sz="15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0"/>
          <p:cNvSpPr/>
          <p:nvPr/>
        </p:nvSpPr>
        <p:spPr>
          <a:xfrm>
            <a:off x="7271566" y="2887680"/>
            <a:ext cx="1115392" cy="168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1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2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3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4 =</a:t>
            </a: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8F603-6220-120C-22EF-B8D99761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1"/>
            <a:ext cx="6888265" cy="352866"/>
          </a:xfrm>
        </p:spPr>
        <p:txBody>
          <a:bodyPr/>
          <a:lstStyle/>
          <a:p>
            <a:r>
              <a:rPr lang="ru-RU" dirty="0"/>
              <a:t>ПОДВОДИМ ИТОГИ </a:t>
            </a:r>
            <a:r>
              <a:rPr lang="ru-RU" sz="1800" dirty="0">
                <a:solidFill>
                  <a:schemeClr val="accent3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1</a:t>
            </a:r>
            <a:r>
              <a:rPr lang="ru-RU" sz="18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18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A6F17B-6E2F-D651-7930-A862EB169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1" y="3668731"/>
            <a:ext cx="878038" cy="8780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41D44D-005B-A613-84D0-8D680C0DB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1" y="1454403"/>
            <a:ext cx="882179" cy="8821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600FC6-CE16-C2D7-BDBE-103B998A30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1" y="2565448"/>
            <a:ext cx="878038" cy="88217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83F7CE5C-5870-8478-ADB8-54D8E8A459ED}"/>
              </a:ext>
            </a:extLst>
          </p:cNvPr>
          <p:cNvSpPr/>
          <p:nvPr/>
        </p:nvSpPr>
        <p:spPr>
          <a:xfrm>
            <a:off x="2745222" y="1904518"/>
            <a:ext cx="3922016" cy="2746612"/>
          </a:xfrm>
          <a:prstGeom prst="roundRect">
            <a:avLst>
              <a:gd name="adj" fmla="val 7674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E79BD9E1-BAD2-91CA-4684-9905635EF916}"/>
              </a:ext>
            </a:extLst>
          </p:cNvPr>
          <p:cNvSpPr/>
          <p:nvPr/>
        </p:nvSpPr>
        <p:spPr>
          <a:xfrm>
            <a:off x="180442" y="1904518"/>
            <a:ext cx="2479967" cy="2746612"/>
          </a:xfrm>
          <a:prstGeom prst="roundRect">
            <a:avLst>
              <a:gd name="adj" fmla="val 7674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F55E6F2C-D508-FCB8-2747-5AC6C51D2B43}"/>
              </a:ext>
            </a:extLst>
          </p:cNvPr>
          <p:cNvSpPr/>
          <p:nvPr/>
        </p:nvSpPr>
        <p:spPr>
          <a:xfrm rot="16200000">
            <a:off x="6484873" y="2101223"/>
            <a:ext cx="2997843" cy="2320410"/>
          </a:xfrm>
          <a:prstGeom prst="round2Same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50" name="Google Shape;350;p50"/>
          <p:cNvSpPr txBox="1"/>
          <p:nvPr/>
        </p:nvSpPr>
        <p:spPr>
          <a:xfrm>
            <a:off x="6901498" y="961859"/>
            <a:ext cx="2242502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40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Задача: прослушать записи</a:t>
            </a:r>
            <a:b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и распознать </a:t>
            </a:r>
            <a:r>
              <a:rPr lang="ru-RU" sz="1100" b="0" dirty="0" err="1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дроппинг</a:t>
            </a: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и </a:t>
            </a:r>
            <a:r>
              <a:rPr lang="ru-RU" sz="1100" b="0" dirty="0" err="1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вишинг</a:t>
            </a: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(возможно несколько вариантов)</a:t>
            </a:r>
          </a:p>
        </p:txBody>
      </p:sp>
      <p:sp>
        <p:nvSpPr>
          <p:cNvPr id="351" name="Google Shape;351;p50"/>
          <p:cNvSpPr/>
          <p:nvPr/>
        </p:nvSpPr>
        <p:spPr>
          <a:xfrm>
            <a:off x="584689" y="797248"/>
            <a:ext cx="2809013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b="0" dirty="0">
                <a:solidFill>
                  <a:schemeClr val="accent1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Правильные ответы</a:t>
            </a:r>
            <a:endParaRPr lang="ru-RU" sz="1500" b="0" dirty="0">
              <a:solidFill>
                <a:schemeClr val="accent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0"/>
          <p:cNvSpPr/>
          <p:nvPr/>
        </p:nvSpPr>
        <p:spPr>
          <a:xfrm>
            <a:off x="7271566" y="2040866"/>
            <a:ext cx="2088744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ОТВЕТЫ ДЕТЕКТИВНЫХ АГЕНТСТВ:</a:t>
            </a:r>
            <a:endParaRPr sz="15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0"/>
          <p:cNvSpPr/>
          <p:nvPr/>
        </p:nvSpPr>
        <p:spPr>
          <a:xfrm>
            <a:off x="7271566" y="2887680"/>
            <a:ext cx="1115392" cy="168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1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2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3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4 =</a:t>
            </a: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8F603-6220-120C-22EF-B8D99761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1"/>
            <a:ext cx="6888265" cy="352866"/>
          </a:xfrm>
        </p:spPr>
        <p:txBody>
          <a:bodyPr/>
          <a:lstStyle/>
          <a:p>
            <a:r>
              <a:rPr lang="ru-RU" dirty="0"/>
              <a:t>ПОДВОДИМ ИТОГИ </a:t>
            </a:r>
            <a:r>
              <a:rPr lang="ru-RU" sz="1800" dirty="0">
                <a:solidFill>
                  <a:schemeClr val="accent3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2</a:t>
            </a:r>
            <a:r>
              <a:rPr lang="ru-RU" sz="18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18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Google Shape;366;p3">
            <a:extLst>
              <a:ext uri="{FF2B5EF4-FFF2-40B4-BE49-F238E27FC236}">
                <a16:creationId xmlns:a16="http://schemas.microsoft.com/office/drawing/2014/main" id="{FE8FADEC-E30E-A375-B660-66A3F277E879}"/>
              </a:ext>
            </a:extLst>
          </p:cNvPr>
          <p:cNvSpPr txBox="1"/>
          <p:nvPr/>
        </p:nvSpPr>
        <p:spPr>
          <a:xfrm>
            <a:off x="274321" y="2136664"/>
            <a:ext cx="2229738" cy="2436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6" tIns="25706" rIns="25706" bIns="25706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-RU" sz="100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Марина</a:t>
            </a:r>
            <a:r>
              <a:rPr lang="ru-RU" sz="10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поговорила</a:t>
            </a:r>
            <a:br>
              <a:rPr lang="ru-RU" sz="10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0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администратором центра репетиторства:</a:t>
            </a: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</a:t>
            </a:r>
            <a:r>
              <a:rPr lang="ru-RU" sz="9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ВИШИНГ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Добрый день, Марина. Вам звонят из центра репетиторства. Вы наш постоянный и любимый клиент. Напишите, пожалуйста, несколько отзывов на пройденные в течение последнего месяца занятия. За отзывы вам положено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вознаграждение. </a:t>
            </a: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Для перевода денежных средств мне нужно вас внести в базу, назовите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свои фамилию, имя, отчество, номер банковской карты и CVC. </a:t>
            </a:r>
            <a:r>
              <a:rPr lang="ru-RU" sz="9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Деньги поступят вам сразу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после </a:t>
            </a: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опубликования отзывов.</a:t>
            </a:r>
            <a:endParaRPr sz="900" b="0" dirty="0">
              <a:solidFill>
                <a:schemeClr val="dk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69;p3">
            <a:extLst>
              <a:ext uri="{FF2B5EF4-FFF2-40B4-BE49-F238E27FC236}">
                <a16:creationId xmlns:a16="http://schemas.microsoft.com/office/drawing/2014/main" id="{635D9922-2584-0F7D-3BD5-357861AE31B2}"/>
              </a:ext>
            </a:extLst>
          </p:cNvPr>
          <p:cNvSpPr txBox="1"/>
          <p:nvPr/>
        </p:nvSpPr>
        <p:spPr>
          <a:xfrm>
            <a:off x="2876719" y="2136664"/>
            <a:ext cx="3574208" cy="265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6" tIns="22856" rIns="22856" bIns="22856" anchor="t" anchorCtr="0">
            <a:noAutofit/>
          </a:bodyPr>
          <a:lstStyle/>
          <a:p>
            <a:pPr lvl="0" algn="l">
              <a:lnSpc>
                <a:spcPct val="90000"/>
              </a:lnSpc>
              <a:buClr>
                <a:schemeClr val="dk1"/>
              </a:buClr>
              <a:buSzPts val="800"/>
            </a:pP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Алексей поговорил с потенциальным работодателем: </a:t>
            </a:r>
            <a:b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9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ДРОППИНГ</a:t>
            </a:r>
            <a:endParaRPr lang="ru-RU" sz="900" dirty="0"/>
          </a:p>
          <a:p>
            <a:pPr lvl="0" algn="l">
              <a:lnSpc>
                <a:spcPct val="90000"/>
              </a:lnSpc>
              <a:buClr>
                <a:schemeClr val="dk1"/>
              </a:buClr>
              <a:buSzPts val="800"/>
            </a:pP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/>
            </a:r>
            <a:b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Здравствуйте, Алексей. Да, мы предлагаем вам интересную работу в IT-сфере, начнете работать и получать высокую оплату труда. Вы ведь видели отзывы в </a:t>
            </a:r>
            <a:r>
              <a:rPr lang="ru-RU" sz="900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соцсети</a:t>
            </a: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? Это новый и очень популярный </a:t>
            </a:r>
            <a:r>
              <a:rPr lang="ru-RU" sz="900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инвестпроект</a:t>
            </a: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где ваши навыки очень пригодятся, быстро сделаете карьеру. Договор, конечно, мы с вами заключим, а теперь давайте поговорим про риски и проценты с вознаграждения. Видите, условия очень хорошие, нам просто нужны молодые и активные сотрудники. Да, для работы, так как проект растет, вам потребуется завести </a:t>
            </a:r>
            <a:r>
              <a:rPr lang="ru-RU" sz="9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пять банковских карт</a:t>
            </a: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У вас есть предпочтения по банкам? Проект активный, </a:t>
            </a:r>
            <a:r>
              <a:rPr lang="ru-RU" sz="9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каждый день</a:t>
            </a: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нужно будет получать платежи и совершать с них </a:t>
            </a:r>
            <a:r>
              <a:rPr lang="ru-RU" sz="9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транзакции членам нашей команды, </a:t>
            </a: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это позволяет нарастить инвестиционные возможности и </a:t>
            </a:r>
            <a:r>
              <a:rPr lang="ru-RU" sz="9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заработать, с каждой транзакции ваши </a:t>
            </a:r>
            <a:r>
              <a:rPr lang="ru-RU" sz="900" dirty="0">
                <a:solidFill>
                  <a:srgbClr val="E5205A"/>
                </a:solidFill>
                <a:latin typeface="Proxima Nova"/>
                <a:ea typeface="Proxima Nova"/>
                <a:cs typeface="Proxima Nova"/>
                <a:sym typeface="Proxima Nova"/>
              </a:rPr>
              <a:t>– </a:t>
            </a:r>
            <a:r>
              <a:rPr lang="ru-RU" sz="9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10%. </a:t>
            </a: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Да, возможно, потребуется </a:t>
            </a:r>
            <a:r>
              <a:rPr lang="ru-RU" sz="9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отдельный номер телефона</a:t>
            </a:r>
            <a:r>
              <a:rPr lang="ru-RU" sz="9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для обеспечения большего доступа к проекту. Приступить можете с понедельника.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6D54E98-D0C9-93DA-FCD7-23D8E905B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09" y="1158687"/>
            <a:ext cx="882179" cy="88217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91B8BAC-4DBB-AABE-EDB5-77BDDF394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6" y="1162828"/>
            <a:ext cx="882179" cy="87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7201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999EFDC-C966-9937-4FBC-169BFBA9626A}"/>
              </a:ext>
            </a:extLst>
          </p:cNvPr>
          <p:cNvSpPr/>
          <p:nvPr/>
        </p:nvSpPr>
        <p:spPr>
          <a:xfrm>
            <a:off x="3971419" y="1904518"/>
            <a:ext cx="2695818" cy="2746612"/>
          </a:xfrm>
          <a:prstGeom prst="roundRect">
            <a:avLst>
              <a:gd name="adj" fmla="val 7674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B3FA70DC-CCCE-B66C-7065-09CE455B3433}"/>
              </a:ext>
            </a:extLst>
          </p:cNvPr>
          <p:cNvSpPr/>
          <p:nvPr/>
        </p:nvSpPr>
        <p:spPr>
          <a:xfrm>
            <a:off x="180441" y="1904518"/>
            <a:ext cx="3621711" cy="2746612"/>
          </a:xfrm>
          <a:prstGeom prst="roundRect">
            <a:avLst>
              <a:gd name="adj" fmla="val 7674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F55E6F2C-D508-FCB8-2747-5AC6C51D2B43}"/>
              </a:ext>
            </a:extLst>
          </p:cNvPr>
          <p:cNvSpPr/>
          <p:nvPr/>
        </p:nvSpPr>
        <p:spPr>
          <a:xfrm rot="16200000">
            <a:off x="6484873" y="2101223"/>
            <a:ext cx="2997843" cy="2320410"/>
          </a:xfrm>
          <a:prstGeom prst="round2Same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50" name="Google Shape;350;p50"/>
          <p:cNvSpPr txBox="1"/>
          <p:nvPr/>
        </p:nvSpPr>
        <p:spPr>
          <a:xfrm>
            <a:off x="6901498" y="961859"/>
            <a:ext cx="2242502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400"/>
            </a:pP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Задача: прослушать записи и распознать </a:t>
            </a:r>
            <a:r>
              <a:rPr lang="ru-RU" sz="1100" b="0" dirty="0" err="1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дроппинг</a:t>
            </a: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и </a:t>
            </a:r>
            <a:r>
              <a:rPr lang="ru-RU" sz="1100" b="0" dirty="0" err="1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вишинг</a:t>
            </a:r>
            <a:r>
              <a:rPr lang="ru-RU" sz="11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(возможно несколько вариантов)</a:t>
            </a:r>
          </a:p>
        </p:txBody>
      </p:sp>
      <p:sp>
        <p:nvSpPr>
          <p:cNvPr id="351" name="Google Shape;351;p50"/>
          <p:cNvSpPr/>
          <p:nvPr/>
        </p:nvSpPr>
        <p:spPr>
          <a:xfrm>
            <a:off x="584689" y="696129"/>
            <a:ext cx="2809013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b="0" dirty="0">
                <a:solidFill>
                  <a:schemeClr val="accent1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Правильные ответы</a:t>
            </a:r>
            <a:endParaRPr lang="ru-RU" sz="1500" b="0" dirty="0">
              <a:solidFill>
                <a:schemeClr val="accent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0"/>
          <p:cNvSpPr/>
          <p:nvPr/>
        </p:nvSpPr>
        <p:spPr>
          <a:xfrm>
            <a:off x="7271566" y="2040866"/>
            <a:ext cx="2088744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ОТВЕТЫ ДЕТЕКТИВНЫХ АГЕНТСТВ:</a:t>
            </a:r>
            <a:endParaRPr sz="15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0"/>
          <p:cNvSpPr/>
          <p:nvPr/>
        </p:nvSpPr>
        <p:spPr>
          <a:xfrm>
            <a:off x="7271566" y="2887680"/>
            <a:ext cx="1115392" cy="168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1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2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3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4 =</a:t>
            </a: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8F603-6220-120C-22EF-B8D99761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1"/>
            <a:ext cx="6888265" cy="226473"/>
          </a:xfrm>
        </p:spPr>
        <p:txBody>
          <a:bodyPr/>
          <a:lstStyle/>
          <a:p>
            <a:r>
              <a:rPr lang="ru-RU" dirty="0"/>
              <a:t>ПОДВОДИМ ИТОГИ </a:t>
            </a:r>
            <a:r>
              <a:rPr lang="ru-RU" sz="1800" dirty="0">
                <a:solidFill>
                  <a:schemeClr val="accent3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2</a:t>
            </a:r>
            <a:r>
              <a:rPr lang="ru-RU" sz="18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18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4" name="Google Shape;372;p3">
            <a:extLst>
              <a:ext uri="{FF2B5EF4-FFF2-40B4-BE49-F238E27FC236}">
                <a16:creationId xmlns:a16="http://schemas.microsoft.com/office/drawing/2014/main" id="{EC35387D-083A-4334-5162-A12446537135}"/>
              </a:ext>
            </a:extLst>
          </p:cNvPr>
          <p:cNvSpPr txBox="1"/>
          <p:nvPr/>
        </p:nvSpPr>
        <p:spPr>
          <a:xfrm>
            <a:off x="401084" y="2199580"/>
            <a:ext cx="3261270" cy="16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6" tIns="22856" rIns="22856" bIns="22856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800"/>
            </a:pPr>
            <a:r>
              <a:rPr lang="ru-RU" sz="100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Данила</a:t>
            </a:r>
            <a:r>
              <a:rPr lang="ru-RU" sz="10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поговорил с «другом друга»:</a:t>
            </a:r>
            <a:br>
              <a:rPr lang="ru-RU" sz="10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0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ДРОППИНГ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SzPts val="800"/>
            </a:pP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Привет, Данила, это Максим. Мы с тобой незнакомы, я друг Марины. Она сказала, что ты нуждаешься в подработке. </a:t>
            </a:r>
            <a:b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Мы сейчас как раз ищем сотрудника. Работа достаточно легкая и не занимает много времени, но нужно быть внимательным. Я буду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ежедневно перечислять на твою карту определенную сумму, </a:t>
            </a: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а ты —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снимать и отдавать </a:t>
            </a: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человеку, который вечером будет приезжать к тебе. Суммы небольшие, но, чтобы не вызвать подозрения у сотрудников банка, нам нужны люди для проведения этих нехитрых операций. Но при этом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5% от суммы ты можешь оставить себе</a:t>
            </a: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, это твое вознаграждение за оперативность. Все абсолютно законно и безопасно. Если ты знаешь еще кого-нибудь, нуждающегося в подработке, то скажи мне, </a:t>
            </a:r>
            <a:b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я свяжусь с этим человеком. Но только нужны ответственные люди, которые умеют работать быстро.</a:t>
            </a:r>
            <a:endParaRPr sz="900" b="0" dirty="0">
              <a:solidFill>
                <a:schemeClr val="dk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75;p3">
            <a:extLst>
              <a:ext uri="{FF2B5EF4-FFF2-40B4-BE49-F238E27FC236}">
                <a16:creationId xmlns:a16="http://schemas.microsoft.com/office/drawing/2014/main" id="{58B6D3F9-6CE3-1282-A43C-C9205BA5DE1B}"/>
              </a:ext>
            </a:extLst>
          </p:cNvPr>
          <p:cNvSpPr txBox="1"/>
          <p:nvPr/>
        </p:nvSpPr>
        <p:spPr>
          <a:xfrm>
            <a:off x="4127771" y="2199580"/>
            <a:ext cx="2479508" cy="229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6" tIns="25706" rIns="25706" bIns="25706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-RU" sz="100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Виолетта</a:t>
            </a:r>
            <a:r>
              <a:rPr lang="ru-RU" sz="10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поговорила с представителем банка: </a:t>
            </a:r>
            <a:r>
              <a:rPr lang="ru-RU" sz="10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ВИШИНГ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Добрый день, Виолетта, вам звонят из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службы безопасности банка </a:t>
            </a:r>
            <a:r>
              <a:rPr lang="ru-RU" sz="900" b="0" dirty="0" err="1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N</a:t>
            </a: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, к нам поступила информация, что по вашему счету обнаружены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подозрительные транзакции</a:t>
            </a: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, для проверки данных вашего счета необходимо срочно установить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программу удаленного управления мобильным банкингом, </a:t>
            </a:r>
            <a:r>
              <a:rPr lang="ru-RU" sz="9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чтобы сотрудники банка могли получить доступ и обезопасить вас. Если это </a:t>
            </a:r>
            <a:r>
              <a:rPr lang="ru-RU" sz="9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не сделать сейчас, то ваш счет заблокируют.</a:t>
            </a:r>
            <a:endParaRPr sz="900" b="0" dirty="0">
              <a:solidFill>
                <a:schemeClr val="accent3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B708FF5-422C-D048-AB1B-0A93282B0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77" y="1265485"/>
            <a:ext cx="878038" cy="87803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9E7B5A2-4EB4-DE1E-AA09-D4E7C6C10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09" y="1261344"/>
            <a:ext cx="878038" cy="88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610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E79BD9E1-BAD2-91CA-4684-9905635EF916}"/>
              </a:ext>
            </a:extLst>
          </p:cNvPr>
          <p:cNvSpPr/>
          <p:nvPr/>
        </p:nvSpPr>
        <p:spPr>
          <a:xfrm>
            <a:off x="949611" y="1396285"/>
            <a:ext cx="5657668" cy="998415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BAF15017-DCFA-94AB-70F6-661D688D6A26}"/>
              </a:ext>
            </a:extLst>
          </p:cNvPr>
          <p:cNvSpPr/>
          <p:nvPr/>
        </p:nvSpPr>
        <p:spPr>
          <a:xfrm>
            <a:off x="949611" y="2507330"/>
            <a:ext cx="5657668" cy="998415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8E3AB03C-BF9A-2AB3-F339-C0AA38345DEF}"/>
              </a:ext>
            </a:extLst>
          </p:cNvPr>
          <p:cNvSpPr/>
          <p:nvPr/>
        </p:nvSpPr>
        <p:spPr>
          <a:xfrm>
            <a:off x="949611" y="3608543"/>
            <a:ext cx="5657668" cy="998415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Прямоугольник с двумя скругленными соседними углами 3">
            <a:extLst>
              <a:ext uri="{FF2B5EF4-FFF2-40B4-BE49-F238E27FC236}">
                <a16:creationId xmlns:a16="http://schemas.microsoft.com/office/drawing/2014/main" id="{F55E6F2C-D508-FCB8-2747-5AC6C51D2B43}"/>
              </a:ext>
            </a:extLst>
          </p:cNvPr>
          <p:cNvSpPr/>
          <p:nvPr/>
        </p:nvSpPr>
        <p:spPr>
          <a:xfrm rot="16200000">
            <a:off x="6484873" y="2101223"/>
            <a:ext cx="2997843" cy="2320410"/>
          </a:xfrm>
          <a:prstGeom prst="round2Same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9" name="Google Shape;339;p50"/>
          <p:cNvSpPr txBox="1"/>
          <p:nvPr/>
        </p:nvSpPr>
        <p:spPr>
          <a:xfrm>
            <a:off x="1289744" y="1491970"/>
            <a:ext cx="5133052" cy="95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buClr>
                <a:srgbClr val="000000"/>
              </a:buClr>
              <a:buSzPts val="1200"/>
            </a:pPr>
            <a:r>
              <a:rPr lang="ru-RU" sz="110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Марине 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пришло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сообщение в соцсети 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от близкой подруги, что она только что нашла ее фотографии с дня рождения, их разместили на странице кафе, где проходил праздник.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Для быстрого перехода 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подруга прислала Марине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картинку с </a:t>
            </a:r>
            <a:r>
              <a:rPr lang="en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QR-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кодом, который действует 10 минут.</a:t>
            </a:r>
          </a:p>
        </p:txBody>
      </p:sp>
      <p:sp>
        <p:nvSpPr>
          <p:cNvPr id="342" name="Google Shape;342;p50"/>
          <p:cNvSpPr txBox="1"/>
          <p:nvPr/>
        </p:nvSpPr>
        <p:spPr>
          <a:xfrm>
            <a:off x="1217414" y="2646136"/>
            <a:ext cx="5284040" cy="811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/>
            <a:r>
              <a:rPr lang="ru-RU" sz="110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Даниле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 соцсети 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пришло сообщение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QR-кодом, что только сейчас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, перейдя по нему, он сможет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практически бесплатно оформить 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слот на забег «Бежать нельзя остановиться», о котором он мечтал, но не мог себе позволить из-за нехватки денежных средств. Однако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предложение ограничено 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и нужно действовать максимально быстро</a:t>
            </a:r>
            <a:endParaRPr lang="ru-RU" sz="1000" dirty="0">
              <a:solidFill>
                <a:schemeClr val="tx1"/>
              </a:solidFill>
              <a:latin typeface="Proxima Nova Rg" panose="02000506030000020004" pitchFamily="2" charset="0"/>
            </a:endParaRPr>
          </a:p>
        </p:txBody>
      </p:sp>
      <p:sp>
        <p:nvSpPr>
          <p:cNvPr id="345" name="Google Shape;345;p50"/>
          <p:cNvSpPr txBox="1"/>
          <p:nvPr/>
        </p:nvSpPr>
        <p:spPr>
          <a:xfrm>
            <a:off x="1217414" y="3721237"/>
            <a:ext cx="5205382" cy="811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buClr>
                <a:srgbClr val="000000"/>
              </a:buClr>
              <a:buSzPts val="1050"/>
            </a:pPr>
            <a:r>
              <a:rPr lang="ru-RU" sz="110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Мурату 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прислали сообщением инструкцию по блокировке транзакций из банка </a:t>
            </a:r>
            <a:r>
              <a:rPr lang="en" sz="1000" dirty="0">
                <a:solidFill>
                  <a:schemeClr val="tx1"/>
                </a:solidFill>
                <a:latin typeface="Proxima Nova Rg" panose="02000506030000020004" pitchFamily="2" charset="0"/>
              </a:rPr>
              <a:t>N</a:t>
            </a:r>
            <a:r>
              <a:rPr lang="en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. “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Уважаемый Мурат! 30 минут назад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вашего счета пытались снять 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большую сумму денег. Зайдите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 приложение банка, сформируйте </a:t>
            </a:r>
            <a:r>
              <a:rPr lang="en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QR‑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код и отправьте его скриншот на этот номер.</a:t>
            </a:r>
            <a:r>
              <a:rPr lang="ru-RU" sz="10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Это необходимое действие для отмены операции. С уважением, </a:t>
            </a:r>
            <a:r>
              <a:rPr lang="ru-RU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служба безопасности банка </a:t>
            </a:r>
            <a:r>
              <a:rPr lang="en" sz="10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N.”</a:t>
            </a:r>
          </a:p>
        </p:txBody>
      </p:sp>
      <p:sp>
        <p:nvSpPr>
          <p:cNvPr id="350" name="Google Shape;350;p50"/>
          <p:cNvSpPr txBox="1"/>
          <p:nvPr/>
        </p:nvSpPr>
        <p:spPr>
          <a:xfrm>
            <a:off x="6901498" y="961859"/>
            <a:ext cx="2242502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400"/>
            </a:pPr>
            <a:r>
              <a:rPr lang="ru-RU" sz="105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Задача: выделить ситуацию мошенничества с использованием </a:t>
            </a:r>
            <a:r>
              <a:rPr lang="en" sz="105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QR-</a:t>
            </a:r>
            <a:r>
              <a:rPr lang="ru-RU" sz="105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кода (возможно несколько вариантов)</a:t>
            </a:r>
          </a:p>
        </p:txBody>
      </p:sp>
      <p:sp>
        <p:nvSpPr>
          <p:cNvPr id="351" name="Google Shape;351;p50"/>
          <p:cNvSpPr/>
          <p:nvPr/>
        </p:nvSpPr>
        <p:spPr>
          <a:xfrm>
            <a:off x="584689" y="797248"/>
            <a:ext cx="2809013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b="0" dirty="0">
                <a:solidFill>
                  <a:schemeClr val="accent1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Правильные ответы</a:t>
            </a:r>
            <a:endParaRPr lang="ru-RU" sz="1500" b="0" dirty="0">
              <a:solidFill>
                <a:schemeClr val="accent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0"/>
          <p:cNvSpPr/>
          <p:nvPr/>
        </p:nvSpPr>
        <p:spPr>
          <a:xfrm>
            <a:off x="7271566" y="2040866"/>
            <a:ext cx="2088744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ОТВЕТЫ ДЕТЕКТИВНЫХ АГЕНТСТВ:</a:t>
            </a:r>
            <a:endParaRPr sz="15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0"/>
          <p:cNvSpPr/>
          <p:nvPr/>
        </p:nvSpPr>
        <p:spPr>
          <a:xfrm>
            <a:off x="7271566" y="2887680"/>
            <a:ext cx="1115392" cy="168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1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2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3 =</a:t>
            </a:r>
            <a:endParaRPr sz="1050" b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2000"/>
            </a:pP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ДА 4 =</a:t>
            </a:r>
            <a:endParaRPr sz="150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8F603-6220-120C-22EF-B8D99761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1"/>
            <a:ext cx="6888265" cy="352866"/>
          </a:xfrm>
        </p:spPr>
        <p:txBody>
          <a:bodyPr/>
          <a:lstStyle/>
          <a:p>
            <a:r>
              <a:rPr lang="ru-RU" dirty="0"/>
              <a:t>ПОДВОДИМ ИТОГИ </a:t>
            </a:r>
            <a:r>
              <a:rPr lang="ru-RU" sz="1800" dirty="0">
                <a:solidFill>
                  <a:schemeClr val="accent3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3</a:t>
            </a:r>
            <a:r>
              <a:rPr lang="ru-RU" sz="18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1800" b="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A6F17B-6E2F-D651-7930-A862EB169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1" y="2567518"/>
            <a:ext cx="878038" cy="8780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0B666C-46F4-2EB0-39DB-45EDC56B1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3" y="3668731"/>
            <a:ext cx="882179" cy="8780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AC917A5-3BF2-EDB6-F7CC-638C1B251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2" y="1456473"/>
            <a:ext cx="882179" cy="87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36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"/>
          <p:cNvSpPr/>
          <p:nvPr/>
        </p:nvSpPr>
        <p:spPr>
          <a:xfrm>
            <a:off x="546388" y="3115771"/>
            <a:ext cx="775042" cy="4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>
              <a:buClr>
                <a:srgbClr val="000000"/>
              </a:buClr>
              <a:buSzPts val="800"/>
            </a:pPr>
            <a:endParaRPr sz="6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"/>
          <p:cNvSpPr/>
          <p:nvPr/>
        </p:nvSpPr>
        <p:spPr>
          <a:xfrm>
            <a:off x="238828" y="1057922"/>
            <a:ext cx="2668275" cy="30005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ru-RU" sz="1500">
                <a:solidFill>
                  <a:schemeClr val="bg1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1</a:t>
            </a:r>
            <a:endParaRPr sz="1500" b="0">
              <a:solidFill>
                <a:schemeClr val="bg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"/>
          <p:cNvSpPr/>
          <p:nvPr/>
        </p:nvSpPr>
        <p:spPr>
          <a:xfrm>
            <a:off x="3166924" y="1057922"/>
            <a:ext cx="2810152" cy="30005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1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2</a:t>
            </a:r>
            <a:endParaRPr sz="1500" b="0" dirty="0">
              <a:solidFill>
                <a:schemeClr val="bg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"/>
          <p:cNvSpPr/>
          <p:nvPr/>
        </p:nvSpPr>
        <p:spPr>
          <a:xfrm>
            <a:off x="6123224" y="1057922"/>
            <a:ext cx="2668313" cy="30005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1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3</a:t>
            </a:r>
            <a:endParaRPr sz="1500" b="0" dirty="0">
              <a:solidFill>
                <a:schemeClr val="bg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"/>
          <p:cNvSpPr txBox="1"/>
          <p:nvPr/>
        </p:nvSpPr>
        <p:spPr>
          <a:xfrm>
            <a:off x="3277308" y="2736044"/>
            <a:ext cx="1273214" cy="4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8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Поговорила с администратором центра репетиторства</a:t>
            </a:r>
            <a:endParaRPr sz="8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"/>
          <p:cNvSpPr txBox="1"/>
          <p:nvPr/>
        </p:nvSpPr>
        <p:spPr>
          <a:xfrm>
            <a:off x="4768450" y="2736044"/>
            <a:ext cx="1075084" cy="4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8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Поговорил</a:t>
            </a:r>
            <a:br>
              <a:rPr lang="ru-RU" sz="8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8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потенциальным работодателем</a:t>
            </a:r>
            <a:endParaRPr sz="8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"/>
          <p:cNvSpPr/>
          <p:nvPr/>
        </p:nvSpPr>
        <p:spPr>
          <a:xfrm>
            <a:off x="2212496" y="4498738"/>
            <a:ext cx="775042" cy="4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>
              <a:buClr>
                <a:srgbClr val="000000"/>
              </a:buClr>
              <a:buSzPts val="800"/>
            </a:pPr>
            <a:endParaRPr sz="6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"/>
          <p:cNvSpPr txBox="1"/>
          <p:nvPr/>
        </p:nvSpPr>
        <p:spPr>
          <a:xfrm>
            <a:off x="3406935" y="4535694"/>
            <a:ext cx="1062855" cy="370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338" tIns="69338" rIns="69338" bIns="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8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Поговорил с «другом друга»</a:t>
            </a:r>
            <a:endParaRPr sz="8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"/>
          <p:cNvSpPr/>
          <p:nvPr/>
        </p:nvSpPr>
        <p:spPr>
          <a:xfrm>
            <a:off x="6605838" y="3051851"/>
            <a:ext cx="775042" cy="4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>
              <a:buClr>
                <a:srgbClr val="000000"/>
              </a:buClr>
              <a:buSzPts val="800"/>
            </a:pPr>
            <a:endParaRPr sz="6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5"/>
          <p:cNvSpPr/>
          <p:nvPr/>
        </p:nvSpPr>
        <p:spPr>
          <a:xfrm>
            <a:off x="7458418" y="3051851"/>
            <a:ext cx="775042" cy="4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>
              <a:buClr>
                <a:srgbClr val="000000"/>
              </a:buClr>
              <a:buSzPts val="800"/>
            </a:pPr>
            <a:endParaRPr sz="6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"/>
          <p:cNvSpPr/>
          <p:nvPr/>
        </p:nvSpPr>
        <p:spPr>
          <a:xfrm>
            <a:off x="6605838" y="4535694"/>
            <a:ext cx="775042" cy="4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l">
              <a:buClr>
                <a:srgbClr val="000000"/>
              </a:buClr>
              <a:buSzPts val="800"/>
            </a:pPr>
            <a:endParaRPr sz="60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"/>
          <p:cNvSpPr txBox="1"/>
          <p:nvPr/>
        </p:nvSpPr>
        <p:spPr>
          <a:xfrm>
            <a:off x="4614892" y="4535652"/>
            <a:ext cx="1382200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300"/>
            </a:pPr>
            <a:r>
              <a:rPr lang="ru-RU" sz="8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Поговорила</a:t>
            </a:r>
            <a:br>
              <a:rPr lang="ru-RU" sz="8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8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представителем банка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0DFFB37-C7BB-4D9C-B3E6-89910C128FB7}"/>
              </a:ext>
            </a:extLst>
          </p:cNvPr>
          <p:cNvGrpSpPr/>
          <p:nvPr/>
        </p:nvGrpSpPr>
        <p:grpSpPr>
          <a:xfrm>
            <a:off x="1067655" y="3366138"/>
            <a:ext cx="882179" cy="1257522"/>
            <a:chOff x="614830" y="3366138"/>
            <a:chExt cx="882179" cy="1257522"/>
          </a:xfrm>
        </p:grpSpPr>
        <p:sp>
          <p:nvSpPr>
            <p:cNvPr id="4" name="Google Shape;242;p2">
              <a:extLst>
                <a:ext uri="{FF2B5EF4-FFF2-40B4-BE49-F238E27FC236}">
                  <a16:creationId xmlns:a16="http://schemas.microsoft.com/office/drawing/2014/main" id="{411FE21B-4377-78F8-F847-BA676F3B78B9}"/>
                </a:ext>
              </a:extLst>
            </p:cNvPr>
            <p:cNvSpPr txBox="1"/>
            <p:nvPr/>
          </p:nvSpPr>
          <p:spPr>
            <a:xfrm>
              <a:off x="614830" y="4326701"/>
              <a:ext cx="882179" cy="29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Данила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81DB951-454C-447C-8A50-A29A5FF22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71" y="3366138"/>
              <a:ext cx="878038" cy="87803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DA136BD-48A1-AAA8-679D-99163F124433}"/>
              </a:ext>
            </a:extLst>
          </p:cNvPr>
          <p:cNvGrpSpPr/>
          <p:nvPr/>
        </p:nvGrpSpPr>
        <p:grpSpPr>
          <a:xfrm>
            <a:off x="6988023" y="3366138"/>
            <a:ext cx="882179" cy="1088676"/>
            <a:chOff x="-702137" y="2792226"/>
            <a:chExt cx="882179" cy="1088676"/>
          </a:xfrm>
        </p:grpSpPr>
        <p:sp>
          <p:nvSpPr>
            <p:cNvPr id="3" name="Google Shape;237;p2">
              <a:extLst>
                <a:ext uri="{FF2B5EF4-FFF2-40B4-BE49-F238E27FC236}">
                  <a16:creationId xmlns:a16="http://schemas.microsoft.com/office/drawing/2014/main" id="{978F48B1-FAB4-4A02-0976-D2202EDC1F92}"/>
                </a:ext>
              </a:extLst>
            </p:cNvPr>
            <p:cNvSpPr txBox="1"/>
            <p:nvPr/>
          </p:nvSpPr>
          <p:spPr>
            <a:xfrm>
              <a:off x="-688260" y="3752789"/>
              <a:ext cx="866231" cy="128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Мурат 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9973C98-E42E-CCBA-7210-9B3CE6CF6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2137" y="2792226"/>
              <a:ext cx="882179" cy="878038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ED12ACD-D26E-90DC-DB29-BDFE44B2FDDE}"/>
              </a:ext>
            </a:extLst>
          </p:cNvPr>
          <p:cNvGrpSpPr/>
          <p:nvPr/>
        </p:nvGrpSpPr>
        <p:grpSpPr>
          <a:xfrm>
            <a:off x="612317" y="1642459"/>
            <a:ext cx="882179" cy="1132546"/>
            <a:chOff x="-1869309" y="1581297"/>
            <a:chExt cx="882179" cy="1132546"/>
          </a:xfrm>
        </p:grpSpPr>
        <p:sp>
          <p:nvSpPr>
            <p:cNvPr id="11" name="Google Shape;244;p2">
              <a:extLst>
                <a:ext uri="{FF2B5EF4-FFF2-40B4-BE49-F238E27FC236}">
                  <a16:creationId xmlns:a16="http://schemas.microsoft.com/office/drawing/2014/main" id="{018474C4-5895-CEB8-FC3A-88E70B1241E4}"/>
                </a:ext>
              </a:extLst>
            </p:cNvPr>
            <p:cNvSpPr txBox="1"/>
            <p:nvPr/>
          </p:nvSpPr>
          <p:spPr>
            <a:xfrm>
              <a:off x="-1869309" y="2483143"/>
              <a:ext cx="866231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Алексей 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C80EA56-85A9-FD51-5DAF-81DDC7681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9309" y="1581297"/>
              <a:ext cx="882179" cy="882179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DDFFA89-687E-1476-8F55-552A81A27C2E}"/>
              </a:ext>
            </a:extLst>
          </p:cNvPr>
          <p:cNvGrpSpPr/>
          <p:nvPr/>
        </p:nvGrpSpPr>
        <p:grpSpPr>
          <a:xfrm>
            <a:off x="1763996" y="1642459"/>
            <a:ext cx="878039" cy="1132546"/>
            <a:chOff x="1880493" y="1811104"/>
            <a:chExt cx="878039" cy="1132546"/>
          </a:xfrm>
        </p:grpSpPr>
        <p:sp>
          <p:nvSpPr>
            <p:cNvPr id="9" name="Google Shape;237;p2">
              <a:extLst>
                <a:ext uri="{FF2B5EF4-FFF2-40B4-BE49-F238E27FC236}">
                  <a16:creationId xmlns:a16="http://schemas.microsoft.com/office/drawing/2014/main" id="{1A717AF7-86FF-23F2-6B56-6CA30F1D10B8}"/>
                </a:ext>
              </a:extLst>
            </p:cNvPr>
            <p:cNvSpPr txBox="1"/>
            <p:nvPr/>
          </p:nvSpPr>
          <p:spPr>
            <a:xfrm>
              <a:off x="1892301" y="2712950"/>
              <a:ext cx="866231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Виолетта 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E4A1F7E-E737-51EE-141B-CA480C1E5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493" y="1811104"/>
              <a:ext cx="878038" cy="882179"/>
            </a:xfrm>
            <a:prstGeom prst="rect">
              <a:avLst/>
            </a:prstGeom>
          </p:spPr>
        </p:pic>
      </p:grp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C6651D2-D98E-D9EE-8F62-B4760398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ПОДВОДИМ ИТОГИ</a:t>
            </a:r>
            <a:r>
              <a:rPr lang="ru-RU" sz="18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/>
            </a:r>
            <a:br>
              <a:rPr lang="ru-RU" sz="18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D7B67E-9889-0EE9-B84E-2E288CD10CF3}"/>
              </a:ext>
            </a:extLst>
          </p:cNvPr>
          <p:cNvGrpSpPr/>
          <p:nvPr/>
        </p:nvGrpSpPr>
        <p:grpSpPr>
          <a:xfrm>
            <a:off x="3490031" y="1642459"/>
            <a:ext cx="896662" cy="1198805"/>
            <a:chOff x="-3034410" y="1581297"/>
            <a:chExt cx="896662" cy="1198805"/>
          </a:xfrm>
        </p:grpSpPr>
        <p:sp>
          <p:nvSpPr>
            <p:cNvPr id="37" name="Google Shape;242;p2">
              <a:extLst>
                <a:ext uri="{FF2B5EF4-FFF2-40B4-BE49-F238E27FC236}">
                  <a16:creationId xmlns:a16="http://schemas.microsoft.com/office/drawing/2014/main" id="{F739027D-D816-714C-DD58-AFB8E96071AE}"/>
                </a:ext>
              </a:extLst>
            </p:cNvPr>
            <p:cNvSpPr txBox="1"/>
            <p:nvPr/>
          </p:nvSpPr>
          <p:spPr>
            <a:xfrm>
              <a:off x="-3015787" y="2483143"/>
              <a:ext cx="878039" cy="29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Марина 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F27263E-481A-D71A-7B24-90695207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34410" y="1581297"/>
              <a:ext cx="882179" cy="878038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AF10D8F-2B6D-E417-8C2A-F8119E01D3D1}"/>
              </a:ext>
            </a:extLst>
          </p:cNvPr>
          <p:cNvGrpSpPr/>
          <p:nvPr/>
        </p:nvGrpSpPr>
        <p:grpSpPr>
          <a:xfrm>
            <a:off x="4864903" y="1642459"/>
            <a:ext cx="882179" cy="1132546"/>
            <a:chOff x="-1869309" y="1581297"/>
            <a:chExt cx="882179" cy="1132546"/>
          </a:xfrm>
        </p:grpSpPr>
        <p:sp>
          <p:nvSpPr>
            <p:cNvPr id="40" name="Google Shape;244;p2">
              <a:extLst>
                <a:ext uri="{FF2B5EF4-FFF2-40B4-BE49-F238E27FC236}">
                  <a16:creationId xmlns:a16="http://schemas.microsoft.com/office/drawing/2014/main" id="{1991E1C6-022F-135B-666B-D138FE08EEFF}"/>
                </a:ext>
              </a:extLst>
            </p:cNvPr>
            <p:cNvSpPr txBox="1"/>
            <p:nvPr/>
          </p:nvSpPr>
          <p:spPr>
            <a:xfrm>
              <a:off x="-1869309" y="2483143"/>
              <a:ext cx="866231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Алексей 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3EF151C-0697-95D4-573A-B82E80BEE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9309" y="1581297"/>
              <a:ext cx="882179" cy="882179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2716B39-0CD3-50BE-4870-A857FE9F7831}"/>
              </a:ext>
            </a:extLst>
          </p:cNvPr>
          <p:cNvGrpSpPr/>
          <p:nvPr/>
        </p:nvGrpSpPr>
        <p:grpSpPr>
          <a:xfrm>
            <a:off x="3497273" y="3366138"/>
            <a:ext cx="882179" cy="1257522"/>
            <a:chOff x="614830" y="3366138"/>
            <a:chExt cx="882179" cy="1257522"/>
          </a:xfrm>
        </p:grpSpPr>
        <p:sp>
          <p:nvSpPr>
            <p:cNvPr id="43" name="Google Shape;242;p2">
              <a:extLst>
                <a:ext uri="{FF2B5EF4-FFF2-40B4-BE49-F238E27FC236}">
                  <a16:creationId xmlns:a16="http://schemas.microsoft.com/office/drawing/2014/main" id="{2DD29565-03FC-3897-01EE-5BFC920AF196}"/>
                </a:ext>
              </a:extLst>
            </p:cNvPr>
            <p:cNvSpPr txBox="1"/>
            <p:nvPr/>
          </p:nvSpPr>
          <p:spPr>
            <a:xfrm>
              <a:off x="614830" y="4326701"/>
              <a:ext cx="882179" cy="29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Данила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A62A5C0-5CB7-44ED-3CBA-B17A47DB4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71" y="3366138"/>
              <a:ext cx="878038" cy="878038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C9AE296-F4C8-895D-BC21-CF950700E05E}"/>
              </a:ext>
            </a:extLst>
          </p:cNvPr>
          <p:cNvGrpSpPr/>
          <p:nvPr/>
        </p:nvGrpSpPr>
        <p:grpSpPr>
          <a:xfrm>
            <a:off x="4866973" y="3366138"/>
            <a:ext cx="878039" cy="1132546"/>
            <a:chOff x="1880493" y="1811104"/>
            <a:chExt cx="878039" cy="1132546"/>
          </a:xfrm>
        </p:grpSpPr>
        <p:sp>
          <p:nvSpPr>
            <p:cNvPr id="46" name="Google Shape;237;p2">
              <a:extLst>
                <a:ext uri="{FF2B5EF4-FFF2-40B4-BE49-F238E27FC236}">
                  <a16:creationId xmlns:a16="http://schemas.microsoft.com/office/drawing/2014/main" id="{66637CDD-6B7A-F43B-D01B-975F0D498F01}"/>
                </a:ext>
              </a:extLst>
            </p:cNvPr>
            <p:cNvSpPr txBox="1"/>
            <p:nvPr/>
          </p:nvSpPr>
          <p:spPr>
            <a:xfrm>
              <a:off x="1892301" y="2712950"/>
              <a:ext cx="866231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Виолетта 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87E5A1D-3326-333A-AA2D-3C516A541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493" y="1811104"/>
              <a:ext cx="878038" cy="882179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03D2E3F-5F1A-EB8B-6129-928BB3E20671}"/>
              </a:ext>
            </a:extLst>
          </p:cNvPr>
          <p:cNvGrpSpPr/>
          <p:nvPr/>
        </p:nvGrpSpPr>
        <p:grpSpPr>
          <a:xfrm>
            <a:off x="6394815" y="1642459"/>
            <a:ext cx="896662" cy="1198805"/>
            <a:chOff x="-3034410" y="1581297"/>
            <a:chExt cx="896662" cy="1198805"/>
          </a:xfrm>
        </p:grpSpPr>
        <p:sp>
          <p:nvSpPr>
            <p:cNvPr id="49" name="Google Shape;242;p2">
              <a:extLst>
                <a:ext uri="{FF2B5EF4-FFF2-40B4-BE49-F238E27FC236}">
                  <a16:creationId xmlns:a16="http://schemas.microsoft.com/office/drawing/2014/main" id="{E23BE079-00A3-16D7-5707-FB69F5058386}"/>
                </a:ext>
              </a:extLst>
            </p:cNvPr>
            <p:cNvSpPr txBox="1"/>
            <p:nvPr/>
          </p:nvSpPr>
          <p:spPr>
            <a:xfrm>
              <a:off x="-3015787" y="2483143"/>
              <a:ext cx="878039" cy="29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Марина 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DAC54957-3C26-25D8-0F89-BB542015D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34410" y="1581297"/>
              <a:ext cx="882179" cy="878038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30BFB8B-BA1F-247F-E00A-1098ED12BA74}"/>
              </a:ext>
            </a:extLst>
          </p:cNvPr>
          <p:cNvGrpSpPr/>
          <p:nvPr/>
        </p:nvGrpSpPr>
        <p:grpSpPr>
          <a:xfrm>
            <a:off x="7581247" y="1642459"/>
            <a:ext cx="882179" cy="1257522"/>
            <a:chOff x="614830" y="3366138"/>
            <a:chExt cx="882179" cy="1257522"/>
          </a:xfrm>
        </p:grpSpPr>
        <p:sp>
          <p:nvSpPr>
            <p:cNvPr id="52" name="Google Shape;242;p2">
              <a:extLst>
                <a:ext uri="{FF2B5EF4-FFF2-40B4-BE49-F238E27FC236}">
                  <a16:creationId xmlns:a16="http://schemas.microsoft.com/office/drawing/2014/main" id="{4F0B046E-960C-0DDB-6976-60E44C323427}"/>
                </a:ext>
              </a:extLst>
            </p:cNvPr>
            <p:cNvSpPr txBox="1"/>
            <p:nvPr/>
          </p:nvSpPr>
          <p:spPr>
            <a:xfrm>
              <a:off x="614830" y="4326701"/>
              <a:ext cx="882179" cy="29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38" tIns="69338" rIns="69338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ru-RU" sz="1050" dirty="0">
                  <a:latin typeface="Arial"/>
                  <a:ea typeface="Arial"/>
                  <a:cs typeface="Arial"/>
                  <a:sym typeface="Arial"/>
                </a:rPr>
                <a:t>Данила</a:t>
              </a:r>
              <a:endParaRPr sz="105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7BF7AC5-877C-A938-84C8-C7848A3F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71" y="3366138"/>
              <a:ext cx="878038" cy="878038"/>
            </a:xfrm>
            <a:prstGeom prst="rect">
              <a:avLst/>
            </a:prstGeom>
          </p:spPr>
        </p:pic>
      </p:grp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6A727A63-146D-B40C-388A-49F888C86F8F}"/>
              </a:ext>
            </a:extLst>
          </p:cNvPr>
          <p:cNvSpPr/>
          <p:nvPr/>
        </p:nvSpPr>
        <p:spPr>
          <a:xfrm>
            <a:off x="238828" y="1357974"/>
            <a:ext cx="2668275" cy="3548134"/>
          </a:xfrm>
          <a:prstGeom prst="rect">
            <a:avLst/>
          </a:prstGeom>
          <a:noFill/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1431CAB-FE08-A61D-94AC-239C243BB5D5}"/>
              </a:ext>
            </a:extLst>
          </p:cNvPr>
          <p:cNvSpPr/>
          <p:nvPr/>
        </p:nvSpPr>
        <p:spPr>
          <a:xfrm>
            <a:off x="3166924" y="1357974"/>
            <a:ext cx="2810152" cy="3548134"/>
          </a:xfrm>
          <a:prstGeom prst="rect">
            <a:avLst/>
          </a:prstGeom>
          <a:noFill/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F319CF2-35D5-4EEC-3F8F-934A7533300F}"/>
              </a:ext>
            </a:extLst>
          </p:cNvPr>
          <p:cNvSpPr/>
          <p:nvPr/>
        </p:nvSpPr>
        <p:spPr>
          <a:xfrm>
            <a:off x="6138565" y="1357974"/>
            <a:ext cx="2652972" cy="3548134"/>
          </a:xfrm>
          <a:prstGeom prst="rect">
            <a:avLst/>
          </a:prstGeom>
          <a:noFill/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g2eda0f3e3de_1_0">
            <a:extLst>
              <a:ext uri="{FF2B5EF4-FFF2-40B4-BE49-F238E27FC236}">
                <a16:creationId xmlns:a16="http://schemas.microsoft.com/office/drawing/2014/main" id="{DF90A1F8-7995-0B9D-A080-AD3DF093AD5B}"/>
              </a:ext>
            </a:extLst>
          </p:cNvPr>
          <p:cNvSpPr txBox="1">
            <a:spLocks/>
          </p:cNvSpPr>
          <p:nvPr/>
        </p:nvSpPr>
        <p:spPr>
          <a:xfrm>
            <a:off x="535713" y="526293"/>
            <a:ext cx="6858000" cy="32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>
              <a:lnSpc>
                <a:spcPct val="90000"/>
              </a:lnSpc>
              <a:buSzPct val="111111"/>
            </a:pPr>
            <a:r>
              <a:rPr lang="ru-RU" b="0" i="1" dirty="0">
                <a:solidFill>
                  <a:schemeClr val="accent3"/>
                </a:solidFill>
              </a:rPr>
              <a:t>Детективная игра: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3FA112-9C88-B049-F936-279962CBA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2" y="987552"/>
            <a:ext cx="8439656" cy="40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2020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4bc45af30e_0_56"/>
          <p:cNvSpPr txBox="1">
            <a:spLocks noGrp="1"/>
          </p:cNvSpPr>
          <p:nvPr>
            <p:ph type="title"/>
          </p:nvPr>
        </p:nvSpPr>
        <p:spPr>
          <a:xfrm>
            <a:off x="377380" y="1152144"/>
            <a:ext cx="6888265" cy="490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>
              <a:buSzPct val="111111"/>
            </a:pPr>
            <a:r>
              <a:rPr lang="ru-RU" b="1" dirty="0">
                <a:ea typeface="Arial"/>
                <a:cs typeface="Arial"/>
                <a:sym typeface="Arial"/>
              </a:rPr>
              <a:t>Что вы поняли / узнали сегодня:</a:t>
            </a:r>
            <a:endParaRPr b="1" dirty="0"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24bc45af30e_0_56"/>
          <p:cNvSpPr txBox="1">
            <a:spLocks noGrp="1"/>
          </p:cNvSpPr>
          <p:nvPr>
            <p:ph idx="1"/>
          </p:nvPr>
        </p:nvSpPr>
        <p:spPr>
          <a:xfrm>
            <a:off x="377380" y="1784740"/>
            <a:ext cx="4414073" cy="297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-289560" rtl="0">
              <a:spcBef>
                <a:spcPts val="0"/>
              </a:spcBef>
              <a:buSzPct val="100000"/>
              <a:buFont typeface="Cambria"/>
              <a:buChar char="-"/>
            </a:pPr>
            <a:r>
              <a:rPr lang="ru-RU" sz="1800" dirty="0">
                <a:ea typeface="Arial"/>
                <a:cs typeface="Arial"/>
                <a:sym typeface="Arial"/>
              </a:rPr>
              <a:t>О том, что такое </a:t>
            </a:r>
            <a:r>
              <a:rPr lang="ru-RU" sz="1800" dirty="0" err="1">
                <a:ea typeface="Arial"/>
                <a:cs typeface="Arial"/>
                <a:sym typeface="Arial"/>
              </a:rPr>
              <a:t>дроппинг</a:t>
            </a:r>
            <a:r>
              <a:rPr lang="ru-RU" sz="1800" dirty="0">
                <a:ea typeface="Arial"/>
                <a:cs typeface="Arial"/>
                <a:sym typeface="Arial"/>
              </a:rPr>
              <a:t>, </a:t>
            </a:r>
            <a:r>
              <a:rPr lang="ru-RU" sz="1800" dirty="0" err="1">
                <a:ea typeface="Arial"/>
                <a:cs typeface="Arial"/>
                <a:sym typeface="Arial"/>
              </a:rPr>
              <a:t>вишинг</a:t>
            </a:r>
            <a:r>
              <a:rPr lang="ru-RU" sz="1800" dirty="0">
                <a:ea typeface="Arial"/>
                <a:cs typeface="Arial"/>
                <a:sym typeface="Arial"/>
              </a:rPr>
              <a:t>, мошенничество с QR-кодами?</a:t>
            </a:r>
            <a:endParaRPr sz="1800" dirty="0">
              <a:ea typeface="Arial"/>
              <a:cs typeface="Arial"/>
              <a:sym typeface="Arial"/>
            </a:endParaRPr>
          </a:p>
          <a:p>
            <a:pPr indent="0" rtl="0">
              <a:spcBef>
                <a:spcPts val="0"/>
              </a:spcBef>
              <a:buSzPct val="60810"/>
              <a:buNone/>
            </a:pPr>
            <a:endParaRPr sz="1800" dirty="0">
              <a:ea typeface="Arial"/>
              <a:cs typeface="Arial"/>
              <a:sym typeface="Arial"/>
            </a:endParaRPr>
          </a:p>
          <a:p>
            <a:pPr indent="-289560" rtl="0">
              <a:spcBef>
                <a:spcPts val="0"/>
              </a:spcBef>
              <a:buSzPct val="100000"/>
              <a:buFont typeface="Cambria"/>
              <a:buChar char="-"/>
            </a:pPr>
            <a:r>
              <a:rPr lang="ru-RU" sz="1800" dirty="0">
                <a:ea typeface="Arial"/>
                <a:cs typeface="Arial"/>
                <a:sym typeface="Arial"/>
              </a:rPr>
              <a:t>О том, по каким признакам можно распознать мошенническую схему?</a:t>
            </a:r>
            <a:endParaRPr sz="1800" dirty="0">
              <a:ea typeface="Arial"/>
              <a:cs typeface="Arial"/>
              <a:sym typeface="Arial"/>
            </a:endParaRPr>
          </a:p>
          <a:p>
            <a:pPr indent="0" rtl="0">
              <a:spcBef>
                <a:spcPts val="0"/>
              </a:spcBef>
              <a:buSzPct val="60810"/>
              <a:buNone/>
            </a:pPr>
            <a:endParaRPr sz="1800" dirty="0">
              <a:ea typeface="Arial"/>
              <a:cs typeface="Arial"/>
              <a:sym typeface="Arial"/>
            </a:endParaRPr>
          </a:p>
          <a:p>
            <a:pPr indent="-289560" rtl="0">
              <a:spcBef>
                <a:spcPts val="0"/>
              </a:spcBef>
              <a:buSzPct val="100000"/>
              <a:buFont typeface="Cambria"/>
              <a:buChar char="-"/>
            </a:pPr>
            <a:r>
              <a:rPr lang="ru-RU" sz="1800" dirty="0">
                <a:ea typeface="Arial"/>
                <a:cs typeface="Arial"/>
                <a:sym typeface="Arial"/>
              </a:rPr>
              <a:t>О том, как защитить себя и не поддаться на уловки мошенников?</a:t>
            </a:r>
            <a:endParaRPr sz="1800" dirty="0">
              <a:ea typeface="Arial"/>
              <a:cs typeface="Arial"/>
              <a:sym typeface="Arial"/>
            </a:endParaRPr>
          </a:p>
          <a:p>
            <a:pPr indent="0" rtl="0">
              <a:spcBef>
                <a:spcPts val="0"/>
              </a:spcBef>
              <a:buSzPct val="60810"/>
              <a:buNone/>
            </a:pPr>
            <a:endParaRPr sz="1800" dirty="0">
              <a:ea typeface="Arial"/>
              <a:cs typeface="Arial"/>
              <a:sym typeface="Arial"/>
            </a:endParaRPr>
          </a:p>
          <a:p>
            <a:pPr indent="0" rtl="0">
              <a:spcBef>
                <a:spcPts val="0"/>
              </a:spcBef>
              <a:buSzPct val="45000"/>
              <a:buNone/>
            </a:pPr>
            <a:endParaRPr sz="1800" dirty="0">
              <a:ea typeface="Arial"/>
              <a:cs typeface="Arial"/>
              <a:sym typeface="Arial"/>
            </a:endParaRPr>
          </a:p>
          <a:p>
            <a:pPr indent="0" rtl="0">
              <a:spcBef>
                <a:spcPts val="0"/>
              </a:spcBef>
              <a:buSzPct val="56250"/>
              <a:buNone/>
            </a:pPr>
            <a:endParaRPr sz="1800" dirty="0"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g24bc45af30e_0_56"/>
          <p:cNvSpPr txBox="1"/>
          <p:nvPr/>
        </p:nvSpPr>
        <p:spPr>
          <a:xfrm>
            <a:off x="5743874" y="1717298"/>
            <a:ext cx="3022746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4400"/>
            </a:pPr>
            <a:r>
              <a:rPr lang="ru-RU" sz="3600" dirty="0">
                <a:solidFill>
                  <a:schemeClr val="tx1"/>
                </a:solidFill>
                <a:latin typeface="Proxima Nova Light" panose="02000506030000020004" pitchFamily="2" charset="0"/>
                <a:ea typeface="Arial"/>
                <a:cs typeface="Arial"/>
                <a:sym typeface="Arial"/>
              </a:rPr>
              <a:t>СЛОВО ДНЯ:</a:t>
            </a:r>
            <a:endParaRPr sz="3600" dirty="0">
              <a:solidFill>
                <a:schemeClr val="tx1"/>
              </a:solidFill>
              <a:latin typeface="Proxima Nova Light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3200"/>
            </a:pPr>
            <a:r>
              <a:rPr lang="ru-RU" sz="3600" b="0" dirty="0">
                <a:solidFill>
                  <a:schemeClr val="accent4"/>
                </a:solidFill>
                <a:latin typeface="Proxima Nova Light" panose="02000506030000020004" pitchFamily="2" charset="0"/>
                <a:ea typeface="Arial"/>
                <a:cs typeface="Arial"/>
                <a:sym typeface="Arial"/>
              </a:rPr>
              <a:t>СЛОВОМ ДНЯ ДЛЯ МЕНЯ СТАЛО …..</a:t>
            </a:r>
            <a:endParaRPr sz="3600" b="0" dirty="0">
              <a:solidFill>
                <a:schemeClr val="accent4"/>
              </a:solidFill>
              <a:latin typeface="Proxima Nova Light" panose="0200050603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FDC955-7F6B-A749-9B40-52C9C487B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78" y="982413"/>
            <a:ext cx="622673" cy="6287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2205C3-4383-5B07-5CD4-380D6CDC1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97198" y="1143483"/>
            <a:ext cx="465961" cy="46764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E4C79-6208-2C46-9C0D-E9E0FCED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26" y="282827"/>
            <a:ext cx="6418975" cy="709995"/>
          </a:xfrm>
        </p:spPr>
        <p:txBody>
          <a:bodyPr>
            <a:no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Сюжеты финансовой грамотности</a:t>
            </a:r>
            <a:br>
              <a:rPr lang="ru-RU" sz="1400" dirty="0"/>
            </a:br>
            <a:r>
              <a:rPr lang="ru-RU" sz="1400" dirty="0"/>
              <a:t>в классической литературе</a:t>
            </a:r>
            <a:r>
              <a:rPr lang="ru-RU" sz="1400" dirty="0"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sp>
        <p:nvSpPr>
          <p:cNvPr id="10" name="ПРИНЯТЬ УЧАСТИЕ В ОЛИМПИАДЕ ПО ФИНАНСОВОЙ ГРАМОТНОСТИ И ПРЕДПРИНИМАТЕЛЬСТВУ…">
            <a:extLst>
              <a:ext uri="{FF2B5EF4-FFF2-40B4-BE49-F238E27FC236}">
                <a16:creationId xmlns:a16="http://schemas.microsoft.com/office/drawing/2014/main" id="{1F4FAD3C-C70E-DD9D-B2EB-311BAE4C972C}"/>
              </a:ext>
            </a:extLst>
          </p:cNvPr>
          <p:cNvSpPr txBox="1"/>
          <p:nvPr/>
        </p:nvSpPr>
        <p:spPr>
          <a:xfrm>
            <a:off x="1175500" y="1080941"/>
            <a:ext cx="7477460" cy="2282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marL="9525" algn="l">
              <a:spcBef>
                <a:spcPts val="5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cap="small" dirty="0">
                <a:solidFill>
                  <a:srgbClr val="31B7BB"/>
                </a:solidFill>
              </a:rPr>
              <a:t>Гончаров И.А. «Обломов» </a:t>
            </a:r>
            <a:r>
              <a:rPr lang="ru-RU" sz="1200" dirty="0">
                <a:solidFill>
                  <a:srgbClr val="393B3B"/>
                </a:solidFill>
              </a:rPr>
              <a:t>– финансово-хозяйственные стратегии русского дворянства</a:t>
            </a:r>
            <a:br>
              <a:rPr lang="ru-RU" sz="1200" dirty="0">
                <a:solidFill>
                  <a:srgbClr val="393B3B"/>
                </a:solidFill>
              </a:rPr>
            </a:br>
            <a:r>
              <a:rPr lang="ru-RU" sz="1200" dirty="0">
                <a:solidFill>
                  <a:srgbClr val="393B3B"/>
                </a:solidFill>
              </a:rPr>
              <a:t>второй половины </a:t>
            </a:r>
            <a:r>
              <a:rPr lang="en" sz="1200" dirty="0">
                <a:solidFill>
                  <a:srgbClr val="393B3B"/>
                </a:solidFill>
              </a:rPr>
              <a:t>XIX </a:t>
            </a:r>
            <a:r>
              <a:rPr lang="ru-RU" sz="1200" dirty="0">
                <a:solidFill>
                  <a:srgbClr val="393B3B"/>
                </a:solidFill>
              </a:rPr>
              <a:t>века</a:t>
            </a:r>
          </a:p>
          <a:p>
            <a:pPr marL="9525" algn="l">
              <a:spcBef>
                <a:spcPts val="5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cap="small" dirty="0">
                <a:solidFill>
                  <a:srgbClr val="31B7BB"/>
                </a:solidFill>
              </a:rPr>
              <a:t>Достоевский Ф.М. «Преступление и наказание» </a:t>
            </a:r>
            <a:r>
              <a:rPr lang="ru-RU" sz="1200" dirty="0">
                <a:solidFill>
                  <a:srgbClr val="393B3B"/>
                </a:solidFill>
              </a:rPr>
              <a:t>– ростовщичество и издательский проект Разумихина</a:t>
            </a:r>
          </a:p>
          <a:p>
            <a:pPr marL="9525" algn="l">
              <a:spcBef>
                <a:spcPts val="5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cap="small" dirty="0">
                <a:solidFill>
                  <a:srgbClr val="31B7BB"/>
                </a:solidFill>
              </a:rPr>
              <a:t>Островский А.Н. «Свои люди – сочтемся» </a:t>
            </a:r>
            <a:r>
              <a:rPr lang="ru-RU" sz="1200" dirty="0">
                <a:solidFill>
                  <a:srgbClr val="393B3B"/>
                </a:solidFill>
              </a:rPr>
              <a:t>– банкротство финансовое и моральное</a:t>
            </a:r>
          </a:p>
          <a:p>
            <a:pPr marL="9525" algn="l">
              <a:spcBef>
                <a:spcPts val="5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cap="small" dirty="0">
                <a:solidFill>
                  <a:srgbClr val="31B7BB"/>
                </a:solidFill>
              </a:rPr>
              <a:t>Толстой Л.Н. «Война и мир» </a:t>
            </a:r>
            <a:r>
              <a:rPr lang="ru-RU" sz="1200" dirty="0">
                <a:solidFill>
                  <a:srgbClr val="393B3B"/>
                </a:solidFill>
              </a:rPr>
              <a:t>- финансово-хозяйственные стратегии русского дворянства</a:t>
            </a:r>
            <a:br>
              <a:rPr lang="ru-RU" sz="1200" dirty="0">
                <a:solidFill>
                  <a:srgbClr val="393B3B"/>
                </a:solidFill>
              </a:rPr>
            </a:br>
            <a:r>
              <a:rPr lang="ru-RU" sz="1200" dirty="0">
                <a:solidFill>
                  <a:srgbClr val="393B3B"/>
                </a:solidFill>
              </a:rPr>
              <a:t>второй половины </a:t>
            </a:r>
            <a:r>
              <a:rPr lang="en" sz="1200" dirty="0">
                <a:solidFill>
                  <a:srgbClr val="393B3B"/>
                </a:solidFill>
              </a:rPr>
              <a:t>XIX </a:t>
            </a:r>
            <a:r>
              <a:rPr lang="ru-RU" sz="1200" dirty="0">
                <a:solidFill>
                  <a:srgbClr val="393B3B"/>
                </a:solidFill>
              </a:rPr>
              <a:t>века</a:t>
            </a:r>
          </a:p>
          <a:p>
            <a:pPr marL="9525" algn="l">
              <a:spcBef>
                <a:spcPts val="5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cap="small" dirty="0">
                <a:solidFill>
                  <a:srgbClr val="31B7BB"/>
                </a:solidFill>
              </a:rPr>
              <a:t>Толстой Л.Н. «Анна Каренина» </a:t>
            </a:r>
            <a:r>
              <a:rPr lang="ru-RU" sz="1200" dirty="0">
                <a:solidFill>
                  <a:srgbClr val="393B3B"/>
                </a:solidFill>
              </a:rPr>
              <a:t>- личные бюджеты и финансовые стратегии героев</a:t>
            </a:r>
          </a:p>
          <a:p>
            <a:pPr marL="9525" algn="l">
              <a:spcBef>
                <a:spcPts val="5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cap="small" dirty="0">
                <a:solidFill>
                  <a:srgbClr val="31B7BB"/>
                </a:solidFill>
              </a:rPr>
              <a:t>Тургенев «Отцы и дети» </a:t>
            </a:r>
            <a:r>
              <a:rPr lang="ru-RU" sz="1200" dirty="0">
                <a:solidFill>
                  <a:srgbClr val="393B3B"/>
                </a:solidFill>
              </a:rPr>
              <a:t>- финансово-хозяйственные стратегии русского дворянства</a:t>
            </a:r>
            <a:br>
              <a:rPr lang="ru-RU" sz="1200" dirty="0">
                <a:solidFill>
                  <a:srgbClr val="393B3B"/>
                </a:solidFill>
              </a:rPr>
            </a:br>
            <a:r>
              <a:rPr lang="ru-RU" sz="1200" dirty="0">
                <a:solidFill>
                  <a:srgbClr val="393B3B"/>
                </a:solidFill>
              </a:rPr>
              <a:t>второй половины </a:t>
            </a:r>
            <a:r>
              <a:rPr lang="en" sz="1200" dirty="0">
                <a:solidFill>
                  <a:srgbClr val="393B3B"/>
                </a:solidFill>
              </a:rPr>
              <a:t>XIX </a:t>
            </a:r>
            <a:r>
              <a:rPr lang="ru-RU" sz="1200" dirty="0">
                <a:solidFill>
                  <a:srgbClr val="393B3B"/>
                </a:solidFill>
              </a:rPr>
              <a:t>века</a:t>
            </a:r>
          </a:p>
          <a:p>
            <a:pPr marL="9525" algn="l">
              <a:spcBef>
                <a:spcPts val="5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cap="small" dirty="0">
                <a:solidFill>
                  <a:srgbClr val="31B7BB"/>
                </a:solidFill>
              </a:rPr>
              <a:t>Шекспир У. «Король Лир» </a:t>
            </a:r>
            <a:r>
              <a:rPr lang="ru-RU" sz="1200" dirty="0">
                <a:solidFill>
                  <a:srgbClr val="393B3B"/>
                </a:solidFill>
              </a:rPr>
              <a:t>- банкротство финансовое и моральное</a:t>
            </a:r>
            <a:endParaRPr lang="ru-RU" sz="1200" dirty="0">
              <a:solidFill>
                <a:srgbClr val="393B3B"/>
              </a:solidFill>
              <a:hlinkClick r:id="rId3"/>
            </a:endParaRPr>
          </a:p>
        </p:txBody>
      </p:sp>
      <p:sp>
        <p:nvSpPr>
          <p:cNvPr id="13" name="ПОСМОТРЕТЬ МУЛЬТФИЛЬМЫ:…">
            <a:extLst>
              <a:ext uri="{FF2B5EF4-FFF2-40B4-BE49-F238E27FC236}">
                <a16:creationId xmlns:a16="http://schemas.microsoft.com/office/drawing/2014/main" id="{AB11F4F7-C8EC-7932-2C72-502DCAB82146}"/>
              </a:ext>
            </a:extLst>
          </p:cNvPr>
          <p:cNvSpPr txBox="1"/>
          <p:nvPr/>
        </p:nvSpPr>
        <p:spPr>
          <a:xfrm>
            <a:off x="1175500" y="3863677"/>
            <a:ext cx="7477461" cy="564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t">
            <a:noAutofit/>
          </a:bodyPr>
          <a:lstStyle/>
          <a:p>
            <a:pPr marL="9525" algn="l">
              <a:spcBef>
                <a:spcPts val="5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cap="small" dirty="0">
                <a:solidFill>
                  <a:srgbClr val="31B7BB"/>
                </a:solidFill>
              </a:rPr>
              <a:t>Зощенко М.М. «Голубая книга» </a:t>
            </a:r>
            <a:r>
              <a:rPr lang="ru-RU" sz="1200" dirty="0">
                <a:solidFill>
                  <a:srgbClr val="393B3B"/>
                </a:solidFill>
              </a:rPr>
              <a:t>- проблемы отношения к деньгам</a:t>
            </a:r>
          </a:p>
          <a:p>
            <a:pPr marL="9525" algn="l">
              <a:spcBef>
                <a:spcPts val="5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cap="small" dirty="0">
                <a:solidFill>
                  <a:srgbClr val="31B7BB"/>
                </a:solidFill>
              </a:rPr>
              <a:t>Чехов А.П. «Вишневый сад» </a:t>
            </a:r>
            <a:r>
              <a:rPr lang="ru-RU" sz="1200" dirty="0">
                <a:solidFill>
                  <a:srgbClr val="393B3B"/>
                </a:solidFill>
              </a:rPr>
              <a:t>- финансовые уроки пьесы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D68A91-C63B-7278-1B5B-1299887E6CB3}"/>
              </a:ext>
            </a:extLst>
          </p:cNvPr>
          <p:cNvSpPr txBox="1"/>
          <p:nvPr/>
        </p:nvSpPr>
        <p:spPr>
          <a:xfrm>
            <a:off x="491041" y="1940151"/>
            <a:ext cx="53916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79"/>
            <a:r>
              <a:rPr lang="ru-RU" sz="3000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8F48D-FAEE-4AE0-76DC-C31F05DF27E6}"/>
              </a:ext>
            </a:extLst>
          </p:cNvPr>
          <p:cNvSpPr txBox="1"/>
          <p:nvPr/>
        </p:nvSpPr>
        <p:spPr>
          <a:xfrm>
            <a:off x="491041" y="3840097"/>
            <a:ext cx="53916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79"/>
            <a:r>
              <a:rPr lang="ru-RU" sz="3000" dirty="0">
                <a:solidFill>
                  <a:schemeClr val="accent4"/>
                </a:solidFill>
              </a:rPr>
              <a:t>11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0374D-07E1-CCC4-7B3E-B680A559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 НОВЫМ ВЕРШИНАМ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C2C90-E163-6A94-2FA3-CD0CADB85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5" y="1181100"/>
            <a:ext cx="3648228" cy="3486150"/>
          </a:xfrm>
        </p:spPr>
        <p:txBody>
          <a:bodyPr/>
          <a:lstStyle/>
          <a:p>
            <a:r>
              <a:rPr lang="ru-RU" dirty="0">
                <a:solidFill>
                  <a:schemeClr val="accent4"/>
                </a:solidFill>
              </a:rPr>
              <a:t>Всероссийская олимпиада школьников «Высшая проба» </a:t>
            </a:r>
            <a:br>
              <a:rPr lang="ru-RU" dirty="0">
                <a:solidFill>
                  <a:schemeClr val="accent4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(в перечне Минобрнауки России), </a:t>
            </a:r>
            <a:r>
              <a:rPr lang="ru-RU" b="1" dirty="0">
                <a:solidFill>
                  <a:schemeClr val="tx1"/>
                </a:solidFill>
              </a:rPr>
              <a:t>организатор</a:t>
            </a:r>
            <a:r>
              <a:rPr lang="ru-RU" dirty="0">
                <a:solidFill>
                  <a:schemeClr val="tx1"/>
                </a:solidFill>
              </a:rPr>
              <a:t> - ФГАОУ ВО «НИУ ВШЭ» (7-11 классы) </a:t>
            </a:r>
          </a:p>
          <a:p>
            <a:r>
              <a:rPr lang="ru-RU" dirty="0">
                <a:solidFill>
                  <a:schemeClr val="accent4"/>
                </a:solidFill>
              </a:rPr>
              <a:t>Олимпиада школьников РАНХиГС </a:t>
            </a:r>
            <a:r>
              <a:rPr lang="ru-RU" dirty="0">
                <a:solidFill>
                  <a:schemeClr val="tx1"/>
                </a:solidFill>
              </a:rPr>
              <a:t>(в перечне Минобрнауки России), </a:t>
            </a:r>
            <a:r>
              <a:rPr lang="ru-RU" b="1" dirty="0">
                <a:solidFill>
                  <a:schemeClr val="tx1"/>
                </a:solidFill>
              </a:rPr>
              <a:t>организатор</a:t>
            </a:r>
            <a:r>
              <a:rPr lang="ru-RU" dirty="0">
                <a:solidFill>
                  <a:schemeClr val="tx1"/>
                </a:solidFill>
              </a:rPr>
              <a:t> - ФГБОУ ВО «РАНХиГС» (6-11 классы)</a:t>
            </a:r>
          </a:p>
          <a:p>
            <a:r>
              <a:rPr lang="ru-RU" dirty="0">
                <a:solidFill>
                  <a:schemeClr val="accent4"/>
                </a:solidFill>
              </a:rPr>
              <a:t>Плехановская олимпиада школьников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(в перечне Минобрнауки России),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организатор</a:t>
            </a:r>
            <a:r>
              <a:rPr lang="ru-RU" dirty="0">
                <a:solidFill>
                  <a:schemeClr val="tx1"/>
                </a:solidFill>
              </a:rPr>
              <a:t> - ФГБОУ ВО «РЭУ имени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Г.В. Плеханова» (8-11 классы)</a:t>
            </a:r>
          </a:p>
          <a:p>
            <a:r>
              <a:rPr lang="ru-RU" dirty="0">
                <a:solidFill>
                  <a:schemeClr val="accent4"/>
                </a:solidFill>
              </a:rPr>
              <a:t>«Миссия выполнима. Твое призвание - финансист!»</a:t>
            </a:r>
            <a:r>
              <a:rPr lang="ru-RU" sz="825" b="1" dirty="0">
                <a:solidFill>
                  <a:srgbClr val="333B50"/>
                </a:solidFill>
                <a:latin typeface="Museo Sans"/>
              </a:rPr>
              <a:t/>
            </a:r>
            <a:br>
              <a:rPr lang="ru-RU" sz="825" b="1" dirty="0">
                <a:solidFill>
                  <a:srgbClr val="333B50"/>
                </a:solidFill>
                <a:latin typeface="Museo Sans"/>
              </a:rPr>
            </a:br>
            <a:r>
              <a:rPr lang="ru-RU" dirty="0">
                <a:solidFill>
                  <a:schemeClr val="tx1"/>
                </a:solidFill>
              </a:rPr>
              <a:t>(в перечне Минобрнауки России),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организатор</a:t>
            </a:r>
            <a:r>
              <a:rPr lang="ru-RU" dirty="0">
                <a:solidFill>
                  <a:schemeClr val="tx1"/>
                </a:solidFill>
              </a:rPr>
              <a:t> - ФГБОУ ВО «Финансовый университет при Правительстве Российской Федерации» (8-11 классы)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F081DA8-882B-893B-214E-A731B5B59943}"/>
              </a:ext>
            </a:extLst>
          </p:cNvPr>
          <p:cNvSpPr txBox="1">
            <a:spLocks/>
          </p:cNvSpPr>
          <p:nvPr/>
        </p:nvSpPr>
        <p:spPr>
          <a:xfrm>
            <a:off x="4862359" y="1274200"/>
            <a:ext cx="3648228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ru-RU" dirty="0">
                <a:solidFill>
                  <a:schemeClr val="accent4"/>
                </a:solidFill>
              </a:rPr>
              <a:t>Международная олимпиада по финансовой безопасности </a:t>
            </a:r>
            <a:r>
              <a:rPr lang="ru-RU" dirty="0">
                <a:solidFill>
                  <a:schemeClr val="tx1"/>
                </a:solidFill>
              </a:rPr>
              <a:t>(в перечне Минобрнауки России),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организатор </a:t>
            </a:r>
            <a:r>
              <a:rPr lang="ru-RU" dirty="0">
                <a:solidFill>
                  <a:schemeClr val="tx1"/>
                </a:solidFill>
              </a:rPr>
              <a:t>- Росфинмониторинг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(8-10 классы, студенты бакалавриата, специалитета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 магистратуры)</a:t>
            </a:r>
          </a:p>
          <a:p>
            <a:r>
              <a:rPr lang="ru-RU" dirty="0">
                <a:solidFill>
                  <a:schemeClr val="accent4"/>
                </a:solidFill>
              </a:rPr>
              <a:t>Олимпиада по финансовой грамотности</a:t>
            </a:r>
            <a:r>
              <a:rPr lang="ru-RU" dirty="0">
                <a:solidFill>
                  <a:schemeClr val="tx1"/>
                </a:solidFill>
              </a:rPr>
              <a:t>,</a:t>
            </a:r>
            <a:r>
              <a:rPr lang="ru-RU" dirty="0">
                <a:solidFill>
                  <a:schemeClr val="accent4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организатор</a:t>
            </a:r>
            <a:r>
              <a:rPr lang="ru-RU" dirty="0">
                <a:solidFill>
                  <a:schemeClr val="tx1"/>
                </a:solidFill>
              </a:rPr>
              <a:t> - ФГБОУ ВО «МГУ имени М.В. Ломоносова»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(студенты бакалавриата и специалитета)</a:t>
            </a:r>
          </a:p>
          <a:p>
            <a:pPr hangingPunct="1"/>
            <a:endParaRPr lang="ru-RU" dirty="0">
              <a:solidFill>
                <a:schemeClr val="tx1"/>
              </a:solidFill>
            </a:endParaRPr>
          </a:p>
          <a:p>
            <a:pPr hangingPunct="1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E0854A4-C64C-728B-CD33-2827A64E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360" y="3499935"/>
            <a:ext cx="3746847" cy="157192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33ED85-B66E-3752-8240-A62971676B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8458" y="4667250"/>
            <a:ext cx="218008" cy="227242"/>
          </a:xfrm>
        </p:spPr>
        <p:txBody>
          <a:bodyPr/>
          <a:lstStyle/>
          <a:p>
            <a:fld id="{86CB4B4D-7CA3-9044-876B-883B54F8677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3187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AA999C1-CD72-7543-A87A-F7676A42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83151"/>
            <a:ext cx="4692213" cy="1114053"/>
          </a:xfrm>
        </p:spPr>
        <p:txBody>
          <a:bodyPr/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/>
              <a:t>Персональный навигатор</a:t>
            </a:r>
            <a:br>
              <a:rPr lang="ru-RU" sz="2000" dirty="0"/>
            </a:br>
            <a:r>
              <a:rPr lang="ru-RU" sz="2000" dirty="0"/>
              <a:t>по финансовой грамотности для всех возрастов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798EE-87D6-2F39-6B38-940913249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3" y="1669849"/>
            <a:ext cx="3434088" cy="2477461"/>
          </a:xfrm>
        </p:spPr>
        <p:txBody>
          <a:bodyPr/>
          <a:lstStyle/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rgbClr val="393B3B"/>
                </a:solidFill>
              </a:rPr>
              <a:t>Финансовые калькуляторы</a:t>
            </a: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rgbClr val="393B3B"/>
                </a:solidFill>
              </a:rPr>
              <a:t>Тесты по </a:t>
            </a:r>
            <a:r>
              <a:rPr lang="ru-RU" sz="1400" dirty="0" err="1">
                <a:solidFill>
                  <a:srgbClr val="393B3B"/>
                </a:solidFill>
              </a:rPr>
              <a:t>финграмотности</a:t>
            </a:r>
            <a:endParaRPr lang="ru-RU" sz="1400" dirty="0">
              <a:solidFill>
                <a:srgbClr val="393B3B"/>
              </a:solidFill>
            </a:endParaRP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rgbClr val="393B3B"/>
                </a:solidFill>
              </a:rPr>
              <a:t>Анонсы </a:t>
            </a:r>
            <a:r>
              <a:rPr lang="ru-RU" sz="1400" dirty="0" err="1">
                <a:solidFill>
                  <a:srgbClr val="393B3B"/>
                </a:solidFill>
              </a:rPr>
              <a:t>ФинЗОЖ</a:t>
            </a:r>
            <a:r>
              <a:rPr lang="ru-RU" sz="1400" dirty="0">
                <a:solidFill>
                  <a:srgbClr val="393B3B"/>
                </a:solidFill>
              </a:rPr>
              <a:t>-мероприятий</a:t>
            </a: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rgbClr val="393B3B"/>
                </a:solidFill>
              </a:rPr>
              <a:t>Советы от экспертов</a:t>
            </a:r>
          </a:p>
          <a:p>
            <a:pPr marL="825479" indent="-444489">
              <a:spcBef>
                <a:spcPts val="1500"/>
              </a:spcBef>
              <a:buClr>
                <a:srgbClr val="38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rgbClr val="393B3B"/>
                </a:solidFill>
              </a:rPr>
              <a:t>Библиотека учебных материалов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69EF6B-8A91-CE36-E0A9-50019F115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49" y="1380992"/>
            <a:ext cx="5234152" cy="238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665C073C-42E3-727F-82E5-763F413E6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439" y="3646297"/>
            <a:ext cx="1304195" cy="1304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BB581B-786B-DD55-9340-29524723A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3" y="4222192"/>
            <a:ext cx="2324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9473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AA999C1-CD72-7543-A87A-F7676A42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383151"/>
            <a:ext cx="7207305" cy="682727"/>
          </a:xfrm>
        </p:spPr>
        <p:txBody>
          <a:bodyPr/>
          <a:lstStyle/>
          <a:p>
            <a:r>
              <a:rPr lang="ru-RU" dirty="0"/>
              <a:t>КАНАЛЫ ПРОВЕРЕННОЙ ИНФОРМАЦИИ</a:t>
            </a:r>
            <a:br>
              <a:rPr lang="ru-RU" dirty="0"/>
            </a:br>
            <a:r>
              <a:rPr lang="ru-RU" dirty="0"/>
              <a:t>В ТЕЛЕГРАМЕ и в ВК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798EE-87D6-2F39-6B38-940913249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11" y="1332266"/>
            <a:ext cx="3770186" cy="2613936"/>
          </a:xfrm>
        </p:spPr>
        <p:txBody>
          <a:bodyPr/>
          <a:lstStyle/>
          <a:p>
            <a:pPr marL="825479" indent="-444489">
              <a:spcBef>
                <a:spcPts val="1500"/>
              </a:spcBef>
              <a:buClr>
                <a:srgbClr val="39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Новости </a:t>
            </a:r>
          </a:p>
          <a:p>
            <a:pPr marL="825479" indent="-444489">
              <a:spcBef>
                <a:spcPts val="1500"/>
              </a:spcBef>
              <a:buClr>
                <a:srgbClr val="39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Разъяснения</a:t>
            </a:r>
          </a:p>
          <a:p>
            <a:pPr marL="825479" indent="-444489">
              <a:spcBef>
                <a:spcPts val="1500"/>
              </a:spcBef>
              <a:buClr>
                <a:srgbClr val="39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Экспертные мнения</a:t>
            </a:r>
          </a:p>
          <a:p>
            <a:pPr marL="825479" indent="-444489">
              <a:spcBef>
                <a:spcPts val="1500"/>
              </a:spcBef>
              <a:buClr>
                <a:srgbClr val="39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Анонсы мероприятий</a:t>
            </a:r>
          </a:p>
          <a:p>
            <a:pPr marL="825479" indent="-444489">
              <a:spcBef>
                <a:spcPts val="1500"/>
              </a:spcBef>
              <a:buClr>
                <a:srgbClr val="393B3B"/>
              </a:buClr>
              <a:buSzPct val="100000"/>
              <a:buFont typeface="Arial" panose="020B0604020202020204" pitchFamily="34" charset="0"/>
              <a:buChar char="•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/>
              <a:t>Чат и ответы на вопросы</a:t>
            </a:r>
          </a:p>
        </p:txBody>
      </p:sp>
      <p:pic>
        <p:nvPicPr>
          <p:cNvPr id="6" name="ДЕТИ (4).png" descr="ДЕТИ (4).png">
            <a:extLst>
              <a:ext uri="{FF2B5EF4-FFF2-40B4-BE49-F238E27FC236}">
                <a16:creationId xmlns:a16="http://schemas.microsoft.com/office/drawing/2014/main" id="{B9F98C86-0373-6583-B96C-EB348E9DED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467" y="767169"/>
            <a:ext cx="2477461" cy="2477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0E8D1F34-223E-E838-B50D-0E22E5F8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479" y="3173713"/>
            <a:ext cx="1425263" cy="1425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1540.png" descr="1540.png">
            <a:extLst>
              <a:ext uri="{FF2B5EF4-FFF2-40B4-BE49-F238E27FC236}">
                <a16:creationId xmlns:a16="http://schemas.microsoft.com/office/drawing/2014/main" id="{79D80489-FF96-5959-463A-C9C981566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3173" y="1065878"/>
            <a:ext cx="2402275" cy="3689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D312D69-B3A1-A287-A919-9A6F97400C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714" y="1316613"/>
            <a:ext cx="1366156" cy="1366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871D3DD7-EBC0-CA12-6EE7-F9D52C488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294" y="3143809"/>
            <a:ext cx="1455167" cy="145516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368941-7ED2-0C6C-A598-0C2C5D2461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8458" y="4667250"/>
            <a:ext cx="218008" cy="227242"/>
          </a:xfrm>
        </p:spPr>
        <p:txBody>
          <a:bodyPr/>
          <a:lstStyle/>
          <a:p>
            <a:fld id="{86CB4B4D-7CA3-9044-876B-883B54F8677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65896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9.jpg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1438" y="-11274"/>
            <a:ext cx="9206875" cy="518805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"/>
          <p:cNvSpPr/>
          <p:nvPr/>
        </p:nvSpPr>
        <p:spPr>
          <a:xfrm>
            <a:off x="3849587" y="1859523"/>
            <a:ext cx="5344049" cy="15632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213" name="СПАСИБО ЗА ВНИМАНИЕ!"/>
          <p:cNvSpPr txBox="1"/>
          <p:nvPr/>
        </p:nvSpPr>
        <p:spPr>
          <a:xfrm>
            <a:off x="2409693" y="2448781"/>
            <a:ext cx="4910153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250"/>
              <a:t>СПАСИБО ЗА ВНИМАНИЕ!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008C90A-F79B-C1C5-C363-D016944848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8458" y="4667250"/>
            <a:ext cx="218008" cy="227242"/>
          </a:xfrm>
        </p:spPr>
        <p:txBody>
          <a:bodyPr/>
          <a:lstStyle/>
          <a:p>
            <a:fld id="{86CB4B4D-7CA3-9044-876B-883B54F8677D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C6BF61-E8CC-DDF8-602E-6BCCF7A5A202}"/>
              </a:ext>
            </a:extLst>
          </p:cNvPr>
          <p:cNvSpPr/>
          <p:nvPr/>
        </p:nvSpPr>
        <p:spPr>
          <a:xfrm>
            <a:off x="5208431" y="1089510"/>
            <a:ext cx="3935569" cy="3781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1"/>
          </p:nvPr>
        </p:nvSpPr>
        <p:spPr>
          <a:xfrm>
            <a:off x="5628419" y="1145087"/>
            <a:ext cx="3063759" cy="74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indent="-6350" rtl="0">
              <a:buSzPct val="117646"/>
            </a:pPr>
            <a:r>
              <a:rPr lang="ru-RU" sz="1400" b="0" dirty="0"/>
              <a:t>Сталкивались ли Вы за последние месяцы с попытками мошенничества? (%)</a:t>
            </a:r>
            <a:endParaRPr sz="1400" b="0" dirty="0"/>
          </a:p>
        </p:txBody>
      </p:sp>
      <p:sp>
        <p:nvSpPr>
          <p:cNvPr id="97" name="Google Shape;97;p8"/>
          <p:cNvSpPr txBox="1">
            <a:spLocks noGrp="1"/>
          </p:cNvSpPr>
          <p:nvPr>
            <p:ph type="body" idx="3"/>
          </p:nvPr>
        </p:nvSpPr>
        <p:spPr>
          <a:xfrm>
            <a:off x="369590" y="565245"/>
            <a:ext cx="3935569" cy="74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0975" indent="-9525" rtl="0">
              <a:buSzPct val="110726"/>
            </a:pPr>
            <a:r>
              <a:rPr lang="ru-RU" sz="1600" dirty="0"/>
              <a:t>Популярные схемы мошенников:</a:t>
            </a:r>
            <a:br>
              <a:rPr lang="ru-RU" sz="1600" dirty="0"/>
            </a:br>
            <a:r>
              <a:rPr lang="ru-RU" sz="1600" b="0" dirty="0"/>
              <a:t>что нового придумали мастера обмана в 2024 году</a:t>
            </a:r>
            <a:endParaRPr sz="1600" b="0" i="1" dirty="0"/>
          </a:p>
        </p:txBody>
      </p:sp>
      <p:graphicFrame>
        <p:nvGraphicFramePr>
          <p:cNvPr id="98" name="Google Shape;98;p8"/>
          <p:cNvGraphicFramePr/>
          <p:nvPr>
            <p:extLst>
              <p:ext uri="{D42A27DB-BD31-4B8C-83A1-F6EECF244321}">
                <p14:modId xmlns:p14="http://schemas.microsoft.com/office/powerpoint/2010/main" val="857781588"/>
              </p:ext>
            </p:extLst>
          </p:nvPr>
        </p:nvGraphicFramePr>
        <p:xfrm>
          <a:off x="5547330" y="2031385"/>
          <a:ext cx="3394125" cy="2276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9" name="Google Shape;99;p8"/>
          <p:cNvSpPr/>
          <p:nvPr/>
        </p:nvSpPr>
        <p:spPr>
          <a:xfrm>
            <a:off x="5987431" y="4446522"/>
            <a:ext cx="3510908" cy="329175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l">
              <a:buClr>
                <a:srgbClr val="000000"/>
              </a:buClr>
              <a:buSzPts val="1200"/>
            </a:pPr>
            <a:r>
              <a:rPr lang="ru-RU" sz="900" b="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© Исследование НАФИ </a:t>
            </a:r>
            <a:endParaRPr sz="1050" b="0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200"/>
            </a:pPr>
            <a:r>
              <a:rPr lang="ru-RU" sz="900" b="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Мошенники стали чаще атаковать россиян (2023)</a:t>
            </a:r>
            <a:endParaRPr sz="1050" b="0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7330" y="4427174"/>
            <a:ext cx="397615" cy="37517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8"/>
          <p:cNvSpPr/>
          <p:nvPr/>
        </p:nvSpPr>
        <p:spPr>
          <a:xfrm>
            <a:off x="1279597" y="4451052"/>
            <a:ext cx="3042404" cy="375179"/>
          </a:xfrm>
          <a:prstGeom prst="rect">
            <a:avLst/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l">
              <a:buClr>
                <a:srgbClr val="000000"/>
              </a:buClr>
              <a:buSzPts val="1050"/>
            </a:pPr>
            <a:r>
              <a:rPr lang="ru-RU" sz="900" b="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©  Аналитика сайта «Мои финансы» </a:t>
            </a:r>
          </a:p>
          <a:p>
            <a:pPr algn="l">
              <a:buClr>
                <a:srgbClr val="000000"/>
              </a:buClr>
              <a:buSzPts val="1050"/>
            </a:pPr>
            <a:r>
              <a:rPr lang="ru-RU" sz="900" b="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Популярные схемы мошенников: что нового придумали мастера обмана в 2024 году (2024)</a:t>
            </a:r>
          </a:p>
        </p:txBody>
      </p:sp>
      <p:pic>
        <p:nvPicPr>
          <p:cNvPr id="104" name="Google Shape;10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793" y="4430668"/>
            <a:ext cx="397615" cy="39761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8"/>
          <p:cNvSpPr txBox="1"/>
          <p:nvPr/>
        </p:nvSpPr>
        <p:spPr>
          <a:xfrm>
            <a:off x="747253" y="1723252"/>
            <a:ext cx="1524341" cy="328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. Операторы сотовой связи</a:t>
            </a:r>
            <a:endParaRPr sz="1200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 txBox="1"/>
          <p:nvPr/>
        </p:nvSpPr>
        <p:spPr>
          <a:xfrm>
            <a:off x="998327" y="2313162"/>
            <a:ext cx="1982149" cy="45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Предложения</a:t>
            </a:r>
            <a:br>
              <a:rPr lang="ru-RU" sz="1200" b="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от </a:t>
            </a:r>
            <a:r>
              <a:rPr lang="ru-RU" sz="1200" b="0" dirty="0" err="1">
                <a:latin typeface="Arial"/>
                <a:ea typeface="Arial"/>
                <a:cs typeface="Arial"/>
                <a:sym typeface="Arial"/>
              </a:rPr>
              <a:t>лжеброкеров</a:t>
            </a:r>
            <a:endParaRPr sz="1200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 txBox="1"/>
          <p:nvPr/>
        </p:nvSpPr>
        <p:spPr>
          <a:xfrm>
            <a:off x="540661" y="2940997"/>
            <a:ext cx="1957163" cy="55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ru-RU" sz="1200" b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Общение с «работодателем»</a:t>
            </a:r>
            <a:endParaRPr sz="1200" b="0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 txBox="1"/>
          <p:nvPr/>
        </p:nvSpPr>
        <p:spPr>
          <a:xfrm>
            <a:off x="747253" y="3608471"/>
            <a:ext cx="2906271" cy="186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Звонки или сообщения от знакомых</a:t>
            </a:r>
            <a:endParaRPr sz="1200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8"/>
          <p:cNvSpPr txBox="1"/>
          <p:nvPr/>
        </p:nvSpPr>
        <p:spPr>
          <a:xfrm>
            <a:off x="2347973" y="1723253"/>
            <a:ext cx="1765059" cy="425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Оплата услуг по </a:t>
            </a:r>
            <a:r>
              <a:rPr lang="ru-RU" sz="1200" b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фейковому QR-коду</a:t>
            </a:r>
            <a:endParaRPr sz="1200" b="0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8"/>
          <p:cNvSpPr txBox="1"/>
          <p:nvPr/>
        </p:nvSpPr>
        <p:spPr>
          <a:xfrm>
            <a:off x="2599046" y="2342690"/>
            <a:ext cx="1765059" cy="55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lang="ru-RU" sz="1200" b="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Звонки и сообщения 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из банка</a:t>
            </a:r>
            <a:endParaRPr sz="1200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8"/>
          <p:cNvSpPr txBox="1"/>
          <p:nvPr/>
        </p:nvSpPr>
        <p:spPr>
          <a:xfrm>
            <a:off x="2246052" y="2917634"/>
            <a:ext cx="2303965" cy="55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7. 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Звонки и сообщения</a:t>
            </a:r>
            <a:br>
              <a:rPr lang="ru-RU" sz="1200" b="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от государственных ведомств</a:t>
            </a:r>
            <a:endParaRPr sz="1200"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90650A6-223F-7B0C-D555-8A4D12A12873}"/>
              </a:ext>
            </a:extLst>
          </p:cNvPr>
          <p:cNvSpPr/>
          <p:nvPr/>
        </p:nvSpPr>
        <p:spPr>
          <a:xfrm>
            <a:off x="554200" y="1637642"/>
            <a:ext cx="1564718" cy="511140"/>
          </a:xfrm>
          <a:prstGeom prst="roundRect">
            <a:avLst>
              <a:gd name="adj" fmla="val 20107"/>
            </a:avLst>
          </a:prstGeom>
          <a:noFill/>
          <a:ln w="63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415FE-89A5-0251-E6C0-A02075D8F07B}"/>
              </a:ext>
            </a:extLst>
          </p:cNvPr>
          <p:cNvSpPr/>
          <p:nvPr/>
        </p:nvSpPr>
        <p:spPr>
          <a:xfrm>
            <a:off x="805274" y="2226727"/>
            <a:ext cx="1564718" cy="511140"/>
          </a:xfrm>
          <a:prstGeom prst="roundRect">
            <a:avLst>
              <a:gd name="adj" fmla="val 20107"/>
            </a:avLst>
          </a:prstGeom>
          <a:noFill/>
          <a:ln w="63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A256713-B673-4EEF-C4E2-2E14D14EB03D}"/>
              </a:ext>
            </a:extLst>
          </p:cNvPr>
          <p:cNvSpPr/>
          <p:nvPr/>
        </p:nvSpPr>
        <p:spPr>
          <a:xfrm>
            <a:off x="347608" y="2843584"/>
            <a:ext cx="1647370" cy="511140"/>
          </a:xfrm>
          <a:prstGeom prst="roundRect">
            <a:avLst>
              <a:gd name="adj" fmla="val 20107"/>
            </a:avLst>
          </a:prstGeom>
          <a:noFill/>
          <a:ln w="63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451D9C3-A9E4-D224-3DD6-7CAA9A39CD54}"/>
              </a:ext>
            </a:extLst>
          </p:cNvPr>
          <p:cNvSpPr/>
          <p:nvPr/>
        </p:nvSpPr>
        <p:spPr>
          <a:xfrm>
            <a:off x="554199" y="3438670"/>
            <a:ext cx="3099325" cy="511140"/>
          </a:xfrm>
          <a:prstGeom prst="roundRect">
            <a:avLst>
              <a:gd name="adj" fmla="val 20107"/>
            </a:avLst>
          </a:prstGeom>
          <a:noFill/>
          <a:ln w="63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1AD637E5-3ADF-7750-AE92-089F1288007F}"/>
              </a:ext>
            </a:extLst>
          </p:cNvPr>
          <p:cNvSpPr/>
          <p:nvPr/>
        </p:nvSpPr>
        <p:spPr>
          <a:xfrm>
            <a:off x="2201570" y="1637642"/>
            <a:ext cx="1765059" cy="511140"/>
          </a:xfrm>
          <a:prstGeom prst="roundRect">
            <a:avLst>
              <a:gd name="adj" fmla="val 20107"/>
            </a:avLst>
          </a:prstGeom>
          <a:noFill/>
          <a:ln w="63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6E831A3B-82A4-9A2C-E1AE-BA3B9BEB8F8F}"/>
              </a:ext>
            </a:extLst>
          </p:cNvPr>
          <p:cNvSpPr/>
          <p:nvPr/>
        </p:nvSpPr>
        <p:spPr>
          <a:xfrm>
            <a:off x="2452644" y="2225471"/>
            <a:ext cx="2057867" cy="511140"/>
          </a:xfrm>
          <a:prstGeom prst="roundRect">
            <a:avLst>
              <a:gd name="adj" fmla="val 20107"/>
            </a:avLst>
          </a:prstGeom>
          <a:noFill/>
          <a:ln w="63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9AF701DA-6B3C-6479-8E9F-73FF75BB8A14}"/>
              </a:ext>
            </a:extLst>
          </p:cNvPr>
          <p:cNvSpPr/>
          <p:nvPr/>
        </p:nvSpPr>
        <p:spPr>
          <a:xfrm>
            <a:off x="2089321" y="2843584"/>
            <a:ext cx="2366353" cy="511140"/>
          </a:xfrm>
          <a:prstGeom prst="roundRect">
            <a:avLst>
              <a:gd name="adj" fmla="val 20107"/>
            </a:avLst>
          </a:prstGeom>
          <a:noFill/>
          <a:ln w="63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435E41-BA8C-8D19-E28F-87D739E8E2FA}"/>
              </a:ext>
            </a:extLst>
          </p:cNvPr>
          <p:cNvSpPr/>
          <p:nvPr/>
        </p:nvSpPr>
        <p:spPr>
          <a:xfrm>
            <a:off x="4955649" y="1445471"/>
            <a:ext cx="4188351" cy="30622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1" name="Google Shape;131;g28f93befa25_1_0"/>
          <p:cNvSpPr txBox="1"/>
          <p:nvPr/>
        </p:nvSpPr>
        <p:spPr>
          <a:xfrm>
            <a:off x="5291389" y="1568069"/>
            <a:ext cx="3699094" cy="121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400"/>
            </a:pPr>
            <a:r>
              <a:rPr lang="ru-RU" sz="140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  <a:t>Мошенничество</a:t>
            </a:r>
            <a:r>
              <a:rPr lang="ru-RU" sz="14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  <a:t> – это хищение чужого имущества или приобретение права</a:t>
            </a:r>
            <a:br>
              <a:rPr lang="ru-RU" sz="14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</a:br>
            <a:r>
              <a:rPr lang="ru-RU" sz="14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  <a:t>на чужое имущество путем обмана</a:t>
            </a:r>
            <a:br>
              <a:rPr lang="ru-RU" sz="14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</a:br>
            <a:r>
              <a:rPr lang="ru-RU" sz="14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  <a:t>или злоупотребления доверием </a:t>
            </a:r>
            <a:endParaRPr sz="1400" b="0" dirty="0">
              <a:latin typeface="Proxima Nova Rg" panose="02000506030000020004" pitchFamily="2" charset="0"/>
              <a:ea typeface="Arial"/>
              <a:cs typeface="Arial" panose="020B0604020202020204" pitchFamily="34" charset="0"/>
              <a:sym typeface="Arial"/>
            </a:endParaRPr>
          </a:p>
          <a:p>
            <a:pPr algn="l">
              <a:spcBef>
                <a:spcPts val="450"/>
              </a:spcBef>
              <a:buClr>
                <a:srgbClr val="000000"/>
              </a:buClr>
              <a:buSzPts val="1400"/>
            </a:pPr>
            <a:r>
              <a:rPr lang="ru-RU" sz="14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  <a:t>(ст. 159 УК РФ).</a:t>
            </a:r>
            <a:endParaRPr sz="1400" b="0" dirty="0">
              <a:solidFill>
                <a:srgbClr val="3F3F3F"/>
              </a:solidFill>
              <a:latin typeface="Proxima Nova Rg" panose="02000506030000020004" pitchFamily="2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132" name="Google Shape;132;g28f93befa25_1_0"/>
          <p:cNvSpPr txBox="1"/>
          <p:nvPr/>
        </p:nvSpPr>
        <p:spPr>
          <a:xfrm>
            <a:off x="5291389" y="3013616"/>
            <a:ext cx="3624941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400"/>
            </a:pPr>
            <a:r>
              <a:rPr lang="ru-RU" sz="140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  <a:t>Финансовое мошенничество</a:t>
            </a:r>
            <a:r>
              <a:rPr lang="ru-RU" sz="14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  <a:t> — совершение противоправных действий</a:t>
            </a:r>
            <a:br>
              <a:rPr lang="ru-RU" sz="14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</a:br>
            <a:r>
              <a:rPr lang="ru-RU" sz="14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  <a:t>в сфере денежного обращения путем обмана, злоупотребления доверием и других манипуляций с целью незаконного обогащения.</a:t>
            </a:r>
            <a:endParaRPr sz="1400" b="0" dirty="0">
              <a:solidFill>
                <a:srgbClr val="3F3F3F"/>
              </a:solidFill>
              <a:latin typeface="Proxima Nova Rg" panose="02000506030000020004" pitchFamily="2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133" name="Google Shape;133;g28f93befa25_1_0"/>
          <p:cNvSpPr txBox="1"/>
          <p:nvPr/>
        </p:nvSpPr>
        <p:spPr>
          <a:xfrm>
            <a:off x="544882" y="530000"/>
            <a:ext cx="4474125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800"/>
            </a:pPr>
            <a:r>
              <a:rPr lang="ru-RU" sz="2400" dirty="0">
                <a:solidFill>
                  <a:schemeClr val="accent3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Что грозит</a:t>
            </a:r>
            <a:br>
              <a:rPr lang="ru-RU" sz="2400" dirty="0">
                <a:solidFill>
                  <a:schemeClr val="accent3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</a:br>
            <a:r>
              <a:rPr lang="ru-RU" sz="2400" dirty="0">
                <a:solidFill>
                  <a:schemeClr val="accent3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за мошенничество?</a:t>
            </a:r>
            <a:endParaRPr sz="1100" dirty="0">
              <a:solidFill>
                <a:schemeClr val="accent3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4" name="Google Shape;134;g28f93befa25_1_0"/>
          <p:cNvSpPr txBox="1"/>
          <p:nvPr/>
        </p:nvSpPr>
        <p:spPr>
          <a:xfrm>
            <a:off x="526595" y="1581275"/>
            <a:ext cx="4106908" cy="319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71450" indent="-171450" algn="l">
              <a:spcAft>
                <a:spcPts val="6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штраф </a:t>
            </a: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в размере до 120 тысяч рублей или</a:t>
            </a:r>
            <a:b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</a:b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в размере заработной платы или иного дохода осужденного за период до одного года </a:t>
            </a:r>
            <a:endParaRPr sz="1200" b="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71450" indent="-171450" algn="l">
              <a:spcAft>
                <a:spcPts val="6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обязательные работы </a:t>
            </a: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на срок до 360 часов </a:t>
            </a:r>
            <a:endParaRPr sz="1200" b="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71450" indent="-171450" algn="l">
              <a:spcAft>
                <a:spcPts val="6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исправительные работы</a:t>
            </a: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/>
            </a:r>
            <a:b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</a:b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на срок до одного года </a:t>
            </a:r>
            <a:endParaRPr sz="1200" b="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71450" indent="-171450" algn="l">
              <a:spcAft>
                <a:spcPts val="6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ограничение свободы</a:t>
            </a: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/>
            </a:r>
            <a:b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</a:b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на срок до двух лет </a:t>
            </a:r>
            <a:endParaRPr sz="1200" b="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71450" indent="-171450" algn="l">
              <a:spcAft>
                <a:spcPts val="6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принудительные работы</a:t>
            </a: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/>
            </a:r>
            <a:b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</a:b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на срок до двух лет </a:t>
            </a:r>
            <a:endParaRPr sz="1200" b="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71450" indent="-171450" algn="l">
              <a:spcAft>
                <a:spcPts val="6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арест</a:t>
            </a: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/>
            </a:r>
            <a:b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</a:b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на срок до четырех месяцев </a:t>
            </a:r>
            <a:endParaRPr sz="1200" b="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71450" indent="-171450" algn="l">
              <a:spcAft>
                <a:spcPts val="6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лишение свободы</a:t>
            </a: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/>
            </a:r>
            <a:b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</a:br>
            <a:r>
              <a:rPr lang="ru-RU" sz="1200" b="0" dirty="0">
                <a:solidFill>
                  <a:srgbClr val="464C55"/>
                </a:solidFill>
                <a:latin typeface="Arial" panose="020B0604020202020204" pitchFamily="34" charset="0"/>
                <a:ea typeface="PT Serif"/>
                <a:cs typeface="Arial" panose="020B0604020202020204" pitchFamily="34" charset="0"/>
                <a:sym typeface="PT Serif"/>
              </a:rPr>
              <a:t>на срок до двух лет</a:t>
            </a:r>
            <a:endParaRPr sz="1200" b="0" dirty="0">
              <a:solidFill>
                <a:srgbClr val="3F3F3F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F1499E-A4F4-8C67-03BC-08759434AA90}"/>
              </a:ext>
            </a:extLst>
          </p:cNvPr>
          <p:cNvSpPr/>
          <p:nvPr/>
        </p:nvSpPr>
        <p:spPr>
          <a:xfrm>
            <a:off x="4905885" y="1445471"/>
            <a:ext cx="113122" cy="3062256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6C3665-D453-A775-7026-7A362F93B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374" y="900776"/>
            <a:ext cx="467648" cy="4676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919631-BB19-3E13-500A-A4AA3F5E8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914" y="3223017"/>
            <a:ext cx="1987735" cy="1920483"/>
          </a:xfrm>
          <a:prstGeom prst="rect">
            <a:avLst/>
          </a:prstGeom>
        </p:spPr>
      </p:pic>
      <p:sp>
        <p:nvSpPr>
          <p:cNvPr id="138" name="Google Shape;138;g28f93befa25_1_0"/>
          <p:cNvSpPr txBox="1"/>
          <p:nvPr/>
        </p:nvSpPr>
        <p:spPr>
          <a:xfrm>
            <a:off x="2976913" y="3607382"/>
            <a:ext cx="1978736" cy="10848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ru-RU" sz="11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УГОЛОВНАЯ ОТВЕТСТВЕННОСТЬ</a:t>
            </a:r>
            <a:br>
              <a:rPr lang="ru-RU" sz="11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ЗА МОШЕННИЧЕСТВО НАСТУПАЕТ С 16 ЛЕТ</a:t>
            </a:r>
          </a:p>
          <a:p>
            <a:pPr>
              <a:buClr>
                <a:srgbClr val="000000"/>
              </a:buClr>
              <a:buSzPts val="1400"/>
            </a:pPr>
            <a:r>
              <a:rPr lang="ru-RU" sz="1100" b="0" dirty="0">
                <a:latin typeface="Proxima Nova Rg" panose="02000506030000020004" pitchFamily="2" charset="0"/>
                <a:ea typeface="Tahoma"/>
                <a:cs typeface="Arial" panose="020B0604020202020204" pitchFamily="34" charset="0"/>
                <a:sym typeface="Tahoma"/>
              </a:rPr>
              <a:t>ст. 159 УК РФ</a:t>
            </a:r>
            <a:endParaRPr lang="ru-RU" sz="11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endParaRPr sz="11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0806E6-5B73-EAF1-3BE3-1CDF33289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0983">
            <a:off x="3043189" y="2956082"/>
            <a:ext cx="204902" cy="72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2"/>
          <p:cNvSpPr txBox="1"/>
          <p:nvPr/>
        </p:nvSpPr>
        <p:spPr>
          <a:xfrm>
            <a:off x="559534" y="1069073"/>
            <a:ext cx="3561897" cy="157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r>
              <a:rPr lang="ru-RU" sz="1600" dirty="0">
                <a:solidFill>
                  <a:schemeClr val="accent4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Схемы вербовки </a:t>
            </a:r>
            <a:r>
              <a:rPr lang="ru-RU" sz="1600" dirty="0" err="1">
                <a:solidFill>
                  <a:schemeClr val="accent4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дроп</a:t>
            </a:r>
            <a:r>
              <a:rPr lang="ru-RU" sz="1600" dirty="0">
                <a:solidFill>
                  <a:schemeClr val="accent4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мошенниками:</a:t>
            </a:r>
            <a:endParaRPr sz="1600" dirty="0">
              <a:solidFill>
                <a:schemeClr val="accent4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14313" indent="-214313" algn="l">
              <a:buClr>
                <a:srgbClr val="000000"/>
              </a:buClr>
              <a:buSzPts val="1400"/>
              <a:buFont typeface="Arial"/>
              <a:buChar char="-"/>
            </a:pP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под видом органов госбезопасности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14313" indent="-214313" algn="l">
              <a:buClr>
                <a:srgbClr val="000000"/>
              </a:buClr>
              <a:buSzPts val="1400"/>
              <a:buFont typeface="Arial"/>
              <a:buChar char="-"/>
            </a:pP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под видом работодателя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14313" indent="-214313" algn="l">
              <a:buClr>
                <a:srgbClr val="000000"/>
              </a:buClr>
              <a:buSzPts val="1400"/>
              <a:buFont typeface="Arial"/>
              <a:buChar char="-"/>
            </a:pP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под видом сотрудника банка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14313" indent="-214313" algn="l">
              <a:buClr>
                <a:srgbClr val="000000"/>
              </a:buClr>
              <a:buSzPts val="1400"/>
              <a:buFont typeface="Arial"/>
              <a:buChar char="-"/>
            </a:pP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под видом ошибившегося человека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14313" indent="-147638" algn="l">
              <a:buClr>
                <a:srgbClr val="000000"/>
              </a:buClr>
              <a:buSzPts val="1400"/>
            </a:pP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400"/>
            </a:pP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0F6F9-3EE5-AE55-166C-A58166D21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ДРОППИНГ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F19588-5FBA-E740-5D99-2857C3D08E40}"/>
              </a:ext>
            </a:extLst>
          </p:cNvPr>
          <p:cNvSpPr/>
          <p:nvPr/>
        </p:nvSpPr>
        <p:spPr>
          <a:xfrm>
            <a:off x="40381" y="3082483"/>
            <a:ext cx="3897636" cy="1577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Google Shape;131;g28f93befa25_1_0">
            <a:extLst>
              <a:ext uri="{FF2B5EF4-FFF2-40B4-BE49-F238E27FC236}">
                <a16:creationId xmlns:a16="http://schemas.microsoft.com/office/drawing/2014/main" id="{87143722-FC37-9466-7DC6-229C67C4131C}"/>
              </a:ext>
            </a:extLst>
          </p:cNvPr>
          <p:cNvSpPr txBox="1"/>
          <p:nvPr/>
        </p:nvSpPr>
        <p:spPr>
          <a:xfrm>
            <a:off x="376120" y="3205081"/>
            <a:ext cx="3699094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795"/>
            </a:pPr>
            <a:r>
              <a:rPr lang="ru-RU" sz="1400" dirty="0" err="1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Дроппинг</a:t>
            </a: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– вовлечение в схему отмывания денег</a:t>
            </a:r>
          </a:p>
          <a:p>
            <a:pPr algn="l">
              <a:buClr>
                <a:srgbClr val="000000"/>
              </a:buClr>
              <a:buSzPts val="1795"/>
            </a:pPr>
            <a:endParaRPr lang="ru-RU"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795"/>
            </a:pPr>
            <a:r>
              <a:rPr lang="ru-RU" sz="1400" dirty="0" err="1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Дроп</a:t>
            </a: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(или </a:t>
            </a:r>
            <a:r>
              <a:rPr lang="ru-RU" sz="1400" b="0" dirty="0" err="1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дроппер</a:t>
            </a: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) – подставное лицо, задействованное в нелегальных схемах</a:t>
            </a:r>
            <a:b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 обналичиванию денег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F98F19-53F5-D675-9AE4-5DDDCACD9879}"/>
              </a:ext>
            </a:extLst>
          </p:cNvPr>
          <p:cNvSpPr/>
          <p:nvPr/>
        </p:nvSpPr>
        <p:spPr>
          <a:xfrm>
            <a:off x="-9385" y="3082483"/>
            <a:ext cx="189977" cy="1577325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71D042-29CA-33BF-0ACD-277A709D6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40567" y="2878411"/>
            <a:ext cx="465961" cy="467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0BE916-B5B5-F443-FCD0-8F3F9B5C1406}"/>
              </a:ext>
            </a:extLst>
          </p:cNvPr>
          <p:cNvSpPr txBox="1"/>
          <p:nvPr/>
        </p:nvSpPr>
        <p:spPr>
          <a:xfrm>
            <a:off x="4355478" y="3082483"/>
            <a:ext cx="1374113" cy="36710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8000" tIns="0" rIns="0" bIns="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Дроп-обнальщик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CF858-C234-C7B3-0331-A8E2AF533F60}"/>
              </a:ext>
            </a:extLst>
          </p:cNvPr>
          <p:cNvSpPr txBox="1"/>
          <p:nvPr/>
        </p:nvSpPr>
        <p:spPr>
          <a:xfrm>
            <a:off x="4355478" y="3496907"/>
            <a:ext cx="2055955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Дроп</a:t>
            </a:r>
            <a:r>
              <a:rPr kumimoji="0" lang="ru-RU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 обналичивает (снимает в банкомате) поступившие ему на карту деньги, при этом оставляя часть себе как «вознаграждение», </a:t>
            </a:r>
            <a:br>
              <a:rPr kumimoji="0" lang="ru-RU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</a:br>
            <a:r>
              <a:rPr kumimoji="0" lang="ru-RU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а оставшуюся часть передает третьему лицу (злоумышленнику)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D40FA-F99E-1ED8-3B58-F06D5258CBA3}"/>
              </a:ext>
            </a:extLst>
          </p:cNvPr>
          <p:cNvSpPr txBox="1"/>
          <p:nvPr/>
        </p:nvSpPr>
        <p:spPr>
          <a:xfrm>
            <a:off x="5779832" y="1655043"/>
            <a:ext cx="1547740" cy="287258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Дроп</a:t>
            </a:r>
            <a:r>
              <a:rPr kumimoji="0" lang="ru-RU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-заливщик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EB795-9B4A-0882-63DE-26BE1A441CC7}"/>
              </a:ext>
            </a:extLst>
          </p:cNvPr>
          <p:cNvSpPr txBox="1"/>
          <p:nvPr/>
        </p:nvSpPr>
        <p:spPr>
          <a:xfrm>
            <a:off x="5779832" y="2047725"/>
            <a:ext cx="179208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Дроп</a:t>
            </a:r>
            <a:r>
              <a:rPr kumimoji="0" lang="ru-RU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 получает наличные деньги от злоумышленника, вносит их на свой счет</a:t>
            </a:r>
            <a:br>
              <a:rPr kumimoji="0" lang="ru-RU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</a:br>
            <a:r>
              <a:rPr kumimoji="0" lang="ru-RU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в банке и затем переводит другим </a:t>
            </a:r>
            <a:r>
              <a:rPr kumimoji="0" lang="ru-RU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дропам</a:t>
            </a:r>
            <a:endParaRPr kumimoji="0" lang="ru-RU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roxima Nova Rg" panose="02000506030000020004" pitchFamily="2" charset="0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A9B2D5-F33C-D17F-79FC-4966214BE2DE}"/>
              </a:ext>
            </a:extLst>
          </p:cNvPr>
          <p:cNvSpPr txBox="1"/>
          <p:nvPr/>
        </p:nvSpPr>
        <p:spPr>
          <a:xfrm>
            <a:off x="7327572" y="3082483"/>
            <a:ext cx="1414456" cy="36710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8000" tIns="0" rIns="0" bIns="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Дроп</a:t>
            </a:r>
            <a:r>
              <a:rPr kumimoji="0" lang="ru-RU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-транзитник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23E60-8BBA-F475-A138-BD1C63954D81}"/>
              </a:ext>
            </a:extLst>
          </p:cNvPr>
          <p:cNvSpPr txBox="1"/>
          <p:nvPr/>
        </p:nvSpPr>
        <p:spPr>
          <a:xfrm>
            <a:off x="7327572" y="3496907"/>
            <a:ext cx="177604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Дроп</a:t>
            </a:r>
            <a:r>
              <a:rPr kumimoji="0" lang="ru-RU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 Rg" panose="02000506030000020004" pitchFamily="2" charset="0"/>
                <a:sym typeface="Helvetica Neue"/>
              </a:rPr>
              <a:t> перечисляет деньги на другую банковскую карту или электронный кошелек, при этом оставляя часть себе как «вознаграждение»</a:t>
            </a:r>
          </a:p>
        </p:txBody>
      </p:sp>
      <p:sp>
        <p:nvSpPr>
          <p:cNvPr id="14" name="Google Shape;149;p42">
            <a:extLst>
              <a:ext uri="{FF2B5EF4-FFF2-40B4-BE49-F238E27FC236}">
                <a16:creationId xmlns:a16="http://schemas.microsoft.com/office/drawing/2014/main" id="{7EEC8FE4-418B-655B-6B90-6C943E285078}"/>
              </a:ext>
            </a:extLst>
          </p:cNvPr>
          <p:cNvSpPr txBox="1"/>
          <p:nvPr/>
        </p:nvSpPr>
        <p:spPr>
          <a:xfrm>
            <a:off x="4572000" y="1069073"/>
            <a:ext cx="3829641" cy="57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buClr>
                <a:srgbClr val="000000"/>
              </a:buClr>
              <a:buSzPts val="1400"/>
            </a:pPr>
            <a:r>
              <a:rPr lang="ru-RU" sz="16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Основные схемы обмана</a:t>
            </a:r>
            <a:endParaRPr sz="1600" b="0" dirty="0">
              <a:solidFill>
                <a:schemeClr val="accent3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cxnSp>
        <p:nvCxnSpPr>
          <p:cNvPr id="16" name="Соединительная линия уступом 15">
            <a:extLst>
              <a:ext uri="{FF2B5EF4-FFF2-40B4-BE49-F238E27FC236}">
                <a16:creationId xmlns:a16="http://schemas.microsoft.com/office/drawing/2014/main" id="{16359B54-DEDD-8337-2DB7-D72D0399A2B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42535" y="2291713"/>
            <a:ext cx="687056" cy="752538"/>
          </a:xfrm>
          <a:prstGeom prst="bentConnector2">
            <a:avLst/>
          </a:prstGeom>
          <a:noFill/>
          <a:ln w="9525" cap="flat">
            <a:solidFill>
              <a:schemeClr val="accent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Соединительная линия уступом 17">
            <a:extLst>
              <a:ext uri="{FF2B5EF4-FFF2-40B4-BE49-F238E27FC236}">
                <a16:creationId xmlns:a16="http://schemas.microsoft.com/office/drawing/2014/main" id="{23B51408-6196-02A0-07AE-B34854851558}"/>
              </a:ext>
            </a:extLst>
          </p:cNvPr>
          <p:cNvCxnSpPr>
            <a:cxnSpLocks/>
          </p:cNvCxnSpPr>
          <p:nvPr/>
        </p:nvCxnSpPr>
        <p:spPr>
          <a:xfrm>
            <a:off x="7521677" y="2291713"/>
            <a:ext cx="513123" cy="752538"/>
          </a:xfrm>
          <a:prstGeom prst="bentConnector2">
            <a:avLst/>
          </a:prstGeom>
          <a:noFill/>
          <a:ln w="9525" cap="flat">
            <a:solidFill>
              <a:schemeClr val="accent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183E5E-E94E-EC7C-273A-02A4F0C1F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126" y="2829083"/>
            <a:ext cx="425715" cy="2270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1A9863-30AF-BF16-719C-3C9FCD294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293" y="2730163"/>
            <a:ext cx="352879" cy="2923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391A78-06B5-0176-4BFA-0C2C8A215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249" y="1955108"/>
            <a:ext cx="513122" cy="2587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A5E4BA5-AB65-4806-B675-4BF832515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53568" y="1978074"/>
            <a:ext cx="551390" cy="25879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7FEFE9-8166-E005-1043-02F84D661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84"/>
          <a:stretch/>
        </p:blipFill>
        <p:spPr>
          <a:xfrm rot="773884">
            <a:off x="5041673" y="482697"/>
            <a:ext cx="2705100" cy="2451846"/>
          </a:xfrm>
          <a:prstGeom prst="rect">
            <a:avLst/>
          </a:prstGeom>
        </p:spPr>
      </p:pic>
      <p:sp>
        <p:nvSpPr>
          <p:cNvPr id="159" name="Google Shape;159;p43"/>
          <p:cNvSpPr txBox="1"/>
          <p:nvPr/>
        </p:nvSpPr>
        <p:spPr>
          <a:xfrm>
            <a:off x="633412" y="1065877"/>
            <a:ext cx="3932245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ru-RU" sz="18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Приемы </a:t>
            </a:r>
            <a:r>
              <a:rPr lang="ru-RU" sz="1800" dirty="0" err="1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вишинга</a:t>
            </a:r>
            <a:r>
              <a:rPr lang="ru-RU" sz="18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, которые активно используются:</a:t>
            </a:r>
            <a:endParaRPr sz="1800" dirty="0">
              <a:solidFill>
                <a:schemeClr val="accent3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indent="-66675" algn="l"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звонки </a:t>
            </a:r>
            <a:r>
              <a:rPr lang="ru-RU" sz="1400" b="0" dirty="0" err="1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лжесотрудников</a:t>
            </a: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МВД, прокуратуры, Центробанка </a:t>
            </a:r>
            <a:r>
              <a:rPr lang="ru-RU" sz="14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 легендами: </a:t>
            </a:r>
          </a:p>
          <a:p>
            <a:pPr indent="-66675" algn="l"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endParaRPr lang="ru-RU"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indent="-66675" algn="l"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endParaRPr lang="ru-RU"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indent="-66675" algn="l"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endParaRPr lang="ru-RU"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indent="-66675" algn="l"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endParaRPr lang="ru-RU"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indent="-66675" algn="l"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endParaRPr lang="ru-RU"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indent="-66675" algn="l"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звонки представителей</a:t>
            </a:r>
            <a:b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Социального фонда России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indent="-66675" algn="l"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звонки из </a:t>
            </a:r>
            <a:r>
              <a:rPr lang="ru-RU" sz="1400" b="0" dirty="0" err="1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call</a:t>
            </a: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-центров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indent="-66675" algn="l"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предложения сделать инвестиции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B761D46-FA37-4DF2-1D07-3D98FF41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ВИШИНГ</a:t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318B9A-DFC8-7ECC-E330-7D6B58DE6BB5}"/>
              </a:ext>
            </a:extLst>
          </p:cNvPr>
          <p:cNvSpPr/>
          <p:nvPr/>
        </p:nvSpPr>
        <p:spPr>
          <a:xfrm>
            <a:off x="5229704" y="2451586"/>
            <a:ext cx="3914295" cy="23055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25A684-3E9F-40AA-5360-65CE57C9F150}"/>
              </a:ext>
            </a:extLst>
          </p:cNvPr>
          <p:cNvSpPr/>
          <p:nvPr/>
        </p:nvSpPr>
        <p:spPr>
          <a:xfrm>
            <a:off x="5307425" y="2451585"/>
            <a:ext cx="113265" cy="2305589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8" name="Google Shape;158;p43"/>
          <p:cNvSpPr txBox="1"/>
          <p:nvPr/>
        </p:nvSpPr>
        <p:spPr>
          <a:xfrm>
            <a:off x="5571460" y="2615459"/>
            <a:ext cx="3421985" cy="179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800"/>
            </a:pPr>
            <a:r>
              <a:rPr lang="ru-RU" sz="1400" dirty="0" err="1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Вишинг</a:t>
            </a: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- это форма фишингового мошенничества, когда злоумышленники используют телефонные звонки и голосовые сообщения, чтобы обманом заставить жертву разгласить конфиденциальную информацию, такую как номера счетов, пароли и данные кредитных карт. 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8F9AF2-A758-3227-D768-B7605EE88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425" y="2104102"/>
            <a:ext cx="467648" cy="467648"/>
          </a:xfrm>
          <a:prstGeom prst="rect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F02079AE-366F-3EE5-4432-1DA977CFC0E6}"/>
              </a:ext>
            </a:extLst>
          </p:cNvPr>
          <p:cNvSpPr/>
          <p:nvPr/>
        </p:nvSpPr>
        <p:spPr>
          <a:xfrm>
            <a:off x="111406" y="2364738"/>
            <a:ext cx="1564718" cy="5111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F00EB985-4D48-FDE5-3172-CDEE22B5B6C0}"/>
              </a:ext>
            </a:extLst>
          </p:cNvPr>
          <p:cNvSpPr/>
          <p:nvPr/>
        </p:nvSpPr>
        <p:spPr>
          <a:xfrm>
            <a:off x="1748182" y="2364738"/>
            <a:ext cx="3421102" cy="5111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Google Shape;107;p8">
            <a:extLst>
              <a:ext uri="{FF2B5EF4-FFF2-40B4-BE49-F238E27FC236}">
                <a16:creationId xmlns:a16="http://schemas.microsoft.com/office/drawing/2014/main" id="{91D47B0A-639F-EEB8-61D9-C183C0B677B4}"/>
              </a:ext>
            </a:extLst>
          </p:cNvPr>
          <p:cNvSpPr txBox="1"/>
          <p:nvPr/>
        </p:nvSpPr>
        <p:spPr>
          <a:xfrm>
            <a:off x="120134" y="2463451"/>
            <a:ext cx="1524341" cy="328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на вас оформлен кредит</a:t>
            </a:r>
            <a:endParaRPr sz="12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7;p8">
            <a:extLst>
              <a:ext uri="{FF2B5EF4-FFF2-40B4-BE49-F238E27FC236}">
                <a16:creationId xmlns:a16="http://schemas.microsoft.com/office/drawing/2014/main" id="{79E18693-BBF2-91DD-C4EB-29095881B5E9}"/>
              </a:ext>
            </a:extLst>
          </p:cNvPr>
          <p:cNvSpPr txBox="1"/>
          <p:nvPr/>
        </p:nvSpPr>
        <p:spPr>
          <a:xfrm>
            <a:off x="1838531" y="2463451"/>
            <a:ext cx="3240404" cy="328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 доверенности от вашего имени пытаются снять деньги с банковского счета</a:t>
            </a:r>
            <a:endParaRPr sz="12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CB9B3C3-ED90-C624-685A-47AF0E041178}"/>
              </a:ext>
            </a:extLst>
          </p:cNvPr>
          <p:cNvSpPr/>
          <p:nvPr/>
        </p:nvSpPr>
        <p:spPr>
          <a:xfrm>
            <a:off x="111406" y="2949954"/>
            <a:ext cx="2119730" cy="5111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Google Shape;107;p8">
            <a:extLst>
              <a:ext uri="{FF2B5EF4-FFF2-40B4-BE49-F238E27FC236}">
                <a16:creationId xmlns:a16="http://schemas.microsoft.com/office/drawing/2014/main" id="{1314B85B-2FC9-9375-08CD-B2FA14BEF5D0}"/>
              </a:ext>
            </a:extLst>
          </p:cNvPr>
          <p:cNvSpPr txBox="1"/>
          <p:nvPr/>
        </p:nvSpPr>
        <p:spPr>
          <a:xfrm>
            <a:off x="253308" y="3046876"/>
            <a:ext cx="1866547" cy="328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из-за санкций ваши деньги заблокированы</a:t>
            </a:r>
            <a:endParaRPr sz="12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DB17D42-6427-5FB1-1F23-C665A20BCB80}"/>
              </a:ext>
            </a:extLst>
          </p:cNvPr>
          <p:cNvSpPr/>
          <p:nvPr/>
        </p:nvSpPr>
        <p:spPr>
          <a:xfrm>
            <a:off x="2287678" y="2949954"/>
            <a:ext cx="2284322" cy="5111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Google Shape;107;p8">
            <a:extLst>
              <a:ext uri="{FF2B5EF4-FFF2-40B4-BE49-F238E27FC236}">
                <a16:creationId xmlns:a16="http://schemas.microsoft.com/office/drawing/2014/main" id="{7D20A5A0-8239-1F7F-8929-69E53F791E2A}"/>
              </a:ext>
            </a:extLst>
          </p:cNvPr>
          <p:cNvSpPr txBox="1"/>
          <p:nvPr/>
        </p:nvSpPr>
        <p:spPr>
          <a:xfrm>
            <a:off x="2429580" y="3046876"/>
            <a:ext cx="2014404" cy="328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200"/>
            </a:pPr>
            <a:r>
              <a:rPr lang="ru-RU" sz="12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проводится расследование, и вы свидетель</a:t>
            </a:r>
            <a:endParaRPr sz="1200" b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171517-96E3-4948-5EBC-C7737D317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224">
            <a:off x="6958935" y="653203"/>
            <a:ext cx="355600" cy="431800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9FBD64C-DE44-5473-FD4C-C5A85C414763}"/>
              </a:ext>
            </a:extLst>
          </p:cNvPr>
          <p:cNvGrpSpPr/>
          <p:nvPr/>
        </p:nvGrpSpPr>
        <p:grpSpPr>
          <a:xfrm>
            <a:off x="5959631" y="1031008"/>
            <a:ext cx="1000125" cy="508470"/>
            <a:chOff x="5959631" y="1031008"/>
            <a:chExt cx="1000125" cy="508470"/>
          </a:xfrm>
        </p:grpSpPr>
        <p:sp>
          <p:nvSpPr>
            <p:cNvPr id="23" name="Скругленная прямоугольная выноска 22">
              <a:extLst>
                <a:ext uri="{FF2B5EF4-FFF2-40B4-BE49-F238E27FC236}">
                  <a16:creationId xmlns:a16="http://schemas.microsoft.com/office/drawing/2014/main" id="{F7957F3B-D7B4-0319-4AF6-CE09606D89A3}"/>
                </a:ext>
              </a:extLst>
            </p:cNvPr>
            <p:cNvSpPr/>
            <p:nvPr/>
          </p:nvSpPr>
          <p:spPr>
            <a:xfrm rot="20753916">
              <a:off x="5959631" y="1031008"/>
              <a:ext cx="1000125" cy="508470"/>
            </a:xfrm>
            <a:prstGeom prst="wedgeRoundRectCallout">
              <a:avLst/>
            </a:prstGeom>
            <a:solidFill>
              <a:schemeClr val="bg1"/>
            </a:solidFill>
            <a:ln w="12700" cap="flat">
              <a:solidFill>
                <a:schemeClr val="accent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4" name="Заголовок 3">
              <a:extLst>
                <a:ext uri="{FF2B5EF4-FFF2-40B4-BE49-F238E27FC236}">
                  <a16:creationId xmlns:a16="http://schemas.microsoft.com/office/drawing/2014/main" id="{73AC2A60-612F-A281-3D57-91263915ECED}"/>
                </a:ext>
              </a:extLst>
            </p:cNvPr>
            <p:cNvSpPr txBox="1">
              <a:spLocks/>
            </p:cNvSpPr>
            <p:nvPr/>
          </p:nvSpPr>
          <p:spPr>
            <a:xfrm rot="20600527">
              <a:off x="6016217" y="1076284"/>
              <a:ext cx="933464" cy="2654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t">
              <a:noAutofit/>
            </a:bodyPr>
            <a:lstStyle>
              <a:lvl1pPr marL="0" marR="0" indent="0" algn="l" defTabSz="278607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1" i="0" u="none" strike="noStrike" cap="none" spc="0" baseline="0">
                  <a:solidFill>
                    <a:srgbClr val="000000"/>
                  </a:solidFill>
                  <a:uFillTx/>
                  <a:latin typeface="Proxima Nova Rg" panose="02000506030000020004" pitchFamily="2" charset="0"/>
                  <a:ea typeface="+mn-ea"/>
                  <a:cs typeface="+mn-cs"/>
                  <a:sym typeface="Helvetica Neue Medium"/>
                </a:defRPr>
              </a:lvl1pPr>
              <a:lvl2pPr marL="0" marR="0" indent="154305" algn="ctr" defTabSz="278607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78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2pPr>
              <a:lvl3pPr marL="0" marR="0" indent="308610" algn="ctr" defTabSz="278607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78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3pPr>
              <a:lvl4pPr marL="0" marR="0" indent="462915" algn="ctr" defTabSz="278607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78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4pPr>
              <a:lvl5pPr marL="0" marR="0" indent="617220" algn="ctr" defTabSz="278607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78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5pPr>
              <a:lvl6pPr marL="0" marR="0" indent="771525" algn="ctr" defTabSz="278607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78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6pPr>
              <a:lvl7pPr marL="0" marR="0" indent="925830" algn="ctr" defTabSz="278607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78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7pPr>
              <a:lvl8pPr marL="0" marR="0" indent="1080135" algn="ctr" defTabSz="278607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78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8pPr>
              <a:lvl9pPr marL="0" marR="0" indent="1234440" algn="ctr" defTabSz="278607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78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9pPr>
            </a:lstStyle>
            <a:p>
              <a:pPr algn="ctr" hangingPunct="1"/>
              <a:r>
                <a:rPr lang="ru-RU" sz="2800" spc="600" dirty="0">
                  <a:solidFill>
                    <a:schemeClr val="accent3"/>
                  </a:solidFill>
                </a:rPr>
                <a:t>!!!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37E5AB-2EAF-74F6-00F6-1DE0A9BA2C5E}"/>
              </a:ext>
            </a:extLst>
          </p:cNvPr>
          <p:cNvSpPr/>
          <p:nvPr/>
        </p:nvSpPr>
        <p:spPr>
          <a:xfrm>
            <a:off x="2850444" y="3729774"/>
            <a:ext cx="6090355" cy="979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7" name="Google Shape;167;p44"/>
          <p:cNvSpPr txBox="1"/>
          <p:nvPr/>
        </p:nvSpPr>
        <p:spPr>
          <a:xfrm>
            <a:off x="3951391" y="3938237"/>
            <a:ext cx="4396154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buClr>
                <a:srgbClr val="000000"/>
              </a:buClr>
              <a:buSzPts val="1800"/>
            </a:pPr>
            <a:r>
              <a:rPr lang="ru-RU" sz="1400" dirty="0">
                <a:latin typeface="Proxima Nova Rg" panose="02000506030000020004" pitchFamily="2" charset="0"/>
                <a:ea typeface="Times New Roman"/>
                <a:cs typeface="Times New Roman"/>
                <a:sym typeface="Times New Roman"/>
              </a:rPr>
              <a:t>Мошенничество с использованием QR-кода</a:t>
            </a:r>
            <a:r>
              <a:rPr lang="ru-RU" sz="14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- использование сгенерированного QR-кода для кражи денег у ничего не подозревающих людей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907F4D2-3153-E621-C842-61EAC46C4CB3}"/>
              </a:ext>
            </a:extLst>
          </p:cNvPr>
          <p:cNvGrpSpPr/>
          <p:nvPr/>
        </p:nvGrpSpPr>
        <p:grpSpPr>
          <a:xfrm>
            <a:off x="3430" y="946191"/>
            <a:ext cx="3544001" cy="3989994"/>
            <a:chOff x="3430" y="1063756"/>
            <a:chExt cx="3544001" cy="398999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877951F-4775-142F-E82D-A50B8CB62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" y="1063756"/>
              <a:ext cx="3544001" cy="3989994"/>
            </a:xfrm>
            <a:prstGeom prst="rect">
              <a:avLst/>
            </a:prstGeom>
          </p:spPr>
        </p:pic>
        <p:pic>
          <p:nvPicPr>
            <p:cNvPr id="168" name="Google Shape;168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42333" y="2617671"/>
              <a:ext cx="1108112" cy="1108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44"/>
          <p:cNvSpPr txBox="1"/>
          <p:nvPr/>
        </p:nvSpPr>
        <p:spPr>
          <a:xfrm>
            <a:off x="3951391" y="1310275"/>
            <a:ext cx="4491554" cy="231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>
              <a:spcAft>
                <a:spcPts val="300"/>
              </a:spcAft>
              <a:buClr>
                <a:srgbClr val="000000"/>
              </a:buClr>
              <a:buSzPts val="1800"/>
            </a:pPr>
            <a:r>
              <a:rPr lang="ru-RU" sz="1600" dirty="0">
                <a:solidFill>
                  <a:schemeClr val="accent4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Схемы мошенничества </a:t>
            </a:r>
            <a:r>
              <a:rPr lang="ru-RU" sz="1600" dirty="0" err="1">
                <a:solidFill>
                  <a:schemeClr val="accent4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c</a:t>
            </a:r>
            <a:r>
              <a:rPr lang="ru-RU" sz="1600" dirty="0">
                <a:solidFill>
                  <a:schemeClr val="accent4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 QR-кодами:</a:t>
            </a:r>
            <a:endParaRPr sz="1600" dirty="0">
              <a:solidFill>
                <a:schemeClr val="accent4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85750" indent="-285750" algn="l">
              <a:spcAft>
                <a:spcPts val="300"/>
              </a:spcAft>
              <a:buClr>
                <a:schemeClr val="accent4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снятие денег с карты или со счета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85750" indent="-285750" algn="l">
              <a:spcAft>
                <a:spcPts val="300"/>
              </a:spcAft>
              <a:buClr>
                <a:schemeClr val="accent4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«кража» QR-кода в магазине</a:t>
            </a:r>
            <a:endParaRPr sz="1400" b="0" dirty="0">
              <a:solidFill>
                <a:schemeClr val="dk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85750" indent="-285750" algn="l">
              <a:spcAft>
                <a:spcPts val="300"/>
              </a:spcAft>
              <a:buClr>
                <a:schemeClr val="accent4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на листовках с объявлениями, со скидками, акциями и т. п.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85750" indent="-285750" algn="l">
              <a:spcAft>
                <a:spcPts val="300"/>
              </a:spcAft>
              <a:buClr>
                <a:schemeClr val="accent4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 ресторанах и кафе: поверх настоящего QR-кода мошенники приклеивают собственный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285750" indent="-285750" algn="l">
              <a:spcAft>
                <a:spcPts val="300"/>
              </a:spcAft>
              <a:buClr>
                <a:schemeClr val="accent4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dk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на поддельных квитанциях на оплату коммунальных платежей</a:t>
            </a: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spcAft>
                <a:spcPts val="300"/>
              </a:spcAft>
              <a:buClr>
                <a:srgbClr val="000000"/>
              </a:buClr>
              <a:buSzPts val="1400"/>
            </a:pPr>
            <a:endParaRPr sz="14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73A5E-2F87-C8F8-5B92-8BD73EE9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МОШЕННИЧЕСТВО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С ИСПОЛЬЗОВАНИЕМ </a:t>
            </a:r>
            <a:r>
              <a:rPr lang="en" dirty="0"/>
              <a:t>QR-</a:t>
            </a:r>
            <a:r>
              <a:rPr lang="ru-RU" dirty="0"/>
              <a:t>КОДА</a:t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7B1CCB-D382-ACBF-0D1F-7C8734CB75FC}"/>
              </a:ext>
            </a:extLst>
          </p:cNvPr>
          <p:cNvSpPr/>
          <p:nvPr/>
        </p:nvSpPr>
        <p:spPr>
          <a:xfrm flipH="1">
            <a:off x="8913132" y="3729775"/>
            <a:ext cx="227438" cy="97908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8298DA-C436-1B3E-2025-C1835CC9F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45058" y="3470053"/>
            <a:ext cx="465961" cy="46764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3021558-5212-9959-2F26-1255F1366712}"/>
              </a:ext>
            </a:extLst>
          </p:cNvPr>
          <p:cNvSpPr/>
          <p:nvPr/>
        </p:nvSpPr>
        <p:spPr>
          <a:xfrm>
            <a:off x="4831981" y="1516566"/>
            <a:ext cx="4312020" cy="3594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74" name="Google Shape;174;p45" descr="Picture backgro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0632" y="465335"/>
            <a:ext cx="1095917" cy="89058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5"/>
          <p:cNvSpPr/>
          <p:nvPr/>
        </p:nvSpPr>
        <p:spPr>
          <a:xfrm>
            <a:off x="352697" y="301632"/>
            <a:ext cx="742950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tx1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ДЕТЕКТИВНЫЙ КВИЗ.  </a:t>
            </a:r>
            <a:r>
              <a:rPr lang="ru-RU" sz="1500" dirty="0">
                <a:solidFill>
                  <a:schemeClr val="accent3"/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1</a:t>
            </a:r>
            <a:endParaRPr sz="1500" dirty="0">
              <a:solidFill>
                <a:schemeClr val="accent3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5"/>
          <p:cNvSpPr txBox="1"/>
          <p:nvPr/>
        </p:nvSpPr>
        <p:spPr>
          <a:xfrm>
            <a:off x="5060615" y="1525608"/>
            <a:ext cx="3912566" cy="373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800"/>
            </a:pPr>
            <a:endParaRPr sz="14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lvl="4" indent="0" algn="l">
              <a:buClr>
                <a:srgbClr val="000000"/>
              </a:buClr>
              <a:buSzPts val="1800"/>
            </a:pPr>
            <a:r>
              <a:rPr lang="ru-RU" sz="140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ЛЕГЕНДА ДЛЯ АГЕНТСТВ</a:t>
            </a:r>
            <a:r>
              <a:rPr lang="ru-RU" sz="14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:</a:t>
            </a:r>
          </a:p>
          <a:p>
            <a:pPr lvl="4" indent="0" algn="l">
              <a:buClr>
                <a:srgbClr val="000000"/>
              </a:buClr>
              <a:buSzPts val="1800"/>
            </a:pPr>
            <a:endParaRPr sz="14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lvl="4" indent="0" algn="l">
              <a:buClr>
                <a:srgbClr val="000000"/>
              </a:buClr>
              <a:buSzPts val="1800"/>
            </a:pPr>
            <a:r>
              <a:rPr lang="ru-RU" sz="14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Кафе «Кукольное чаепитие» - излюбленное место встречи молодежи нашего района. </a:t>
            </a:r>
            <a:br>
              <a:rPr lang="ru-RU" sz="14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4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Тут много столиков, приятная атмосфера, доброжелательный персонал и возможность заниматься своими делами в коворкинг-зоне. Рядом с кафе находится университет, школа и центр подготовки и детского творчества, </a:t>
            </a:r>
            <a:br>
              <a:rPr lang="ru-RU" sz="14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400" b="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а потому в кафе нет отбоя от посетителей – школьников и студентов. </a:t>
            </a:r>
          </a:p>
          <a:p>
            <a:pPr lvl="4" indent="0" algn="l">
              <a:buClr>
                <a:srgbClr val="000000"/>
              </a:buClr>
              <a:buSzPts val="1800"/>
            </a:pPr>
            <a:r>
              <a:rPr lang="ru-RU" sz="1400" dirty="0">
                <a:solidFill>
                  <a:schemeClr val="tx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Но сегодня в кафе произошло неприятное событие, которое впоследствии было определено как финансовое мошенничество </a:t>
            </a:r>
            <a:endParaRPr sz="140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800"/>
            </a:pPr>
            <a:endParaRPr sz="1400" b="0" dirty="0">
              <a:solidFill>
                <a:schemeClr val="tx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5"/>
          <p:cNvSpPr txBox="1"/>
          <p:nvPr/>
        </p:nvSpPr>
        <p:spPr>
          <a:xfrm>
            <a:off x="581332" y="1079330"/>
            <a:ext cx="4250648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800"/>
            </a:pPr>
            <a:r>
              <a:rPr lang="ru-RU" sz="120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ИСТОРИЯ</a:t>
            </a:r>
            <a:r>
              <a:rPr lang="ru-RU" sz="12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:</a:t>
            </a:r>
            <a:endParaRPr sz="12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800"/>
            </a:pPr>
            <a: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В нашем прекрасном городе участились случаи финансового мошенничества, причем пострадавшими в основном стали школьники</a:t>
            </a:r>
            <a:b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и студенты. Четыре успешных детективных агентств города получили запрос</a:t>
            </a:r>
            <a:b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на расследование нескольких случаев</a:t>
            </a:r>
            <a:b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и выявление основных признаков такого мошенничества. </a:t>
            </a:r>
          </a:p>
          <a:p>
            <a:pPr algn="l">
              <a:buClr>
                <a:srgbClr val="000000"/>
              </a:buClr>
              <a:buSzPts val="1800"/>
            </a:pPr>
            <a:endParaRPr lang="ru-RU" sz="1500" b="0" dirty="0"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800"/>
            </a:pPr>
            <a: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Мэр города хочет осуществить проект</a:t>
            </a:r>
            <a:b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по созданию бота-помощника для распознавания таких мошенничеств. </a:t>
            </a:r>
            <a:b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500" b="0" dirty="0"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Для этого нужны результаты работы лучших из лучших детективов города. </a:t>
            </a:r>
          </a:p>
          <a:p>
            <a:pPr algn="l">
              <a:buClr>
                <a:srgbClr val="000000"/>
              </a:buClr>
              <a:buSzPts val="1800"/>
            </a:pPr>
            <a:r>
              <a:rPr lang="ru-RU" sz="1500" dirty="0">
                <a:solidFill>
                  <a:schemeClr val="accent3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Приступим же к расследованию</a:t>
            </a:r>
            <a:endParaRPr sz="1500" dirty="0">
              <a:solidFill>
                <a:schemeClr val="accent3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C25E89-B4B0-6AEA-3FFD-5121B5482370}"/>
              </a:ext>
            </a:extLst>
          </p:cNvPr>
          <p:cNvSpPr/>
          <p:nvPr/>
        </p:nvSpPr>
        <p:spPr>
          <a:xfrm>
            <a:off x="352697" y="836023"/>
            <a:ext cx="4479283" cy="430747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926F2B-E346-FEF9-C816-A39FDDF1C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53" y="1189058"/>
            <a:ext cx="679450" cy="673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C4B3AE-2B9E-D022-BAFE-33D57D384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3" y="3283766"/>
            <a:ext cx="432565" cy="5046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скругленными соседними углами 28">
            <a:extLst>
              <a:ext uri="{FF2B5EF4-FFF2-40B4-BE49-F238E27FC236}">
                <a16:creationId xmlns:a16="http://schemas.microsoft.com/office/drawing/2014/main" id="{9435E9DC-F965-8130-0D5A-399946C6DBDB}"/>
              </a:ext>
            </a:extLst>
          </p:cNvPr>
          <p:cNvSpPr/>
          <p:nvPr/>
        </p:nvSpPr>
        <p:spPr>
          <a:xfrm>
            <a:off x="4190051" y="4077464"/>
            <a:ext cx="4853815" cy="1066036"/>
          </a:xfrm>
          <a:prstGeom prst="round2Same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A5AFCCF-BD66-5225-4546-67DD6FB4A752}"/>
              </a:ext>
            </a:extLst>
          </p:cNvPr>
          <p:cNvSpPr/>
          <p:nvPr/>
        </p:nvSpPr>
        <p:spPr>
          <a:xfrm>
            <a:off x="4397596" y="2938890"/>
            <a:ext cx="4402019" cy="1015663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9FEAF521-4C4F-9C2C-3984-25636E60927C}"/>
              </a:ext>
            </a:extLst>
          </p:cNvPr>
          <p:cNvSpPr/>
          <p:nvPr/>
        </p:nvSpPr>
        <p:spPr>
          <a:xfrm>
            <a:off x="496677" y="3476167"/>
            <a:ext cx="3296831" cy="1423141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3129AF5-346E-19EB-9502-01ACE5ECC57A}"/>
              </a:ext>
            </a:extLst>
          </p:cNvPr>
          <p:cNvSpPr/>
          <p:nvPr/>
        </p:nvSpPr>
        <p:spPr>
          <a:xfrm>
            <a:off x="4397596" y="1690596"/>
            <a:ext cx="4416797" cy="1117093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61BABD4C-3C64-781E-AC15-1F5FE011BC73}"/>
              </a:ext>
            </a:extLst>
          </p:cNvPr>
          <p:cNvSpPr/>
          <p:nvPr/>
        </p:nvSpPr>
        <p:spPr>
          <a:xfrm>
            <a:off x="4382818" y="827925"/>
            <a:ext cx="4416797" cy="660161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C97C9146-75B2-87E7-917B-0CB7A23B3448}"/>
              </a:ext>
            </a:extLst>
          </p:cNvPr>
          <p:cNvSpPr/>
          <p:nvPr/>
        </p:nvSpPr>
        <p:spPr>
          <a:xfrm>
            <a:off x="512199" y="1871919"/>
            <a:ext cx="3296831" cy="1515804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01D75BAE-96F0-75D3-A96C-38EEB4C2E985}"/>
              </a:ext>
            </a:extLst>
          </p:cNvPr>
          <p:cNvSpPr/>
          <p:nvPr/>
        </p:nvSpPr>
        <p:spPr>
          <a:xfrm>
            <a:off x="512199" y="549179"/>
            <a:ext cx="3296831" cy="1241848"/>
          </a:xfrm>
          <a:prstGeom prst="roundRect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4" name="Google Shape;184;g2ec6d63d3aa_2_57"/>
          <p:cNvSpPr txBox="1"/>
          <p:nvPr/>
        </p:nvSpPr>
        <p:spPr>
          <a:xfrm>
            <a:off x="4347037" y="4077464"/>
            <a:ext cx="4661049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1300"/>
            </a:pP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Задача: </a:t>
            </a:r>
            <a:r>
              <a:rPr lang="ru-RU" sz="1100" b="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определить – кто из героев в «зоне риска» финансовых мошенников (возможно несколько вариантов).</a:t>
            </a:r>
            <a:endParaRPr sz="1100" b="0" dirty="0">
              <a:solidFill>
                <a:schemeClr val="bg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algn="l">
              <a:buClr>
                <a:srgbClr val="000000"/>
              </a:buClr>
              <a:buSzPts val="1300"/>
            </a:pP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Форма ответа: </a:t>
            </a:r>
            <a:endParaRPr sz="1100" dirty="0">
              <a:solidFill>
                <a:schemeClr val="bg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  <a:p>
            <a:pPr marL="109537" algn="l">
              <a:buClr>
                <a:srgbClr val="FF0000"/>
              </a:buClr>
              <a:buSzPts val="1300"/>
            </a:pP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1) Команда     				2) Имя героя </a:t>
            </a:r>
            <a:b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</a:br>
            <a:r>
              <a:rPr lang="ru-RU" sz="1100" dirty="0">
                <a:solidFill>
                  <a:schemeClr val="bg1"/>
                </a:solidFill>
                <a:latin typeface="Proxima Nova Rg" panose="02000506030000020004" pitchFamily="2" charset="0"/>
                <a:ea typeface="Arial"/>
                <a:cs typeface="Arial"/>
                <a:sym typeface="Arial"/>
              </a:rPr>
              <a:t>3) Указать признаки, по которым герой отнесен в «зону риска»</a:t>
            </a:r>
            <a:endParaRPr sz="1100" dirty="0">
              <a:solidFill>
                <a:schemeClr val="bg1"/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" name="Google Shape;175;p45">
            <a:extLst>
              <a:ext uri="{FF2B5EF4-FFF2-40B4-BE49-F238E27FC236}">
                <a16:creationId xmlns:a16="http://schemas.microsoft.com/office/drawing/2014/main" id="{AA9679A0-346F-0E67-E4FD-4291A813295F}"/>
              </a:ext>
            </a:extLst>
          </p:cNvPr>
          <p:cNvSpPr/>
          <p:nvPr/>
        </p:nvSpPr>
        <p:spPr>
          <a:xfrm>
            <a:off x="313106" y="118474"/>
            <a:ext cx="1227459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l">
              <a:buClr>
                <a:srgbClr val="000000"/>
              </a:buClr>
              <a:buSzPts val="2000"/>
            </a:pPr>
            <a:r>
              <a:rPr lang="ru-RU" sz="1500" dirty="0">
                <a:solidFill>
                  <a:schemeClr val="bg2">
                    <a:lumMod val="75000"/>
                  </a:schemeClr>
                </a:solidFill>
                <a:latin typeface="Proxima Nova Rg" panose="02000506030000020004" pitchFamily="2" charset="0"/>
                <a:ea typeface="Tahoma"/>
                <a:cs typeface="Tahoma"/>
                <a:sym typeface="Tahoma"/>
              </a:rPr>
              <a:t>ТУР 1</a:t>
            </a:r>
            <a:endParaRPr sz="1500" dirty="0">
              <a:solidFill>
                <a:schemeClr val="bg2">
                  <a:lumMod val="75000"/>
                </a:schemeClr>
              </a:solidFill>
              <a:latin typeface="Proxima Nova Rg" panose="02000506030000020004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A12AF0-3FD9-68E4-B0DF-A3328025B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4" y="3463899"/>
            <a:ext cx="824131" cy="824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DC1662-6F5A-C8C6-9083-81663A576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49" y="1609886"/>
            <a:ext cx="824131" cy="8241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7784D-A7EF-E371-3E33-C29EFE562A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53" y="2932756"/>
            <a:ext cx="820262" cy="8241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DEB780-BF7C-7CAB-8B86-A2E66BDC23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0" y="1859651"/>
            <a:ext cx="820262" cy="8202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A2CBC4-DE65-3244-786A-B8D7CF2F78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4" y="549180"/>
            <a:ext cx="824131" cy="8202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FB799D-91F8-EF63-AED4-0F20A275B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49" y="585679"/>
            <a:ext cx="824131" cy="8202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DD91504-C3D5-2DBA-AF25-16C8D024D5A1}"/>
              </a:ext>
            </a:extLst>
          </p:cNvPr>
          <p:cNvSpPr txBox="1"/>
          <p:nvPr/>
        </p:nvSpPr>
        <p:spPr>
          <a:xfrm>
            <a:off x="983064" y="549180"/>
            <a:ext cx="2747719" cy="1138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noAutofit/>
          </a:bodyPr>
          <a:lstStyle/>
          <a:p>
            <a:pPr algn="l">
              <a:buClr>
                <a:srgbClr val="000000"/>
              </a:buClr>
              <a:buSzPts val="1200"/>
            </a:pPr>
            <a:r>
              <a:rPr lang="ru-RU" sz="900" dirty="0">
                <a:latin typeface="Proxima Nova"/>
                <a:ea typeface="Proxima Nova"/>
                <a:cs typeface="Proxima Nova"/>
              </a:rPr>
              <a:t>Марина</a:t>
            </a:r>
          </a:p>
          <a:p>
            <a:pPr lvl="0" algn="l">
              <a:buClr>
                <a:srgbClr val="000000"/>
              </a:buClr>
              <a:buSzPts val="1200"/>
            </a:pPr>
            <a:r>
              <a:rPr lang="ru-RU" sz="900" b="0" dirty="0">
                <a:latin typeface="Proxima Nova"/>
                <a:ea typeface="Proxima Nova"/>
                <a:cs typeface="Proxima Nova"/>
              </a:rPr>
              <a:t>Девушке 17 лет, она выпускница 11 А школы №117, </a:t>
            </a:r>
            <a:br>
              <a:rPr lang="ru-RU" sz="900" b="0" dirty="0">
                <a:latin typeface="Proxima Nova"/>
                <a:ea typeface="Proxima Nova"/>
                <a:cs typeface="Proxima Nova"/>
              </a:rPr>
            </a:br>
            <a:r>
              <a:rPr lang="ru-RU" sz="900" b="0" dirty="0">
                <a:latin typeface="Proxima Nova"/>
                <a:ea typeface="Proxima Nova"/>
                <a:cs typeface="Proxima Nova"/>
              </a:rPr>
              <a:t>в кафе появляется периодически, когда требуется пообедать или дождаться встречи с репетиторами</a:t>
            </a:r>
            <a:br>
              <a:rPr lang="ru-RU" sz="900" b="0" dirty="0">
                <a:latin typeface="Proxima Nova"/>
                <a:ea typeface="Proxima Nova"/>
                <a:cs typeface="Proxima Nova"/>
              </a:rPr>
            </a:br>
            <a:r>
              <a:rPr lang="ru-RU" sz="900" b="0" dirty="0">
                <a:latin typeface="Proxima Nova"/>
                <a:ea typeface="Proxima Nova"/>
                <a:cs typeface="Proxima Nova"/>
              </a:rPr>
              <a:t>из центра подготовки. Мечта – стать медицинским работником. Скроллинг считает неинтересным, </a:t>
            </a:r>
            <a:br>
              <a:rPr lang="ru-RU" sz="900" b="0" dirty="0">
                <a:latin typeface="Proxima Nova"/>
                <a:ea typeface="Proxima Nova"/>
                <a:cs typeface="Proxima Nova"/>
              </a:rPr>
            </a:br>
            <a:r>
              <a:rPr lang="ru-RU" sz="900" b="0" dirty="0">
                <a:latin typeface="Proxima Nova"/>
                <a:ea typeface="Proxima Nova"/>
                <a:cs typeface="Proxima Nova"/>
              </a:rPr>
              <a:t>в кафе в процессе ожидания читает только несколько полезных </a:t>
            </a:r>
            <a:r>
              <a:rPr lang="ru-RU" sz="900" dirty="0">
                <a:latin typeface="Proxima Nova"/>
                <a:ea typeface="Proxima Nova"/>
                <a:cs typeface="Proxima Nova"/>
              </a:rPr>
              <a:t>блогов.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5629B9-2994-5A4A-8AA4-78DBCB88F9AC}"/>
              </a:ext>
            </a:extLst>
          </p:cNvPr>
          <p:cNvSpPr txBox="1"/>
          <p:nvPr/>
        </p:nvSpPr>
        <p:spPr>
          <a:xfrm>
            <a:off x="4878754" y="907274"/>
            <a:ext cx="3920861" cy="969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dirty="0">
                <a:latin typeface="Proxima Nova"/>
                <a:ea typeface="Proxima Nova"/>
                <a:cs typeface="Proxima Nova"/>
              </a:rPr>
              <a:t>Мурат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dirty="0">
                <a:latin typeface="Proxima Nova"/>
                <a:ea typeface="Proxima Nova"/>
                <a:cs typeface="Proxima Nova"/>
              </a:rPr>
              <a:t>Учится вместе с Алексеем, планирует открывать свой бизнес и изучает на досуге цифровые инструменты, которые помогут управлять будущим бизнес-проектом. В кафе постоянно разговаривает по телефону.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86E2DC-018A-D44F-6302-6484A67028B5}"/>
              </a:ext>
            </a:extLst>
          </p:cNvPr>
          <p:cNvSpPr txBox="1"/>
          <p:nvPr/>
        </p:nvSpPr>
        <p:spPr>
          <a:xfrm>
            <a:off x="976628" y="1937323"/>
            <a:ext cx="2760593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noAutofit/>
          </a:bodyPr>
          <a:lstStyle/>
          <a:p>
            <a:pPr algn="l">
              <a:buClr>
                <a:srgbClr val="000000"/>
              </a:buClr>
              <a:buSzPts val="1200"/>
            </a:pPr>
            <a:r>
              <a:rPr lang="ru-RU" sz="900" dirty="0">
                <a:latin typeface="Proxima Nova"/>
                <a:ea typeface="Proxima Nova"/>
                <a:cs typeface="Proxima Nova"/>
              </a:rPr>
              <a:t>Данила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dirty="0">
                <a:latin typeface="Proxima Nova"/>
                <a:ea typeface="Proxima Nova"/>
                <a:cs typeface="Proxima Nova"/>
              </a:rPr>
              <a:t>Одноклассник Марины, любитель долгих телефонных разговоров, которые не прекращает</a:t>
            </a:r>
            <a:br>
              <a:rPr lang="ru-RU" sz="900" b="0" dirty="0">
                <a:latin typeface="Proxima Nova"/>
                <a:ea typeface="Proxima Nova"/>
                <a:cs typeface="Proxima Nova"/>
              </a:rPr>
            </a:br>
            <a:r>
              <a:rPr lang="ru-RU" sz="900" b="0" dirty="0">
                <a:latin typeface="Proxima Nova"/>
                <a:ea typeface="Proxima Nova"/>
                <a:cs typeface="Proxima Nova"/>
              </a:rPr>
              <a:t>и в обеденный перерыв. Сторонник открытого общения - даже с тем, кто ошибся номером, может проговорить полчаса.  Любит спорт, ежедневно совершает пробежку и посещает спортзал. Частый посетитель кафе, любит там назначать встречи своим многочисленным знакомым, да и просто посидеть за чашкой чая и смартфоном.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0A0F9D-BF02-3A54-BC55-4F583640CA47}"/>
              </a:ext>
            </a:extLst>
          </p:cNvPr>
          <p:cNvSpPr txBox="1"/>
          <p:nvPr/>
        </p:nvSpPr>
        <p:spPr>
          <a:xfrm>
            <a:off x="4878755" y="1767258"/>
            <a:ext cx="3920860" cy="969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noAutofit/>
          </a:bodyPr>
          <a:lstStyle/>
          <a:p>
            <a:pPr lvl="0" algn="l">
              <a:buClr>
                <a:srgbClr val="000000"/>
              </a:buClr>
              <a:buSzPts val="1200"/>
            </a:pPr>
            <a:r>
              <a:rPr lang="ru-RU" sz="900" dirty="0">
                <a:latin typeface="Proxima Nova"/>
                <a:ea typeface="Proxima Nova"/>
                <a:cs typeface="Proxima Nova"/>
              </a:rPr>
              <a:t>Алексей</a:t>
            </a:r>
          </a:p>
          <a:p>
            <a:pPr algn="l">
              <a:buClr>
                <a:srgbClr val="000000"/>
              </a:buClr>
              <a:buSzPts val="1200"/>
            </a:pPr>
            <a:r>
              <a:rPr lang="ru-RU" sz="900" b="0" dirty="0">
                <a:latin typeface="Proxima Nova"/>
                <a:ea typeface="Proxima Nova"/>
                <a:cs typeface="Proxima Nova"/>
              </a:rPr>
              <a:t>В свои 20 лет он учится в техническом вузе и подрабатывает графическим дизайнером, обожает технические новинки </a:t>
            </a:r>
            <a:r>
              <a:rPr lang="ru-RU" sz="900" b="0" dirty="0">
                <a:latin typeface="Proxima Nova"/>
                <a:ea typeface="Proxima Nova"/>
                <a:cs typeface="Proxima Nova"/>
                <a:sym typeface="Arial"/>
              </a:rPr>
              <a:t>и копит</a:t>
            </a:r>
            <a:br>
              <a:rPr lang="ru-RU" sz="900" b="0" dirty="0">
                <a:latin typeface="Proxima Nova"/>
                <a:ea typeface="Proxima Nova"/>
                <a:cs typeface="Proxima Nova"/>
                <a:sym typeface="Arial"/>
              </a:rPr>
            </a:br>
            <a:r>
              <a:rPr lang="ru-RU" sz="900" b="0" dirty="0">
                <a:latin typeface="Proxima Nova"/>
                <a:ea typeface="Proxima Nova"/>
                <a:cs typeface="Proxima Nova"/>
                <a:sym typeface="Arial"/>
              </a:rPr>
              <a:t>на дорогостоящее </a:t>
            </a:r>
            <a:r>
              <a:rPr lang="ru-RU" sz="900" b="0" dirty="0" err="1">
                <a:latin typeface="Proxima Nova"/>
                <a:ea typeface="Proxima Nova"/>
                <a:cs typeface="Proxima Nova"/>
                <a:sym typeface="Arial"/>
              </a:rPr>
              <a:t>профоборудование</a:t>
            </a:r>
            <a:r>
              <a:rPr lang="ru-RU" sz="900" b="0" dirty="0">
                <a:latin typeface="Proxima Nova"/>
                <a:ea typeface="Proxima Nova"/>
                <a:cs typeface="Proxima Nova"/>
                <a:sym typeface="Arial"/>
              </a:rPr>
              <a:t>. </a:t>
            </a:r>
            <a:r>
              <a:rPr lang="ru-RU" sz="900" b="0" dirty="0">
                <a:latin typeface="Proxima Nova"/>
                <a:ea typeface="Proxima Nova"/>
                <a:cs typeface="Proxima Nova"/>
                <a:sym typeface="Times New Roman"/>
              </a:rPr>
              <a:t>Активно пользуется СБП.  </a:t>
            </a:r>
            <a:br>
              <a:rPr lang="ru-RU" sz="900" b="0" dirty="0">
                <a:latin typeface="Proxima Nova"/>
                <a:ea typeface="Proxima Nova"/>
                <a:cs typeface="Proxima Nova"/>
                <a:sym typeface="Times New Roman"/>
              </a:rPr>
            </a:br>
            <a:r>
              <a:rPr lang="ru-RU" sz="900" b="0" dirty="0">
                <a:latin typeface="Proxima Nova"/>
                <a:ea typeface="Proxima Nova"/>
                <a:cs typeface="Proxima Nova"/>
                <a:sym typeface="Arial"/>
              </a:rPr>
              <a:t>В обеденный перерыв в кафе занимается поиском новых заказов «на просторах интернета», откликается на все вакансии в соцсетях и иных ресурсах, оставляя </a:t>
            </a:r>
            <a:r>
              <a:rPr lang="ru-RU" sz="900" b="0" dirty="0">
                <a:latin typeface="Proxima Nova"/>
                <a:ea typeface="Proxima Nova"/>
                <a:cs typeface="Proxima Nova"/>
              </a:rPr>
              <a:t>свой телефон и ФИО.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FF01B5-B8A9-0141-37E9-C6C6AC197051}"/>
              </a:ext>
            </a:extLst>
          </p:cNvPr>
          <p:cNvSpPr txBox="1"/>
          <p:nvPr/>
        </p:nvSpPr>
        <p:spPr>
          <a:xfrm>
            <a:off x="4878755" y="3061801"/>
            <a:ext cx="392086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noAutofit/>
          </a:bodyPr>
          <a:lstStyle/>
          <a:p>
            <a:pPr algn="l">
              <a:buClr>
                <a:srgbClr val="000000"/>
              </a:buClr>
              <a:buSzPts val="1200"/>
            </a:pPr>
            <a:r>
              <a:rPr lang="ru-RU" sz="900" dirty="0">
                <a:latin typeface="Proxima Nova"/>
                <a:ea typeface="Proxima Nova"/>
                <a:cs typeface="Proxima Nova"/>
              </a:rPr>
              <a:t>Виолетта</a:t>
            </a:r>
          </a:p>
          <a:p>
            <a:pPr lvl="0" algn="l">
              <a:buClr>
                <a:srgbClr val="000000"/>
              </a:buClr>
              <a:buSzPts val="1200"/>
            </a:pPr>
            <a:r>
              <a:rPr lang="ru-RU" sz="900" b="0" dirty="0">
                <a:latin typeface="Proxima Nova"/>
                <a:ea typeface="Proxima Nova"/>
                <a:cs typeface="Proxima Nova"/>
              </a:rPr>
              <a:t>Ей 22 года, и она хочет стать профессиональным киберспортсменом, обожает соревновательные головоломки, в кафе обязательно подключается к общественному бесплатному </a:t>
            </a:r>
            <a:r>
              <a:rPr lang="en" sz="900" b="0" dirty="0">
                <a:latin typeface="Proxima Nova"/>
                <a:ea typeface="Proxima Nova"/>
                <a:cs typeface="Proxima Nova"/>
              </a:rPr>
              <a:t>Wi-Fi </a:t>
            </a:r>
            <a:r>
              <a:rPr lang="ru-RU" sz="900" b="0" dirty="0">
                <a:latin typeface="Proxima Nova"/>
                <a:ea typeface="Proxima Nova"/>
                <a:cs typeface="Proxima Nova"/>
              </a:rPr>
              <a:t>и проверяет интересующие ее беседы в сетевых сообществах, совершает финансовые переводы.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716F91-8037-5C38-0861-D41551219162}"/>
              </a:ext>
            </a:extLst>
          </p:cNvPr>
          <p:cNvSpPr txBox="1"/>
          <p:nvPr/>
        </p:nvSpPr>
        <p:spPr>
          <a:xfrm>
            <a:off x="976628" y="3501771"/>
            <a:ext cx="2747719" cy="1261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noAutofit/>
          </a:bodyPr>
          <a:lstStyle/>
          <a:p>
            <a:pPr lvl="0" algn="l">
              <a:buClr>
                <a:srgbClr val="000000"/>
              </a:buClr>
              <a:buSzPts val="1200"/>
            </a:pPr>
            <a:r>
              <a:rPr lang="ru-RU" sz="900" dirty="0">
                <a:latin typeface="Proxima Nova"/>
                <a:ea typeface="Proxima Nova"/>
                <a:cs typeface="Proxima Nova"/>
                <a:sym typeface="Proxima Nova"/>
              </a:rPr>
              <a:t>Лилия</a:t>
            </a:r>
            <a:endParaRPr lang="ru-RU" sz="900" dirty="0"/>
          </a:p>
          <a:p>
            <a:pPr lvl="0" algn="l">
              <a:buClr>
                <a:srgbClr val="000000"/>
              </a:buClr>
              <a:buSzPts val="1200"/>
            </a:pPr>
            <a:r>
              <a:rPr lang="ru-RU" sz="900" b="0" dirty="0">
                <a:latin typeface="Proxima Nova"/>
                <a:ea typeface="Proxima Nova"/>
                <a:cs typeface="Proxima Nova"/>
                <a:sym typeface="Proxima Nova"/>
              </a:rPr>
              <a:t>Любительница фотографировать еду, заказываемую в кафе, и делиться фото со своими подписчиками. Хочет стать профессиональным фотографом.  Очень любит моду, находит удовольствие в поиске и покупке необычных и модных вещей и украшений. В обеденный перерыв занимается сравнением найденных вещиц по стоимости и условиям покупки на разных ресурсах.</a:t>
            </a:r>
            <a:endParaRPr lang="ru-RU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3022</TotalTime>
  <Words>3242</Words>
  <Application>Microsoft Office PowerPoint</Application>
  <PresentationFormat>Экран (16:9)</PresentationFormat>
  <Paragraphs>290</Paragraphs>
  <Slides>25</Slides>
  <Notes>20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1" baseType="lpstr">
      <vt:lpstr>Arial</vt:lpstr>
      <vt:lpstr>Calibri</vt:lpstr>
      <vt:lpstr>Cambria</vt:lpstr>
      <vt:lpstr>Helvetica Neue</vt:lpstr>
      <vt:lpstr>Helvetica Neue Light</vt:lpstr>
      <vt:lpstr>Helvetica Neue Medium</vt:lpstr>
      <vt:lpstr>Museo Sans</vt:lpstr>
      <vt:lpstr>Proxima Nova</vt:lpstr>
      <vt:lpstr>Proxima Nova Light</vt:lpstr>
      <vt:lpstr>Proxima Nova Rg</vt:lpstr>
      <vt:lpstr>Proxima Nova Thin</vt:lpstr>
      <vt:lpstr>PT Serif</vt:lpstr>
      <vt:lpstr>Tahoma</vt:lpstr>
      <vt:lpstr>Times New Roman</vt:lpstr>
      <vt:lpstr>Times Roman</vt:lpstr>
      <vt:lpstr>White</vt:lpstr>
      <vt:lpstr>ФИНАНСОВАЯ БЕЗОПАСНОСТЬ В ЖИЗНИ СОВРЕМЕННОГО ЧЕЛОВЕКА</vt:lpstr>
      <vt:lpstr>Презентация PowerPoint</vt:lpstr>
      <vt:lpstr>Презентация PowerPoint</vt:lpstr>
      <vt:lpstr>Презентация PowerPoint</vt:lpstr>
      <vt:lpstr>ДРОППИНГ </vt:lpstr>
      <vt:lpstr>ВИШИНГ </vt:lpstr>
      <vt:lpstr>МОШЕННИЧЕСТВО С ИСПОЛЬЗОВАНИЕМ QR-КОДА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ПОДВОДИМ ИТОГИ ТУР 1  </vt:lpstr>
      <vt:lpstr>ПОДВОДИМ ИТОГИ ТУР 2  </vt:lpstr>
      <vt:lpstr>ПОДВОДИМ ИТОГИ ТУР 2  </vt:lpstr>
      <vt:lpstr>ПОДВОДИМ ИТОГИ ТУР 3  </vt:lpstr>
      <vt:lpstr>ПОДВОДИМ ИТОГИ </vt:lpstr>
      <vt:lpstr>Что вы поняли / узнали сегодня:</vt:lpstr>
      <vt:lpstr>Сюжеты финансовой грамотности в классической литературе </vt:lpstr>
      <vt:lpstr>К НОВЫМ ВЕРШИНАМ </vt:lpstr>
      <vt:lpstr>Персональный навигатор по финансовой грамотности для всех возрастов</vt:lpstr>
      <vt:lpstr>КАНАЛЫ ПРОВЕРЕННОЙ ИНФОРМАЦИИ В ТЕЛЕГРАМЕ и в ВК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59</cp:revision>
  <dcterms:modified xsi:type="dcterms:W3CDTF">2024-11-08T20:07:30Z</dcterms:modified>
</cp:coreProperties>
</file>